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3CE2F4B-6C6A-413E-A390-7111D77796C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22716B4-F47D-4B70-96E0-60D71A21D8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Психологія</a:t>
            </a:r>
            <a:r>
              <a:rPr lang="ru-RU" sz="2400" dirty="0" smtClean="0"/>
              <a:t> </a:t>
            </a:r>
            <a:r>
              <a:rPr lang="ru-RU" sz="2400" dirty="0" err="1" smtClean="0"/>
              <a:t>індивідуальних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різниць</a:t>
            </a:r>
            <a:r>
              <a:rPr lang="ru-RU" sz="2400" dirty="0" smtClean="0"/>
              <a:t>.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темпераменту.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характеру.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</a:t>
            </a:r>
            <a:r>
              <a:rPr lang="uk-UA" dirty="0" smtClean="0"/>
              <a:t>. </a:t>
            </a:r>
            <a:r>
              <a:rPr lang="uk-UA" dirty="0" err="1" smtClean="0"/>
              <a:t>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36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4345"/>
            <a:ext cx="69127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В.С. </a:t>
            </a:r>
            <a:r>
              <a:rPr lang="ru-RU" sz="2000" dirty="0" err="1" smtClean="0"/>
              <a:t>Мерлін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розрізняв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наступні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у </a:t>
            </a:r>
            <a:r>
              <a:rPr lang="ru-RU" sz="2000" dirty="0" err="1" smtClean="0"/>
              <a:t>структурі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індивідуальності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• </a:t>
            </a:r>
            <a:r>
              <a:rPr lang="ru-RU" sz="2000" dirty="0" err="1" smtClean="0"/>
              <a:t>біохімічний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• </a:t>
            </a:r>
            <a:r>
              <a:rPr lang="ru-RU" sz="2000" dirty="0" err="1" smtClean="0"/>
              <a:t>соматичний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• </a:t>
            </a:r>
            <a:r>
              <a:rPr lang="ru-RU" sz="2000" dirty="0" err="1" smtClean="0"/>
              <a:t>нейродинамічний</a:t>
            </a:r>
            <a:r>
              <a:rPr lang="ru-RU" sz="2000" dirty="0" smtClean="0"/>
              <a:t> (</a:t>
            </a:r>
            <a:r>
              <a:rPr lang="ru-RU" sz="2000" dirty="0" err="1" smtClean="0"/>
              <a:t>властивості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нервової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• </a:t>
            </a:r>
            <a:r>
              <a:rPr lang="ru-RU" sz="2000" dirty="0" err="1" smtClean="0"/>
              <a:t>психодинамічний</a:t>
            </a:r>
            <a:r>
              <a:rPr lang="ru-RU" sz="2000" dirty="0" smtClean="0"/>
              <a:t> (темперамент);</a:t>
            </a:r>
          </a:p>
          <a:p>
            <a:r>
              <a:rPr lang="ru-RU" sz="2000" dirty="0" smtClean="0"/>
              <a:t>• </a:t>
            </a:r>
            <a:r>
              <a:rPr lang="ru-RU" sz="2000" dirty="0" err="1" smtClean="0"/>
              <a:t>властивості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особистості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• </a:t>
            </a:r>
            <a:r>
              <a:rPr lang="ru-RU" sz="2000" dirty="0" err="1" smtClean="0"/>
              <a:t>соціальні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ролі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Структура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рівнів</a:t>
            </a:r>
            <a:r>
              <a:rPr lang="ru-RU" sz="2000" dirty="0" smtClean="0"/>
              <a:t> і </a:t>
            </a:r>
            <a:r>
              <a:rPr lang="ru-RU" sz="2000" dirty="0" err="1" smtClean="0"/>
              <a:t>взаємовідношення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ними </a:t>
            </a:r>
            <a:r>
              <a:rPr lang="ru-RU" sz="2000" dirty="0" err="1" smtClean="0"/>
              <a:t>склали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головний</a:t>
            </a:r>
            <a:endParaRPr lang="ru-RU" sz="2000" dirty="0" smtClean="0"/>
          </a:p>
          <a:p>
            <a:r>
              <a:rPr lang="ru-RU" sz="2000" dirty="0" smtClean="0"/>
              <a:t>предмет </a:t>
            </a:r>
            <a:r>
              <a:rPr lang="ru-RU" sz="2000" dirty="0" err="1" smtClean="0"/>
              <a:t>досліджень</a:t>
            </a:r>
            <a:r>
              <a:rPr lang="ru-RU" sz="2000" dirty="0" smtClean="0"/>
              <a:t> В.С. </a:t>
            </a:r>
            <a:r>
              <a:rPr lang="ru-RU" sz="2000" dirty="0" err="1" smtClean="0"/>
              <a:t>Мєрліна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колег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дозволяє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віднести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підхід</a:t>
            </a:r>
            <a:endParaRPr lang="ru-RU" sz="2000" dirty="0" smtClean="0"/>
          </a:p>
          <a:p>
            <a:r>
              <a:rPr lang="ru-RU" sz="2000" dirty="0" err="1" smtClean="0"/>
              <a:t>Мєрліна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класу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концепцій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індивідуальності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базуються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моделі</a:t>
            </a:r>
            <a:endParaRPr lang="ru-RU" sz="2000" dirty="0" smtClean="0"/>
          </a:p>
          <a:p>
            <a:r>
              <a:rPr lang="ru-RU" sz="2000" dirty="0" err="1" smtClean="0"/>
              <a:t>людини</a:t>
            </a:r>
            <a:r>
              <a:rPr lang="ru-RU" sz="2000" dirty="0" smtClean="0"/>
              <a:t> [7, с. 17].</a:t>
            </a:r>
          </a:p>
          <a:p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нервової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стійку</a:t>
            </a:r>
            <a:r>
              <a:rPr lang="ru-RU" sz="2000" dirty="0" smtClean="0"/>
              <a:t> основу</a:t>
            </a:r>
          </a:p>
          <a:p>
            <a:r>
              <a:rPr lang="ru-RU" sz="2000" dirty="0" err="1" smtClean="0"/>
              <a:t>людської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поведінки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природно</a:t>
            </a:r>
            <a:r>
              <a:rPr lang="ru-RU" sz="2000" dirty="0" smtClean="0"/>
              <a:t>, </a:t>
            </a:r>
            <a:r>
              <a:rPr lang="ru-RU" sz="2000" dirty="0" err="1" smtClean="0"/>
              <a:t>досліджувалося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успадкованість</a:t>
            </a:r>
            <a:r>
              <a:rPr lang="ru-RU" dirty="0" smtClean="0"/>
              <a:t>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85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 smtClean="0"/>
              <a:t>Дослідження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близнятах</a:t>
            </a:r>
            <a:r>
              <a:rPr lang="ru-RU" sz="2000" dirty="0" smtClean="0"/>
              <a:t> показали,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внутрішньопарна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схожість</a:t>
            </a:r>
            <a:endParaRPr lang="ru-RU" sz="2000" dirty="0" smtClean="0"/>
          </a:p>
          <a:p>
            <a:r>
              <a:rPr lang="ru-RU" sz="2000" dirty="0" err="1" smtClean="0"/>
              <a:t>показників</a:t>
            </a:r>
            <a:r>
              <a:rPr lang="ru-RU" sz="2000" dirty="0" smtClean="0"/>
              <a:t> ЕЕГ у них </a:t>
            </a:r>
            <a:r>
              <a:rPr lang="ru-RU" sz="2000" dirty="0" err="1" smtClean="0"/>
              <a:t>надзвичайно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висока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стосується</a:t>
            </a:r>
            <a:r>
              <a:rPr lang="ru-RU" sz="2000" dirty="0" smtClean="0"/>
              <a:t> і </a:t>
            </a:r>
            <a:r>
              <a:rPr lang="ru-RU" sz="2000" dirty="0" err="1" smtClean="0"/>
              <a:t>дітей</a:t>
            </a:r>
            <a:r>
              <a:rPr lang="ru-RU" sz="2000" dirty="0" smtClean="0"/>
              <a:t>, і</a:t>
            </a:r>
          </a:p>
          <a:p>
            <a:r>
              <a:rPr lang="ru-RU" sz="2000" dirty="0" err="1" smtClean="0"/>
              <a:t>літніх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близнят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стійких</a:t>
            </a:r>
            <a:r>
              <a:rPr lang="ru-RU" sz="2000" dirty="0" smtClean="0"/>
              <a:t> в </a:t>
            </a:r>
            <a:r>
              <a:rPr lang="ru-RU" sz="2000" dirty="0" err="1" smtClean="0"/>
              <a:t>онтогенезі</a:t>
            </a:r>
            <a:endParaRPr lang="ru-RU" sz="2000" dirty="0" smtClean="0"/>
          </a:p>
          <a:p>
            <a:r>
              <a:rPr lang="ru-RU" sz="2000" dirty="0" smtClean="0"/>
              <a:t>ВНС (</a:t>
            </a:r>
            <a:r>
              <a:rPr lang="ru-RU" sz="2000" dirty="0" err="1" smtClean="0"/>
              <a:t>динамічності</a:t>
            </a:r>
            <a:r>
              <a:rPr lang="ru-RU" sz="2000" dirty="0" smtClean="0"/>
              <a:t> й </a:t>
            </a:r>
            <a:r>
              <a:rPr lang="ru-RU" sz="2000" dirty="0" err="1" smtClean="0"/>
              <a:t>сили</a:t>
            </a:r>
            <a:r>
              <a:rPr lang="ru-RU" sz="2000" dirty="0" smtClean="0"/>
              <a:t>),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спадкової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природи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даних</a:t>
            </a:r>
            <a:endParaRPr lang="ru-RU" sz="2000" dirty="0" smtClean="0"/>
          </a:p>
          <a:p>
            <a:r>
              <a:rPr lang="ru-RU" sz="2000" dirty="0" err="1" smtClean="0"/>
              <a:t>поки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отримано</a:t>
            </a:r>
            <a:r>
              <a:rPr lang="ru-RU" sz="2000" dirty="0" smtClean="0"/>
              <a:t>. Таким чином,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висновок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стійкість</a:t>
            </a:r>
            <a:r>
              <a:rPr lang="ru-RU" sz="2000" dirty="0" smtClean="0"/>
              <a:t> ВНС,</a:t>
            </a:r>
          </a:p>
          <a:p>
            <a:r>
              <a:rPr lang="ru-RU" sz="2000" dirty="0" smtClean="0"/>
              <a:t>але не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пояснити</a:t>
            </a:r>
            <a:r>
              <a:rPr lang="ru-RU" sz="2000" dirty="0" smtClean="0"/>
              <a:t> природу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походження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Отже</a:t>
            </a:r>
            <a:r>
              <a:rPr lang="ru-RU" sz="2000" dirty="0" smtClean="0"/>
              <a:t>, </a:t>
            </a:r>
            <a:r>
              <a:rPr lang="ru-RU" sz="2000" dirty="0" err="1" smtClean="0"/>
              <a:t>біологічне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визначаючи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поведінку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і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індивідуальні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варіації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завжди</a:t>
            </a:r>
            <a:endParaRPr lang="ru-RU" sz="2000" dirty="0" smtClean="0"/>
          </a:p>
          <a:p>
            <a:r>
              <a:rPr lang="ru-RU" sz="2000" dirty="0" err="1" smtClean="0"/>
              <a:t>виявляється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успадкованим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90262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ЛІТЕРАТУРА</a:t>
            </a:r>
          </a:p>
          <a:p>
            <a:r>
              <a:rPr lang="uk-UA" dirty="0" smtClean="0"/>
              <a:t>Максименко С.Д. Медична психологія. </a:t>
            </a:r>
            <a:r>
              <a:rPr lang="uk-UA" smtClean="0"/>
              <a:t>Вінниця, 2011.- 315с.</a:t>
            </a:r>
            <a:endParaRPr lang="ru-RU" smtClean="0"/>
          </a:p>
          <a:p>
            <a:r>
              <a:rPr lang="ru-RU" dirty="0" err="1" smtClean="0"/>
              <a:t>Палій</a:t>
            </a:r>
            <a:r>
              <a:rPr lang="ru-RU" dirty="0" smtClean="0"/>
              <a:t> А.А. </a:t>
            </a:r>
            <a:r>
              <a:rPr lang="ru-RU" dirty="0" err="1" smtClean="0"/>
              <a:t>Диференціальна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: Курс лекцій,-182с.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27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Властивості</a:t>
            </a:r>
            <a:r>
              <a:rPr lang="ru-RU" sz="3200" dirty="0"/>
              <a:t> </a:t>
            </a:r>
            <a:r>
              <a:rPr lang="ru-RU" sz="3200" dirty="0" err="1"/>
              <a:t>нервової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 </a:t>
            </a:r>
            <a:r>
              <a:rPr lang="ru-RU" sz="3200" dirty="0" smtClean="0"/>
              <a:t>за    </a:t>
            </a:r>
            <a:r>
              <a:rPr lang="ru-RU" sz="3200" dirty="0"/>
              <a:t>І.П. </a:t>
            </a:r>
            <a:r>
              <a:rPr lang="ru-RU" sz="3200" dirty="0" err="1"/>
              <a:t>Павловим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609600"/>
            <a:ext cx="3657600" cy="4115543"/>
          </a:xfrm>
        </p:spPr>
        <p:txBody>
          <a:bodyPr>
            <a:noAutofit/>
          </a:bodyPr>
          <a:lstStyle/>
          <a:p>
            <a:r>
              <a:rPr lang="ru-RU" sz="2000" dirty="0"/>
              <a:t>І.П. Павлов у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дослідах</a:t>
            </a:r>
            <a:r>
              <a:rPr lang="ru-RU" sz="2000" dirty="0"/>
              <a:t> на собаках </a:t>
            </a:r>
            <a:r>
              <a:rPr lang="ru-RU" sz="2000" dirty="0" err="1"/>
              <a:t>виділив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властивості</a:t>
            </a:r>
            <a:endParaRPr lang="ru-RU" sz="2000" dirty="0"/>
          </a:p>
          <a:p>
            <a:r>
              <a:rPr lang="ru-RU" sz="2000" dirty="0" err="1"/>
              <a:t>нервових</a:t>
            </a:r>
            <a:r>
              <a:rPr lang="ru-RU" sz="2000" dirty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, як сила, </a:t>
            </a:r>
            <a:r>
              <a:rPr lang="ru-RU" sz="2000" dirty="0" err="1"/>
              <a:t>рухливість</a:t>
            </a:r>
            <a:r>
              <a:rPr lang="ru-RU" sz="2000" dirty="0"/>
              <a:t>, </a:t>
            </a:r>
            <a:r>
              <a:rPr lang="ru-RU" sz="2000" dirty="0" err="1"/>
              <a:t>рівновага</a:t>
            </a:r>
            <a:r>
              <a:rPr lang="ru-RU" sz="2000" dirty="0"/>
              <a:t>.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забезпечують</a:t>
            </a:r>
            <a:r>
              <a:rPr lang="ru-RU" sz="2000" dirty="0"/>
              <a:t> </a:t>
            </a:r>
            <a:r>
              <a:rPr lang="ru-RU" sz="2000" dirty="0" err="1"/>
              <a:t>пристосування</a:t>
            </a:r>
            <a:r>
              <a:rPr lang="ru-RU" sz="2000" dirty="0"/>
              <a:t> </a:t>
            </a:r>
            <a:r>
              <a:rPr lang="ru-RU" sz="2000" dirty="0" err="1"/>
              <a:t>особини</a:t>
            </a:r>
            <a:r>
              <a:rPr lang="ru-RU" sz="2000" dirty="0"/>
              <a:t> до </a:t>
            </a:r>
            <a:r>
              <a:rPr lang="ru-RU" sz="2000" dirty="0" err="1"/>
              <a:t>змін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. </a:t>
            </a:r>
            <a:r>
              <a:rPr lang="ru-RU" sz="2000" dirty="0" err="1"/>
              <a:t>Всього</a:t>
            </a:r>
            <a:r>
              <a:rPr lang="ru-RU" sz="2000" dirty="0"/>
              <a:t> ж, </a:t>
            </a:r>
            <a:r>
              <a:rPr lang="ru-RU" sz="2000" dirty="0" err="1"/>
              <a:t>комбінуючи</a:t>
            </a:r>
            <a:r>
              <a:rPr lang="ru-RU" sz="2000" dirty="0"/>
              <a:t>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властивості</a:t>
            </a:r>
            <a:r>
              <a:rPr lang="ru-RU" sz="2000" dirty="0"/>
              <a:t>, </a:t>
            </a:r>
            <a:r>
              <a:rPr lang="ru-RU" sz="2000" dirty="0" err="1"/>
              <a:t>можна</a:t>
            </a:r>
            <a:r>
              <a:rPr lang="ru-RU" sz="2000" dirty="0"/>
              <a:t> теоретично </a:t>
            </a:r>
            <a:r>
              <a:rPr lang="ru-RU" sz="2000" dirty="0" err="1"/>
              <a:t>скласти</a:t>
            </a:r>
            <a:r>
              <a:rPr lang="ru-RU" sz="2000" dirty="0"/>
              <a:t> 24 </a:t>
            </a:r>
            <a:r>
              <a:rPr lang="ru-RU" sz="2000" dirty="0" err="1"/>
              <a:t>типи</a:t>
            </a:r>
            <a:r>
              <a:rPr lang="ru-RU" sz="2000" dirty="0"/>
              <a:t> </a:t>
            </a:r>
            <a:r>
              <a:rPr lang="ru-RU" sz="2000" dirty="0" err="1"/>
              <a:t>нервової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(при </a:t>
            </a:r>
            <a:r>
              <a:rPr lang="ru-RU" sz="2000" dirty="0" err="1"/>
              <a:t>цьому</a:t>
            </a:r>
            <a:r>
              <a:rPr lang="ru-RU" sz="2000" dirty="0"/>
              <a:t> тип </a:t>
            </a:r>
            <a:r>
              <a:rPr lang="ru-RU" sz="2000" dirty="0" err="1"/>
              <a:t>розуміється</a:t>
            </a:r>
            <a:r>
              <a:rPr lang="ru-RU" sz="2000" dirty="0"/>
              <a:t> як </a:t>
            </a:r>
            <a:r>
              <a:rPr lang="ru-RU" sz="2000" dirty="0" err="1"/>
              <a:t>узагальнена</a:t>
            </a:r>
            <a:r>
              <a:rPr lang="ru-RU" sz="2000" dirty="0"/>
              <a:t> картина </a:t>
            </a:r>
            <a:r>
              <a:rPr lang="ru-RU" sz="2000" dirty="0" err="1"/>
              <a:t>поведінки</a:t>
            </a:r>
            <a:r>
              <a:rPr lang="ru-RU" sz="2000" dirty="0"/>
              <a:t>) 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4 з них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поставлені</a:t>
            </a:r>
            <a:r>
              <a:rPr lang="ru-RU" sz="2000" dirty="0"/>
              <a:t> у </a:t>
            </a:r>
            <a:r>
              <a:rPr lang="ru-RU" sz="2000" dirty="0" err="1"/>
              <a:t>відповідність</a:t>
            </a:r>
            <a:r>
              <a:rPr lang="ru-RU" sz="2000" dirty="0"/>
              <a:t> типам темпераменту, давно </a:t>
            </a:r>
            <a:r>
              <a:rPr lang="ru-RU" sz="2000" dirty="0" err="1"/>
              <a:t>відомим</a:t>
            </a:r>
            <a:r>
              <a:rPr lang="ru-RU" sz="2000" dirty="0"/>
              <a:t> у </a:t>
            </a:r>
            <a:r>
              <a:rPr lang="ru-RU" sz="2000" dirty="0" err="1"/>
              <a:t>медицині</a:t>
            </a:r>
            <a:r>
              <a:rPr lang="ru-RU" sz="2000" dirty="0"/>
              <a:t> (</a:t>
            </a:r>
            <a:r>
              <a:rPr lang="ru-RU" sz="2000" dirty="0" err="1"/>
              <a:t>сангвінік</a:t>
            </a:r>
            <a:r>
              <a:rPr lang="ru-RU" sz="2000" dirty="0"/>
              <a:t>, флегматик, холерик, </a:t>
            </a:r>
            <a:r>
              <a:rPr lang="ru-RU" sz="2000" dirty="0" err="1"/>
              <a:t>меланхолік</a:t>
            </a:r>
            <a:r>
              <a:rPr lang="ru-RU" sz="2000" dirty="0"/>
              <a:t>), </a:t>
            </a:r>
            <a:r>
              <a:rPr lang="ru-RU" sz="2000" dirty="0" err="1"/>
              <a:t>проте</a:t>
            </a:r>
            <a:r>
              <a:rPr lang="ru-RU" sz="2000" dirty="0"/>
              <a:t> І.П. Павлов особливо </a:t>
            </a:r>
            <a:r>
              <a:rPr lang="ru-RU" sz="2000" dirty="0" err="1"/>
              <a:t>підкреслював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закономірності</a:t>
            </a:r>
            <a:r>
              <a:rPr lang="ru-RU" sz="2000" dirty="0"/>
              <a:t>, </a:t>
            </a:r>
            <a:r>
              <a:rPr lang="ru-RU" sz="2000" dirty="0" err="1"/>
              <a:t>виявлені</a:t>
            </a:r>
            <a:r>
              <a:rPr lang="ru-RU" sz="2000" dirty="0"/>
              <a:t> </a:t>
            </a:r>
            <a:r>
              <a:rPr lang="ru-RU" sz="2000" dirty="0" err="1"/>
              <a:t>завдяки</a:t>
            </a:r>
            <a:r>
              <a:rPr lang="ru-RU" sz="2000" dirty="0"/>
              <a:t> </a:t>
            </a:r>
            <a:r>
              <a:rPr lang="ru-RU" sz="2000" dirty="0" err="1"/>
              <a:t>експериментам</a:t>
            </a:r>
            <a:r>
              <a:rPr lang="ru-RU" sz="2000" dirty="0"/>
              <a:t> на </a:t>
            </a:r>
            <a:r>
              <a:rPr lang="ru-RU" sz="2000" dirty="0" err="1"/>
              <a:t>тваринах</a:t>
            </a:r>
            <a:r>
              <a:rPr lang="ru-RU" sz="2000" dirty="0"/>
              <a:t>, не </a:t>
            </a:r>
            <a:r>
              <a:rPr lang="ru-RU" sz="2000" dirty="0" err="1"/>
              <a:t>можуть</a:t>
            </a:r>
            <a:r>
              <a:rPr lang="ru-RU" sz="2000" dirty="0"/>
              <a:t> бути прямо </a:t>
            </a:r>
            <a:r>
              <a:rPr lang="ru-RU" sz="2000" dirty="0" err="1"/>
              <a:t>перенесені</a:t>
            </a:r>
            <a:r>
              <a:rPr lang="ru-RU" sz="2000" dirty="0"/>
              <a:t> на </a:t>
            </a:r>
            <a:r>
              <a:rPr lang="ru-RU" sz="2000" dirty="0" err="1"/>
              <a:t>поведінку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55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496943" cy="422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00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60486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</a:t>
            </a:r>
            <a:r>
              <a:rPr lang="ru-RU" dirty="0" err="1" smtClean="0"/>
              <a:t>ластивості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як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детермінанти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стилю </a:t>
            </a:r>
            <a:r>
              <a:rPr lang="ru-RU" dirty="0" err="1" smtClean="0"/>
              <a:t>діяльності</a:t>
            </a:r>
            <a:r>
              <a:rPr lang="ru-RU" dirty="0" smtClean="0"/>
              <a:t> (Е.А. Климов [15]), </a:t>
            </a:r>
            <a:r>
              <a:rPr lang="ru-RU" dirty="0" err="1" smtClean="0"/>
              <a:t>пам’яті</a:t>
            </a:r>
            <a:r>
              <a:rPr lang="ru-RU" dirty="0" smtClean="0"/>
              <a:t> (Е.А. </a:t>
            </a:r>
            <a:r>
              <a:rPr lang="ru-RU" dirty="0" err="1" smtClean="0"/>
              <a:t>Голубєва</a:t>
            </a:r>
            <a:r>
              <a:rPr lang="ru-RU" dirty="0" smtClean="0"/>
              <a:t> [10]), темпераменту (В.В. Белоус [6]; К.М. Гуревич [11]),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придатності</a:t>
            </a:r>
            <a:r>
              <a:rPr lang="ru-RU" dirty="0" smtClean="0"/>
              <a:t> (Гуревич К.М. [11])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як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індивідуально-психологічних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відмінностей</a:t>
            </a:r>
            <a:r>
              <a:rPr lang="ru-RU" dirty="0" smtClean="0"/>
              <a:t> у </a:t>
            </a:r>
            <a:r>
              <a:rPr lang="ru-RU" dirty="0" err="1" smtClean="0"/>
              <a:t>школі</a:t>
            </a:r>
            <a:r>
              <a:rPr lang="ru-RU" dirty="0" smtClean="0"/>
              <a:t> Б.М. Теплова–В.Д. </a:t>
            </a:r>
            <a:r>
              <a:rPr lang="ru-RU" dirty="0" err="1" smtClean="0"/>
              <a:t>Небиліцина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відрізнявся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І.П. Павлова [21; 26; 36; 42]. </a:t>
            </a:r>
            <a:r>
              <a:rPr lang="ru-RU" dirty="0" err="1" smtClean="0"/>
              <a:t>Принципи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вони </a:t>
            </a:r>
            <a:r>
              <a:rPr lang="ru-RU" dirty="0" err="1" smtClean="0"/>
              <a:t>будували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дотепер</a:t>
            </a:r>
            <a:r>
              <a:rPr lang="ru-RU" dirty="0" smtClean="0"/>
              <a:t> є основою </a:t>
            </a:r>
            <a:r>
              <a:rPr lang="ru-RU" dirty="0" err="1" smtClean="0"/>
              <a:t>диференціально-фізіологічних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84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а не </a:t>
            </a:r>
            <a:r>
              <a:rPr lang="ru-RU" dirty="0" err="1" smtClean="0"/>
              <a:t>типи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І.П. Павлов</a:t>
            </a:r>
          </a:p>
          <a:p>
            <a:r>
              <a:rPr lang="ru-RU" dirty="0" err="1" smtClean="0"/>
              <a:t>дотримувався</a:t>
            </a:r>
            <a:r>
              <a:rPr lang="ru-RU" dirty="0" smtClean="0"/>
              <a:t> синтетичного (</a:t>
            </a:r>
            <a:r>
              <a:rPr lang="ru-RU" dirty="0" err="1" smtClean="0"/>
              <a:t>типологічного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), то Б.М. Теплов уважав,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НС, 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, а не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орієнтує</a:t>
            </a:r>
            <a:r>
              <a:rPr lang="ru-RU" dirty="0" smtClean="0"/>
              <a:t> на </a:t>
            </a:r>
            <a:r>
              <a:rPr lang="ru-RU" dirty="0" err="1" smtClean="0"/>
              <a:t>чітке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природничонаукової</a:t>
            </a:r>
            <a:r>
              <a:rPr lang="ru-RU" dirty="0" smtClean="0"/>
              <a:t>, </a:t>
            </a:r>
            <a:r>
              <a:rPr lang="ru-RU" dirty="0" err="1" smtClean="0"/>
              <a:t>об’єктивної</a:t>
            </a:r>
            <a:r>
              <a:rPr lang="ru-RU" dirty="0" smtClean="0"/>
              <a:t> </a:t>
            </a:r>
            <a:r>
              <a:rPr lang="ru-RU" dirty="0" err="1" smtClean="0"/>
              <a:t>парадигми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лабораторний</a:t>
            </a:r>
            <a:r>
              <a:rPr lang="ru-RU" dirty="0" smtClean="0"/>
              <a:t> </a:t>
            </a:r>
            <a:r>
              <a:rPr lang="ru-RU" dirty="0" err="1" smtClean="0"/>
              <a:t>експеримент</a:t>
            </a:r>
            <a:r>
              <a:rPr lang="ru-RU" dirty="0" smtClean="0"/>
              <a:t>, а не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повсякденних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мимовільні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endParaRPr lang="ru-RU" dirty="0" smtClean="0"/>
          </a:p>
          <a:p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прижиттєвої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зведені</a:t>
            </a:r>
            <a:r>
              <a:rPr lang="ru-RU" dirty="0" smtClean="0"/>
              <a:t> до </a:t>
            </a:r>
            <a:r>
              <a:rPr lang="ru-RU" dirty="0" err="1" smtClean="0"/>
              <a:t>мінімуму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оцінний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індивідуальних</a:t>
            </a:r>
            <a:endParaRPr lang="ru-RU" dirty="0" smtClean="0"/>
          </a:p>
          <a:p>
            <a:r>
              <a:rPr lang="ru-RU" dirty="0" err="1" smtClean="0"/>
              <a:t>відмінностей</a:t>
            </a:r>
            <a:r>
              <a:rPr lang="ru-RU" dirty="0" smtClean="0"/>
              <a:t> в </a:t>
            </a:r>
            <a:r>
              <a:rPr lang="ru-RU" dirty="0" err="1" smtClean="0"/>
              <a:t>психофізіологічних</a:t>
            </a:r>
            <a:r>
              <a:rPr lang="ru-RU" dirty="0" smtClean="0"/>
              <a:t> характеристиках (</a:t>
            </a:r>
            <a:r>
              <a:rPr lang="ru-RU" dirty="0" err="1" smtClean="0"/>
              <a:t>тобто</a:t>
            </a:r>
            <a:r>
              <a:rPr lang="ru-RU" dirty="0" smtClean="0"/>
              <a:t> не </a:t>
            </a:r>
            <a:r>
              <a:rPr lang="ru-RU" dirty="0" err="1" smtClean="0"/>
              <a:t>буває</a:t>
            </a:r>
            <a:endParaRPr lang="ru-RU" dirty="0" smtClean="0"/>
          </a:p>
          <a:p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гарних</a:t>
            </a:r>
            <a:r>
              <a:rPr lang="ru-RU" dirty="0" smtClean="0"/>
              <a:t> і </a:t>
            </a:r>
            <a:r>
              <a:rPr lang="ru-RU" dirty="0" err="1" smtClean="0"/>
              <a:t>поганих</a:t>
            </a:r>
            <a:r>
              <a:rPr lang="ru-RU" dirty="0" smtClean="0"/>
              <a:t>, </a:t>
            </a:r>
            <a:r>
              <a:rPr lang="ru-RU" dirty="0" err="1" smtClean="0"/>
              <a:t>кожна</a:t>
            </a:r>
            <a:r>
              <a:rPr lang="ru-RU" dirty="0" smtClean="0"/>
              <a:t> з них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виявитися</a:t>
            </a:r>
            <a:r>
              <a:rPr lang="ru-RU" dirty="0" smtClean="0"/>
              <a:t> </a:t>
            </a:r>
            <a:r>
              <a:rPr lang="ru-RU" dirty="0" err="1" smtClean="0"/>
              <a:t>корисною</a:t>
            </a:r>
            <a:r>
              <a:rPr lang="ru-RU" dirty="0" smtClean="0"/>
              <a:t> для </a:t>
            </a:r>
            <a:r>
              <a:rPr lang="ru-RU" dirty="0" err="1" smtClean="0"/>
              <a:t>якої-небудь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59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Б.М. Теплов і В.Д. </a:t>
            </a:r>
            <a:r>
              <a:rPr lang="ru-RU" dirty="0" err="1" smtClean="0"/>
              <a:t>Небилицин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виділили</a:t>
            </a:r>
            <a:r>
              <a:rPr lang="ru-RU" dirty="0" smtClean="0"/>
              <a:t> по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і </a:t>
            </a:r>
            <a:r>
              <a:rPr lang="ru-RU" dirty="0" err="1" smtClean="0"/>
              <a:t>гальмування</a:t>
            </a:r>
            <a:r>
              <a:rPr lang="ru-RU" dirty="0" smtClean="0"/>
              <a:t>, разом – </a:t>
            </a:r>
            <a:r>
              <a:rPr lang="ru-RU" dirty="0" err="1" smtClean="0"/>
              <a:t>вісім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1. Сила (</a:t>
            </a:r>
            <a:r>
              <a:rPr lang="ru-RU" dirty="0" err="1" smtClean="0"/>
              <a:t>витривалість</a:t>
            </a:r>
            <a:r>
              <a:rPr lang="ru-RU" dirty="0" smtClean="0"/>
              <a:t>)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до </a:t>
            </a:r>
            <a:r>
              <a:rPr lang="ru-RU" dirty="0" err="1" smtClean="0"/>
              <a:t>збудження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endParaRPr lang="ru-RU" dirty="0" smtClean="0"/>
          </a:p>
          <a:p>
            <a:r>
              <a:rPr lang="ru-RU" dirty="0" err="1" smtClean="0"/>
              <a:t>витримувати</a:t>
            </a:r>
            <a:r>
              <a:rPr lang="ru-RU" dirty="0" smtClean="0"/>
              <a:t> </a:t>
            </a:r>
            <a:r>
              <a:rPr lang="ru-RU" dirty="0" err="1" smtClean="0"/>
              <a:t>тривале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часто </a:t>
            </a:r>
            <a:r>
              <a:rPr lang="ru-RU" dirty="0" err="1" smtClean="0"/>
              <a:t>повторюється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Експериментальний</a:t>
            </a:r>
            <a:r>
              <a:rPr lang="ru-RU" dirty="0" smtClean="0"/>
              <a:t> </a:t>
            </a:r>
            <a:r>
              <a:rPr lang="ru-RU" dirty="0" err="1" smtClean="0"/>
              <a:t>прийом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використовувався</a:t>
            </a:r>
            <a:r>
              <a:rPr lang="ru-RU" dirty="0" smtClean="0"/>
              <a:t> для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–</a:t>
            </a:r>
            <a:r>
              <a:rPr lang="ru-RU" dirty="0" err="1" smtClean="0"/>
              <a:t>багаторазове</a:t>
            </a:r>
            <a:r>
              <a:rPr lang="ru-RU" dirty="0" smtClean="0"/>
              <a:t> </a:t>
            </a:r>
            <a:r>
              <a:rPr lang="ru-RU" dirty="0" err="1" smtClean="0"/>
              <a:t>повторення</a:t>
            </a:r>
            <a:r>
              <a:rPr lang="ru-RU" dirty="0" smtClean="0"/>
              <a:t> через </a:t>
            </a:r>
            <a:r>
              <a:rPr lang="ru-RU" dirty="0" err="1" smtClean="0"/>
              <a:t>короткі</a:t>
            </a:r>
            <a:r>
              <a:rPr lang="ru-RU" dirty="0" smtClean="0"/>
              <a:t> </a:t>
            </a:r>
            <a:r>
              <a:rPr lang="ru-RU" dirty="0" err="1" smtClean="0"/>
              <a:t>інтервали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 з </a:t>
            </a:r>
            <a:r>
              <a:rPr lang="ru-RU" dirty="0" err="1" smtClean="0"/>
              <a:t>підкріпленням</a:t>
            </a:r>
            <a:r>
              <a:rPr lang="ru-RU" dirty="0" smtClean="0"/>
              <a:t>. З силою </a:t>
            </a:r>
            <a:r>
              <a:rPr lang="ru-RU" dirty="0" err="1" smtClean="0"/>
              <a:t>корелює</a:t>
            </a:r>
            <a:r>
              <a:rPr lang="ru-RU" dirty="0" smtClean="0"/>
              <a:t> </a:t>
            </a:r>
            <a:r>
              <a:rPr lang="ru-RU" dirty="0" err="1" smtClean="0"/>
              <a:t>опірність</a:t>
            </a:r>
            <a:r>
              <a:rPr lang="ru-RU" dirty="0" smtClean="0"/>
              <a:t> до </a:t>
            </a:r>
            <a:r>
              <a:rPr lang="ru-RU" dirty="0" err="1" smtClean="0"/>
              <a:t>гальмуючої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сторонніх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, величина </a:t>
            </a:r>
            <a:r>
              <a:rPr lang="ru-RU" dirty="0" err="1" smtClean="0"/>
              <a:t>абсолютних</a:t>
            </a:r>
            <a:r>
              <a:rPr lang="ru-RU" dirty="0" smtClean="0"/>
              <a:t> </a:t>
            </a:r>
            <a:r>
              <a:rPr lang="ru-RU" dirty="0" err="1" smtClean="0"/>
              <a:t>порогів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 і слуху (</a:t>
            </a:r>
            <a:r>
              <a:rPr lang="ru-RU" dirty="0" err="1" smtClean="0"/>
              <a:t>чутливість</a:t>
            </a:r>
            <a:r>
              <a:rPr lang="ru-RU" dirty="0" smtClean="0"/>
              <a:t>). Сила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до </a:t>
            </a:r>
            <a:r>
              <a:rPr lang="ru-RU" dirty="0" err="1" smtClean="0"/>
              <a:t>гальмування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витримувати</a:t>
            </a:r>
            <a:r>
              <a:rPr lang="ru-RU" dirty="0" smtClean="0"/>
              <a:t> часто </a:t>
            </a:r>
            <a:r>
              <a:rPr lang="ru-RU" dirty="0" err="1" smtClean="0"/>
              <a:t>повторювану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гальмівного</a:t>
            </a:r>
            <a:r>
              <a:rPr lang="ru-RU" dirty="0" smtClean="0"/>
              <a:t> </a:t>
            </a:r>
            <a:r>
              <a:rPr lang="ru-RU" dirty="0" err="1" smtClean="0"/>
              <a:t>подразника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диференціювань</a:t>
            </a:r>
            <a:r>
              <a:rPr lang="ru-RU" dirty="0" smtClean="0"/>
              <a:t> –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розрізнення</a:t>
            </a:r>
            <a:r>
              <a:rPr lang="ru-RU" dirty="0" smtClean="0"/>
              <a:t>, яку І.П. Павлов </a:t>
            </a:r>
            <a:r>
              <a:rPr lang="ru-RU" dirty="0" err="1" smtClean="0"/>
              <a:t>називав</a:t>
            </a:r>
            <a:r>
              <a:rPr lang="ru-RU" dirty="0" smtClean="0"/>
              <a:t> “славою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”. </a:t>
            </a:r>
            <a:r>
              <a:rPr lang="ru-RU" dirty="0" err="1" smtClean="0"/>
              <a:t>Отже</a:t>
            </a:r>
            <a:r>
              <a:rPr lang="ru-RU" dirty="0" smtClean="0"/>
              <a:t>, сила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працездатність</a:t>
            </a:r>
            <a:r>
              <a:rPr lang="ru-RU" dirty="0" smtClean="0"/>
              <a:t> і </a:t>
            </a:r>
            <a:r>
              <a:rPr lang="ru-RU" dirty="0" err="1" smtClean="0"/>
              <a:t>витривалість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Динамічність</a:t>
            </a:r>
            <a:r>
              <a:rPr lang="ru-RU" dirty="0" smtClean="0"/>
              <a:t> –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Рухливість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– </a:t>
            </a:r>
            <a:r>
              <a:rPr lang="ru-RU" dirty="0" err="1" smtClean="0"/>
              <a:t>переробка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гальмуванням</a:t>
            </a:r>
            <a:r>
              <a:rPr lang="ru-RU" dirty="0" smtClean="0"/>
              <a:t> і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збудженням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є основою </a:t>
            </a:r>
            <a:r>
              <a:rPr lang="ru-RU" dirty="0" err="1" smtClean="0"/>
              <a:t>научуваності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Лабільність</a:t>
            </a:r>
            <a:r>
              <a:rPr lang="ru-RU" dirty="0" smtClean="0"/>
              <a:t> –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і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54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С</a:t>
            </a:r>
            <a:r>
              <a:rPr lang="ru-RU" sz="2000" dirty="0" err="1" smtClean="0"/>
              <a:t>формувалися</a:t>
            </a:r>
            <a:r>
              <a:rPr lang="ru-RU" sz="2000" dirty="0" smtClean="0"/>
              <a:t> два </a:t>
            </a:r>
            <a:r>
              <a:rPr lang="ru-RU" sz="2000" dirty="0" err="1" smtClean="0"/>
              <a:t>можливі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підходи</a:t>
            </a:r>
            <a:r>
              <a:rPr lang="ru-RU" sz="2000" dirty="0" smtClean="0"/>
              <a:t> до</a:t>
            </a:r>
          </a:p>
          <a:p>
            <a:r>
              <a:rPr lang="ru-RU" sz="2000" dirty="0" err="1" smtClean="0"/>
              <a:t>зближення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диференціальної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психофізіології</a:t>
            </a:r>
            <a:r>
              <a:rPr lang="ru-RU" sz="2000" dirty="0" smtClean="0"/>
              <a:t> і </a:t>
            </a:r>
            <a:r>
              <a:rPr lang="ru-RU" sz="2000" dirty="0" err="1" smtClean="0"/>
              <a:t>диференціальної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психології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Перший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пов’язаний</a:t>
            </a:r>
            <a:r>
              <a:rPr lang="ru-RU" sz="2000" dirty="0" smtClean="0"/>
              <a:t> з </a:t>
            </a:r>
            <a:r>
              <a:rPr lang="ru-RU" sz="2000" dirty="0" err="1" smtClean="0"/>
              <a:t>вибором</a:t>
            </a:r>
            <a:r>
              <a:rPr lang="ru-RU" sz="2000" dirty="0" smtClean="0"/>
              <a:t> в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об’єктів</a:t>
            </a:r>
            <a:r>
              <a:rPr lang="ru-RU" sz="2000" dirty="0" smtClean="0"/>
              <a:t> для “</a:t>
            </a:r>
            <a:r>
              <a:rPr lang="ru-RU" sz="2000" dirty="0" err="1" smtClean="0"/>
              <a:t>взаємопроникнення</a:t>
            </a:r>
            <a:r>
              <a:rPr lang="ru-RU" sz="2000" dirty="0" smtClean="0"/>
              <a:t>”</a:t>
            </a:r>
          </a:p>
          <a:p>
            <a:r>
              <a:rPr lang="ru-RU" sz="2000" dirty="0" smtClean="0"/>
              <a:t>таких характеристик,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традиційними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диференціальній</a:t>
            </a:r>
            <a:endParaRPr lang="ru-RU" sz="2000" dirty="0" smtClean="0"/>
          </a:p>
          <a:p>
            <a:r>
              <a:rPr lang="ru-RU" sz="2000" dirty="0" err="1" smtClean="0"/>
              <a:t>психології</a:t>
            </a:r>
            <a:r>
              <a:rPr lang="ru-RU" sz="2000" dirty="0" smtClean="0"/>
              <a:t> –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темпераменту, характеру, </a:t>
            </a:r>
            <a:r>
              <a:rPr lang="ru-RU" sz="2000" dirty="0" err="1" smtClean="0"/>
              <a:t>інтелекту</a:t>
            </a:r>
            <a:r>
              <a:rPr lang="ru-RU" sz="2000" dirty="0" smtClean="0"/>
              <a:t>, </a:t>
            </a:r>
            <a:r>
              <a:rPr lang="ru-RU" sz="2000" dirty="0" err="1" smtClean="0"/>
              <a:t>когнітивні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стилі</a:t>
            </a:r>
            <a:r>
              <a:rPr lang="ru-RU" sz="2000" dirty="0" smtClean="0"/>
              <a:t>. </a:t>
            </a:r>
            <a:r>
              <a:rPr lang="ru-RU" sz="2000" dirty="0" err="1" smtClean="0"/>
              <a:t>Інший</a:t>
            </a:r>
            <a:r>
              <a:rPr lang="ru-RU" sz="2000" dirty="0" smtClean="0"/>
              <a:t> же </a:t>
            </a:r>
            <a:r>
              <a:rPr lang="ru-RU" sz="2000" dirty="0" err="1" smtClean="0"/>
              <a:t>підхід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спрямований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досліджень</a:t>
            </a:r>
            <a:r>
              <a:rPr lang="ru-RU" sz="2000" dirty="0" smtClean="0"/>
              <a:t>. </a:t>
            </a:r>
            <a:r>
              <a:rPr lang="ru-RU" sz="2000" dirty="0" err="1" smtClean="0"/>
              <a:t>психофізіологічних</a:t>
            </a:r>
            <a:r>
              <a:rPr lang="ru-RU" sz="2000" dirty="0" smtClean="0"/>
              <a:t> основ </a:t>
            </a:r>
            <a:r>
              <a:rPr lang="ru-RU" sz="2000" dirty="0" err="1" smtClean="0"/>
              <a:t>індивідуальних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відмінностей</a:t>
            </a:r>
            <a:r>
              <a:rPr lang="ru-RU" sz="2000" dirty="0" smtClean="0"/>
              <a:t> у </a:t>
            </a:r>
            <a:r>
              <a:rPr lang="ru-RU" sz="2000" dirty="0" err="1" smtClean="0"/>
              <a:t>раніше</a:t>
            </a:r>
            <a:r>
              <a:rPr lang="ru-RU" sz="2000" dirty="0" smtClean="0"/>
              <a:t> практично</a:t>
            </a:r>
          </a:p>
          <a:p>
            <a:r>
              <a:rPr lang="ru-RU" sz="2000" dirty="0" smtClean="0"/>
              <a:t>не </a:t>
            </a:r>
            <a:r>
              <a:rPr lang="ru-RU" sz="2000" dirty="0" err="1" smtClean="0"/>
              <a:t>вивченій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довільній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сфері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психіки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моделі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антиципації</a:t>
            </a:r>
            <a:r>
              <a:rPr lang="ru-RU" sz="2000" dirty="0" smtClean="0"/>
              <a:t> як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з</a:t>
            </a:r>
          </a:p>
          <a:p>
            <a:r>
              <a:rPr lang="ru-RU" sz="2000" dirty="0" smtClean="0"/>
              <a:t>форм </a:t>
            </a:r>
            <a:r>
              <a:rPr lang="ru-RU" sz="2000" dirty="0" err="1" smtClean="0"/>
              <a:t>випереджаючого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відображення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зовнішнього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зіставлення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диференціально-психологічних</a:t>
            </a:r>
            <a:endParaRPr lang="ru-RU" sz="2000" dirty="0" smtClean="0"/>
          </a:p>
          <a:p>
            <a:r>
              <a:rPr lang="ru-RU" sz="2000" dirty="0" smtClean="0"/>
              <a:t>і </a:t>
            </a:r>
            <a:r>
              <a:rPr lang="ru-RU" sz="2000" dirty="0" err="1" smtClean="0"/>
              <a:t>диференціально-психофізіологічних</a:t>
            </a:r>
            <a:r>
              <a:rPr lang="ru-RU" sz="2000" dirty="0" smtClean="0"/>
              <a:t> характеристик, як </a:t>
            </a:r>
            <a:r>
              <a:rPr lang="ru-RU" sz="2000" dirty="0" err="1" smtClean="0"/>
              <a:t>указує</a:t>
            </a:r>
            <a:r>
              <a:rPr lang="ru-RU" sz="2000" dirty="0" smtClean="0"/>
              <a:t> В.М. </a:t>
            </a:r>
            <a:r>
              <a:rPr lang="ru-RU" sz="2000" dirty="0" err="1" smtClean="0"/>
              <a:t>Русалов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дали </a:t>
            </a:r>
            <a:r>
              <a:rPr lang="ru-RU" sz="2000" dirty="0" err="1" smtClean="0"/>
              <a:t>позитивні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результати</a:t>
            </a:r>
            <a:r>
              <a:rPr lang="ru-RU" sz="2000" dirty="0" smtClean="0"/>
              <a:t>. Так,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інтелектуальних</a:t>
            </a:r>
            <a:r>
              <a:rPr lang="ru-RU" sz="2000" dirty="0" smtClean="0"/>
              <a:t> і </a:t>
            </a:r>
            <a:r>
              <a:rPr lang="ru-RU" sz="2000" dirty="0" err="1" smtClean="0"/>
              <a:t>темпераментальних</a:t>
            </a:r>
            <a:endParaRPr lang="ru-RU" sz="2000" dirty="0" smtClean="0"/>
          </a:p>
          <a:p>
            <a:r>
              <a:rPr lang="ru-RU" sz="2000" dirty="0" smtClean="0"/>
              <a:t>характеристик </a:t>
            </a:r>
            <a:r>
              <a:rPr lang="ru-RU" sz="2000" dirty="0" err="1" smtClean="0"/>
              <a:t>виявилися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тісно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пов’язаними</a:t>
            </a:r>
            <a:r>
              <a:rPr lang="ru-RU" sz="2000" dirty="0" smtClean="0"/>
              <a:t> з </a:t>
            </a:r>
            <a:r>
              <a:rPr lang="ru-RU" sz="2000" dirty="0" err="1" smtClean="0"/>
              <a:t>інтегральними</a:t>
            </a:r>
            <a:endParaRPr lang="ru-RU" sz="2000" dirty="0" smtClean="0"/>
          </a:p>
          <a:p>
            <a:r>
              <a:rPr lang="ru-RU" sz="2000" dirty="0" smtClean="0"/>
              <a:t>характеристиками </a:t>
            </a:r>
            <a:r>
              <a:rPr lang="ru-RU" sz="2000" dirty="0" err="1" smtClean="0"/>
              <a:t>біоелектричної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047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5134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Наприклад</a:t>
            </a:r>
            <a:r>
              <a:rPr lang="ru-RU" sz="2400" dirty="0" smtClean="0"/>
              <a:t>,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відіграє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важливу</a:t>
            </a:r>
            <a:r>
              <a:rPr lang="ru-RU" sz="2400" dirty="0" smtClean="0"/>
              <a:t> роль в </a:t>
            </a:r>
            <a:r>
              <a:rPr lang="ru-RU" sz="2400" dirty="0" err="1" smtClean="0"/>
              <a:t>загальному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інтелекту</a:t>
            </a:r>
            <a:r>
              <a:rPr lang="ru-RU" sz="2400" dirty="0" smtClean="0"/>
              <a:t>, </a:t>
            </a:r>
            <a:r>
              <a:rPr lang="ru-RU" sz="2400" dirty="0" err="1" smtClean="0"/>
              <a:t>виявилася</a:t>
            </a:r>
            <a:r>
              <a:rPr lang="ru-RU" sz="2400" dirty="0" smtClean="0"/>
              <a:t> позитивно </a:t>
            </a:r>
            <a:r>
              <a:rPr lang="ru-RU" sz="2400" dirty="0" err="1" smtClean="0"/>
              <a:t>пов’язаною</a:t>
            </a:r>
            <a:r>
              <a:rPr lang="ru-RU" sz="2400" dirty="0" smtClean="0"/>
              <a:t> з </a:t>
            </a:r>
            <a:r>
              <a:rPr lang="ru-RU" sz="2400" dirty="0" err="1" smtClean="0"/>
              <a:t>рівнем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просторово-часової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синхронізації</a:t>
            </a:r>
            <a:r>
              <a:rPr lang="ru-RU" sz="2400" dirty="0" smtClean="0"/>
              <a:t> ЕЕГ-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загальномозковою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лабільністю</a:t>
            </a:r>
            <a:r>
              <a:rPr lang="ru-RU" sz="2400" dirty="0" smtClean="0"/>
              <a:t>); </a:t>
            </a:r>
            <a:r>
              <a:rPr lang="ru-RU" sz="2400" dirty="0" err="1" smtClean="0"/>
              <a:t>рухливість</a:t>
            </a:r>
            <a:endParaRPr lang="ru-RU" sz="2400" dirty="0" smtClean="0"/>
          </a:p>
          <a:p>
            <a:r>
              <a:rPr lang="ru-RU" sz="2400" dirty="0" err="1" smtClean="0"/>
              <a:t>психічних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(</a:t>
            </a:r>
            <a:r>
              <a:rPr lang="ru-RU" sz="2400" dirty="0" err="1" smtClean="0"/>
              <a:t>пластичність</a:t>
            </a:r>
            <a:r>
              <a:rPr lang="ru-RU" sz="2400" dirty="0" smtClean="0"/>
              <a:t>),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входить, як </a:t>
            </a:r>
            <a:r>
              <a:rPr lang="ru-RU" sz="2400" dirty="0" err="1" smtClean="0"/>
              <a:t>відомо</a:t>
            </a:r>
            <a:r>
              <a:rPr lang="ru-RU" sz="2400" dirty="0" smtClean="0"/>
              <a:t>, в структуру</a:t>
            </a:r>
          </a:p>
          <a:p>
            <a:r>
              <a:rPr lang="ru-RU" sz="2400" dirty="0" err="1" smtClean="0"/>
              <a:t>креативності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виявилася</a:t>
            </a:r>
            <a:r>
              <a:rPr lang="ru-RU" sz="2400" dirty="0" smtClean="0"/>
              <a:t> позитивно </a:t>
            </a:r>
            <a:r>
              <a:rPr lang="ru-RU" sz="2400" dirty="0" err="1" smtClean="0"/>
              <a:t>пов’язаною</a:t>
            </a:r>
            <a:r>
              <a:rPr lang="ru-RU" sz="2400" dirty="0" smtClean="0"/>
              <a:t> з </a:t>
            </a:r>
            <a:r>
              <a:rPr lang="ru-RU" sz="2400" dirty="0" err="1" smtClean="0"/>
              <a:t>варіабельністю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потенціалів</a:t>
            </a:r>
            <a:r>
              <a:rPr lang="ru-RU" sz="2400" dirty="0" smtClean="0"/>
              <a:t>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“</a:t>
            </a:r>
            <a:r>
              <a:rPr lang="ru-RU" sz="2400" dirty="0" err="1" smtClean="0"/>
              <a:t>стохастичністю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сіток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мозку</a:t>
            </a:r>
            <a:r>
              <a:rPr lang="ru-RU" sz="2400" dirty="0" smtClean="0"/>
              <a:t>”); характеристики </a:t>
            </a:r>
            <a:r>
              <a:rPr lang="ru-RU" sz="2400" dirty="0" err="1" smtClean="0"/>
              <a:t>розумової</a:t>
            </a:r>
            <a:r>
              <a:rPr lang="ru-RU" sz="2400" dirty="0" smtClean="0"/>
              <a:t> і </a:t>
            </a:r>
            <a:r>
              <a:rPr lang="ru-RU" sz="2400" dirty="0" err="1" smtClean="0"/>
              <a:t>психомоторної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витривалості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працездатність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виявилися</a:t>
            </a:r>
            <a:r>
              <a:rPr lang="ru-RU" sz="2400" dirty="0" smtClean="0"/>
              <a:t> негативно </a:t>
            </a:r>
            <a:r>
              <a:rPr lang="ru-RU" sz="2400" dirty="0" err="1" smtClean="0"/>
              <a:t>пов’язаними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загальною</a:t>
            </a:r>
            <a:r>
              <a:rPr lang="ru-RU" sz="2400" dirty="0" smtClean="0"/>
              <a:t> “</a:t>
            </a:r>
            <a:r>
              <a:rPr lang="ru-RU" sz="2400" dirty="0" err="1" smtClean="0"/>
              <a:t>потужністю</a:t>
            </a:r>
            <a:r>
              <a:rPr lang="ru-RU" sz="2400" dirty="0" smtClean="0"/>
              <a:t>” </a:t>
            </a:r>
            <a:r>
              <a:rPr lang="ru-RU" sz="2400" dirty="0" err="1" smtClean="0"/>
              <a:t>активованості</a:t>
            </a:r>
            <a:r>
              <a:rPr lang="ru-RU" sz="2400" dirty="0" smtClean="0"/>
              <a:t> (за </a:t>
            </a:r>
            <a:r>
              <a:rPr lang="ru-RU" sz="2400" dirty="0" err="1" smtClean="0"/>
              <a:t>показниками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ритмів</a:t>
            </a:r>
            <a:r>
              <a:rPr lang="ru-RU" sz="2400" dirty="0" smtClean="0"/>
              <a:t> ЕЕГ).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829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Аналізуючи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індивідуальних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відмінностей</a:t>
            </a:r>
            <a:r>
              <a:rPr lang="ru-RU" sz="2000" dirty="0" smtClean="0"/>
              <a:t> у</a:t>
            </a:r>
          </a:p>
          <a:p>
            <a:r>
              <a:rPr lang="ru-RU" sz="2000" dirty="0" err="1" smtClean="0"/>
              <a:t>вітчизняній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психології</a:t>
            </a:r>
            <a:r>
              <a:rPr lang="ru-RU" sz="2000" dirty="0" smtClean="0"/>
              <a:t>, І.В. </a:t>
            </a:r>
            <a:r>
              <a:rPr lang="ru-RU" sz="2000" dirty="0" err="1" smtClean="0"/>
              <a:t>Боєв</a:t>
            </a:r>
            <a:r>
              <a:rPr lang="ru-RU" sz="2000" dirty="0" smtClean="0"/>
              <a:t> і С.В. </a:t>
            </a:r>
            <a:r>
              <a:rPr lang="ru-RU" sz="2000" dirty="0" err="1" smtClean="0"/>
              <a:t>Золотарьов</a:t>
            </a:r>
            <a:r>
              <a:rPr lang="ru-RU" sz="2000" dirty="0" smtClean="0"/>
              <a:t> </a:t>
            </a:r>
            <a:r>
              <a:rPr lang="ru-RU" sz="2000" dirty="0" err="1" smtClean="0"/>
              <a:t>указують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, “</a:t>
            </a:r>
            <a:r>
              <a:rPr lang="ru-RU" sz="2000" dirty="0" err="1" smtClean="0"/>
              <a:t>спрощуючи</a:t>
            </a:r>
            <a:endParaRPr lang="ru-RU" sz="2000" dirty="0" smtClean="0"/>
          </a:p>
          <a:p>
            <a:r>
              <a:rPr lang="ru-RU" sz="2000" dirty="0" smtClean="0"/>
              <a:t>до </a:t>
            </a:r>
            <a:r>
              <a:rPr lang="ru-RU" sz="2000" dirty="0" err="1" smtClean="0"/>
              <a:t>деякої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міри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теоретичних</a:t>
            </a:r>
            <a:r>
              <a:rPr lang="ru-RU" sz="2000" dirty="0" smtClean="0"/>
              <a:t> схем,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виділити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принаймні</a:t>
            </a:r>
            <a:r>
              <a:rPr lang="ru-RU" sz="2000" dirty="0" smtClean="0"/>
              <a:t>, три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підходів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індивідуально</a:t>
            </a:r>
            <a:r>
              <a:rPr lang="ru-RU" sz="2000" dirty="0" smtClean="0"/>
              <a:t>-</a:t>
            </a:r>
          </a:p>
          <a:p>
            <a:r>
              <a:rPr lang="ru-RU" sz="2000" dirty="0" err="1" smtClean="0"/>
              <a:t>психологічних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відмінностей</a:t>
            </a:r>
            <a:r>
              <a:rPr lang="ru-RU" sz="2000" dirty="0" smtClean="0"/>
              <a:t>. </a:t>
            </a:r>
            <a:r>
              <a:rPr lang="ru-RU" sz="2000" b="1" dirty="0" smtClean="0"/>
              <a:t>Перший </a:t>
            </a:r>
            <a:r>
              <a:rPr lang="ru-RU" sz="2000" b="1" dirty="0" err="1" smtClean="0"/>
              <a:t>клас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виходить</a:t>
            </a:r>
            <a:r>
              <a:rPr lang="ru-RU" sz="2000" dirty="0" smtClean="0"/>
              <a:t> з моделей </a:t>
            </a:r>
            <a:r>
              <a:rPr lang="ru-RU" sz="2000" dirty="0" err="1" smtClean="0"/>
              <a:t>мозку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 err="1" smtClean="0"/>
              <a:t>нервової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). </a:t>
            </a:r>
            <a:r>
              <a:rPr lang="ru-RU" sz="2000" dirty="0" err="1" smtClean="0"/>
              <a:t>Підхід</a:t>
            </a:r>
            <a:r>
              <a:rPr lang="ru-RU" sz="2000" dirty="0" smtClean="0"/>
              <a:t> Б.М. Теплова і В.Д. </a:t>
            </a:r>
            <a:r>
              <a:rPr lang="ru-RU" sz="2000" dirty="0" err="1" smtClean="0"/>
              <a:t>Небилицина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належить</a:t>
            </a:r>
            <a:endParaRPr lang="ru-RU" sz="2000" dirty="0" smtClean="0"/>
          </a:p>
          <a:p>
            <a:r>
              <a:rPr lang="ru-RU" sz="2000" dirty="0" err="1" smtClean="0"/>
              <a:t>головним</a:t>
            </a:r>
            <a:r>
              <a:rPr lang="ru-RU" sz="2000" dirty="0" smtClean="0"/>
              <a:t> чином до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класу</a:t>
            </a:r>
            <a:r>
              <a:rPr lang="ru-RU" sz="2000" dirty="0" smtClean="0"/>
              <a:t>. </a:t>
            </a:r>
            <a:r>
              <a:rPr lang="ru-RU" sz="2000" b="1" dirty="0" err="1" smtClean="0"/>
              <a:t>Другий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клас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виходить</a:t>
            </a:r>
            <a:r>
              <a:rPr lang="ru-RU" sz="2000" dirty="0" smtClean="0"/>
              <a:t> з моделей </a:t>
            </a:r>
            <a:r>
              <a:rPr lang="ru-RU" sz="2000" dirty="0" err="1" smtClean="0"/>
              <a:t>поведінки</a:t>
            </a:r>
            <a:r>
              <a:rPr lang="ru-RU" sz="2000" dirty="0" smtClean="0"/>
              <a:t> (до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віднесені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П.В. Симонова,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останніми</a:t>
            </a:r>
            <a:r>
              <a:rPr lang="ru-RU" sz="2000" dirty="0" smtClean="0"/>
              <a:t> роками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В.М. </a:t>
            </a:r>
            <a:r>
              <a:rPr lang="ru-RU" sz="2000" dirty="0" err="1" smtClean="0"/>
              <a:t>Русалова</a:t>
            </a:r>
            <a:r>
              <a:rPr lang="ru-RU" sz="2000" dirty="0" smtClean="0"/>
              <a:t>). </a:t>
            </a:r>
            <a:r>
              <a:rPr lang="ru-RU" sz="2000" dirty="0" err="1" smtClean="0"/>
              <a:t>Нарешті</a:t>
            </a:r>
            <a:r>
              <a:rPr lang="ru-RU" sz="2000" dirty="0" smtClean="0"/>
              <a:t>, </a:t>
            </a:r>
            <a:r>
              <a:rPr lang="ru-RU" sz="2000" b="1" dirty="0" err="1" smtClean="0"/>
              <a:t>третій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клас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відноситься</a:t>
            </a:r>
            <a:r>
              <a:rPr lang="ru-RU" sz="2000" dirty="0" smtClean="0"/>
              <a:t> до моделей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 До </a:t>
            </a:r>
            <a:r>
              <a:rPr lang="ru-RU" sz="2000" dirty="0" err="1" smtClean="0"/>
              <a:t>даного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класу</a:t>
            </a:r>
            <a:r>
              <a:rPr lang="ru-RU" sz="2000" dirty="0" smtClean="0"/>
              <a:t> належать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В.С. </a:t>
            </a:r>
            <a:r>
              <a:rPr lang="ru-RU" sz="2000" dirty="0" err="1" smtClean="0"/>
              <a:t>Мерліна</a:t>
            </a:r>
            <a:r>
              <a:rPr lang="ru-RU" sz="2000" dirty="0" smtClean="0"/>
              <a:t>. </a:t>
            </a:r>
            <a:r>
              <a:rPr lang="ru-RU" sz="2000" dirty="0" err="1" smtClean="0"/>
              <a:t>Безумовно</a:t>
            </a:r>
            <a:r>
              <a:rPr lang="ru-RU" sz="2000" dirty="0" smtClean="0"/>
              <a:t>, </a:t>
            </a:r>
            <a:r>
              <a:rPr lang="ru-RU" sz="2000" dirty="0" err="1" smtClean="0"/>
              <a:t>ці</a:t>
            </a:r>
            <a:r>
              <a:rPr lang="ru-RU" sz="2000" dirty="0" smtClean="0"/>
              <a:t> три </a:t>
            </a:r>
            <a:r>
              <a:rPr lang="ru-RU" sz="2000" dirty="0" err="1" smtClean="0"/>
              <a:t>класи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підходів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дослідження</a:t>
            </a:r>
            <a:endParaRPr lang="ru-RU" sz="2000" dirty="0" smtClean="0"/>
          </a:p>
          <a:p>
            <a:r>
              <a:rPr lang="ru-RU" sz="2000" dirty="0" err="1" smtClean="0"/>
              <a:t>індивідуально-психологічних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тісно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взаємодіють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проте</a:t>
            </a:r>
            <a:endParaRPr lang="ru-RU" sz="2000" dirty="0" smtClean="0"/>
          </a:p>
          <a:p>
            <a:r>
              <a:rPr lang="ru-RU" sz="2000" dirty="0" err="1" smtClean="0"/>
              <a:t>диференціація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трьох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підходів</a:t>
            </a:r>
            <a:r>
              <a:rPr lang="ru-RU" sz="2000" dirty="0" smtClean="0"/>
              <a:t> є </a:t>
            </a:r>
            <a:r>
              <a:rPr lang="ru-RU" sz="2000" dirty="0" err="1" smtClean="0"/>
              <a:t>обґрунтованою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кращого</a:t>
            </a:r>
            <a:endParaRPr lang="ru-RU" sz="2000" dirty="0" smtClean="0"/>
          </a:p>
          <a:p>
            <a:r>
              <a:rPr lang="ru-RU" sz="2000" dirty="0" err="1" smtClean="0"/>
              <a:t>розуміння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сутності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проводяться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вчених</a:t>
            </a:r>
            <a:r>
              <a:rPr lang="ru-RU" sz="2000" dirty="0" smtClean="0"/>
              <a:t> і школами у </a:t>
            </a:r>
            <a:r>
              <a:rPr lang="ru-RU" sz="2000" dirty="0" err="1" smtClean="0"/>
              <a:t>вітчизняній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психології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індивідуальних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відмінностей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03811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72</TotalTime>
  <Words>1089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 Психологія індивідуальних різниць. Особливості темпераменту. Особливості характеру.</vt:lpstr>
      <vt:lpstr>Властивості нервової системи за    І.П. Павловим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Психологія індивідуальних різниць. Особливості темпераменту. Особливості характеру. Особистість і акцентуації характеру. Духовність. Девіантна особистість</dc:title>
  <dc:creator>Пользователь</dc:creator>
  <cp:lastModifiedBy>Пользователь</cp:lastModifiedBy>
  <cp:revision>4</cp:revision>
  <dcterms:created xsi:type="dcterms:W3CDTF">2023-11-05T17:34:10Z</dcterms:created>
  <dcterms:modified xsi:type="dcterms:W3CDTF">2023-11-05T18:46:41Z</dcterms:modified>
</cp:coreProperties>
</file>