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58" r:id="rId22"/>
    <p:sldId id="259" r:id="rId23"/>
    <p:sldId id="260" r:id="rId24"/>
    <p:sldId id="266" r:id="rId25"/>
    <p:sldId id="268" r:id="rId26"/>
    <p:sldId id="261" r:id="rId27"/>
    <p:sldId id="262" r:id="rId28"/>
    <p:sldId id="263" r:id="rId29"/>
    <p:sldId id="264" r:id="rId30"/>
    <p:sldId id="265" r:id="rId31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9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D-44A5-98C4-AE7A73DCF5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D-44A5-98C4-AE7A73DCF5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3D-44A5-98C4-AE7A73DCF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1104616"/>
        <c:axId val="361105008"/>
      </c:barChart>
      <c:catAx>
        <c:axId val="36110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105008"/>
        <c:crosses val="autoZero"/>
        <c:auto val="1"/>
        <c:lblAlgn val="ctr"/>
        <c:lblOffset val="100"/>
        <c:noMultiLvlLbl val="0"/>
      </c:catAx>
      <c:valAx>
        <c:axId val="36110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104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uk"/>
            <a:t>Назва кроку 1</a:t>
          </a:r>
          <a:endParaRPr lang="en-US"/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uk"/>
            <a:t>Назва кроку 2</a:t>
          </a:r>
          <a:endParaRPr lang="en-US"/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uk"/>
            <a:t>Назва кроку 3</a:t>
          </a:r>
          <a:endParaRPr lang="en-US"/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uk"/>
            <a:t>Назва кроку 4</a:t>
          </a:r>
          <a:endParaRPr lang="en-US"/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  <a:endParaRPr lang="en-US"/>
        </a:p>
      </dgm: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  <dgm:t>
        <a:bodyPr rtlCol="0"/>
        <a:lstStyle/>
        <a:p>
          <a:pPr rtl="0"/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 rtlCol="0"/>
        <a:lstStyle/>
        <a:p>
          <a:pPr rtl="0"/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  <dgm:t>
        <a:bodyPr rtlCol="0"/>
        <a:lstStyle/>
        <a:p>
          <a:pPr rtl="0"/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  <dgm:t>
        <a:bodyPr rtlCol="0"/>
        <a:lstStyle/>
        <a:p>
          <a:pPr rtl="0"/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 rtlCol="0"/>
        <a:lstStyle/>
        <a:p>
          <a:pPr rtl="0"/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 rtlCol="0"/>
        <a:lstStyle/>
        <a:p>
          <a:pPr rtl="0"/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 rtlCol="0"/>
        <a:lstStyle/>
        <a:p>
          <a:pPr rtl="0"/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 rtlCol="0"/>
        <a:lstStyle/>
        <a:p>
          <a:pPr rtl="0"/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 rtlCol="0"/>
        <a:lstStyle/>
        <a:p>
          <a:pPr rtl="0"/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 rtlCol="0"/>
        <a:lstStyle/>
        <a:p>
          <a:pPr rtl="0"/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  <dgm:t>
        <a:bodyPr rtlCol="0"/>
        <a:lstStyle/>
        <a:p>
          <a:pPr rtl="0"/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 rtlCol="0"/>
        <a:lstStyle/>
        <a:p>
          <a:pPr rtl="0"/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 rtlCol="0"/>
        <a:lstStyle/>
        <a:p>
          <a:pPr rtl="0"/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  <dgm:t>
        <a:bodyPr rtlCol="0"/>
        <a:lstStyle/>
        <a:p>
          <a:pPr rtl="0"/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800" kern="1200"/>
            <a:t>Назва кроку 1</a:t>
          </a:r>
          <a:endParaRPr lang="en-US" sz="1800" kern="1200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800" kern="1200"/>
            <a:t>Назва кроку 2</a:t>
          </a:r>
          <a:endParaRPr lang="en-US" sz="1800" kern="1200"/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800" kern="1200"/>
            <a:t>Назва кроку 3</a:t>
          </a:r>
          <a:endParaRPr lang="en-US" sz="1800" kern="1200"/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2000" kern="1200"/>
            <a:t>Опис завдання</a:t>
          </a:r>
          <a:endParaRPr lang="en-US" sz="2000" kern="1200"/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800" kern="1200"/>
            <a:t>Назва кроку 4</a:t>
          </a:r>
          <a:endParaRPr lang="en-US" sz="1800" kern="1200"/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DA6859A-50FC-4136-9E27-071A9BF7A1F1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uk-UA" smtClean="0"/>
              <a:pPr algn="r"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r>
              <a:rPr lang="uk-UA" dirty="0" smtClean="0"/>
              <a:t>​</a:t>
            </a:r>
            <a:fld id="{76BAE993-F076-455C-91AB-053D64A49E94}" type="datetime1">
              <a:rPr lang="uk-UA" smtClean="0"/>
              <a:pPr/>
              <a:t>24.11.2020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uk-UA" smtClean="0"/>
              <a:pPr algn="r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8" name="Прямокутник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342143-E50C-48F7-A9FA-ACB534C91D36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  <p:pic>
        <p:nvPicPr>
          <p:cNvPr id="11" name="Зображення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74DEC8-0461-4E6A-A968-C1D57BD25411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C202E0-D976-45F6-B094-33F8BB0294A5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150231-AB6D-4D7E-B4D2-809653025053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  <p:grpSp>
        <p:nvGrpSpPr>
          <p:cNvPr id="7" name="Гру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 сполучна ліні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 сполучна ліні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ACFE8F-E943-4F90-AA07-C5E04544ADD6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 із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а 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 сполучна ліні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 сполучна ліні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кутник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8" name="Прямокутник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lang="uk-UA" dirty="0"/>
          </a:p>
        </p:txBody>
      </p:sp>
      <p:pic>
        <p:nvPicPr>
          <p:cNvPr id="10" name="Зображення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Місце для зображення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9" name="Вказівк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uk-UA" sz="1200" b="1" i="1" dirty="0" smtClean="0">
                <a:latin typeface="Arial" pitchFamily="34" charset="0"/>
                <a:cs typeface="Arial" pitchFamily="34" charset="0"/>
              </a:rPr>
              <a:t>ПРИМІТКА.</a:t>
            </a:r>
          </a:p>
          <a:p>
            <a:pPr rtl="0"/>
            <a:r>
              <a:rPr lang="uk-UA" sz="1200" i="1" dirty="0" smtClean="0">
                <a:latin typeface="Arial" pitchFamily="34" charset="0"/>
                <a:cs typeface="Arial" pitchFamily="34" charset="0"/>
              </a:rPr>
              <a:t>Щоб змінити зображення на цьому слайді, виділіть зображення та видаліть його. Потім у покажчику місця заповнення клацніть піктограму "Зображення", щоб вставити власне зображення.</a:t>
            </a:r>
            <a:endParaRPr lang="uk-UA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 сполучна ліні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 сполучна ліні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кут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grpSp>
          <p:nvGrpSpPr>
            <p:cNvPr id="11" name="Гру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 сполучна ліні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 сполучна ліні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EDDF30-7556-4223-AE00-EABFDB9F04BA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  <p:pic>
        <p:nvPicPr>
          <p:cNvPr id="7" name="Зображення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87D376-2300-4053-AB08-24BAF987A420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7CEE42-73A0-4434-BE76-E64BEBC7FD96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4A5B0A-F400-45F5-AE9D-180BE53F8461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BD0E74-0038-4E00-AE14-D360BB0AC7FB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4E0F6-8932-424E-A3DD-D8A52AF63151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</a:p>
          <a:p>
            <a:pPr lvl="5" rtl="0"/>
            <a:r>
              <a:rPr lang="uk-UA" dirty="0" smtClean="0"/>
              <a:t>Шостий рівень</a:t>
            </a:r>
          </a:p>
          <a:p>
            <a:pPr lvl="6" rtl="0"/>
            <a:r>
              <a:rPr lang="uk-UA" dirty="0" smtClean="0"/>
              <a:t>Сьомий рівень</a:t>
            </a:r>
          </a:p>
          <a:p>
            <a:pPr lvl="7" rtl="0"/>
            <a:r>
              <a:rPr lang="uk-UA" dirty="0" smtClean="0"/>
              <a:t>Восьмий рівень</a:t>
            </a:r>
          </a:p>
          <a:p>
            <a:pPr lvl="8" rtl="0"/>
            <a:r>
              <a:rPr lang="uk-UA" dirty="0" smtClean="0"/>
              <a:t>Дев’ятий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C1A7E4F1-4658-4781-B148-42F363162FC8}" type="datetime1">
              <a:rPr lang="uk-UA" smtClean="0"/>
              <a:t>24.11.2020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uk-UA" smtClean="0"/>
              <a:pPr/>
              <a:t>‹№›</a:t>
            </a:fld>
            <a:endParaRPr lang="uk-UA" dirty="0"/>
          </a:p>
        </p:txBody>
      </p:sp>
      <p:grpSp>
        <p:nvGrpSpPr>
          <p:cNvPr id="15" name="Група 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 сполучна ліні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1465730"/>
            <a:ext cx="5416923" cy="3482788"/>
          </a:xfrm>
        </p:spPr>
        <p:txBody>
          <a:bodyPr rtlCol="0" anchor="ctr">
            <a:normAutofit/>
          </a:bodyPr>
          <a:lstStyle/>
          <a:p>
            <a:pPr rtl="0"/>
            <a:r>
              <a:rPr lang="uk-UA" dirty="0" smtClean="0"/>
              <a:t>Міжнародний туризм як економічний та соціокультурний феномен</a:t>
            </a:r>
            <a:endParaRPr lang="uk-UA" dirty="0"/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1104900" y="5056094"/>
            <a:ext cx="5734050" cy="411255"/>
          </a:xfrm>
        </p:spPr>
        <p:txBody>
          <a:bodyPr rtlCol="0"/>
          <a:lstStyle/>
          <a:p>
            <a:pPr rtl="0"/>
            <a:r>
              <a:rPr lang="uk-UA" dirty="0" smtClean="0"/>
              <a:t>                                        А.В. КОРОТЄЄВА</a:t>
            </a:r>
            <a:endParaRPr lang="uk-UA" dirty="0"/>
          </a:p>
        </p:txBody>
      </p:sp>
      <p:pic>
        <p:nvPicPr>
          <p:cNvPr id="4" name="Місце для зображення 3" descr="Відкрита книга на столі, розмиті книжкові полиці на задньому плані" title="Зразок зображення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           ЕТАПИ РОЗВИТКУ МІЖНАРОДНОГО ТУРИЗМУ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r>
              <a:rPr lang="uk-UA" dirty="0" smtClean="0"/>
              <a:t>1. ЗАРОДЖЕННЯ МІЖНАРОДНОГО ТУРИЗМУ  ( ДО Х СТОЛІТТЯ)</a:t>
            </a:r>
          </a:p>
          <a:p>
            <a:r>
              <a:rPr lang="uk-UA" dirty="0" smtClean="0"/>
              <a:t>2. СТАНОВЛЕННЯ МІЖНАРОДНОЇ ТУРИСТИЧНОЇ СФЕРИ  ( Х СТОЛІТТЯ - ПОЧАТОК ХІХ СТОЛІТТЯ)</a:t>
            </a:r>
          </a:p>
          <a:p>
            <a:r>
              <a:rPr lang="uk-UA" dirty="0" smtClean="0"/>
              <a:t>3. ІНТЕРНАЦІОНАЛІЗАЦІЯ РИНКУ ТУРИСТИЧНИХ ПОСЛУГ (СЕРЕДИНА ХІХ – СЕРЕДИНА ХХ СТОЛІТТЯ)</a:t>
            </a:r>
          </a:p>
          <a:p>
            <a:r>
              <a:rPr lang="uk-UA" dirty="0" smtClean="0"/>
              <a:t>4. РОЗВИТОК МАСОВОГО ТУРИЗМУ (50-70-ТІ РОКИ ХХ СТОЛІТТЯ)</a:t>
            </a:r>
          </a:p>
          <a:p>
            <a:r>
              <a:rPr lang="uk-UA" dirty="0" smtClean="0"/>
              <a:t>5. ТРАНСНАЦІОНАЛІЗАЦІЯ ТУРИСТИЧНОЇ СФЕРИ ( 70-ТІ РОКИ ХХ СТОЛІТТЯ – СЬОГОДЕННЯ)</a:t>
            </a:r>
          </a:p>
        </p:txBody>
      </p:sp>
    </p:spTree>
    <p:extLst>
      <p:ext uri="{BB962C8B-B14F-4D97-AF65-F5344CB8AC3E}">
        <p14:creationId xmlns:p14="http://schemas.microsoft.com/office/powerpoint/2010/main" val="3506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ПОКАЗНИКИ ВПЛИВУ МІЖНАРОДНОГО ТУРИЗМУ НА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СОЦІАЛЬНО-ЕКОНОМІЧНИЙ РОЗВИТОК КРАЇНИ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ЧАСТКА ДОХОДІВ ВІД ТУРИЗМУ У НАЦІОНАЛЬНОМУ ДОХОДІ</a:t>
            </a:r>
          </a:p>
          <a:p>
            <a:r>
              <a:rPr lang="uk-UA" dirty="0" smtClean="0"/>
              <a:t>ЧАСТКА ВИТРАТ НА ТУРИЗМ В ІМПОРТІ КРАЇНИ</a:t>
            </a:r>
          </a:p>
          <a:p>
            <a:r>
              <a:rPr lang="uk-UA" dirty="0" smtClean="0"/>
              <a:t>ЧАСТКА ДОХОДІВ ВІД ТУРИЗМУ В ЕКСПОРТІ КРАЇНИ</a:t>
            </a:r>
          </a:p>
          <a:p>
            <a:r>
              <a:rPr lang="uk-UA" dirty="0" smtClean="0"/>
              <a:t>КІЛЬКІСТЬ ТА ЯКІСТЬ РОБОЧИХ МІСЦЬ У СФЕРІ ТУРИЗМУ</a:t>
            </a:r>
          </a:p>
          <a:p>
            <a:r>
              <a:rPr lang="uk-UA" dirty="0" smtClean="0"/>
              <a:t>ВПЛИВ ТУРИСТИЧНОЇ ІНДУСТРІЇ НА РЕГІОНАЛЬНИЙ РОЗВИТОК</a:t>
            </a:r>
          </a:p>
          <a:p>
            <a:r>
              <a:rPr lang="uk-UA" dirty="0" smtClean="0"/>
              <a:t>ТУРИСТСЬКІ ВИТРАТИ</a:t>
            </a:r>
          </a:p>
          <a:p>
            <a:r>
              <a:rPr lang="uk-UA" dirty="0" smtClean="0"/>
              <a:t>КІЛЬКІСТЬ ТУРИСТСЬКИХ НОЧІВЕЛЬ</a:t>
            </a:r>
          </a:p>
          <a:p>
            <a:r>
              <a:rPr lang="uk-UA" dirty="0" smtClean="0"/>
              <a:t>КІЛЬКІСТЬ ТУРИСТСЬКИХ ПРИБУТТІВ</a:t>
            </a:r>
          </a:p>
          <a:p>
            <a:r>
              <a:rPr lang="uk-UA" dirty="0" smtClean="0"/>
              <a:t>СЕРЕДНЯ ТРИВАЛІСТЬ ПЕРЕБУВАННЯ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9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ФАКТОРИ ВПЛИВУ НА КОЛИВАННЯ ЕКОНОМІЧНИХ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                                                </a:t>
            </a:r>
            <a:br>
              <a:rPr lang="uk-UA" dirty="0" smtClean="0"/>
            </a:br>
            <a:r>
              <a:rPr lang="uk-UA" dirty="0" smtClean="0"/>
              <a:t>                                           ПОКАЗНИКІВ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 ОБ’ЄКТИВНІ ФАКТОРИ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РІВЕНЬ НАЦІОНАЛЬНОГО ДОХОДУ І </a:t>
            </a:r>
            <a:r>
              <a:rPr lang="uk-UA" dirty="0" smtClean="0"/>
              <a:t>ДОХОДІВ </a:t>
            </a:r>
            <a:r>
              <a:rPr lang="uk-UA" dirty="0" smtClean="0"/>
              <a:t>НАСЕЛЕННЯ</a:t>
            </a:r>
          </a:p>
          <a:p>
            <a:r>
              <a:rPr lang="uk-UA" dirty="0" smtClean="0"/>
              <a:t>ДЕМОГРАФІЧНА СИТУАЦІЯ В КРАЇНІ</a:t>
            </a:r>
          </a:p>
          <a:p>
            <a:r>
              <a:rPr lang="uk-UA" dirty="0" smtClean="0"/>
              <a:t>ВПЛИВ СОЦІАЛЬНО-ЕКОНОМІЧНОГО СЕРЕДОВИЩА</a:t>
            </a:r>
          </a:p>
          <a:p>
            <a:r>
              <a:rPr lang="uk-UA" dirty="0" smtClean="0"/>
              <a:t>РІВЕНЬ СОЦІО-КУЛЬТУРНОГО РОЗВИТКУ</a:t>
            </a: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 СУБ’ЄКТИВНІ ФАКТОРИ</a:t>
            </a:r>
            <a:endParaRPr lang="ru-RU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ПСИХОЛОГІЧНІ МОТИВИ БАЖАНЬ СПОЖИВАЧІВ</a:t>
            </a:r>
          </a:p>
          <a:p>
            <a:r>
              <a:rPr lang="uk-UA" dirty="0" smtClean="0"/>
              <a:t>ТРАДИЦІЙНІ ЗВИЧКИ СПОЖИВАЧІВ</a:t>
            </a:r>
          </a:p>
          <a:p>
            <a:r>
              <a:rPr lang="uk-UA" dirty="0" smtClean="0"/>
              <a:t>НАЦІОНАЛЬНІ ТРАДИЦІЇ</a:t>
            </a:r>
          </a:p>
          <a:p>
            <a:r>
              <a:rPr lang="uk-UA" dirty="0" smtClean="0"/>
              <a:t>МОДА</a:t>
            </a:r>
          </a:p>
          <a:p>
            <a:r>
              <a:rPr lang="uk-UA" dirty="0" smtClean="0"/>
              <a:t>СУЧАСНІ КОМУНІКАТИВНІ ПЕРЕВАГИ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5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ПОБУДОВИ СИСТЕМИ МОНІТОРИНГУ СВІТОВОГО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ТУРИСТИЧНОГО РИНКУ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ПОБУДОВА СИСТЕМИ ІНФОРМАТИВНИХ ЗВІТНИХ ПОКАЗНИКІВ – ПЕРВИННОЇ ІНФОРМАТИВНОЇ БАЗИ </a:t>
            </a:r>
            <a:r>
              <a:rPr lang="uk-UA" dirty="0" smtClean="0"/>
              <a:t>СПОСТЕРЕЖЕННЯ</a:t>
            </a:r>
            <a:endParaRPr lang="uk-UA" dirty="0" smtClean="0"/>
          </a:p>
          <a:p>
            <a:r>
              <a:rPr lang="uk-UA" dirty="0" smtClean="0"/>
              <a:t>РОЗРОБКА СИСТЕМИ УЗАГАЛЬНЮЮЧИХ ПОКАЗНИКІВ – РЕЗУЛЬТАТІВ ДОСЯГНЕННЯ  РАНІШЕ ПЕРЕДБАЧЕНИХ КІЛЬКІСНИХ СТАНДАРТІВ</a:t>
            </a:r>
          </a:p>
          <a:p>
            <a:r>
              <a:rPr lang="uk-UA" dirty="0" smtClean="0"/>
              <a:t>ВИЗНАЧЕННЯ ПОКАЗНИКІВ І СТРУКТУРИ ФОРМ ЗВІТІВ ВИКОНАВЦІВ. ТАК ЗВАНИХ КОНТРОЛЬНИХ ПОКАЗНИКІВ</a:t>
            </a:r>
          </a:p>
          <a:p>
            <a:r>
              <a:rPr lang="uk-UA" dirty="0" smtClean="0"/>
              <a:t>ВИЗНАЧЕННЯ КОНТРОЛЬНИХ ПЕРІОДІВ ПО КОЖНОМУ ВИДУ КОНТРОЛІНГУ І КОЖНІЙ ГРУПІ ПОКАЗНИКІВ</a:t>
            </a:r>
          </a:p>
          <a:p>
            <a:r>
              <a:rPr lang="uk-UA" dirty="0" smtClean="0"/>
              <a:t>ВСТАНОВЛЕННЯ РОЗМІРІВ ВІДХИЛЕНЬ ПРАКТИЧНИХ РЕЗУЛЬТАТІВ КОНТРОЛЬОВАНИХ ПОКАЗНИКІВ ВІД ВСТАНОВЛЕНИХ СТАНДАРТІВ В АБСОЛЮТНИХ І ВІДНОСНИХ ВЕЛИЧИНАХ ( ПОЗИТИВНЕ ВІДХИЛЕННЯ, НЕГАТИВНЕ «ДОПУСТИМЕ» ВІДХИЛЕННЯ, НЕГАТИВНЕ «КРИТИЧНЕ» ВІДХИЛЕННЯ)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2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ОСНОВНІ АЛГОРИТМИ УСУНЕННЯ ВІДХИЛЕНЬ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«НІЧОГО НЕ РОБИТИ» - АЛГОРИТМ ВИКОРИСТОВУЮТЬ, КОЛИ ВЕЛИЧИНА ВІДХИЛЕНЬ Є ПОЗИТИВНОЮ АБО МЕНШЕ НЕГАТИВНОГО «ДОПУСТИМОГО» РІВНЯ</a:t>
            </a:r>
          </a:p>
          <a:p>
            <a:r>
              <a:rPr lang="uk-UA" dirty="0" smtClean="0"/>
              <a:t>«УСУНУТИ ВІДХИЛЕННЯ» – ПОШУК І РЕАЛІЗАЦІЯ РЕЗЕРВІВ ЗАБЕЗПЕЧЕННЯ ВИКОНАННЯ ЦІЛЬОВИХ, ПЛАНОВИХ АБО НОРМАТИВНИХ ПОКАЗНИКІВ</a:t>
            </a:r>
          </a:p>
          <a:p>
            <a:r>
              <a:rPr lang="uk-UA" dirty="0" smtClean="0"/>
              <a:t>«ЗМІНИТИ СИСТЕМУ ПЛАНОВИХ АБО НОРМАТИВНИХ ПОКАЗНИКІВ» – ВНОСЯТЬСЯ ПРОПОЗИЦІЇ З КОРИГУВАННЯ СИСТЕМИ ЦІЛЬОВИХ ПОКАЗНИКІВ, ПОТОЧНИХ ПЛАНІВ  АБО ОКРЕМИХ БЮДЖЕТІВ , МОЖЛИВО І ДО ЛІКВІДАЦІЇ ОКРЕМИХ ЦЕНТРІВ ВИТРАТ ТА ІНВЕСТИЦІЙ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1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МІЖНАРОДНИЙ ДОСВІД ВИЗНАЧЕННЯ ЯКОСТІ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ОБСЛУГОВУВАННЯ ТУРИСТИЧНИХ КЛІЄНТІВ     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52818" y="1600200"/>
            <a:ext cx="4919472" cy="823912"/>
          </a:xfrm>
        </p:spPr>
        <p:txBody>
          <a:bodyPr>
            <a:normAutofit/>
          </a:bodyPr>
          <a:lstStyle/>
          <a:p>
            <a:r>
              <a:rPr lang="uk-UA" dirty="0" smtClean="0"/>
              <a:t>       </a:t>
            </a:r>
          </a:p>
          <a:p>
            <a:r>
              <a:rPr lang="uk-UA" dirty="0" smtClean="0"/>
              <a:t>          ЯПОНСЬКА МОДЕЛЬ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ВНУТРІШНЯ ЯКІСТЬ ОРГАНІЗАЦІЇ. ТЕХНОЛОГІЇ ОБСЛУГОВУВАННЯ, ФУНКЦІОНАЛЬНА ВЗАЄМОДІЯ</a:t>
            </a:r>
          </a:p>
          <a:p>
            <a:r>
              <a:rPr lang="uk-UA" dirty="0" smtClean="0"/>
              <a:t>МАТЕРІАЛЬНА ЯКІСТЬ – ІНТЕР’ЄР, ДИЗАЙН, МЕБЛІ, ПОСУД</a:t>
            </a:r>
          </a:p>
          <a:p>
            <a:r>
              <a:rPr lang="uk-UA" dirty="0" smtClean="0"/>
              <a:t>НЕМАТЕРІАЛЬНА ЯКІСТЬ – РІВЕНЬ ЗАГАЛЬНОГО КОМФОРТУ, РЕКЛАМА</a:t>
            </a:r>
          </a:p>
          <a:p>
            <a:r>
              <a:rPr lang="uk-UA" dirty="0" smtClean="0"/>
              <a:t>ПСИХОЛОГІЧНА ЯКІСТЬ – АТМОСФЕРА ГОСТИННОСТІ</a:t>
            </a:r>
          </a:p>
          <a:p>
            <a:r>
              <a:rPr lang="uk-UA" dirty="0" smtClean="0"/>
              <a:t>ТРИВАЛІСТЬ ОБСЛУГОВУВАННЯ – ЧАС ОЧІКУВАННЯ, ОПЕРАТИВНІСТЬ</a:t>
            </a: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 АМЕРИКАНСЬКА МОДЕЛЬ</a:t>
            </a:r>
            <a:endParaRPr lang="ru-RU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314028" y="2424112"/>
            <a:ext cx="4919472" cy="3748088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ТЕХНОЛОГІЧНА ЯКІСТЬ – ДОТРИМАННЯ СТАНДАРТІВ ЩОДО МТБ ТА ІНФОРМАЦІЙНИХ КОМУНІКАЦІЙ</a:t>
            </a:r>
          </a:p>
          <a:p>
            <a:r>
              <a:rPr lang="uk-UA" dirty="0" smtClean="0"/>
              <a:t>ФУНКЦІОНАЛЬНА ЯКІСТЬ – ЗДАТНІСТЬ ПЕРСОНАЛУ ЯКІСНО , ФАХОВО ФУНКЦІОНУВАТИ</a:t>
            </a:r>
          </a:p>
          <a:p>
            <a:r>
              <a:rPr lang="uk-UA" dirty="0" smtClean="0"/>
              <a:t>ЕТИЧНА (СОЦІАЛЬНА) ЯКІСТЬ – ПОЗИЦІЇ СЕРЕД КЛІЄНТІВ ТА НЕЗАЛЕЖНИХ ЕКСПЕРТІВ, РЕЗУЛЬТАТИ СОЦІОЛОГІЧНИХ ДОСЛІДЖЕНЬ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4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зображення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514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                      дякую за увагу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Макет заголовка та вмісту з діаграмою</a:t>
            </a:r>
            <a:endParaRPr lang="uk-UA" dirty="0"/>
          </a:p>
        </p:txBody>
      </p:sp>
      <p:graphicFrame>
        <p:nvGraphicFramePr>
          <p:cNvPr id="6" name="Місце для вмісту 5" descr="Звичайна стовпчаста діаграма" title="Діаграма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74706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для двох елементів вмісту з таблицею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Перший пункт тут</a:t>
            </a:r>
          </a:p>
          <a:p>
            <a:pPr rtl="0"/>
            <a:r>
              <a:rPr lang="uk-UA" dirty="0" smtClean="0"/>
              <a:t>Другий пункт тут</a:t>
            </a:r>
          </a:p>
          <a:p>
            <a:pPr rtl="0"/>
            <a:r>
              <a:rPr lang="uk-UA" dirty="0" smtClean="0"/>
              <a:t>Третій пункт тут</a:t>
            </a:r>
            <a:endParaRPr lang="uk-UA" dirty="0"/>
          </a:p>
        </p:txBody>
      </p:sp>
      <p:graphicFrame>
        <p:nvGraphicFramePr>
          <p:cNvPr id="16" name="Місце для вмісту 15" descr="Зразок таблиці з трьома стовпцями й чотирма рядками" title="Таблиця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3338718"/>
              </p:ext>
            </p:extLst>
          </p:nvPr>
        </p:nvGraphicFramePr>
        <p:xfrm>
          <a:off x="61722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rtl="0"/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Група 1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Група 2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Клас 1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82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95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Клас 2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76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88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Клас 3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84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90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 </a:t>
            </a:r>
            <a:r>
              <a:rPr lang="uk-UA" dirty="0" smtClean="0"/>
              <a:t>                    ПРОБЛЕМИ ДО ОБГОВОРЕННЯ</a:t>
            </a:r>
            <a:endParaRPr lang="uk-UA" dirty="0"/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104900" y="1559859"/>
            <a:ext cx="9982200" cy="4572000"/>
          </a:xfrm>
        </p:spPr>
        <p:txBody>
          <a:bodyPr rtlCol="0"/>
          <a:lstStyle/>
          <a:p>
            <a:pPr rtl="0"/>
            <a:endParaRPr lang="uk-UA" dirty="0" smtClean="0"/>
          </a:p>
          <a:p>
            <a:pPr rtl="0"/>
            <a:r>
              <a:rPr lang="uk-UA" dirty="0" smtClean="0"/>
              <a:t>1. СУТЬ І ПОНЯТТЯ МОНІТОРИНГУ</a:t>
            </a:r>
          </a:p>
          <a:p>
            <a:pPr marL="0" indent="0" rtl="0">
              <a:buNone/>
            </a:pPr>
            <a:endParaRPr lang="uk-UA" dirty="0" smtClean="0"/>
          </a:p>
          <a:p>
            <a:pPr rtl="0"/>
            <a:r>
              <a:rPr lang="uk-UA" dirty="0" smtClean="0"/>
              <a:t>2. СУТНІСТЬ ФУНКЦІОНУВАННЯ СВІТОВОГО РИНКУ ТУРИСТИЧНИХ ПОСЛУГ</a:t>
            </a:r>
          </a:p>
          <a:p>
            <a:pPr marL="0" indent="0" rtl="0">
              <a:buNone/>
            </a:pPr>
            <a:endParaRPr lang="uk-UA" dirty="0" smtClean="0"/>
          </a:p>
          <a:p>
            <a:pPr rtl="0"/>
            <a:r>
              <a:rPr lang="uk-UA" dirty="0" smtClean="0"/>
              <a:t>3. ФАКТОРИ, ЩО ВПЛИВАЮТЬ НА КОЛИВАННЯ ЕКОНОМІЧНИХ ПОКАЗНИКІВ</a:t>
            </a:r>
          </a:p>
          <a:p>
            <a:pPr marL="0" indent="0" rtl="0">
              <a:buNone/>
            </a:pPr>
            <a:endParaRPr lang="uk-UA" dirty="0" smtClean="0"/>
          </a:p>
          <a:p>
            <a:pPr rtl="0"/>
            <a:r>
              <a:rPr lang="uk-UA" dirty="0" smtClean="0"/>
              <a:t>4. СИСТЕМА ПОКАЗНИКІВ МОНІТОРИНГУ СВІТОВОГО ТУРИСТИЧНОГО РИНКУ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та вмісту з рисунком </a:t>
            </a:r>
            <a:r>
              <a:rPr lang="uk-UA" dirty="0" err="1" smtClean="0"/>
              <a:t>SmartArt</a:t>
            </a:r>
            <a:endParaRPr lang="uk-UA" dirty="0"/>
          </a:p>
        </p:txBody>
      </p:sp>
      <p:graphicFrame>
        <p:nvGraphicFramePr>
          <p:cNvPr id="4" name="Місце для вмісту 3" descr="Список із накопиченням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86283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зображення з підписом</a:t>
            </a:r>
            <a:endParaRPr lang="uk-UA" dirty="0"/>
          </a:p>
        </p:txBody>
      </p:sp>
      <p:pic>
        <p:nvPicPr>
          <p:cNvPr id="5" name="Місце для зображення 4" descr="Книжки крупним планом на полицях і розмиті книжки на передньому та задньому планах" title="Зразок зображення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Підпис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ПОНЯТТЯ МОНІТОРИНГУ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ЦЕ ОРГАНІЗАЦІЙНЕ СИСТЕМНЕ СПОСТЕРЕЖЕННЯ ЗА ХОДОМ І ХАРАКТЕРОМ КЛЮЧОВИХ ЗМІН В ЕКОНОМІЦІ ОБ’ЄКТУ ДОСЛІДЖЕННЯ</a:t>
            </a:r>
          </a:p>
          <a:p>
            <a:endParaRPr lang="uk-UA" dirty="0"/>
          </a:p>
          <a:p>
            <a:r>
              <a:rPr lang="uk-UA" dirty="0" smtClean="0"/>
              <a:t>ЦЕ СПЕЦІАЛЬНА СИСТЕМА ЗБОРУ ІНФОРМАЦІЇ, ПРОГНОЗУВАННЯ ТА РОЗРОБКИ НАУКОВО ОБГРУНТОВАНИХ РЕКОМЕНДАЦІЙ ДЛЯ ПРИЙНЯТТЯ УПРАВЛІНСЬКИХ РІШЕНЬ</a:t>
            </a:r>
          </a:p>
          <a:p>
            <a:endParaRPr lang="uk-UA" dirty="0"/>
          </a:p>
          <a:p>
            <a:r>
              <a:rPr lang="uk-UA" dirty="0" smtClean="0"/>
              <a:t>ПРЕДМЕТОМ МОНІТОРИНГУ СВІТОВОГО ТУРИСТИЧНОГО РИНКУ ВИСТУПАЄ КОН’ЮНКТУРНИЙ МЕХАНІЗМ ФУНКЦІОНУВАННЯ РИНКУ НА МАКРО- І МИКРО РІВНЯХ; ТА ФАКТОРИ, ЩО ВИЗИВАЮТЬ ЗМІНУ ЦЬОГО МЕХАНІЗМУ В КОРОТКОСТРОКОВІЙ ТА ДОВГОСТРОКОВІЙ ПЕРСПЕКТИВІ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МЕТОДИ МОНІТОРИНГУ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АНАЛІЗ ТА СИНТЕЗ</a:t>
            </a:r>
          </a:p>
          <a:p>
            <a:endParaRPr lang="uk-UA" dirty="0"/>
          </a:p>
          <a:p>
            <a:r>
              <a:rPr lang="uk-UA" dirty="0" smtClean="0"/>
              <a:t>ІНДУКЦІЯ ТА ДЕДУКЦІЯ</a:t>
            </a:r>
          </a:p>
          <a:p>
            <a:endParaRPr lang="uk-UA" dirty="0"/>
          </a:p>
          <a:p>
            <a:r>
              <a:rPr lang="uk-UA" dirty="0" smtClean="0"/>
              <a:t>МЕТОДИ СТАТИСТИЧНОЇ ОБРОБКИ ДАНИХ</a:t>
            </a:r>
          </a:p>
          <a:p>
            <a:endParaRPr lang="uk-UA" dirty="0"/>
          </a:p>
          <a:p>
            <a:r>
              <a:rPr lang="uk-UA" dirty="0" smtClean="0"/>
              <a:t>ЕКОНОМІКО-МАТЕМАТИЧНЕ МОДЕЛЮВАННЯ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6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МОНІТОРИНГ ЯК ПРОЦЕС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ІНФОРМАЦІЮ МОНІТРИНГУ ВИКОРИСТОВУЮТЬ ДЛЯ: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ВИЗНАЧЕННЯ СТУПЕНЯ ДОСЯГНЕННЯ ПРОМІЖНИХ РЕЗУЛЬТАТІВ</a:t>
            </a:r>
          </a:p>
          <a:p>
            <a:r>
              <a:rPr lang="uk-UA" dirty="0" smtClean="0"/>
              <a:t>ОЗНАЧЕННЯ ПОЗИТИВНИХ АСПЕКТІВ ПРОГРАМИ І ТИХ, ЩО ПОТРЕБУЮТЬ ЗМІН</a:t>
            </a:r>
          </a:p>
          <a:p>
            <a:r>
              <a:rPr lang="uk-UA" dirty="0" smtClean="0"/>
              <a:t>ВИЯВЛЕННЯ НЕДОЛІКІВ ПРОГРАМИ ТА ШЛЯХІВ ЇХ КОРЕКЦІЇ</a:t>
            </a:r>
          </a:p>
          <a:p>
            <a:r>
              <a:rPr lang="uk-UA" dirty="0" smtClean="0"/>
              <a:t>ВИЗНАЧЕННЯ ПОТОЧНИХ ПОТРЕБ (ПЕРСОНАЛ, ТЕХНІКА)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ПЕРЕДБАЧАЄ ЗМІСТОВНУ СКЛАДОВУ – ОЦІНЮВАННЯ ТАКИХ ПАРАМЕТРІВ: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ЕФЕКТИВНОСТІ Й АКТУАЛЬНОСТІ ПРОГРАМИ</a:t>
            </a:r>
          </a:p>
          <a:p>
            <a:r>
              <a:rPr lang="uk-UA" dirty="0" smtClean="0"/>
              <a:t>ТЕОРЕТИЧНОГО ТА ПРАКТИЧНОГО ОБГРУНТУВАННЯ</a:t>
            </a:r>
          </a:p>
          <a:p>
            <a:r>
              <a:rPr lang="uk-UA" dirty="0" smtClean="0"/>
              <a:t>ВПЛИВУ НА ЦІЛЬОВУ ГРУПУ</a:t>
            </a:r>
          </a:p>
          <a:p>
            <a:r>
              <a:rPr lang="uk-UA" dirty="0" smtClean="0"/>
              <a:t>КІНЦЕВИХ РЕЗУЛЬТАТІВ ПРОГРАМИ</a:t>
            </a:r>
          </a:p>
          <a:p>
            <a:r>
              <a:rPr lang="uk-UA" dirty="0" smtClean="0"/>
              <a:t>ВПЛИВУ ПРОГРАМИ НА УЧАСНИКІВ ПРОЕКТУ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ТРИ ГРУПИ ОЦІНЮВАННЯ ПРИ МОНІТОРИНГУ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ОЦІНКА  СИТУАЦІЇ : ЗДІЙСНЮЄТЬСЯ  ПЕРЕД ПОЧАТКОМ ВПРОВАДЖЕННЯ ПРОГРАМИ І МАЄ ЗА МЕТУ РОЗРОБКУ ПЛАНУ ДІЙ</a:t>
            </a:r>
          </a:p>
          <a:p>
            <a:endParaRPr lang="uk-UA" dirty="0"/>
          </a:p>
          <a:p>
            <a:r>
              <a:rPr lang="uk-UA" dirty="0" smtClean="0"/>
              <a:t>ОЦІНКА ПРОЦЕСУ РЕАЛІЗАЦІЇ ПРОГРАМИ : ДОСЛІДЖУЄ ВІДПОВІДНІСТЬ ФАКТИЧНОЇ ДІЯЛЬНОСТІ ЗАХОДАМ ПРОГРАМИ, З’ЯСОВУЄ НА ЯКОМУ ЯКІСНОМУ РІВНІ ПРОВЕДЕНО ЗАХІД ПРОГРАМИ З УРАХУВАННЯМ ПОТРЕБ ЦІЛЬОВОЇ ГРУПИ</a:t>
            </a:r>
          </a:p>
          <a:p>
            <a:endParaRPr lang="uk-UA" dirty="0"/>
          </a:p>
          <a:p>
            <a:r>
              <a:rPr lang="uk-UA" dirty="0" smtClean="0"/>
              <a:t>ОЦІНКА ВПЛИВУ ПРОГРАМИ:  ДОСЛІДЖУЄ ВІДПОВІДНІСТЬ ДОСЯГНУТОГО РЕЗУЛЬТАТУ ПОСТАВЛЕНИМ ЗАВДАННЯМ, ФІКСУЄ ЗМІНИ. ЩО ВІДБУЛИСЯ В РЕЗУЛЬТАТІ ВПРОВАДЖЕННЯ ПРОГРАМИ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7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МОНІТОРИНГ Є ІНСТРУМЕНТОМ КОНТРОЛІНГУ І ЯК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ТАКИЙ ВКЛЮЧАЄ: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ПОРТФЕЛЬНИЙ АНАЛІЗ В МЕЖАХ ПОЛІПШЕННЯ СТРАТЕГІЧНОГО ПЛАНУВАННЯ</a:t>
            </a:r>
          </a:p>
          <a:p>
            <a:r>
              <a:rPr lang="uk-UA" dirty="0" smtClean="0"/>
              <a:t>КРИВУ ЖИТТЕВОГО ЦИКЛУ ТУРИСТИЧНОГО ПРОДУКТУ</a:t>
            </a:r>
          </a:p>
          <a:p>
            <a:r>
              <a:rPr lang="en-US" dirty="0" smtClean="0"/>
              <a:t>SWOT</a:t>
            </a:r>
            <a:r>
              <a:rPr lang="uk-UA" dirty="0" smtClean="0"/>
              <a:t> – АНАЛІЗ ДЛЯ ДІАГНОСТИКИ ФІНАНСОВО-ГОСПОДАРСЬКОЇ ДІЯЛЬНОСТІ В ТУРИСТИЧНІЙ СФЕРІ</a:t>
            </a:r>
          </a:p>
          <a:p>
            <a:r>
              <a:rPr lang="en-US" dirty="0" smtClean="0"/>
              <a:t>GAP </a:t>
            </a:r>
            <a:r>
              <a:rPr lang="uk-UA" dirty="0" smtClean="0"/>
              <a:t>– АНАЛІЗ АБО АНАЛІЗ СТРАТЕГІЧНИХ «ЛЮКІВ» ТОБТО </a:t>
            </a:r>
            <a:r>
              <a:rPr lang="uk-UA" dirty="0" smtClean="0"/>
              <a:t>ВІДХИЛЕНЬ </a:t>
            </a:r>
            <a:r>
              <a:rPr lang="uk-UA" dirty="0" smtClean="0"/>
              <a:t>МІЖ БАЖАНИМ РОЗВИТКОМ І ОЧІКУВАНИМ</a:t>
            </a:r>
          </a:p>
          <a:p>
            <a:r>
              <a:rPr lang="uk-UA" dirty="0" smtClean="0"/>
              <a:t>ПРОГНОЗУВАННЯ, ЩО ДАЄ НАЙМЕНШ ГАРАНТОВАНІ РЕЗУЛЬТАТИ</a:t>
            </a:r>
          </a:p>
          <a:p>
            <a:r>
              <a:rPr lang="uk-UA" dirty="0" smtClean="0"/>
              <a:t>АНАЛІЗ ПОТЕНЦІАЛУ ТУРИСТИЧНОГО РИНКУ</a:t>
            </a:r>
          </a:p>
          <a:p>
            <a:r>
              <a:rPr lang="uk-UA" dirty="0" smtClean="0"/>
              <a:t>КОНКУРЕНТНИЙ АНАЛІЗ (ВИЗНАЧЕННЯ ГОЛОВНИХ КОНКУРЕНТІВ, ФОРМУВАННЯ КОНЦУРЕНТНИХ ПЕРЕВАГ)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2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ЗАВДАННЯ І ПРИНЦІПИ СИСТЕМИ МОНІТОРИНГУ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РЕГУЛЯРНІ СПОСТЕРЕЖЕННЯ</a:t>
            </a:r>
          </a:p>
          <a:p>
            <a:r>
              <a:rPr lang="uk-UA" dirty="0" smtClean="0"/>
              <a:t>ДІАГНОСТУВАННЯ СТАНУ ПРОЦЕСІВ</a:t>
            </a:r>
          </a:p>
          <a:p>
            <a:r>
              <a:rPr lang="uk-UA" dirty="0" smtClean="0"/>
              <a:t>ПРОГНОЗУВАННЯ ТЕНДЕНЦІЙ В РОЗВИТКУ</a:t>
            </a:r>
          </a:p>
          <a:p>
            <a:r>
              <a:rPr lang="uk-UA" dirty="0" smtClean="0"/>
              <a:t>РОЗРОБКА РЕКОМЕНДАЦІЙ ТА ПОШУК ШЛЯХІВ КОМПЕНСАЦІЇ ВІДХИЛЕНЬ В РЕАЛІЗАЦІЇ ПРОЕКТУ</a:t>
            </a:r>
          </a:p>
          <a:p>
            <a:r>
              <a:rPr lang="uk-UA" dirty="0" smtClean="0"/>
              <a:t>РОЗРАХУНОК ОЧІКУВАНОЇ ЕКОНОМІЧНОЇ ЕФЕКТИВНОСТІ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БЕЗПЕРЕРВНІСТЬ</a:t>
            </a:r>
          </a:p>
          <a:p>
            <a:r>
              <a:rPr lang="uk-UA" dirty="0" smtClean="0"/>
              <a:t>ПЕРІОДИЧНІСТЬ ОТРИМАННЯ ІНФОРМАЦІЇ</a:t>
            </a:r>
          </a:p>
          <a:p>
            <a:r>
              <a:rPr lang="uk-UA" dirty="0" smtClean="0"/>
              <a:t>ПОРІВНЯНІСТЬ В ЧАСІ</a:t>
            </a:r>
          </a:p>
          <a:p>
            <a:r>
              <a:rPr lang="uk-UA" dirty="0" smtClean="0"/>
              <a:t>РОЗВИТОК ІНСТРУМЕНТАРІЮ ОТРИМАННЯ ІНФОРМАЦІІЇ, МЕТОДИЧНОГО ІНСТРУМЕНТАРІЮ І ТЕХНІЧНОЇ БАЗИ – СУЧАСНИХ ІНФОРМАЦІЙНО-КОМУНІКАЦІЙНИХ ТЕХНОЛОГІЙ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0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СТРУКТУРНІ ЕЛЕМЕНТИ МОНІТОРИНГУ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НОРМАТИВНО- ПРАВОВЕ ЗАБЕЗПЕЧЕННЯ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МОНІТОРИНГ ВИРОБНИЧО-ГОСПОДАРСЬКОЇ ДІЯЛЬНОСТІ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МОНІТОРИНГ ФІНАНСОВОГО ПОТЕНЦІАЛУ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МОНІТОРИНГ СТАНУ ОСНОВНИХ ФОНДІВ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МОНІТОРИНГ </a:t>
            </a:r>
            <a:r>
              <a:rPr lang="uk-UA" dirty="0" smtClean="0"/>
              <a:t>ІНВЕСТИЦІЙНОЇ </a:t>
            </a:r>
            <a:r>
              <a:rPr lang="uk-UA" dirty="0" smtClean="0"/>
              <a:t>ДІЯЛЬНОСТІ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МОНІТОРИНГ РОЗВИТКУ КОРПОРАТИВНОГО УПРАВЛІННЯ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вчальна література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Академічна презентація, широкі та тонкі смужки (широкоформатна)" id="{0A422075-7945-412A-98D2-29EA8AAFDB50}" vid="{B0B7D09F-EC1A-49F6-A663-7783AEB3BE08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міжнародний туризм як еконм, і соціокульт, феномен</Template>
  <TotalTime>0</TotalTime>
  <Words>889</Words>
  <Application>Microsoft Office PowerPoint</Application>
  <PresentationFormat>Широкий екран</PresentationFormat>
  <Paragraphs>165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2" baseType="lpstr">
      <vt:lpstr>Arial</vt:lpstr>
      <vt:lpstr>Euphemia</vt:lpstr>
      <vt:lpstr>Plantagenet Cherokee</vt:lpstr>
      <vt:lpstr>Wingdings</vt:lpstr>
      <vt:lpstr>Навчальна література 16x9</vt:lpstr>
      <vt:lpstr>Міжнародний туризм як економічний та соціокультурний феномен</vt:lpstr>
      <vt:lpstr>                     ПРОБЛЕМИ ДО ОБГОВОРЕННЯ</vt:lpstr>
      <vt:lpstr>                        ПОНЯТТЯ МОНІТОРИНГУ</vt:lpstr>
      <vt:lpstr>                             МЕТОДИ МОНІТОРИНГУ</vt:lpstr>
      <vt:lpstr>                           МОНІТОРИНГ ЯК ПРОЦЕС</vt:lpstr>
      <vt:lpstr>             ТРИ ГРУПИ ОЦІНЮВАННЯ ПРИ МОНІТОРИНГУ</vt:lpstr>
      <vt:lpstr>     МОНІТОРИНГ Є ІНСТРУМЕНТОМ КОНТРОЛІНГУ І ЯК                                    ТАКИЙ ВКЛЮЧАЄ:</vt:lpstr>
      <vt:lpstr>         ЗАВДАННЯ І ПРИНЦІПИ СИСТЕМИ МОНІТОРИНГУ</vt:lpstr>
      <vt:lpstr>               СТРУКТУРНІ ЕЛЕМЕНТИ МОНІТОРИНГУ</vt:lpstr>
      <vt:lpstr>             ЕТАПИ РОЗВИТКУ МІЖНАРОДНОГО ТУРИЗМУ </vt:lpstr>
      <vt:lpstr>     ПОКАЗНИКИ ВПЛИВУ МІЖНАРОДНОГО ТУРИЗМУ НА         СОЦІАЛЬНО-ЕКОНОМІЧНИЙ РОЗВИТОК КРАЇНИ</vt:lpstr>
      <vt:lpstr>      ФАКТОРИ ВПЛИВУ НА КОЛИВАННЯ ЕКОНОМІЧНИХ                                                                                                                                                                         ПОКАЗНИКІВ</vt:lpstr>
      <vt:lpstr>ЕТАПИ ПОБУДОВИ СИСТЕМИ МОНІТОРИНГУ СВІТОВОГО                           ТУРИСТИЧНОГО РИНКУ</vt:lpstr>
      <vt:lpstr>           ОСНОВНІ АЛГОРИТМИ УСУНЕННЯ ВІДХИЛЕНЬ</vt:lpstr>
      <vt:lpstr>         МІЖНАРОДНИЙ ДОСВІД ВИЗНАЧЕННЯ ЯКОСТІ           ОБСЛУГОВУВАННЯ ТУРИСТИЧНИХ КЛІЄНТІВ     </vt:lpstr>
      <vt:lpstr>Презентація PowerPoint</vt:lpstr>
      <vt:lpstr>                        дякую за увагу</vt:lpstr>
      <vt:lpstr>Макет заголовка та вмісту з діаграмою</vt:lpstr>
      <vt:lpstr>Макет для двох елементів вмісту з таблицею</vt:lpstr>
      <vt:lpstr>Макет заголовка та вмісту з рисунком SmartArt</vt:lpstr>
      <vt:lpstr>Макет зображення з підписом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2020-11-24T09:12:13Z</dcterms:created>
  <dcterms:modified xsi:type="dcterms:W3CDTF">2020-11-24T09:34:06Z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