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3"/>
  </p:notesMasterIdLst>
  <p:handoutMasterIdLst>
    <p:handoutMasterId r:id="rId14"/>
  </p:handoutMasterIdLst>
  <p:sldIdLst>
    <p:sldId id="256" r:id="rId2"/>
    <p:sldId id="257" r:id="rId3"/>
    <p:sldId id="258" r:id="rId4"/>
    <p:sldId id="259" r:id="rId5"/>
    <p:sldId id="284" r:id="rId6"/>
    <p:sldId id="285" r:id="rId7"/>
    <p:sldId id="286" r:id="rId8"/>
    <p:sldId id="287" r:id="rId9"/>
    <p:sldId id="292" r:id="rId10"/>
    <p:sldId id="288" r:id="rId11"/>
    <p:sldId id="289" r:id="rId1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82" autoAdjust="0"/>
  </p:normalViewPr>
  <p:slideViewPr>
    <p:cSldViewPr>
      <p:cViewPr varScale="1">
        <p:scale>
          <a:sx n="114" d="100"/>
          <a:sy n="114" d="100"/>
        </p:scale>
        <p:origin x="11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3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04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ru-RU"/>
          </a:p>
        </p:txBody>
      </p:sp>
      <p:sp>
        <p:nvSpPr>
          <p:cNvPr id="604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DFAB1EA-4E3A-4389-8E3A-9F2A05EF76D9}" type="slidenum">
              <a:rPr lang="ru-RU"/>
              <a:pPr/>
              <a:t>‹№›</a:t>
            </a:fld>
            <a:endParaRPr lang="ru-RU"/>
          </a:p>
        </p:txBody>
      </p:sp>
    </p:spTree>
    <p:extLst>
      <p:ext uri="{BB962C8B-B14F-4D97-AF65-F5344CB8AC3E}">
        <p14:creationId xmlns:p14="http://schemas.microsoft.com/office/powerpoint/2010/main" val="3793084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ru-RU"/>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5FEC66F-3863-4F85-8522-A4916F8D7A26}" type="slidenum">
              <a:rPr lang="ru-RU"/>
              <a:pPr/>
              <a:t>‹№›</a:t>
            </a:fld>
            <a:endParaRPr lang="ru-RU"/>
          </a:p>
        </p:txBody>
      </p:sp>
    </p:spTree>
    <p:extLst>
      <p:ext uri="{BB962C8B-B14F-4D97-AF65-F5344CB8AC3E}">
        <p14:creationId xmlns:p14="http://schemas.microsoft.com/office/powerpoint/2010/main" val="2787128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grpSp>
      <p:sp>
        <p:nvSpPr>
          <p:cNvPr id="117799"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noProof="0" smtClean="0"/>
              <a:t>Образец подзаголовка</a:t>
            </a:r>
          </a:p>
        </p:txBody>
      </p:sp>
      <p:sp>
        <p:nvSpPr>
          <p:cNvPr id="11780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ru-RU" noProof="0" smtClean="0"/>
              <a:t>Образец заголовка</a:t>
            </a:r>
          </a:p>
        </p:txBody>
      </p:sp>
      <p:sp>
        <p:nvSpPr>
          <p:cNvPr id="39" name="Rectangle 37"/>
          <p:cNvSpPr>
            <a:spLocks noGrp="1" noChangeArrowheads="1"/>
          </p:cNvSpPr>
          <p:nvPr>
            <p:ph type="dt" sz="half" idx="10"/>
          </p:nvPr>
        </p:nvSpPr>
        <p:spPr/>
        <p:txBody>
          <a:bodyPr/>
          <a:lstStyle>
            <a:lvl1pPr>
              <a:defRPr smtClean="0"/>
            </a:lvl1pPr>
          </a:lstStyle>
          <a:p>
            <a:pPr>
              <a:defRPr/>
            </a:pPr>
            <a:endParaRPr lang="ru-RU"/>
          </a:p>
        </p:txBody>
      </p:sp>
      <p:sp>
        <p:nvSpPr>
          <p:cNvPr id="40" name="Rectangle 38"/>
          <p:cNvSpPr>
            <a:spLocks noGrp="1" noChangeArrowheads="1"/>
          </p:cNvSpPr>
          <p:nvPr>
            <p:ph type="ftr" sz="quarter" idx="11"/>
          </p:nvPr>
        </p:nvSpPr>
        <p:spPr/>
        <p:txBody>
          <a:bodyPr/>
          <a:lstStyle>
            <a:lvl1pPr>
              <a:defRPr smtClean="0"/>
            </a:lvl1pPr>
          </a:lstStyle>
          <a:p>
            <a:pPr>
              <a:defRPr/>
            </a:pPr>
            <a:endParaRPr lang="ru-RU"/>
          </a:p>
        </p:txBody>
      </p:sp>
      <p:sp>
        <p:nvSpPr>
          <p:cNvPr id="41" name="Rectangle 41"/>
          <p:cNvSpPr>
            <a:spLocks noGrp="1" noChangeArrowheads="1"/>
          </p:cNvSpPr>
          <p:nvPr>
            <p:ph type="sldNum" sz="quarter" idx="12"/>
          </p:nvPr>
        </p:nvSpPr>
        <p:spPr/>
        <p:txBody>
          <a:bodyPr/>
          <a:lstStyle>
            <a:lvl1pPr>
              <a:defRPr/>
            </a:lvl1pPr>
          </a:lstStyle>
          <a:p>
            <a:fld id="{53E62272-8403-4791-93FB-88FC384C1017}" type="slidenum">
              <a:rPr lang="ru-RU"/>
              <a:pPr/>
              <a:t>‹№›</a:t>
            </a:fld>
            <a:endParaRPr lang="ru-RU"/>
          </a:p>
        </p:txBody>
      </p:sp>
    </p:spTree>
    <p:extLst>
      <p:ext uri="{BB962C8B-B14F-4D97-AF65-F5344CB8AC3E}">
        <p14:creationId xmlns:p14="http://schemas.microsoft.com/office/powerpoint/2010/main" val="277751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C5A37CFB-A560-4420-A24E-F154A5AE1BC2}" type="slidenum">
              <a:rPr lang="ru-RU"/>
              <a:pPr/>
              <a:t>‹№›</a:t>
            </a:fld>
            <a:endParaRPr lang="ru-RU"/>
          </a:p>
        </p:txBody>
      </p:sp>
    </p:spTree>
    <p:extLst>
      <p:ext uri="{BB962C8B-B14F-4D97-AF65-F5344CB8AC3E}">
        <p14:creationId xmlns:p14="http://schemas.microsoft.com/office/powerpoint/2010/main" val="404837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7B96916D-3F0D-410D-B442-648BF321D9E3}" type="slidenum">
              <a:rPr lang="ru-RU"/>
              <a:pPr/>
              <a:t>‹№›</a:t>
            </a:fld>
            <a:endParaRPr lang="ru-RU"/>
          </a:p>
        </p:txBody>
      </p:sp>
    </p:spTree>
    <p:extLst>
      <p:ext uri="{BB962C8B-B14F-4D97-AF65-F5344CB8AC3E}">
        <p14:creationId xmlns:p14="http://schemas.microsoft.com/office/powerpoint/2010/main" val="68773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757D8082-C4DC-40F3-80B9-20085E89EFED}" type="slidenum">
              <a:rPr lang="ru-RU"/>
              <a:pPr/>
              <a:t>‹№›</a:t>
            </a:fld>
            <a:endParaRPr lang="ru-RU"/>
          </a:p>
        </p:txBody>
      </p:sp>
    </p:spTree>
    <p:extLst>
      <p:ext uri="{BB962C8B-B14F-4D97-AF65-F5344CB8AC3E}">
        <p14:creationId xmlns:p14="http://schemas.microsoft.com/office/powerpoint/2010/main" val="259906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E4ACE010-3D09-4643-8C8E-33E212DB1F63}" type="slidenum">
              <a:rPr lang="ru-RU"/>
              <a:pPr/>
              <a:t>‹№›</a:t>
            </a:fld>
            <a:endParaRPr lang="ru-RU"/>
          </a:p>
        </p:txBody>
      </p:sp>
    </p:spTree>
    <p:extLst>
      <p:ext uri="{BB962C8B-B14F-4D97-AF65-F5344CB8AC3E}">
        <p14:creationId xmlns:p14="http://schemas.microsoft.com/office/powerpoint/2010/main" val="261283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78DC446B-DBE2-4F05-945D-A060C757B1F1}" type="slidenum">
              <a:rPr lang="ru-RU"/>
              <a:pPr/>
              <a:t>‹№›</a:t>
            </a:fld>
            <a:endParaRPr lang="ru-RU"/>
          </a:p>
        </p:txBody>
      </p:sp>
    </p:spTree>
    <p:extLst>
      <p:ext uri="{BB962C8B-B14F-4D97-AF65-F5344CB8AC3E}">
        <p14:creationId xmlns:p14="http://schemas.microsoft.com/office/powerpoint/2010/main" val="256939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39"/>
          <p:cNvSpPr>
            <a:spLocks noGrp="1" noChangeArrowheads="1"/>
          </p:cNvSpPr>
          <p:nvPr>
            <p:ph type="dt" sz="half" idx="10"/>
          </p:nvPr>
        </p:nvSpPr>
        <p:spPr>
          <a:ln/>
        </p:spPr>
        <p:txBody>
          <a:bodyPr/>
          <a:lstStyle>
            <a:lvl1pPr>
              <a:defRPr/>
            </a:lvl1pPr>
          </a:lstStyle>
          <a:p>
            <a:pPr>
              <a:defRPr/>
            </a:pPr>
            <a:endParaRPr lang="ru-RU"/>
          </a:p>
        </p:txBody>
      </p:sp>
      <p:sp>
        <p:nvSpPr>
          <p:cNvPr id="8" name="Rectangle 40"/>
          <p:cNvSpPr>
            <a:spLocks noGrp="1" noChangeArrowheads="1"/>
          </p:cNvSpPr>
          <p:nvPr>
            <p:ph type="ftr" sz="quarter" idx="11"/>
          </p:nvPr>
        </p:nvSpPr>
        <p:spPr>
          <a:ln/>
        </p:spPr>
        <p:txBody>
          <a:bodyPr/>
          <a:lstStyle>
            <a:lvl1pPr>
              <a:defRPr/>
            </a:lvl1pPr>
          </a:lstStyle>
          <a:p>
            <a:pPr>
              <a:defRPr/>
            </a:pPr>
            <a:endParaRPr lang="ru-RU"/>
          </a:p>
        </p:txBody>
      </p:sp>
      <p:sp>
        <p:nvSpPr>
          <p:cNvPr id="9" name="Rectangle 41"/>
          <p:cNvSpPr>
            <a:spLocks noGrp="1" noChangeArrowheads="1"/>
          </p:cNvSpPr>
          <p:nvPr>
            <p:ph type="sldNum" sz="quarter" idx="12"/>
          </p:nvPr>
        </p:nvSpPr>
        <p:spPr>
          <a:ln/>
        </p:spPr>
        <p:txBody>
          <a:bodyPr/>
          <a:lstStyle>
            <a:lvl1pPr>
              <a:defRPr/>
            </a:lvl1pPr>
          </a:lstStyle>
          <a:p>
            <a:fld id="{78196B4D-3894-4441-A802-F1D87404193F}" type="slidenum">
              <a:rPr lang="ru-RU"/>
              <a:pPr/>
              <a:t>‹№›</a:t>
            </a:fld>
            <a:endParaRPr lang="ru-RU"/>
          </a:p>
        </p:txBody>
      </p:sp>
    </p:spTree>
    <p:extLst>
      <p:ext uri="{BB962C8B-B14F-4D97-AF65-F5344CB8AC3E}">
        <p14:creationId xmlns:p14="http://schemas.microsoft.com/office/powerpoint/2010/main" val="339938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39"/>
          <p:cNvSpPr>
            <a:spLocks noGrp="1" noChangeArrowheads="1"/>
          </p:cNvSpPr>
          <p:nvPr>
            <p:ph type="dt" sz="half" idx="10"/>
          </p:nvPr>
        </p:nvSpPr>
        <p:spPr>
          <a:ln/>
        </p:spPr>
        <p:txBody>
          <a:bodyPr/>
          <a:lstStyle>
            <a:lvl1pPr>
              <a:defRPr/>
            </a:lvl1pPr>
          </a:lstStyle>
          <a:p>
            <a:pPr>
              <a:defRPr/>
            </a:pPr>
            <a:endParaRPr lang="ru-RU"/>
          </a:p>
        </p:txBody>
      </p:sp>
      <p:sp>
        <p:nvSpPr>
          <p:cNvPr id="4" name="Rectangle 40"/>
          <p:cNvSpPr>
            <a:spLocks noGrp="1" noChangeArrowheads="1"/>
          </p:cNvSpPr>
          <p:nvPr>
            <p:ph type="ftr" sz="quarter" idx="11"/>
          </p:nvPr>
        </p:nvSpPr>
        <p:spPr>
          <a:ln/>
        </p:spPr>
        <p:txBody>
          <a:bodyPr/>
          <a:lstStyle>
            <a:lvl1pPr>
              <a:defRPr/>
            </a:lvl1pPr>
          </a:lstStyle>
          <a:p>
            <a:pPr>
              <a:defRPr/>
            </a:pPr>
            <a:endParaRPr lang="ru-RU"/>
          </a:p>
        </p:txBody>
      </p:sp>
      <p:sp>
        <p:nvSpPr>
          <p:cNvPr id="5" name="Rectangle 41"/>
          <p:cNvSpPr>
            <a:spLocks noGrp="1" noChangeArrowheads="1"/>
          </p:cNvSpPr>
          <p:nvPr>
            <p:ph type="sldNum" sz="quarter" idx="12"/>
          </p:nvPr>
        </p:nvSpPr>
        <p:spPr>
          <a:ln/>
        </p:spPr>
        <p:txBody>
          <a:bodyPr/>
          <a:lstStyle>
            <a:lvl1pPr>
              <a:defRPr/>
            </a:lvl1pPr>
          </a:lstStyle>
          <a:p>
            <a:fld id="{E174084A-4ED5-489C-97B8-D4B92F942640}" type="slidenum">
              <a:rPr lang="ru-RU"/>
              <a:pPr/>
              <a:t>‹№›</a:t>
            </a:fld>
            <a:endParaRPr lang="ru-RU"/>
          </a:p>
        </p:txBody>
      </p:sp>
    </p:spTree>
    <p:extLst>
      <p:ext uri="{BB962C8B-B14F-4D97-AF65-F5344CB8AC3E}">
        <p14:creationId xmlns:p14="http://schemas.microsoft.com/office/powerpoint/2010/main" val="298558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ru-RU"/>
          </a:p>
        </p:txBody>
      </p:sp>
      <p:sp>
        <p:nvSpPr>
          <p:cNvPr id="3" name="Rectangle 40"/>
          <p:cNvSpPr>
            <a:spLocks noGrp="1" noChangeArrowheads="1"/>
          </p:cNvSpPr>
          <p:nvPr>
            <p:ph type="ftr" sz="quarter" idx="11"/>
          </p:nvPr>
        </p:nvSpPr>
        <p:spPr>
          <a:ln/>
        </p:spPr>
        <p:txBody>
          <a:bodyPr/>
          <a:lstStyle>
            <a:lvl1pPr>
              <a:defRPr/>
            </a:lvl1pPr>
          </a:lstStyle>
          <a:p>
            <a:pPr>
              <a:defRPr/>
            </a:pPr>
            <a:endParaRPr lang="ru-RU"/>
          </a:p>
        </p:txBody>
      </p:sp>
      <p:sp>
        <p:nvSpPr>
          <p:cNvPr id="4" name="Rectangle 41"/>
          <p:cNvSpPr>
            <a:spLocks noGrp="1" noChangeArrowheads="1"/>
          </p:cNvSpPr>
          <p:nvPr>
            <p:ph type="sldNum" sz="quarter" idx="12"/>
          </p:nvPr>
        </p:nvSpPr>
        <p:spPr>
          <a:ln/>
        </p:spPr>
        <p:txBody>
          <a:bodyPr/>
          <a:lstStyle>
            <a:lvl1pPr>
              <a:defRPr/>
            </a:lvl1pPr>
          </a:lstStyle>
          <a:p>
            <a:fld id="{44253C03-1646-41EF-AE89-AE43103FB5D2}" type="slidenum">
              <a:rPr lang="ru-RU"/>
              <a:pPr/>
              <a:t>‹№›</a:t>
            </a:fld>
            <a:endParaRPr lang="ru-RU"/>
          </a:p>
        </p:txBody>
      </p:sp>
    </p:spTree>
    <p:extLst>
      <p:ext uri="{BB962C8B-B14F-4D97-AF65-F5344CB8AC3E}">
        <p14:creationId xmlns:p14="http://schemas.microsoft.com/office/powerpoint/2010/main" val="104358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48FDA199-1A8D-4E18-94C9-CA3353FAE662}" type="slidenum">
              <a:rPr lang="ru-RU"/>
              <a:pPr/>
              <a:t>‹№›</a:t>
            </a:fld>
            <a:endParaRPr lang="ru-RU"/>
          </a:p>
        </p:txBody>
      </p:sp>
    </p:spTree>
    <p:extLst>
      <p:ext uri="{BB962C8B-B14F-4D97-AF65-F5344CB8AC3E}">
        <p14:creationId xmlns:p14="http://schemas.microsoft.com/office/powerpoint/2010/main" val="3103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7FE89225-5F27-4799-BCF8-AB229B6DAF14}" type="slidenum">
              <a:rPr lang="ru-RU"/>
              <a:pPr/>
              <a:t>‹№›</a:t>
            </a:fld>
            <a:endParaRPr lang="ru-RU"/>
          </a:p>
        </p:txBody>
      </p:sp>
    </p:spTree>
    <p:extLst>
      <p:ext uri="{BB962C8B-B14F-4D97-AF65-F5344CB8AC3E}">
        <p14:creationId xmlns:p14="http://schemas.microsoft.com/office/powerpoint/2010/main" val="73738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11673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4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4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7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7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7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grpSp>
      <p:sp>
        <p:nvSpPr>
          <p:cNvPr id="11677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1677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677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ru-RU"/>
          </a:p>
        </p:txBody>
      </p:sp>
      <p:sp>
        <p:nvSpPr>
          <p:cNvPr id="11677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ru-RU"/>
          </a:p>
        </p:txBody>
      </p:sp>
      <p:sp>
        <p:nvSpPr>
          <p:cNvPr id="11677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209E923-4413-4F6D-A8E9-9A18E85E1A61}"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295400"/>
            <a:ext cx="7772400" cy="1470025"/>
          </a:xfrm>
        </p:spPr>
        <p:txBody>
          <a:bodyPr/>
          <a:lstStyle/>
          <a:p>
            <a:pPr eaLnBrk="1" hangingPunct="1"/>
            <a:r>
              <a:rPr lang="uk-UA" sz="4800" smtClean="0">
                <a:latin typeface="Times New Roman" pitchFamily="18" charset="0"/>
              </a:rPr>
              <a:t>Конституційні засади судової влади</a:t>
            </a:r>
            <a:endParaRPr lang="ru-RU" sz="4800" smtClean="0">
              <a:latin typeface="Times New Roman" pitchFamily="18" charset="0"/>
            </a:endParaRPr>
          </a:p>
        </p:txBody>
      </p:sp>
      <p:sp>
        <p:nvSpPr>
          <p:cNvPr id="4099" name="Rectangle 3"/>
          <p:cNvSpPr>
            <a:spLocks noGrp="1" noChangeArrowheads="1"/>
          </p:cNvSpPr>
          <p:nvPr>
            <p:ph type="subTitle" idx="1"/>
          </p:nvPr>
        </p:nvSpPr>
        <p:spPr>
          <a:xfrm>
            <a:off x="1447800" y="3048000"/>
            <a:ext cx="6400800" cy="1752600"/>
          </a:xfrm>
        </p:spPr>
        <p:txBody>
          <a:bodyPr/>
          <a:lstStyle/>
          <a:p>
            <a:pPr eaLnBrk="1" hangingPunct="1">
              <a:lnSpc>
                <a:spcPct val="90000"/>
              </a:lnSpc>
            </a:pPr>
            <a:endParaRPr lang="uk-UA" sz="2800" smtClean="0">
              <a:latin typeface="Times New Roman" pitchFamily="18" charset="0"/>
            </a:endParaRPr>
          </a:p>
          <a:p>
            <a:pPr algn="r" eaLnBrk="1" hangingPunct="1">
              <a:lnSpc>
                <a:spcPct val="90000"/>
              </a:lnSpc>
              <a:spcBef>
                <a:spcPct val="0"/>
              </a:spcBef>
            </a:pPr>
            <a:r>
              <a:rPr lang="uk-UA" sz="3300" b="1" smtClean="0">
                <a:solidFill>
                  <a:srgbClr val="000099"/>
                </a:solidFill>
                <a:latin typeface="Times New Roman" pitchFamily="18" charset="0"/>
                <a:cs typeface="Times New Roman" pitchFamily="18" charset="0"/>
              </a:rPr>
              <a:t>Тема № 11 з дисципліни</a:t>
            </a:r>
            <a:endParaRPr lang="ru-RU" sz="3300" b="1" smtClean="0">
              <a:solidFill>
                <a:srgbClr val="000099"/>
              </a:solidFill>
              <a:latin typeface="Times New Roman" pitchFamily="18" charset="0"/>
              <a:cs typeface="Times New Roman" pitchFamily="18" charset="0"/>
            </a:endParaRPr>
          </a:p>
          <a:p>
            <a:pPr algn="r" eaLnBrk="1" hangingPunct="1">
              <a:lnSpc>
                <a:spcPct val="90000"/>
              </a:lnSpc>
              <a:spcBef>
                <a:spcPct val="0"/>
              </a:spcBef>
            </a:pPr>
            <a:r>
              <a:rPr lang="uk-UA" sz="3300" b="1" smtClean="0">
                <a:solidFill>
                  <a:srgbClr val="000099"/>
                </a:solidFill>
                <a:latin typeface="Times New Roman" pitchFamily="18" charset="0"/>
                <a:cs typeface="Times New Roman" pitchFamily="18" charset="0"/>
              </a:rPr>
              <a:t>“Конституційне право України”</a:t>
            </a:r>
            <a:endParaRPr lang="uk-UA" sz="2800" smtClean="0">
              <a:latin typeface="Times New Roman" pitchFamily="18" charset="0"/>
            </a:endParaRPr>
          </a:p>
          <a:p>
            <a:pPr eaLnBrk="1" hangingPunct="1">
              <a:lnSpc>
                <a:spcPct val="90000"/>
              </a:lnSpc>
            </a:pPr>
            <a:endParaRPr lang="ru-RU" sz="240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uk-UA" b="1" smtClean="0"/>
              <a:t>3. Статус суддів в Україні.</a:t>
            </a:r>
            <a:endParaRPr lang="ru-RU" b="1" smtClean="0"/>
          </a:p>
        </p:txBody>
      </p:sp>
      <p:sp>
        <p:nvSpPr>
          <p:cNvPr id="126979" name="Rectangle 3"/>
          <p:cNvSpPr>
            <a:spLocks noGrp="1" noChangeArrowheads="1"/>
          </p:cNvSpPr>
          <p:nvPr>
            <p:ph type="body" idx="1"/>
          </p:nvPr>
        </p:nvSpPr>
        <p:spPr>
          <a:xfrm>
            <a:off x="457200" y="1600200"/>
            <a:ext cx="8229600" cy="5029200"/>
          </a:xfrm>
        </p:spPr>
        <p:txBody>
          <a:bodyPr/>
          <a:lstStyle/>
          <a:p>
            <a:pPr eaLnBrk="1" hangingPunct="1">
              <a:lnSpc>
                <a:spcPct val="90000"/>
              </a:lnSpc>
              <a:defRPr/>
            </a:pPr>
            <a:r>
              <a:rPr lang="uk-UA" sz="2400" i="1" smtClean="0"/>
              <a:t>На посаду судді може бути призначений</a:t>
            </a:r>
            <a:r>
              <a:rPr lang="uk-UA" sz="2400" smtClean="0"/>
              <a:t> громадянин України, не молодший тридцяти та не старший шістдесяти п’яти років, який має вищу юридичну освіту і стаж професійної діяльності у сфері права щонайменше п’ять років, є компетентним, доброчесним та володіє державною мовою. Законом можуть бути передбачені додаткові вимоги для призначення на посаду судді. Для суддів спеціалізованих судів відповідно до закону можуть бути встановлені інші вимоги щодо освіти та стажу професійної діяльності.</a:t>
            </a:r>
            <a:endParaRPr lang="uk-UA" sz="2400" i="1" smtClean="0"/>
          </a:p>
          <a:p>
            <a:pPr eaLnBrk="1" hangingPunct="1">
              <a:lnSpc>
                <a:spcPct val="90000"/>
              </a:lnSpc>
              <a:defRPr/>
            </a:pPr>
            <a:r>
              <a:rPr lang="uk-UA" sz="2400" i="1" smtClean="0"/>
              <a:t>Призначення на посаду судді здійснюється Президентом України за поданням Вищої ради правосуддя</a:t>
            </a:r>
            <a:r>
              <a:rPr lang="ru-RU" sz="240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533400" y="228600"/>
            <a:ext cx="8229600" cy="6629400"/>
          </a:xfrm>
        </p:spPr>
        <p:txBody>
          <a:bodyPr/>
          <a:lstStyle/>
          <a:p>
            <a:pPr eaLnBrk="1" hangingPunct="1">
              <a:lnSpc>
                <a:spcPct val="80000"/>
              </a:lnSpc>
              <a:buFont typeface="Wingdings" pitchFamily="2" charset="2"/>
              <a:buNone/>
              <a:defRPr/>
            </a:pPr>
            <a:r>
              <a:rPr lang="uk-UA" sz="2000" smtClean="0"/>
              <a:t>Закон України «Про судоустрій і статус суддів» від 2 червня 2016 року № 1402-VIII передбачає, що </a:t>
            </a:r>
            <a:r>
              <a:rPr lang="uk-UA" sz="2000" i="1" smtClean="0"/>
              <a:t>незалежність судді забезпечується</a:t>
            </a:r>
            <a:r>
              <a:rPr lang="uk-UA" sz="2000" smtClean="0"/>
              <a:t>:</a:t>
            </a:r>
          </a:p>
          <a:p>
            <a:pPr eaLnBrk="1" hangingPunct="1">
              <a:lnSpc>
                <a:spcPct val="80000"/>
              </a:lnSpc>
              <a:defRPr/>
            </a:pPr>
            <a:r>
              <a:rPr lang="uk-UA" sz="2000" smtClean="0"/>
              <a:t>- особливим порядком його призначення, притягнення до відповідальності, звільнення та припинення повноважень;</a:t>
            </a:r>
          </a:p>
          <a:p>
            <a:pPr eaLnBrk="1" hangingPunct="1">
              <a:lnSpc>
                <a:spcPct val="80000"/>
              </a:lnSpc>
              <a:defRPr/>
            </a:pPr>
            <a:r>
              <a:rPr lang="uk-UA" sz="2000" smtClean="0"/>
              <a:t>- недоторканністю та імунітетом судді;</a:t>
            </a:r>
          </a:p>
          <a:p>
            <a:pPr eaLnBrk="1" hangingPunct="1">
              <a:lnSpc>
                <a:spcPct val="80000"/>
              </a:lnSpc>
              <a:defRPr/>
            </a:pPr>
            <a:r>
              <a:rPr lang="uk-UA" sz="2000" smtClean="0"/>
              <a:t>- незмінюваністю судді;</a:t>
            </a:r>
          </a:p>
          <a:p>
            <a:pPr eaLnBrk="1" hangingPunct="1">
              <a:lnSpc>
                <a:spcPct val="80000"/>
              </a:lnSpc>
              <a:defRPr/>
            </a:pPr>
            <a:r>
              <a:rPr lang="uk-UA" sz="2000" smtClean="0"/>
              <a:t>- порядком здійснення правосуддя, визначеним процесуальним законом, таємницею ухвалення судового рішення;</a:t>
            </a:r>
          </a:p>
          <a:p>
            <a:pPr eaLnBrk="1" hangingPunct="1">
              <a:lnSpc>
                <a:spcPct val="80000"/>
              </a:lnSpc>
              <a:defRPr/>
            </a:pPr>
            <a:r>
              <a:rPr lang="uk-UA" sz="2000" smtClean="0"/>
              <a:t>- забороною втручання у здійснення правосуддя;</a:t>
            </a:r>
          </a:p>
          <a:p>
            <a:pPr eaLnBrk="1" hangingPunct="1">
              <a:lnSpc>
                <a:spcPct val="80000"/>
              </a:lnSpc>
              <a:defRPr/>
            </a:pPr>
            <a:r>
              <a:rPr lang="uk-UA" sz="2000" smtClean="0"/>
              <a:t>- відповідальністю за неповагу до суду чи судді;</a:t>
            </a:r>
          </a:p>
          <a:p>
            <a:pPr eaLnBrk="1" hangingPunct="1">
              <a:lnSpc>
                <a:spcPct val="80000"/>
              </a:lnSpc>
              <a:defRPr/>
            </a:pPr>
            <a:r>
              <a:rPr lang="uk-UA" sz="2000" smtClean="0"/>
              <a:t>- окремим порядком фінансування та організаційного забезпечення діяльності судів, установленим законом;</a:t>
            </a:r>
          </a:p>
          <a:p>
            <a:pPr eaLnBrk="1" hangingPunct="1">
              <a:lnSpc>
                <a:spcPct val="80000"/>
              </a:lnSpc>
              <a:defRPr/>
            </a:pPr>
            <a:r>
              <a:rPr lang="uk-UA" sz="2000" smtClean="0"/>
              <a:t>- належним матеріальним та соціальним забезпеченням судді;</a:t>
            </a:r>
          </a:p>
          <a:p>
            <a:pPr eaLnBrk="1" hangingPunct="1">
              <a:lnSpc>
                <a:spcPct val="80000"/>
              </a:lnSpc>
              <a:defRPr/>
            </a:pPr>
            <a:r>
              <a:rPr lang="uk-UA" sz="2000" smtClean="0"/>
              <a:t>- функціонуванням органів суддівського врядування та самоврядування;</a:t>
            </a:r>
          </a:p>
          <a:p>
            <a:pPr eaLnBrk="1" hangingPunct="1">
              <a:lnSpc>
                <a:spcPct val="80000"/>
              </a:lnSpc>
              <a:defRPr/>
            </a:pPr>
            <a:r>
              <a:rPr lang="uk-UA" sz="2000" smtClean="0"/>
              <a:t>- визначеними законом засобами забезпечення особистої безпеки судді, членів його сім’ї, майна, а також іншими засобами їх правового захисту;</a:t>
            </a:r>
          </a:p>
          <a:p>
            <a:pPr eaLnBrk="1" hangingPunct="1">
              <a:lnSpc>
                <a:spcPct val="80000"/>
              </a:lnSpc>
              <a:defRPr/>
            </a:pPr>
            <a:r>
              <a:rPr lang="uk-UA" sz="2000" smtClean="0"/>
              <a:t>- правом судді на відставку.</a:t>
            </a:r>
            <a:endParaRPr lang="ru-RU"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uk-UA" sz="4800" b="1" smtClean="0">
                <a:effectLst/>
              </a:rPr>
              <a:t>План </a:t>
            </a:r>
          </a:p>
        </p:txBody>
      </p:sp>
      <p:sp>
        <p:nvSpPr>
          <p:cNvPr id="6147" name="Rectangle 8"/>
          <p:cNvSpPr>
            <a:spLocks noGrp="1" noChangeArrowheads="1"/>
          </p:cNvSpPr>
          <p:nvPr>
            <p:ph type="body" idx="1"/>
          </p:nvPr>
        </p:nvSpPr>
        <p:spPr>
          <a:xfrm>
            <a:off x="304800" y="1295400"/>
            <a:ext cx="8610600" cy="4683125"/>
          </a:xfrm>
        </p:spPr>
        <p:txBody>
          <a:bodyPr/>
          <a:lstStyle/>
          <a:p>
            <a:pPr marL="698500" indent="-609600" eaLnBrk="1" hangingPunct="1"/>
            <a:r>
              <a:rPr lang="uk-UA" b="1" smtClean="0">
                <a:effectLst/>
              </a:rPr>
              <a:t>1. Конституційні засади та принципи правосуддя. </a:t>
            </a:r>
          </a:p>
          <a:p>
            <a:pPr marL="698500" indent="-609600" eaLnBrk="1" hangingPunct="1"/>
            <a:r>
              <a:rPr lang="uk-UA" b="1" smtClean="0">
                <a:effectLst/>
              </a:rPr>
              <a:t>2. Система судових органів в Україні.</a:t>
            </a:r>
          </a:p>
          <a:p>
            <a:pPr marL="698500" indent="-609600" eaLnBrk="1" hangingPunct="1"/>
            <a:r>
              <a:rPr lang="uk-UA" b="1" smtClean="0">
                <a:effectLst/>
              </a:rPr>
              <a:t>3. Статус суддів в Україні.</a:t>
            </a:r>
          </a:p>
          <a:p>
            <a:pPr marL="698500" indent="-609600" eaLnBrk="1" hangingPunct="1"/>
            <a:r>
              <a:rPr lang="uk-UA" b="1" smtClean="0">
                <a:effectLst/>
              </a:rPr>
              <a:t>4. Склад, порядок формування та повноваження Конституційного Суду України.</a:t>
            </a:r>
          </a:p>
          <a:p>
            <a:pPr marL="698500" indent="-609600" eaLnBrk="1" hangingPunct="1"/>
            <a:r>
              <a:rPr lang="uk-UA" b="1" smtClean="0">
                <a:effectLst/>
              </a:rPr>
              <a:t>5. Вища рада правосуддя: склад та повноваження.</a:t>
            </a:r>
            <a:endParaRPr lang="ru-RU" b="1"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277813"/>
            <a:ext cx="8153400" cy="941387"/>
          </a:xfrm>
        </p:spPr>
        <p:txBody>
          <a:bodyPr/>
          <a:lstStyle/>
          <a:p>
            <a:pPr eaLnBrk="1" hangingPunct="1"/>
            <a:r>
              <a:rPr lang="uk-UA" sz="3600" b="1" smtClean="0">
                <a:effectLst/>
                <a:latin typeface="Times New Roman" pitchFamily="18" charset="0"/>
              </a:rPr>
              <a:t>ДЖЕРЕЛА:</a:t>
            </a:r>
            <a:endParaRPr lang="ru-RU" sz="3600" b="1" smtClean="0">
              <a:effectLst/>
              <a:latin typeface="Times New Roman" pitchFamily="18" charset="0"/>
            </a:endParaRPr>
          </a:p>
        </p:txBody>
      </p:sp>
      <p:sp>
        <p:nvSpPr>
          <p:cNvPr id="7171" name="Rectangle 5"/>
          <p:cNvSpPr>
            <a:spLocks noChangeArrowheads="1"/>
          </p:cNvSpPr>
          <p:nvPr/>
        </p:nvSpPr>
        <p:spPr bwMode="auto">
          <a:xfrm>
            <a:off x="304800" y="1765300"/>
            <a:ext cx="84582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31800" eaLnBrk="1" hangingPunct="1">
              <a:buFontTx/>
              <a:buAutoNum type="arabicPeriod"/>
            </a:pPr>
            <a:r>
              <a:rPr lang="ru-RU"/>
              <a:t> Дашковська О. Р. Судовий прецедент і судова практика як джерела права / О. Р. Дашковська //Вісник Академії правових наук України. – Х., 2011. – № 1. – С. 34–41.</a:t>
            </a:r>
            <a:endParaRPr lang="uk-UA"/>
          </a:p>
          <a:p>
            <a:pPr indent="431800" eaLnBrk="1" hangingPunct="1">
              <a:buFontTx/>
              <a:buAutoNum type="arabicPeriod"/>
            </a:pPr>
            <a:r>
              <a:rPr lang="uk-UA"/>
              <a:t> Державна</a:t>
            </a:r>
            <a:r>
              <a:rPr lang="ru-RU"/>
              <a:t> </a:t>
            </a:r>
            <a:r>
              <a:rPr lang="uk-UA"/>
              <a:t>судова адміністрація</a:t>
            </a:r>
            <a:r>
              <a:rPr lang="ru-RU"/>
              <a:t> </a:t>
            </a:r>
            <a:r>
              <a:rPr lang="uk-UA"/>
              <a:t>України: 10 років судового адміністрування : ювіл. вид. / відп. ред.: Ю.</a:t>
            </a:r>
            <a:r>
              <a:rPr lang="ru-RU"/>
              <a:t> </a:t>
            </a:r>
            <a:r>
              <a:rPr lang="uk-UA"/>
              <a:t>С.</a:t>
            </a:r>
            <a:r>
              <a:rPr lang="ru-RU"/>
              <a:t> </a:t>
            </a:r>
            <a:r>
              <a:rPr lang="uk-UA"/>
              <a:t>Забара, Ф.</a:t>
            </a:r>
            <a:r>
              <a:rPr lang="ru-RU"/>
              <a:t> </a:t>
            </a:r>
            <a:r>
              <a:rPr lang="uk-UA"/>
              <a:t>К.</a:t>
            </a:r>
            <a:r>
              <a:rPr lang="ru-RU"/>
              <a:t> </a:t>
            </a:r>
            <a:r>
              <a:rPr lang="uk-UA"/>
              <a:t>Іллюк, В.</a:t>
            </a:r>
            <a:r>
              <a:rPr lang="ru-RU"/>
              <a:t> </a:t>
            </a:r>
            <a:r>
              <a:rPr lang="uk-UA"/>
              <a:t>С.</a:t>
            </a:r>
            <a:r>
              <a:rPr lang="ru-RU"/>
              <a:t> </a:t>
            </a:r>
            <a:r>
              <a:rPr lang="uk-UA"/>
              <a:t>Ковальський. – К. : Юрінком Інтер, 2012. – 224</a:t>
            </a:r>
            <a:r>
              <a:rPr lang="ru-RU"/>
              <a:t> </a:t>
            </a:r>
            <a:r>
              <a:rPr lang="uk-UA"/>
              <a:t>с.</a:t>
            </a:r>
            <a:endParaRPr lang="ru-RU"/>
          </a:p>
          <a:p>
            <a:pPr indent="431800" eaLnBrk="1" hangingPunct="1">
              <a:buFontTx/>
              <a:buAutoNum type="arabicPeriod"/>
            </a:pPr>
            <a:r>
              <a:rPr lang="ru-RU"/>
              <a:t> Закон України «Про забезпечення права на справедливий суд» від 12 лютого 2015 року № 192-VIII.</a:t>
            </a:r>
          </a:p>
          <a:p>
            <a:pPr indent="431800" eaLnBrk="1" hangingPunct="1">
              <a:buFontTx/>
              <a:buAutoNum type="arabicPeriod"/>
            </a:pPr>
            <a:r>
              <a:rPr lang="ru-RU"/>
              <a:t> Закон України «Про судоустрій і статус суддів» від 07 липня 2010 року № 2453-</a:t>
            </a:r>
            <a:r>
              <a:rPr lang="en-US"/>
              <a:t>VI</a:t>
            </a:r>
            <a:r>
              <a:rPr lang="ru-RU"/>
              <a:t>.</a:t>
            </a:r>
            <a:endParaRPr lang="uk-UA"/>
          </a:p>
          <a:p>
            <a:pPr indent="431800" eaLnBrk="1" hangingPunct="1">
              <a:buFontTx/>
              <a:buAutoNum type="arabicPeriod"/>
            </a:pPr>
            <a:r>
              <a:rPr lang="uk-UA"/>
              <a:t> Кирилюк</a:t>
            </a:r>
            <a:r>
              <a:rPr lang="ru-RU"/>
              <a:t> </a:t>
            </a:r>
            <a:r>
              <a:rPr lang="uk-UA"/>
              <a:t>Р.</a:t>
            </a:r>
            <a:r>
              <a:rPr lang="ru-RU"/>
              <a:t> </a:t>
            </a:r>
            <a:r>
              <a:rPr lang="uk-UA"/>
              <a:t>І.</a:t>
            </a:r>
            <a:r>
              <a:rPr lang="ru-RU"/>
              <a:t> </a:t>
            </a:r>
            <a:r>
              <a:rPr lang="uk-UA"/>
              <a:t>Державна судова адміністрація України як суб'єкт забезпечення діяльності судів : монографія / Р.</a:t>
            </a:r>
            <a:r>
              <a:rPr lang="ru-RU"/>
              <a:t> </a:t>
            </a:r>
            <a:r>
              <a:rPr lang="uk-UA"/>
              <a:t>І.</a:t>
            </a:r>
            <a:r>
              <a:rPr lang="ru-RU"/>
              <a:t> </a:t>
            </a:r>
            <a:r>
              <a:rPr lang="uk-UA"/>
              <a:t>Кирилюк. – К. : Логос, 2012. – 188</a:t>
            </a:r>
            <a:r>
              <a:rPr lang="ru-RU"/>
              <a:t> </a:t>
            </a:r>
            <a:r>
              <a:rPr lang="uk-UA"/>
              <a:t>с.</a:t>
            </a:r>
          </a:p>
          <a:p>
            <a:pPr indent="431800" eaLnBrk="1" hangingPunct="1">
              <a:buFontTx/>
              <a:buAutoNum type="arabicPeriod"/>
            </a:pPr>
            <a:r>
              <a:rPr lang="uk-UA"/>
              <a:t> Конституційне право України [Текст] : навч. посіб. для студентів ВНЗ / [Р. Ф. Гринюк та ін. ; за заг. ред. д-ра юрид наук, проф. Р. Ф. Гринюка] ; Донец. нац. ун-т, Екон.-правовий ф-т. - Донецьк : ДонНУ, 2014. - 281 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1" name="Rectangle 17"/>
          <p:cNvSpPr>
            <a:spLocks noGrp="1" noChangeArrowheads="1"/>
          </p:cNvSpPr>
          <p:nvPr>
            <p:ph type="title"/>
          </p:nvPr>
        </p:nvSpPr>
        <p:spPr/>
        <p:txBody>
          <a:bodyPr/>
          <a:lstStyle/>
          <a:p>
            <a:pPr marL="260350" indent="-39688" algn="l" eaLnBrk="1" hangingPunct="1">
              <a:defRPr/>
            </a:pPr>
            <a:r>
              <a:rPr lang="uk-UA" sz="3200" smtClean="0">
                <a:latin typeface="Times New Roman" panose="02020603050405020304" pitchFamily="18" charset="0"/>
              </a:rPr>
              <a:t/>
            </a:r>
            <a:br>
              <a:rPr lang="uk-UA" sz="3200" smtClean="0">
                <a:latin typeface="Times New Roman" panose="02020603050405020304" pitchFamily="18" charset="0"/>
              </a:rPr>
            </a:br>
            <a:r>
              <a:rPr lang="uk-UA" sz="4000" smtClean="0">
                <a:latin typeface="Times New Roman" panose="02020603050405020304" pitchFamily="18" charset="0"/>
              </a:rPr>
              <a:t>1</a:t>
            </a:r>
            <a:r>
              <a:rPr lang="uk-UA" sz="3200" smtClean="0">
                <a:latin typeface="Times New Roman" panose="02020603050405020304" pitchFamily="18" charset="0"/>
              </a:rPr>
              <a:t>. </a:t>
            </a:r>
            <a:r>
              <a:rPr lang="uk-UA" sz="4000" smtClean="0">
                <a:effectLst/>
              </a:rPr>
              <a:t>Конституційні засади та принципи правосуддя.</a:t>
            </a:r>
            <a:br>
              <a:rPr lang="uk-UA" sz="4000" smtClean="0">
                <a:effectLst/>
              </a:rPr>
            </a:br>
            <a:endParaRPr lang="ru-RU" sz="4000" smtClean="0">
              <a:effectLst/>
            </a:endParaRPr>
          </a:p>
        </p:txBody>
      </p:sp>
      <p:sp>
        <p:nvSpPr>
          <p:cNvPr id="42002" name="Rectangle 18"/>
          <p:cNvSpPr>
            <a:spLocks noGrp="1" noChangeArrowheads="1"/>
          </p:cNvSpPr>
          <p:nvPr>
            <p:ph type="body" idx="1"/>
          </p:nvPr>
        </p:nvSpPr>
        <p:spPr/>
        <p:txBody>
          <a:bodyPr/>
          <a:lstStyle/>
          <a:p>
            <a:pPr marL="3175" indent="-3175" eaLnBrk="1" hangingPunct="1">
              <a:buFont typeface="Wingdings" pitchFamily="2" charset="2"/>
              <a:buNone/>
              <a:defRPr/>
            </a:pPr>
            <a:r>
              <a:rPr lang="uk-UA" sz="2200" smtClean="0">
                <a:latin typeface="Times New Roman" panose="02020603050405020304" pitchFamily="18" charset="0"/>
              </a:rPr>
              <a:t>    	</a:t>
            </a:r>
            <a:r>
              <a:rPr lang="uk-UA" sz="2000" smtClean="0">
                <a:latin typeface="Times New Roman" panose="02020603050405020304" pitchFamily="18" charset="0"/>
              </a:rPr>
              <a:t>Статті 124 та 125 Конституції України регламентують </a:t>
            </a:r>
            <a:r>
              <a:rPr lang="uk-UA" sz="2000" i="1" smtClean="0">
                <a:latin typeface="Times New Roman" panose="02020603050405020304" pitchFamily="18" charset="0"/>
              </a:rPr>
              <a:t>наступні конституційні засади правосуддя</a:t>
            </a:r>
            <a:r>
              <a:rPr lang="uk-UA" sz="2000" smtClean="0">
                <a:latin typeface="Times New Roman" panose="02020603050405020304" pitchFamily="18" charset="0"/>
              </a:rPr>
              <a:t>:</a:t>
            </a:r>
          </a:p>
          <a:p>
            <a:pPr marL="3175" indent="-3175" eaLnBrk="1" hangingPunct="1">
              <a:buFont typeface="Wingdings" pitchFamily="2" charset="2"/>
              <a:buNone/>
              <a:defRPr/>
            </a:pPr>
            <a:r>
              <a:rPr lang="uk-UA" sz="2000" smtClean="0">
                <a:latin typeface="Times New Roman" panose="02020603050405020304" pitchFamily="18" charset="0"/>
              </a:rPr>
              <a:t>- делегування функцій судів, а також привласнення цих функцій іншими органами чи посадовими особами не допускаються;</a:t>
            </a:r>
          </a:p>
          <a:p>
            <a:pPr marL="3175" indent="-3175" eaLnBrk="1" hangingPunct="1">
              <a:buFont typeface="Wingdings" pitchFamily="2" charset="2"/>
              <a:buNone/>
              <a:defRPr/>
            </a:pPr>
            <a:r>
              <a:rPr lang="uk-UA" sz="2000" smtClean="0">
                <a:latin typeface="Times New Roman" panose="02020603050405020304" pitchFamily="18" charset="0"/>
              </a:rPr>
              <a:t>- юрисдикція судів поширюється на будь-який юридичний спір та будь-яке кримінальне обвинувачення. У передбачених законом випадках суди розглядають також інші справи;</a:t>
            </a:r>
          </a:p>
          <a:p>
            <a:pPr marL="3175" indent="-3175" eaLnBrk="1" hangingPunct="1">
              <a:buFont typeface="Wingdings" pitchFamily="2" charset="2"/>
              <a:buNone/>
              <a:defRPr/>
            </a:pPr>
            <a:r>
              <a:rPr lang="uk-UA" sz="2000" smtClean="0">
                <a:latin typeface="Times New Roman" panose="02020603050405020304" pitchFamily="18" charset="0"/>
              </a:rPr>
              <a:t>- законом може бути визначений обов’язковий досудовий порядок урегулювання спору;</a:t>
            </a:r>
          </a:p>
          <a:p>
            <a:pPr marL="3175" indent="-3175" eaLnBrk="1" hangingPunct="1">
              <a:buFontTx/>
              <a:buNone/>
              <a:defRPr/>
            </a:pPr>
            <a:r>
              <a:rPr lang="uk-UA" sz="2000" smtClean="0">
                <a:latin typeface="Times New Roman" panose="02020603050405020304" pitchFamily="18" charset="0"/>
              </a:rPr>
              <a:t>- народ безпосередньо бере участь у здійсненні правосуддя через присяжних;</a:t>
            </a:r>
          </a:p>
          <a:p>
            <a:pPr marL="3175" indent="-3175" eaLnBrk="1" hangingPunct="1">
              <a:buFontTx/>
              <a:buNone/>
              <a:defRPr/>
            </a:pPr>
            <a:r>
              <a:rPr lang="uk-UA" sz="2000" smtClean="0">
                <a:latin typeface="Times New Roman" panose="02020603050405020304" pitchFamily="18" charset="0"/>
              </a:rPr>
              <a:t>- створення надзвичайних та особливих судів не допускається.</a:t>
            </a:r>
            <a:br>
              <a:rPr lang="uk-UA" sz="2000" smtClean="0">
                <a:latin typeface="Times New Roman" panose="02020603050405020304" pitchFamily="18" charset="0"/>
              </a:rPr>
            </a:br>
            <a:r>
              <a:rPr lang="uk-UA" sz="1900" smtClean="0">
                <a:latin typeface="Times New Roman" panose="02020603050405020304" pitchFamily="18" charset="0"/>
              </a:rPr>
              <a:t>Конституція України передбачила, що судочинство в Україні здійснюється:</a:t>
            </a:r>
            <a:br>
              <a:rPr lang="uk-UA" sz="1900" smtClean="0">
                <a:latin typeface="Times New Roman" panose="02020603050405020304" pitchFamily="18" charset="0"/>
              </a:rPr>
            </a:br>
            <a:r>
              <a:rPr lang="uk-UA" sz="1900" smtClean="0">
                <a:latin typeface="Times New Roman" panose="02020603050405020304" pitchFamily="18" charset="0"/>
              </a:rPr>
              <a:t/>
            </a:r>
            <a:br>
              <a:rPr lang="uk-UA" sz="1900" smtClean="0">
                <a:latin typeface="Times New Roman" panose="02020603050405020304" pitchFamily="18" charset="0"/>
              </a:rPr>
            </a:br>
            <a:r>
              <a:rPr lang="uk-UA" sz="1900" smtClean="0">
                <a:latin typeface="Times New Roman" panose="02020603050405020304" pitchFamily="18" charset="0"/>
              </a:rPr>
              <a:t/>
            </a:r>
            <a:br>
              <a:rPr lang="uk-UA" sz="1900" smtClean="0">
                <a:latin typeface="Times New Roman" panose="02020603050405020304" pitchFamily="18" charset="0"/>
              </a:rPr>
            </a:br>
            <a:r>
              <a:rPr lang="uk-UA" sz="1900" smtClean="0">
                <a:latin typeface="Times New Roman" panose="02020603050405020304" pitchFamily="18" charset="0"/>
              </a:rPr>
              <a:t>    </a:t>
            </a:r>
            <a:endParaRPr lang="uk-UA" sz="2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title" idx="4294967295"/>
          </p:nvPr>
        </p:nvSpPr>
        <p:spPr>
          <a:xfrm>
            <a:off x="457200" y="277813"/>
            <a:ext cx="8458200" cy="6351587"/>
          </a:xfrm>
        </p:spPr>
        <p:txBody>
          <a:bodyPr/>
          <a:lstStyle/>
          <a:p>
            <a:pPr algn="l" eaLnBrk="1" hangingPunct="1">
              <a:defRPr/>
            </a:pPr>
            <a:r>
              <a:rPr lang="uk-UA" sz="1900" smtClean="0"/>
              <a:t>Ст.ст. 125 та 129 Конституції України встановлюють </a:t>
            </a:r>
            <a:r>
              <a:rPr lang="uk-UA" sz="1900" i="1" smtClean="0"/>
              <a:t>наступні конституційні принципи правосуддя</a:t>
            </a:r>
            <a:r>
              <a:rPr lang="uk-UA" sz="1900" smtClean="0"/>
              <a:t>: </a:t>
            </a:r>
            <a:br>
              <a:rPr lang="uk-UA" sz="1900" smtClean="0"/>
            </a:br>
            <a:r>
              <a:rPr lang="uk-UA" sz="1900" smtClean="0"/>
              <a:t>- судоустрій в Україні будується за принципами територіальності та спеціалізації і визначається законом;</a:t>
            </a:r>
            <a:br>
              <a:rPr lang="uk-UA" sz="1900" smtClean="0"/>
            </a:br>
            <a:r>
              <a:rPr lang="uk-UA" sz="1900" smtClean="0"/>
              <a:t>- суддя, здійснюючи правосуддя, є незалежним та керується верховенством права;</a:t>
            </a:r>
            <a:br>
              <a:rPr lang="uk-UA" sz="1900" smtClean="0"/>
            </a:br>
            <a:r>
              <a:rPr lang="uk-UA" sz="1900" smtClean="0"/>
              <a:t>- рівність усіх учасників судового процесу перед законом і судом;</a:t>
            </a:r>
            <a:br>
              <a:rPr lang="uk-UA" sz="1900" smtClean="0"/>
            </a:br>
            <a:r>
              <a:rPr lang="uk-UA" sz="1900" smtClean="0"/>
              <a:t>- забезпечення доведеності вини;</a:t>
            </a:r>
            <a:br>
              <a:rPr lang="uk-UA" sz="1900" smtClean="0"/>
            </a:br>
            <a:r>
              <a:rPr lang="uk-UA" sz="1900" smtClean="0"/>
              <a:t>- змагальність сторін та свобода в наданні ними суду своїх доказів і у доведенні перед судом їх переконливості;</a:t>
            </a:r>
            <a:br>
              <a:rPr lang="uk-UA" sz="1900" smtClean="0"/>
            </a:br>
            <a:r>
              <a:rPr lang="uk-UA" sz="1900" smtClean="0"/>
              <a:t>- підтримання публічного обвинувачення в суді прокурором;</a:t>
            </a:r>
            <a:br>
              <a:rPr lang="uk-UA" sz="1900" smtClean="0"/>
            </a:br>
            <a:r>
              <a:rPr lang="uk-UA" sz="1900" smtClean="0"/>
              <a:t>- забезпечення обвинуваченому права на захист;</a:t>
            </a:r>
            <a:br>
              <a:rPr lang="uk-UA" sz="1900" smtClean="0"/>
            </a:br>
            <a:r>
              <a:rPr lang="uk-UA" sz="1900" smtClean="0"/>
              <a:t>- гласність судового процесу та його повне фіксування технічними засобами;</a:t>
            </a:r>
            <a:br>
              <a:rPr lang="uk-UA" sz="1900" smtClean="0"/>
            </a:br>
            <a:r>
              <a:rPr lang="uk-UA" sz="1900" smtClean="0"/>
              <a:t>- розумні строки розгляду справи судом;</a:t>
            </a:r>
            <a:br>
              <a:rPr lang="uk-UA" sz="1900" smtClean="0"/>
            </a:br>
            <a:r>
              <a:rPr lang="uk-UA" sz="1900" smtClean="0"/>
              <a:t>- забезпечення права на апеляційний перегляд справи та у визначених законом випадках - на касаційне оскарження судового рішення;</a:t>
            </a:r>
            <a:br>
              <a:rPr lang="uk-UA" sz="1900" smtClean="0"/>
            </a:br>
            <a:r>
              <a:rPr lang="uk-UA" sz="1900" smtClean="0"/>
              <a:t>- обов’язковість судового рішення;</a:t>
            </a:r>
            <a:br>
              <a:rPr lang="uk-UA" sz="1900" smtClean="0"/>
            </a:br>
            <a:r>
              <a:rPr lang="uk-UA" sz="1900" smtClean="0"/>
              <a:t>- судочинство провадиться суддею одноособово, колегією суддів чи судом присяжних.</a:t>
            </a:r>
            <a:br>
              <a:rPr lang="uk-UA" sz="1900" smtClean="0"/>
            </a:br>
            <a:r>
              <a:rPr lang="uk-UA" sz="1900" smtClean="0"/>
              <a:t>- за неповагу до суду чи судді винні особи притягаються до юридичної відповідальності.</a:t>
            </a:r>
            <a:endParaRPr lang="ru-RU" sz="19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uk-UA" sz="3600" b="1" smtClean="0"/>
              <a:t>2. Система судових органів в Україні.</a:t>
            </a:r>
            <a:endParaRPr lang="ru-RU" sz="3600" b="1" smtClean="0"/>
          </a:p>
        </p:txBody>
      </p:sp>
      <p:sp>
        <p:nvSpPr>
          <p:cNvPr id="123907" name="Rectangle 3"/>
          <p:cNvSpPr>
            <a:spLocks noGrp="1" noChangeArrowheads="1"/>
          </p:cNvSpPr>
          <p:nvPr>
            <p:ph type="body" idx="1"/>
          </p:nvPr>
        </p:nvSpPr>
        <p:spPr/>
        <p:txBody>
          <a:bodyPr/>
          <a:lstStyle/>
          <a:p>
            <a:pPr eaLnBrk="1" hangingPunct="1">
              <a:defRPr/>
            </a:pPr>
            <a:r>
              <a:rPr lang="uk-UA" i="1" smtClean="0"/>
              <a:t>Систему судоустрою складають</a:t>
            </a:r>
            <a:r>
              <a:rPr lang="uk-UA" smtClean="0"/>
              <a:t>:</a:t>
            </a:r>
          </a:p>
          <a:p>
            <a:pPr eaLnBrk="1" hangingPunct="1">
              <a:defRPr/>
            </a:pPr>
            <a:r>
              <a:rPr lang="uk-UA" smtClean="0"/>
              <a:t>1) місцеві суди;</a:t>
            </a:r>
          </a:p>
          <a:p>
            <a:pPr eaLnBrk="1" hangingPunct="1">
              <a:defRPr/>
            </a:pPr>
            <a:r>
              <a:rPr lang="uk-UA" smtClean="0"/>
              <a:t>2) апеляційні суди;</a:t>
            </a:r>
          </a:p>
          <a:p>
            <a:pPr eaLnBrk="1" hangingPunct="1">
              <a:defRPr/>
            </a:pPr>
            <a:r>
              <a:rPr lang="uk-UA" smtClean="0"/>
              <a:t>3) Верховний Суд.</a:t>
            </a:r>
          </a:p>
          <a:p>
            <a:pPr eaLnBrk="1" hangingPunct="1">
              <a:buFont typeface="Wingdings" pitchFamily="2" charset="2"/>
              <a:buNone/>
              <a:defRPr/>
            </a:pPr>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457200" y="762000"/>
            <a:ext cx="8229600" cy="5368925"/>
          </a:xfrm>
        </p:spPr>
        <p:txBody>
          <a:bodyPr/>
          <a:lstStyle/>
          <a:p>
            <a:pPr eaLnBrk="1" hangingPunct="1">
              <a:lnSpc>
                <a:spcPct val="90000"/>
              </a:lnSpc>
              <a:buFont typeface="Wingdings" pitchFamily="2" charset="2"/>
              <a:buNone/>
              <a:defRPr/>
            </a:pPr>
            <a:r>
              <a:rPr lang="uk-UA" smtClean="0"/>
              <a:t>   У системі судоустрою </a:t>
            </a:r>
            <a:r>
              <a:rPr lang="uk-UA" i="1" smtClean="0"/>
              <a:t>діють вищі спеціалізовані суди як суди першої інстанції</a:t>
            </a:r>
            <a:r>
              <a:rPr lang="uk-UA" smtClean="0"/>
              <a:t> з розгляду окремих категорій справ. </a:t>
            </a:r>
          </a:p>
          <a:p>
            <a:pPr eaLnBrk="1" hangingPunct="1">
              <a:lnSpc>
                <a:spcPct val="90000"/>
              </a:lnSpc>
              <a:buFont typeface="Wingdings" pitchFamily="2" charset="2"/>
              <a:buNone/>
              <a:defRPr/>
            </a:pPr>
            <a:r>
              <a:rPr lang="uk-UA" smtClean="0"/>
              <a:t>  Вищими спеціалізованими судами є:</a:t>
            </a:r>
          </a:p>
          <a:p>
            <a:pPr eaLnBrk="1" hangingPunct="1">
              <a:lnSpc>
                <a:spcPct val="90000"/>
              </a:lnSpc>
              <a:defRPr/>
            </a:pPr>
            <a:r>
              <a:rPr lang="uk-UA" smtClean="0"/>
              <a:t>1) Вищий суд з питань інтелектуальної власності;</a:t>
            </a:r>
          </a:p>
          <a:p>
            <a:pPr eaLnBrk="1" hangingPunct="1">
              <a:lnSpc>
                <a:spcPct val="90000"/>
              </a:lnSpc>
              <a:defRPr/>
            </a:pPr>
            <a:r>
              <a:rPr lang="uk-UA" smtClean="0"/>
              <a:t>2) Вищий антикорупційний суд.</a:t>
            </a:r>
          </a:p>
          <a:p>
            <a:pPr eaLnBrk="1" hangingPunct="1">
              <a:lnSpc>
                <a:spcPct val="90000"/>
              </a:lnSpc>
              <a:buFont typeface="Wingdings" pitchFamily="2" charset="2"/>
              <a:buNone/>
              <a:defRPr/>
            </a:pPr>
            <a:r>
              <a:rPr lang="uk-UA" smtClean="0"/>
              <a:t>  Вищі спеціалізовані суди розглядають справи, які віднесені до їх юрисдикції процесуальним законом.</a:t>
            </a: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p:txBody>
          <a:bodyPr/>
          <a:lstStyle/>
          <a:p>
            <a:pPr eaLnBrk="1" hangingPunct="1">
              <a:buFont typeface="Wingdings" pitchFamily="2" charset="2"/>
              <a:buNone/>
              <a:defRPr/>
            </a:pPr>
            <a:r>
              <a:rPr lang="uk-UA" i="1" smtClean="0"/>
              <a:t>   Верховний Суд є найвищим судом у системі судоустрою України</a:t>
            </a:r>
            <a:r>
              <a:rPr lang="uk-UA" smtClean="0"/>
              <a:t>, який забезпечує сталість та єдність судової практики у порядку та спосіб, визначені процесуальним законом.</a:t>
            </a:r>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p:txBody>
          <a:bodyPr/>
          <a:lstStyle/>
          <a:p>
            <a:pPr eaLnBrk="1" hangingPunct="1">
              <a:defRPr/>
            </a:pPr>
            <a:r>
              <a:rPr lang="uk-UA" i="1" smtClean="0"/>
              <a:t>У складі Верховного Суду діють</a:t>
            </a:r>
            <a:r>
              <a:rPr lang="uk-UA" smtClean="0"/>
              <a:t>:</a:t>
            </a:r>
          </a:p>
          <a:p>
            <a:pPr eaLnBrk="1" hangingPunct="1">
              <a:defRPr/>
            </a:pPr>
            <a:r>
              <a:rPr lang="uk-UA" smtClean="0"/>
              <a:t>1) Велика Палата Верховного Суду;</a:t>
            </a:r>
          </a:p>
          <a:p>
            <a:pPr eaLnBrk="1" hangingPunct="1">
              <a:defRPr/>
            </a:pPr>
            <a:r>
              <a:rPr lang="uk-UA" smtClean="0"/>
              <a:t>2) Касаційний адміністративний суд;</a:t>
            </a:r>
          </a:p>
          <a:p>
            <a:pPr eaLnBrk="1" hangingPunct="1">
              <a:defRPr/>
            </a:pPr>
            <a:r>
              <a:rPr lang="uk-UA" smtClean="0"/>
              <a:t>3) Касаційний господарський суд;</a:t>
            </a:r>
          </a:p>
          <a:p>
            <a:pPr eaLnBrk="1" hangingPunct="1">
              <a:defRPr/>
            </a:pPr>
            <a:r>
              <a:rPr lang="uk-UA" smtClean="0"/>
              <a:t>4) Касаційний кримінальний суд;</a:t>
            </a:r>
          </a:p>
          <a:p>
            <a:pPr eaLnBrk="1" hangingPunct="1">
              <a:defRPr/>
            </a:pPr>
            <a:r>
              <a:rPr lang="uk-UA" smtClean="0"/>
              <a:t>5) Касаційний цивільний суд.</a:t>
            </a:r>
            <a:endParaRPr lang="ru-RU" smtClean="0"/>
          </a:p>
        </p:txBody>
      </p:sp>
    </p:spTree>
  </p:cSld>
  <p:clrMapOvr>
    <a:masterClrMapping/>
  </p:clrMapOvr>
</p:sld>
</file>

<file path=ppt/theme/theme1.xml><?xml version="1.0" encoding="utf-8"?>
<a:theme xmlns:a="http://schemas.openxmlformats.org/drawingml/2006/main" name="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269</TotalTime>
  <Words>453</Words>
  <Application>Microsoft Office PowerPoint</Application>
  <PresentationFormat>Екран (4:3)</PresentationFormat>
  <Paragraphs>57</Paragraphs>
  <Slides>11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11</vt:i4>
      </vt:variant>
    </vt:vector>
  </HeadingPairs>
  <TitlesOfParts>
    <vt:vector size="16" baseType="lpstr">
      <vt:lpstr>Arial</vt:lpstr>
      <vt:lpstr>Tahoma</vt:lpstr>
      <vt:lpstr>Times New Roman</vt:lpstr>
      <vt:lpstr>Wingdings</vt:lpstr>
      <vt:lpstr>Равновесие</vt:lpstr>
      <vt:lpstr>Конституційні засади судової влади</vt:lpstr>
      <vt:lpstr>План </vt:lpstr>
      <vt:lpstr>ДЖЕРЕЛА:</vt:lpstr>
      <vt:lpstr> 1. Конституційні засади та принципи правосуддя. </vt:lpstr>
      <vt:lpstr>Ст.ст. 125 та 129 Конституції України встановлюють наступні конституційні принципи правосуддя:  - судоустрій в Україні будується за принципами територіальності та спеціалізації і визначається законом; - суддя, здійснюючи правосуддя, є незалежним та керується верховенством права; - рівність усіх учасників судового процесу перед законом і судом; - забезпечення доведеності вини; - змагальність сторін та свобода в наданні ними суду своїх доказів і у доведенні перед судом їх переконливості; - підтримання публічного обвинувачення в суді прокурором; - забезпечення обвинуваченому права на захист; - гласність судового процесу та його повне фіксування технічними засобами; - розумні строки розгляду справи судом; - забезпечення права на апеляційний перегляд справи та у визначених законом випадках - на касаційне оскарження судового рішення; - обов’язковість судового рішення; - судочинство провадиться суддею одноособово, колегією суддів чи судом присяжних. - за неповагу до суду чи судді винні особи притягаються до юридичної відповідальності.</vt:lpstr>
      <vt:lpstr>2. Система судових органів в Україні.</vt:lpstr>
      <vt:lpstr>Презентація PowerPoint</vt:lpstr>
      <vt:lpstr>Презентація PowerPoint</vt:lpstr>
      <vt:lpstr>Презентація PowerPoint</vt:lpstr>
      <vt:lpstr>3. Статус суддів в Україні.</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7777</cp:lastModifiedBy>
  <cp:revision>18</cp:revision>
  <cp:lastPrinted>1601-01-01T00:00:00Z</cp:lastPrinted>
  <dcterms:created xsi:type="dcterms:W3CDTF">1601-01-01T00:00:00Z</dcterms:created>
  <dcterms:modified xsi:type="dcterms:W3CDTF">2024-01-24T19:38:42Z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