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E858-F1C4-4057-8585-54632A601FC8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34DD-8FF1-46A8-A118-278BE3F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ОСНОВНІ ЕКОНОМІЧНІ ПОНЯТТЯ: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9"/>
          <a:ext cx="8363272" cy="57912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98551"/>
                <a:gridCol w="5864721"/>
              </a:tblGrid>
              <a:tr h="748504">
                <a:tc>
                  <a:txBody>
                    <a:bodyPr/>
                    <a:lstStyle/>
                    <a:p>
                      <a:r>
                        <a:rPr lang="uk-UA" dirty="0" smtClean="0"/>
                        <a:t>ПРАЦЯ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b="0" dirty="0" smtClean="0"/>
                        <a:t>-</a:t>
                      </a:r>
                      <a:r>
                        <a:rPr lang="uk-UA" sz="2200" b="0" baseline="0" dirty="0" smtClean="0"/>
                        <a:t> цілеспрямована та свідома діяльність людини щодо створення матеріальних і духовних благ</a:t>
                      </a:r>
                      <a:endParaRPr lang="ru-RU" sz="2200" b="0" dirty="0"/>
                    </a:p>
                  </a:txBody>
                  <a:tcPr/>
                </a:tc>
              </a:tr>
              <a:tr h="14071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РОБОЧА СИЛА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здатність людини до праці; сукупність фізичних та розумових властивостей людини, що визначає її здатність виконувати певні роботи</a:t>
                      </a:r>
                      <a:endParaRPr lang="ru-RU" sz="2200" dirty="0"/>
                    </a:p>
                  </a:txBody>
                  <a:tcPr/>
                </a:tc>
              </a:tr>
              <a:tr h="1077846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ПРЕДМЕТИ ПРАЦІ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</a:t>
                      </a:r>
                      <a:r>
                        <a:rPr lang="ru-RU" sz="2200" dirty="0" err="1" smtClean="0"/>
                        <a:t>об'єкт</a:t>
                      </a:r>
                      <a:r>
                        <a:rPr lang="ru-RU" sz="2200" dirty="0" smtClean="0"/>
                        <a:t>, на </a:t>
                      </a:r>
                      <a:r>
                        <a:rPr lang="ru-RU" sz="2200" dirty="0" err="1" smtClean="0"/>
                        <a:t>який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людина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діє</a:t>
                      </a:r>
                      <a:r>
                        <a:rPr lang="ru-RU" sz="2200" dirty="0" smtClean="0"/>
                        <a:t> в </a:t>
                      </a:r>
                      <a:r>
                        <a:rPr lang="ru-RU" sz="2200" dirty="0" err="1" smtClean="0"/>
                        <a:t>процесі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праці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і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який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є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матеріальною</a:t>
                      </a:r>
                      <a:r>
                        <a:rPr lang="ru-RU" sz="2200" dirty="0" smtClean="0"/>
                        <a:t> основою </a:t>
                      </a:r>
                      <a:r>
                        <a:rPr lang="ru-RU" sz="2200" dirty="0" err="1" smtClean="0"/>
                        <a:t>майбутнього</a:t>
                      </a:r>
                      <a:r>
                        <a:rPr lang="ru-RU" sz="2200" dirty="0" smtClean="0"/>
                        <a:t> продукту</a:t>
                      </a:r>
                      <a:endParaRPr lang="ru-RU" sz="2200" dirty="0"/>
                    </a:p>
                  </a:txBody>
                  <a:tcPr/>
                </a:tc>
              </a:tr>
              <a:tr h="748504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ЗАСОБИ ПРАЦІ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</a:t>
                      </a:r>
                      <a:r>
                        <a:rPr lang="ru-RU" sz="2200" dirty="0" err="1" smtClean="0"/>
                        <a:t>річ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або</a:t>
                      </a:r>
                      <a:r>
                        <a:rPr lang="ru-RU" sz="2200" dirty="0" smtClean="0"/>
                        <a:t> комплекс речей, </a:t>
                      </a:r>
                      <a:r>
                        <a:rPr lang="ru-RU" sz="2200" dirty="0" err="1" smtClean="0"/>
                        <a:t>якими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людина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діє</a:t>
                      </a:r>
                      <a:r>
                        <a:rPr lang="ru-RU" sz="2200" dirty="0" smtClean="0"/>
                        <a:t> на </a:t>
                      </a:r>
                      <a:r>
                        <a:rPr lang="ru-RU" sz="2200" i="0" dirty="0" err="1" smtClean="0"/>
                        <a:t>предмети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праці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з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dirty="0" smtClean="0"/>
                        <a:t>метою </a:t>
                      </a:r>
                      <a:r>
                        <a:rPr lang="ru-RU" sz="2200" dirty="0" err="1" smtClean="0"/>
                        <a:t>їх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перетворення</a:t>
                      </a:r>
                      <a:endParaRPr lang="ru-RU" sz="2200" dirty="0"/>
                    </a:p>
                  </a:txBody>
                  <a:tcPr/>
                </a:tc>
              </a:tr>
              <a:tr h="628743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ЗАСОБИ</a:t>
                      </a:r>
                      <a:r>
                        <a:rPr lang="uk-UA" b="1" baseline="0" dirty="0" smtClean="0"/>
                        <a:t> ВИРОБНИЦТВА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предмети</a:t>
                      </a:r>
                      <a:r>
                        <a:rPr lang="uk-UA" sz="2200" baseline="0" dirty="0" smtClean="0"/>
                        <a:t> і засоби праці</a:t>
                      </a:r>
                      <a:endParaRPr lang="ru-RU" sz="2200" dirty="0"/>
                    </a:p>
                  </a:txBody>
                  <a:tcPr/>
                </a:tc>
              </a:tr>
              <a:tr h="1077846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ПРОДУКТИВНІ</a:t>
                      </a:r>
                      <a:r>
                        <a:rPr lang="uk-UA" b="1" baseline="0" dirty="0" smtClean="0"/>
                        <a:t> СИЛИ СУСПІЛЬСТВА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- </a:t>
                      </a:r>
                      <a:r>
                        <a:rPr lang="ru-RU" sz="2200" b="0" dirty="0" err="1" smtClean="0"/>
                        <a:t>сукупність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особистих</a:t>
                      </a:r>
                      <a:r>
                        <a:rPr lang="ru-RU" sz="2200" b="0" dirty="0" smtClean="0"/>
                        <a:t> (</a:t>
                      </a:r>
                      <a:r>
                        <a:rPr lang="ru-RU" sz="2200" b="0" dirty="0" err="1" smtClean="0"/>
                        <a:t>робоча</a:t>
                      </a:r>
                      <a:r>
                        <a:rPr lang="ru-RU" sz="2200" b="0" baseline="0" dirty="0" smtClean="0"/>
                        <a:t> сила</a:t>
                      </a:r>
                      <a:r>
                        <a:rPr lang="ru-RU" sz="2200" b="0" dirty="0" smtClean="0"/>
                        <a:t>) </a:t>
                      </a:r>
                      <a:r>
                        <a:rPr lang="ru-RU" sz="2200" b="0" dirty="0" err="1" smtClean="0"/>
                        <a:t>і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речових</a:t>
                      </a:r>
                      <a:r>
                        <a:rPr lang="ru-RU" sz="2200" b="0" dirty="0" smtClean="0"/>
                        <a:t> (</a:t>
                      </a:r>
                      <a:r>
                        <a:rPr lang="ru-RU" sz="2200" b="0" dirty="0" err="1" smtClean="0"/>
                        <a:t>засоби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виробництва</a:t>
                      </a:r>
                      <a:r>
                        <a:rPr lang="ru-RU" sz="2200" b="0" dirty="0" smtClean="0"/>
                        <a:t>) </a:t>
                      </a:r>
                      <a:r>
                        <a:rPr lang="ru-RU" sz="2200" b="0" dirty="0" err="1" smtClean="0"/>
                        <a:t>факторів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виробництва</a:t>
                      </a:r>
                      <a:r>
                        <a:rPr lang="ru-RU" sz="2200" b="0" dirty="0" smtClean="0"/>
                        <a:t> в </a:t>
                      </a:r>
                      <a:r>
                        <a:rPr lang="ru-RU" sz="2200" b="0" dirty="0" err="1" smtClean="0"/>
                        <a:t>їх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взаємодії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і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зв'язку</a:t>
                      </a:r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91264" cy="589781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77038"/>
                <a:gridCol w="5814226"/>
              </a:tblGrid>
              <a:tr h="952105">
                <a:tc>
                  <a:txBody>
                    <a:bodyPr/>
                    <a:lstStyle/>
                    <a:p>
                      <a:r>
                        <a:rPr lang="uk-UA" dirty="0" smtClean="0"/>
                        <a:t>ВИРОБНИЦТВО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- </a:t>
                      </a:r>
                      <a:r>
                        <a:rPr lang="ru-RU" sz="2200" b="0" dirty="0" err="1" smtClean="0"/>
                        <a:t>процес</a:t>
                      </a:r>
                      <a:r>
                        <a:rPr lang="ru-RU" sz="2200" b="0" dirty="0" smtClean="0"/>
                        <a:t> </a:t>
                      </a:r>
                      <a:r>
                        <a:rPr lang="ru-RU" sz="2200" b="0" dirty="0" err="1" smtClean="0"/>
                        <a:t>створення</a:t>
                      </a:r>
                      <a:r>
                        <a:rPr lang="ru-RU" sz="2200" b="0" baseline="0" dirty="0" smtClean="0"/>
                        <a:t> </a:t>
                      </a:r>
                      <a:r>
                        <a:rPr lang="ru-RU" sz="2200" b="0" baseline="0" dirty="0" err="1" smtClean="0"/>
                        <a:t>матеріальних</a:t>
                      </a:r>
                      <a:r>
                        <a:rPr lang="ru-RU" sz="2200" b="0" baseline="0" dirty="0" smtClean="0"/>
                        <a:t> </a:t>
                      </a:r>
                      <a:r>
                        <a:rPr lang="ru-RU" sz="2200" b="0" baseline="0" dirty="0" smtClean="0"/>
                        <a:t>благ</a:t>
                      </a:r>
                      <a:endParaRPr lang="ru-RU" sz="2200" b="0" dirty="0"/>
                    </a:p>
                  </a:txBody>
                  <a:tcPr/>
                </a:tc>
              </a:tr>
              <a:tr h="99211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РОЗПОДІЛ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</a:t>
                      </a:r>
                      <a:r>
                        <a:rPr lang="ru-RU" sz="2200" dirty="0" err="1" smtClean="0"/>
                        <a:t>встановлення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частки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учасників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виробництва</a:t>
                      </a:r>
                      <a:r>
                        <a:rPr lang="ru-RU" sz="2200" dirty="0" smtClean="0"/>
                        <a:t> у </a:t>
                      </a:r>
                      <a:r>
                        <a:rPr lang="ru-RU" sz="2200" dirty="0" err="1" smtClean="0"/>
                        <a:t>виробленому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продукті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ОБМІН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обмін</a:t>
                      </a:r>
                      <a:r>
                        <a:rPr lang="ru-RU" sz="2200" dirty="0" smtClean="0"/>
                        <a:t> товарами </a:t>
                      </a:r>
                      <a:r>
                        <a:rPr lang="ru-RU" sz="2200" dirty="0" err="1" smtClean="0"/>
                        <a:t>або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їх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купівля</a:t>
                      </a:r>
                      <a:r>
                        <a:rPr lang="ru-RU" sz="2200" dirty="0" smtClean="0"/>
                        <a:t> - продаж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СПОЖИВАННЯ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перетворення</a:t>
                      </a:r>
                      <a:r>
                        <a:rPr lang="ru-RU" sz="2200" dirty="0" smtClean="0"/>
                        <a:t> продукту </a:t>
                      </a:r>
                      <a:r>
                        <a:rPr lang="ru-RU" sz="2200" dirty="0" err="1" smtClean="0"/>
                        <a:t>праці</a:t>
                      </a:r>
                      <a:r>
                        <a:rPr lang="ru-RU" sz="2200" dirty="0" smtClean="0"/>
                        <a:t> в </a:t>
                      </a:r>
                      <a:r>
                        <a:rPr lang="ru-RU" sz="2200" dirty="0" err="1" smtClean="0"/>
                        <a:t>об’єкт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індивідуального</a:t>
                      </a:r>
                      <a:r>
                        <a:rPr lang="ru-RU" sz="2200" dirty="0" smtClean="0"/>
                        <a:t>  </a:t>
                      </a:r>
                      <a:r>
                        <a:rPr lang="ru-RU" sz="2200" dirty="0" err="1" smtClean="0"/>
                        <a:t>або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виробничого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привласнення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ПРОДУКТ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</a:t>
                      </a:r>
                      <a:r>
                        <a:rPr lang="uk-UA" sz="2200" dirty="0" smtClean="0"/>
                        <a:t>матеріальний результат </a:t>
                      </a:r>
                      <a:r>
                        <a:rPr lang="uk-UA" sz="2200" dirty="0" smtClean="0"/>
                        <a:t>праці (виробництва)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ТОВАР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продукт, призначений для продажу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91264" cy="6225848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77038"/>
                <a:gridCol w="5814226"/>
              </a:tblGrid>
              <a:tr h="952105">
                <a:tc>
                  <a:txBody>
                    <a:bodyPr/>
                    <a:lstStyle/>
                    <a:p>
                      <a:r>
                        <a:rPr lang="uk-UA" dirty="0" smtClean="0"/>
                        <a:t>НАТУРАЛЬНЕ ВИРОБНИЦТВО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b="0" i="0" dirty="0" smtClean="0"/>
                        <a:t>- метою </a:t>
                      </a:r>
                      <a:r>
                        <a:rPr lang="ru-RU" sz="2200" b="0" i="0" dirty="0" err="1" smtClean="0"/>
                        <a:t>виробництва</a:t>
                      </a:r>
                      <a:r>
                        <a:rPr lang="ru-RU" sz="2200" b="0" i="0" dirty="0" smtClean="0"/>
                        <a:t> </a:t>
                      </a:r>
                      <a:r>
                        <a:rPr lang="ru-RU" sz="2200" b="0" i="0" dirty="0" err="1" smtClean="0"/>
                        <a:t>є</a:t>
                      </a:r>
                      <a:r>
                        <a:rPr lang="ru-RU" sz="2200" b="0" i="0" dirty="0" smtClean="0"/>
                        <a:t> </a:t>
                      </a:r>
                      <a:r>
                        <a:rPr lang="ru-RU" sz="2200" b="0" i="0" dirty="0" err="1" smtClean="0"/>
                        <a:t>споживання</a:t>
                      </a:r>
                      <a:r>
                        <a:rPr lang="ru-RU" sz="2200" b="0" i="0" dirty="0" smtClean="0"/>
                        <a:t> </a:t>
                      </a:r>
                      <a:r>
                        <a:rPr lang="ru-RU" sz="2200" b="0" i="0" dirty="0" err="1" smtClean="0"/>
                        <a:t>вироблених</a:t>
                      </a:r>
                      <a:r>
                        <a:rPr lang="ru-RU" sz="2200" b="0" i="0" dirty="0" smtClean="0"/>
                        <a:t> благ, </a:t>
                      </a:r>
                      <a:r>
                        <a:rPr lang="ru-RU" sz="2200" b="0" i="0" dirty="0" err="1" smtClean="0"/>
                        <a:t>тобто</a:t>
                      </a:r>
                      <a:r>
                        <a:rPr lang="ru-RU" sz="2200" b="0" i="0" dirty="0" smtClean="0"/>
                        <a:t> система сама </a:t>
                      </a:r>
                      <a:r>
                        <a:rPr lang="ru-RU" sz="2200" b="0" i="0" dirty="0" err="1" smtClean="0"/>
                        <a:t>забезпечує</a:t>
                      </a:r>
                      <a:r>
                        <a:rPr lang="ru-RU" sz="2200" b="0" i="0" dirty="0" smtClean="0"/>
                        <a:t> себе </a:t>
                      </a:r>
                      <a:r>
                        <a:rPr lang="ru-RU" sz="2200" b="0" i="0" dirty="0" err="1" smtClean="0"/>
                        <a:t>необхідними</a:t>
                      </a:r>
                      <a:r>
                        <a:rPr lang="ru-RU" sz="2200" b="0" i="0" dirty="0" smtClean="0"/>
                        <a:t> предметами </a:t>
                      </a:r>
                      <a:r>
                        <a:rPr lang="ru-RU" sz="2200" b="0" i="0" dirty="0" err="1" smtClean="0"/>
                        <a:t>споживання</a:t>
                      </a:r>
                      <a:endParaRPr lang="ru-RU" sz="2200" b="0" i="0" dirty="0"/>
                    </a:p>
                  </a:txBody>
                  <a:tcPr/>
                </a:tc>
              </a:tr>
              <a:tr h="99211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ТОВАРНЕ ВИРОБНИЦТВО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i="0" dirty="0" smtClean="0"/>
                        <a:t>- метою </a:t>
                      </a:r>
                      <a:r>
                        <a:rPr lang="ru-RU" sz="2200" i="0" dirty="0" err="1" smtClean="0"/>
                        <a:t>процесу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виробництва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є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обмін</a:t>
                      </a:r>
                      <a:r>
                        <a:rPr lang="ru-RU" sz="2200" i="0" dirty="0" smtClean="0"/>
                        <a:t> </a:t>
                      </a:r>
                      <a:r>
                        <a:rPr lang="ru-RU" sz="2200" i="0" dirty="0" err="1" smtClean="0"/>
                        <a:t>або</a:t>
                      </a:r>
                      <a:r>
                        <a:rPr lang="ru-RU" sz="2200" i="0" dirty="0" smtClean="0"/>
                        <a:t> продаж </a:t>
                      </a:r>
                      <a:r>
                        <a:rPr lang="ru-RU" sz="2200" i="0" dirty="0" err="1" smtClean="0"/>
                        <a:t>виробленого</a:t>
                      </a:r>
                      <a:r>
                        <a:rPr lang="ru-RU" sz="2200" i="0" dirty="0" smtClean="0"/>
                        <a:t> продукту</a:t>
                      </a:r>
                      <a:r>
                        <a:rPr lang="ru-RU" sz="2200" i="0" baseline="0" dirty="0" smtClean="0"/>
                        <a:t> для </a:t>
                      </a:r>
                      <a:r>
                        <a:rPr lang="ru-RU" sz="2200" i="0" baseline="0" dirty="0" err="1" smtClean="0"/>
                        <a:t>задоволення</a:t>
                      </a:r>
                      <a:r>
                        <a:rPr lang="ru-RU" sz="2200" i="0" baseline="0" dirty="0" smtClean="0"/>
                        <a:t> </a:t>
                      </a:r>
                      <a:r>
                        <a:rPr lang="ru-RU" sz="2200" i="0" baseline="0" dirty="0" err="1" smtClean="0"/>
                        <a:t>суспільних</a:t>
                      </a:r>
                      <a:r>
                        <a:rPr lang="ru-RU" sz="2200" i="0" baseline="0" dirty="0" smtClean="0"/>
                        <a:t> потреб</a:t>
                      </a:r>
                      <a:endParaRPr lang="ru-RU" sz="2200" i="0" dirty="0"/>
                    </a:p>
                  </a:txBody>
                  <a:tcPr/>
                </a:tc>
              </a:tr>
              <a:tr h="782527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НАУКОВО-ТЕХНІЧНИЙ ПРОГРЕС (НТП)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поступовий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еволюційний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розвиток</a:t>
                      </a:r>
                      <a:r>
                        <a:rPr lang="ru-RU" sz="2200" baseline="0" dirty="0" smtClean="0"/>
                        <a:t> науки </a:t>
                      </a:r>
                      <a:r>
                        <a:rPr lang="ru-RU" sz="2200" baseline="0" dirty="0" err="1" smtClean="0"/>
                        <a:t>і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err="1" smtClean="0"/>
                        <a:t>техніки</a:t>
                      </a:r>
                      <a:r>
                        <a:rPr lang="ru-RU" sz="2200" dirty="0" smtClean="0"/>
                        <a:t> </a:t>
                      </a:r>
                      <a:endParaRPr lang="ru-RU" sz="22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НАУКОВО-ТЕХНІЧНА РЕВОЛЮЦІЯ (НТР)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стрибкоподібний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розвиток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продуктивних</a:t>
                      </a:r>
                      <a:r>
                        <a:rPr lang="ru-RU" sz="2200" dirty="0" smtClean="0"/>
                        <a:t> сил </a:t>
                      </a:r>
                      <a:r>
                        <a:rPr lang="ru-RU" sz="2200" dirty="0" err="1" smtClean="0"/>
                        <a:t>суспільства</a:t>
                      </a:r>
                      <a:r>
                        <a:rPr lang="ru-RU" sz="2200" dirty="0" smtClean="0"/>
                        <a:t>,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err="1" smtClean="0"/>
                        <a:t>їх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err="1" smtClean="0"/>
                        <a:t>перехід</a:t>
                      </a:r>
                      <a:r>
                        <a:rPr lang="ru-RU" sz="2200" baseline="0" dirty="0" smtClean="0"/>
                        <a:t> на </a:t>
                      </a:r>
                      <a:r>
                        <a:rPr lang="ru-RU" sz="2200" baseline="0" dirty="0" err="1" smtClean="0"/>
                        <a:t>якісно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err="1" smtClean="0"/>
                        <a:t>новий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err="1" smtClean="0"/>
                        <a:t>рівень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ВЛАСНІСТЬ</a:t>
                      </a:r>
                      <a:r>
                        <a:rPr lang="uk-UA" b="1" baseline="0" dirty="0" smtClean="0"/>
                        <a:t>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сукупність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відносин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між</a:t>
                      </a:r>
                      <a:r>
                        <a:rPr lang="ru-RU" sz="2200" dirty="0" smtClean="0"/>
                        <a:t> людьми </a:t>
                      </a:r>
                      <a:r>
                        <a:rPr lang="ru-RU" sz="2200" dirty="0" err="1" smtClean="0"/>
                        <a:t>з</a:t>
                      </a:r>
                      <a:r>
                        <a:rPr lang="ru-RU" sz="2200" dirty="0" smtClean="0"/>
                        <a:t> приводу </a:t>
                      </a:r>
                      <a:r>
                        <a:rPr lang="ru-RU" sz="2200" dirty="0" err="1" smtClean="0"/>
                        <a:t>володіння</a:t>
                      </a:r>
                      <a:r>
                        <a:rPr lang="ru-RU" sz="2200" dirty="0" smtClean="0"/>
                        <a:t>, </a:t>
                      </a:r>
                      <a:r>
                        <a:rPr lang="ru-RU" sz="2200" dirty="0" err="1" smtClean="0"/>
                        <a:t>користування</a:t>
                      </a:r>
                      <a:r>
                        <a:rPr lang="ru-RU" sz="2200" dirty="0" smtClean="0"/>
                        <a:t> та </a:t>
                      </a:r>
                      <a:r>
                        <a:rPr lang="ru-RU" sz="2200" dirty="0" err="1" smtClean="0"/>
                        <a:t>розпорядження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майном</a:t>
                      </a:r>
                      <a:endParaRPr lang="ru-RU" sz="22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ВЕЛИЧИНА ВАРТОСТІ</a:t>
                      </a:r>
                      <a:r>
                        <a:rPr lang="uk-UA" b="1" baseline="0" dirty="0" smtClean="0"/>
                        <a:t> ТОВАРУ</a:t>
                      </a:r>
                      <a:r>
                        <a:rPr lang="uk-UA" b="1" dirty="0" smtClean="0"/>
                        <a:t>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</a:t>
                      </a:r>
                      <a:r>
                        <a:rPr lang="ru-RU" sz="2200" dirty="0" err="1" smtClean="0"/>
                        <a:t>втілена</a:t>
                      </a:r>
                      <a:r>
                        <a:rPr lang="ru-RU" sz="2200" dirty="0" smtClean="0"/>
                        <a:t> в </a:t>
                      </a:r>
                      <a:r>
                        <a:rPr lang="ru-RU" sz="2200" dirty="0" err="1" smtClean="0"/>
                        <a:t>продукті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праця</a:t>
                      </a:r>
                      <a:r>
                        <a:rPr lang="ru-RU" sz="2200" dirty="0" smtClean="0"/>
                        <a:t>, величина </a:t>
                      </a:r>
                      <a:r>
                        <a:rPr lang="ru-RU" sz="2200" dirty="0" err="1" smtClean="0"/>
                        <a:t>якої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визначається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кількістю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витраченої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праці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91264" cy="6276919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77038"/>
                <a:gridCol w="5814226"/>
              </a:tblGrid>
              <a:tr h="864095">
                <a:tc>
                  <a:txBody>
                    <a:bodyPr/>
                    <a:lstStyle/>
                    <a:p>
                      <a:r>
                        <a:rPr lang="uk-UA" dirty="0" smtClean="0"/>
                        <a:t>СПОЖИВЧА ВАРТІСТЬ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/>
                        <a:t>- </a:t>
                      </a:r>
                      <a:r>
                        <a:rPr lang="ru-RU" sz="2000" b="0" i="0" dirty="0" err="1" smtClean="0"/>
                        <a:t>здатність</a:t>
                      </a:r>
                      <a:r>
                        <a:rPr lang="ru-RU" sz="2000" b="0" i="0" dirty="0" smtClean="0"/>
                        <a:t> товару </a:t>
                      </a:r>
                      <a:r>
                        <a:rPr lang="ru-RU" sz="2000" b="0" i="0" dirty="0" err="1" smtClean="0"/>
                        <a:t>задовільняти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певну</a:t>
                      </a:r>
                      <a:r>
                        <a:rPr lang="ru-RU" sz="2000" b="0" i="0" dirty="0" smtClean="0"/>
                        <a:t> потребу </a:t>
                      </a:r>
                      <a:r>
                        <a:rPr lang="ru-RU" sz="2000" b="0" i="0" dirty="0" err="1" smtClean="0"/>
                        <a:t>людини</a:t>
                      </a:r>
                      <a:endParaRPr lang="ru-RU" sz="2000" b="0" i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МІНОВА ВАРТІСТЬ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/>
                        <a:t>- </a:t>
                      </a:r>
                      <a:r>
                        <a:rPr lang="ru-RU" sz="2000" b="0" i="0" dirty="0" err="1" smtClean="0"/>
                        <a:t>властивість</a:t>
                      </a:r>
                      <a:r>
                        <a:rPr lang="ru-RU" sz="2000" b="0" i="0" dirty="0" smtClean="0"/>
                        <a:t> товару </a:t>
                      </a:r>
                      <a:r>
                        <a:rPr lang="ru-RU" sz="2000" b="0" i="0" dirty="0" err="1" smtClean="0"/>
                        <a:t>обмінюватися</a:t>
                      </a:r>
                      <a:r>
                        <a:rPr lang="ru-RU" sz="2000" b="0" i="0" dirty="0" smtClean="0"/>
                        <a:t> на </a:t>
                      </a:r>
                      <a:r>
                        <a:rPr lang="ru-RU" sz="2000" b="0" i="0" dirty="0" err="1" smtClean="0"/>
                        <a:t>інші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товари</a:t>
                      </a:r>
                      <a:endParaRPr lang="ru-RU" sz="2000" b="0" i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ГРОШІ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dirty="0" err="1" smtClean="0"/>
                        <a:t>загальний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еквівалент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вартості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всіх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товарів</a:t>
                      </a:r>
                      <a:r>
                        <a:rPr lang="ru-RU" sz="2000" dirty="0" smtClean="0"/>
                        <a:t>;</a:t>
                      </a:r>
                      <a:endParaRPr lang="ru-RU" sz="20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/>
                        <a:t>- </a:t>
                      </a:r>
                      <a:r>
                        <a:rPr lang="ru-RU" sz="2000" baseline="0" dirty="0" err="1" smtClean="0"/>
                        <a:t>особливий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товар, </a:t>
                      </a:r>
                      <a:r>
                        <a:rPr lang="ru-RU" sz="2000" dirty="0" err="1" smtClean="0"/>
                        <a:t>який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вільно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обмінюється</a:t>
                      </a:r>
                      <a:r>
                        <a:rPr lang="ru-RU" sz="2000" dirty="0" smtClean="0"/>
                        <a:t> на </a:t>
                      </a:r>
                      <a:r>
                        <a:rPr lang="ru-RU" sz="2000" dirty="0" err="1" smtClean="0"/>
                        <a:t>всі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інші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товари</a:t>
                      </a:r>
                      <a:endParaRPr lang="ru-RU" sz="2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ВАЛЮТНИЙ КУРС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</a:t>
                      </a:r>
                      <a:r>
                        <a:rPr lang="ru-RU" sz="2000" dirty="0" err="1" smtClean="0"/>
                        <a:t>ціна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грошової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одиниці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країни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виражена</a:t>
                      </a:r>
                      <a:r>
                        <a:rPr lang="ru-RU" sz="2000" dirty="0" smtClean="0"/>
                        <a:t> в </a:t>
                      </a:r>
                      <a:r>
                        <a:rPr lang="ru-RU" sz="2000" dirty="0" err="1" smtClean="0"/>
                        <a:t>грошовій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одиниці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іншої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країни</a:t>
                      </a:r>
                      <a:endParaRPr lang="ru-RU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ЦІНА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- грошовий</a:t>
                      </a:r>
                      <a:r>
                        <a:rPr lang="uk-UA" sz="2000" baseline="0" dirty="0" smtClean="0"/>
                        <a:t> вираз вартості товару</a:t>
                      </a:r>
                      <a:endParaRPr lang="ru-RU" sz="2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СОБІВАРТІСТЬ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- грошовий вираз витрат на виробництво та збут продукції</a:t>
                      </a:r>
                      <a:endParaRPr lang="ru-RU" sz="200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ІНФЛЯЦІЯ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/>
                        <a:t>- </a:t>
                      </a:r>
                      <a:r>
                        <a:rPr lang="ru-RU" sz="2000" b="0" i="0" dirty="0" err="1" smtClean="0"/>
                        <a:t>знецінення</a:t>
                      </a:r>
                      <a:r>
                        <a:rPr lang="ru-RU" sz="2000" b="0" i="0" dirty="0" smtClean="0"/>
                        <a:t> грошей, </a:t>
                      </a:r>
                      <a:r>
                        <a:rPr lang="ru-RU" sz="2000" b="0" i="0" dirty="0" err="1" smtClean="0"/>
                        <a:t>спричинене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диспропорціями</a:t>
                      </a:r>
                      <a:r>
                        <a:rPr lang="ru-RU" sz="2000" b="0" i="0" dirty="0" smtClean="0"/>
                        <a:t> в </a:t>
                      </a:r>
                      <a:r>
                        <a:rPr lang="ru-RU" sz="2000" b="0" i="0" dirty="0" err="1" smtClean="0"/>
                        <a:t>суспільному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виробництві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й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порушенням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законів</a:t>
                      </a:r>
                      <a:r>
                        <a:rPr lang="ru-RU" sz="2000" b="0" i="0" dirty="0" smtClean="0"/>
                        <a:t> грошового </a:t>
                      </a:r>
                      <a:r>
                        <a:rPr lang="ru-RU" sz="2000" b="0" i="0" dirty="0" err="1" smtClean="0"/>
                        <a:t>обігу</a:t>
                      </a:r>
                      <a:r>
                        <a:rPr lang="ru-RU" sz="2000" b="0" i="0" dirty="0" smtClean="0"/>
                        <a:t>, яке </a:t>
                      </a:r>
                      <a:r>
                        <a:rPr lang="ru-RU" sz="2000" b="0" i="0" dirty="0" err="1" smtClean="0"/>
                        <a:t>виявляється</a:t>
                      </a:r>
                      <a:r>
                        <a:rPr lang="ru-RU" sz="2000" b="0" i="0" dirty="0" smtClean="0"/>
                        <a:t> у </a:t>
                      </a:r>
                      <a:r>
                        <a:rPr lang="ru-RU" sz="2000" b="0" i="0" dirty="0" err="1" smtClean="0"/>
                        <a:t>стійкому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зростанні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цін</a:t>
                      </a:r>
                      <a:r>
                        <a:rPr lang="ru-RU" sz="2000" b="0" i="0" dirty="0" smtClean="0"/>
                        <a:t> на </a:t>
                      </a:r>
                      <a:r>
                        <a:rPr lang="ru-RU" sz="2000" b="0" i="0" dirty="0" err="1" smtClean="0"/>
                        <a:t>товари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і</a:t>
                      </a:r>
                      <a:r>
                        <a:rPr lang="ru-RU" sz="2000" b="0" i="0" dirty="0" smtClean="0"/>
                        <a:t> </a:t>
                      </a:r>
                      <a:r>
                        <a:rPr lang="ru-RU" sz="2000" b="0" i="0" dirty="0" err="1" smtClean="0"/>
                        <a:t>послуги</a:t>
                      </a:r>
                      <a:endParaRPr lang="ru-RU" sz="2000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363272" cy="6104619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98551"/>
                <a:gridCol w="5864721"/>
              </a:tblGrid>
              <a:tr h="682014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РИНОК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- </a:t>
                      </a:r>
                      <a:r>
                        <a:rPr lang="ru-RU" sz="2000" b="0" dirty="0" err="1" smtClean="0"/>
                        <a:t>сукупність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економічних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відносин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з</a:t>
                      </a:r>
                      <a:r>
                        <a:rPr lang="ru-RU" sz="2000" b="0" dirty="0" smtClean="0"/>
                        <a:t> приводу </a:t>
                      </a:r>
                      <a:r>
                        <a:rPr lang="ru-RU" sz="2000" b="0" dirty="0" err="1" smtClean="0"/>
                        <a:t>купівлі-продажу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товарів</a:t>
                      </a:r>
                      <a:r>
                        <a:rPr lang="ru-RU" sz="2000" b="0" dirty="0" smtClean="0"/>
                        <a:t> та </a:t>
                      </a:r>
                      <a:r>
                        <a:rPr lang="ru-RU" sz="2000" b="0" dirty="0" err="1" smtClean="0"/>
                        <a:t>послуг</a:t>
                      </a:r>
                      <a:endParaRPr lang="ru-RU" sz="2000" b="0" i="0" dirty="0"/>
                    </a:p>
                  </a:txBody>
                  <a:tcPr/>
                </a:tc>
              </a:tr>
              <a:tr h="1099159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ПОПИТ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uk-UA" sz="2000" i="0" dirty="0" smtClean="0"/>
                        <a:t> форма вираження потреби;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uk-UA" sz="2000" i="0" dirty="0" smtClean="0"/>
                        <a:t>- </a:t>
                      </a:r>
                      <a:r>
                        <a:rPr lang="ru-RU" sz="2000" dirty="0" err="1" smtClean="0"/>
                        <a:t>кількість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товарів</a:t>
                      </a:r>
                      <a:r>
                        <a:rPr lang="ru-RU" sz="2000" dirty="0" smtClean="0"/>
                        <a:t>, яку </a:t>
                      </a:r>
                      <a:r>
                        <a:rPr lang="ru-RU" sz="2000" dirty="0" err="1" smtClean="0"/>
                        <a:t>споживачі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спроможні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купити</a:t>
                      </a:r>
                      <a:r>
                        <a:rPr lang="ru-RU" sz="2000" dirty="0" smtClean="0"/>
                        <a:t> за </a:t>
                      </a:r>
                      <a:r>
                        <a:rPr lang="ru-RU" sz="2000" dirty="0" err="1" smtClean="0"/>
                        <a:t>певними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цінами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протягом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певного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періоду</a:t>
                      </a:r>
                      <a:r>
                        <a:rPr lang="ru-RU" sz="2000" dirty="0" smtClean="0"/>
                        <a:t> часу</a:t>
                      </a:r>
                      <a:endParaRPr lang="ru-RU" sz="2000" i="0" dirty="0"/>
                    </a:p>
                  </a:txBody>
                  <a:tcPr/>
                </a:tc>
              </a:tr>
              <a:tr h="98210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ПРОПОЗИЦІЯ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</a:t>
                      </a:r>
                      <a:r>
                        <a:rPr lang="ru-RU" sz="2000" dirty="0" err="1" smtClean="0"/>
                        <a:t>кількість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товарів</a:t>
                      </a:r>
                      <a:r>
                        <a:rPr lang="ru-RU" sz="2000" dirty="0" smtClean="0"/>
                        <a:t>, яку </a:t>
                      </a:r>
                      <a:r>
                        <a:rPr lang="ru-RU" sz="2000" dirty="0" err="1" smtClean="0"/>
                        <a:t>виробники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згодні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продати</a:t>
                      </a:r>
                      <a:r>
                        <a:rPr lang="ru-RU" sz="2000" dirty="0" smtClean="0"/>
                        <a:t> за </a:t>
                      </a:r>
                      <a:r>
                        <a:rPr lang="ru-RU" sz="2000" dirty="0" err="1" smtClean="0"/>
                        <a:t>певним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рівнем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цін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протягом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певного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періоду</a:t>
                      </a:r>
                      <a:r>
                        <a:rPr lang="ru-RU" sz="2000" dirty="0" smtClean="0"/>
                        <a:t> часу</a:t>
                      </a:r>
                      <a:endParaRPr lang="ru-RU" sz="2000" dirty="0"/>
                    </a:p>
                  </a:txBody>
                  <a:tcPr/>
                </a:tc>
              </a:tr>
              <a:tr h="98210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КОНКУРЕНЦІЯ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</a:t>
                      </a:r>
                      <a:r>
                        <a:rPr lang="ru-RU" sz="2000" dirty="0" err="1" smtClean="0"/>
                        <a:t>суперництво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боротьба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між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виробниками</a:t>
                      </a:r>
                      <a:r>
                        <a:rPr lang="ru-RU" sz="2000" dirty="0" smtClean="0"/>
                        <a:t> за </a:t>
                      </a:r>
                      <a:r>
                        <a:rPr lang="ru-RU" sz="2000" dirty="0" err="1" smtClean="0"/>
                        <a:t>кращі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економічно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вигідні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умови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виробництва</a:t>
                      </a:r>
                      <a:r>
                        <a:rPr lang="ru-RU" sz="2000" dirty="0" smtClean="0"/>
                        <a:t> та </a:t>
                      </a:r>
                      <a:r>
                        <a:rPr lang="ru-RU" sz="2000" dirty="0" err="1" smtClean="0"/>
                        <a:t>реалізації</a:t>
                      </a:r>
                      <a:r>
                        <a:rPr lang="ru-RU" sz="2000" dirty="0" smtClean="0"/>
                        <a:t> продукту</a:t>
                      </a:r>
                      <a:endParaRPr lang="ru-RU" sz="2000" dirty="0"/>
                    </a:p>
                  </a:txBody>
                  <a:tcPr/>
                </a:tc>
              </a:tr>
              <a:tr h="1282186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ЗАЙНЯТІСТЬ</a:t>
                      </a:r>
                      <a:r>
                        <a:rPr lang="uk-UA" b="1" baseline="0" dirty="0" smtClean="0"/>
                        <a:t>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</a:t>
                      </a:r>
                      <a:r>
                        <a:rPr lang="ru-RU" sz="2000" dirty="0" err="1" smtClean="0"/>
                        <a:t>суспільно-корисна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діяльність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громадян</a:t>
                      </a:r>
                      <a:r>
                        <a:rPr lang="ru-RU" sz="2000" dirty="0" smtClean="0"/>
                        <a:t>, яка </a:t>
                      </a:r>
                      <a:r>
                        <a:rPr lang="ru-RU" sz="2000" dirty="0" err="1" smtClean="0"/>
                        <a:t>пов'язана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із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задоволенням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особистих</a:t>
                      </a:r>
                      <a:r>
                        <a:rPr lang="ru-RU" sz="2000" dirty="0" smtClean="0"/>
                        <a:t> та </a:t>
                      </a:r>
                      <a:r>
                        <a:rPr lang="ru-RU" sz="2000" dirty="0" err="1" smtClean="0"/>
                        <a:t>суспільних</a:t>
                      </a:r>
                      <a:r>
                        <a:rPr lang="ru-RU" sz="2000" dirty="0" smtClean="0"/>
                        <a:t> потреб </a:t>
                      </a:r>
                      <a:r>
                        <a:rPr lang="ru-RU" sz="2000" dirty="0" err="1" smtClean="0"/>
                        <a:t>і</a:t>
                      </a:r>
                      <a:r>
                        <a:rPr lang="ru-RU" sz="2000" dirty="0" smtClean="0"/>
                        <a:t> приносить </a:t>
                      </a:r>
                      <a:r>
                        <a:rPr lang="ru-RU" sz="2000" dirty="0" err="1" smtClean="0"/>
                        <a:t>їм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дохід</a:t>
                      </a:r>
                      <a:r>
                        <a:rPr lang="ru-RU" sz="2000" dirty="0" smtClean="0"/>
                        <a:t> у </a:t>
                      </a:r>
                      <a:r>
                        <a:rPr lang="ru-RU" sz="2000" dirty="0" err="1" smtClean="0"/>
                        <a:t>грошовій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або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іншій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формі</a:t>
                      </a:r>
                      <a:endParaRPr lang="ru-RU" sz="2000" dirty="0"/>
                    </a:p>
                  </a:txBody>
                  <a:tcPr/>
                </a:tc>
              </a:tr>
              <a:tr h="98210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БЕЗРОБІТТЯ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ситуація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сфері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зайнятості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коли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працівники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погодилися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працювати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наявну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заробітну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плату, не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знайти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роботу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91264" cy="6225865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77038"/>
                <a:gridCol w="5814226"/>
              </a:tblGrid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ІНВЕСТИЦІЇ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b="0" i="0" dirty="0" smtClean="0"/>
                        <a:t>- </a:t>
                      </a:r>
                      <a:r>
                        <a:rPr lang="uk-UA" b="0" i="0" dirty="0" smtClean="0"/>
                        <a:t>довгострокові </a:t>
                      </a:r>
                      <a:r>
                        <a:rPr lang="uk-UA" b="0" i="0" dirty="0" smtClean="0"/>
                        <a:t>вкладення капіталу  в різні сфери  і галузі народного  господарства з метою отримання прибутку</a:t>
                      </a:r>
                      <a:r>
                        <a:rPr lang="uk-UA" b="0" i="0" baseline="0" dirty="0" smtClean="0"/>
                        <a:t> або </a:t>
                      </a:r>
                      <a:r>
                        <a:rPr lang="uk-UA" b="0" i="0" dirty="0" smtClean="0"/>
                        <a:t>досягнення соціального ефекту</a:t>
                      </a:r>
                      <a:endParaRPr lang="ru-RU" b="0" i="0" dirty="0"/>
                    </a:p>
                  </a:txBody>
                  <a:tcPr/>
                </a:tc>
              </a:tr>
              <a:tr h="99211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РЕНТА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i="0" dirty="0" smtClean="0"/>
                        <a:t>- </a:t>
                      </a:r>
                      <a:r>
                        <a:rPr lang="ru-RU" dirty="0" err="1" smtClean="0"/>
                        <a:t>додатковий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дохід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отримується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підприємцем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понад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певний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прибуток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затрачені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працю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капітал</a:t>
                      </a:r>
                      <a:endParaRPr lang="ru-RU" i="0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ЗАРОБІТНА ПЛАТА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винагорода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обчислена</a:t>
                      </a:r>
                      <a:r>
                        <a:rPr lang="ru-RU" dirty="0" smtClean="0"/>
                        <a:t>, як правило, у грошовому </a:t>
                      </a:r>
                      <a:r>
                        <a:rPr lang="ru-RU" dirty="0" err="1" smtClean="0"/>
                        <a:t>виразі</a:t>
                      </a:r>
                      <a:r>
                        <a:rPr lang="ru-RU" dirty="0" smtClean="0"/>
                        <a:t>, яку за </a:t>
                      </a:r>
                      <a:r>
                        <a:rPr lang="ru-RU" dirty="0" err="1" smtClean="0"/>
                        <a:t>трудовим</a:t>
                      </a:r>
                      <a:r>
                        <a:rPr lang="ru-RU" dirty="0" smtClean="0"/>
                        <a:t> договором </a:t>
                      </a:r>
                      <a:r>
                        <a:rPr lang="ru-RU" dirty="0" err="1" smtClean="0"/>
                        <a:t>власник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уповноважений</a:t>
                      </a:r>
                      <a:r>
                        <a:rPr lang="ru-RU" dirty="0" smtClean="0"/>
                        <a:t> ним орган </a:t>
                      </a:r>
                      <a:r>
                        <a:rPr lang="ru-RU" dirty="0" err="1" smtClean="0"/>
                        <a:t>виплачує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працівнику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виконану</a:t>
                      </a:r>
                      <a:r>
                        <a:rPr lang="ru-RU" dirty="0" smtClean="0"/>
                        <a:t> ним роботу</a:t>
                      </a:r>
                      <a:endParaRPr lang="ru-RU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НОМІНАЛЬНА ЗАРПЛАТА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</a:t>
                      </a:r>
                      <a:r>
                        <a:rPr lang="ru-RU" dirty="0" err="1" smtClean="0"/>
                        <a:t>нарахована</a:t>
                      </a:r>
                      <a:r>
                        <a:rPr lang="ru-RU" dirty="0" smtClean="0"/>
                        <a:t> сума грошей, яку </a:t>
                      </a:r>
                      <a:r>
                        <a:rPr lang="ru-RU" dirty="0" err="1" smtClean="0"/>
                        <a:t>отримує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найманий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працівник</a:t>
                      </a:r>
                      <a:r>
                        <a:rPr lang="ru-RU" dirty="0" smtClean="0"/>
                        <a:t> як </a:t>
                      </a:r>
                      <a:r>
                        <a:rPr lang="ru-RU" dirty="0" err="1" smtClean="0"/>
                        <a:t>винагороду</a:t>
                      </a:r>
                      <a:r>
                        <a:rPr lang="ru-RU" dirty="0" smtClean="0"/>
                        <a:t> за свою </a:t>
                      </a:r>
                      <a:r>
                        <a:rPr lang="ru-RU" dirty="0" err="1" smtClean="0"/>
                        <a:t>працю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грошовий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вираз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вартості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праці</a:t>
                      </a:r>
                      <a:endParaRPr lang="ru-RU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РЕАЛЬНА ЗАРПЛАТА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</a:t>
                      </a:r>
                      <a:r>
                        <a:rPr lang="ru-RU" dirty="0" err="1" smtClean="0"/>
                        <a:t>кількість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товарів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послуг</a:t>
                      </a:r>
                      <a:r>
                        <a:rPr lang="ru-RU" dirty="0" smtClean="0"/>
                        <a:t>, яку </a:t>
                      </a:r>
                      <a:r>
                        <a:rPr lang="ru-RU" dirty="0" err="1" smtClean="0"/>
                        <a:t>можна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придбати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номінальну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заробітну</a:t>
                      </a:r>
                      <a:r>
                        <a:rPr lang="ru-RU" dirty="0" smtClean="0"/>
                        <a:t> плату за </a:t>
                      </a:r>
                      <a:r>
                        <a:rPr lang="ru-RU" dirty="0" err="1" smtClean="0"/>
                        <a:t>існуючого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рівня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податків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натуральний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вираз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ціни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праці</a:t>
                      </a:r>
                      <a:endParaRPr lang="ru-RU" dirty="0"/>
                    </a:p>
                  </a:txBody>
                  <a:tcPr/>
                </a:tc>
              </a:tr>
              <a:tr h="95210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КАПІТАЛ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самозростаюча</a:t>
                      </a:r>
                      <a:r>
                        <a:rPr lang="uk-UA" dirty="0" smtClean="0"/>
                        <a:t> вартість;</a:t>
                      </a:r>
                      <a:r>
                        <a:rPr lang="uk-UA" baseline="0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uk-UA" baseline="0" dirty="0" smtClean="0"/>
                        <a:t>- сума грошових, матеріальних, інтелектуальних цінностей, </a:t>
                      </a:r>
                      <a:r>
                        <a:rPr lang="ru-RU" dirty="0" err="1" smtClean="0"/>
                        <a:t>необхідних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започаткування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здійснення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виробництва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639"/>
          <a:ext cx="8291264" cy="6480721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{5DA37D80-6434-44D0-A028-1B22A696006F}</a:tableStyleId>
              </a:tblPr>
              <a:tblGrid>
                <a:gridCol w="2477038"/>
                <a:gridCol w="5814226"/>
              </a:tblGrid>
              <a:tr h="907427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ОСНОВНИЙ КАПІТАЛ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- </a:t>
                      </a:r>
                      <a:r>
                        <a:rPr lang="ru-RU" sz="1800" b="0" dirty="0" err="1" smtClean="0"/>
                        <a:t>частина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постійного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капіталу</a:t>
                      </a:r>
                      <a:r>
                        <a:rPr lang="ru-RU" sz="1800" b="0" dirty="0" smtClean="0"/>
                        <a:t>, яка </a:t>
                      </a:r>
                      <a:r>
                        <a:rPr lang="ru-RU" sz="1800" b="0" dirty="0" err="1" smtClean="0"/>
                        <a:t>складається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з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вартості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засобів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праці</a:t>
                      </a:r>
                      <a:r>
                        <a:rPr lang="ru-RU" sz="1800" b="0" dirty="0" smtClean="0"/>
                        <a:t> (</a:t>
                      </a:r>
                      <a:r>
                        <a:rPr lang="ru-RU" sz="1800" b="0" dirty="0" err="1" smtClean="0"/>
                        <a:t>будівель</a:t>
                      </a:r>
                      <a:r>
                        <a:rPr lang="ru-RU" sz="1800" b="0" dirty="0" smtClean="0"/>
                        <a:t>, </a:t>
                      </a:r>
                      <a:r>
                        <a:rPr lang="ru-RU" sz="1800" b="0" dirty="0" err="1" smtClean="0"/>
                        <a:t>споруд</a:t>
                      </a:r>
                      <a:r>
                        <a:rPr lang="ru-RU" sz="1800" b="0" dirty="0" smtClean="0"/>
                        <a:t>, машин, </a:t>
                      </a:r>
                      <a:r>
                        <a:rPr lang="ru-RU" sz="1800" b="0" dirty="0" err="1" smtClean="0"/>
                        <a:t>устаткування</a:t>
                      </a:r>
                      <a:r>
                        <a:rPr lang="ru-RU" sz="1800" b="0" dirty="0" smtClean="0"/>
                        <a:t>) та </a:t>
                      </a:r>
                      <a:r>
                        <a:rPr lang="ru-RU" sz="1800" b="0" dirty="0" err="1" smtClean="0"/>
                        <a:t>обертається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протягом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кількох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періодів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виробництва</a:t>
                      </a:r>
                      <a:endParaRPr lang="ru-RU" sz="1800" b="0" i="0" dirty="0"/>
                    </a:p>
                  </a:txBody>
                  <a:tcPr/>
                </a:tc>
              </a:tr>
              <a:tr h="117965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ОБОРОТНИЙ КАПІТАЛ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</a:t>
                      </a:r>
                      <a:r>
                        <a:rPr lang="ru-RU" sz="1800" dirty="0" err="1" smtClean="0"/>
                        <a:t>частина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постійного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капіталу</a:t>
                      </a:r>
                      <a:r>
                        <a:rPr lang="ru-RU" sz="1800" dirty="0" smtClean="0"/>
                        <a:t>, яка </a:t>
                      </a:r>
                      <a:r>
                        <a:rPr lang="ru-RU" sz="1800" dirty="0" err="1" smtClean="0"/>
                        <a:t>витрачається</a:t>
                      </a:r>
                      <a:r>
                        <a:rPr lang="ru-RU" sz="1800" dirty="0" smtClean="0"/>
                        <a:t> на </a:t>
                      </a:r>
                      <a:r>
                        <a:rPr lang="ru-RU" sz="1800" dirty="0" err="1" smtClean="0"/>
                        <a:t>придбання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на</a:t>
                      </a:r>
                      <a:r>
                        <a:rPr lang="ru-RU" sz="1800" dirty="0" smtClean="0"/>
                        <a:t> ринку </a:t>
                      </a:r>
                      <a:r>
                        <a:rPr lang="ru-RU" sz="1800" dirty="0" err="1" smtClean="0"/>
                        <a:t>предметів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праці</a:t>
                      </a:r>
                      <a:r>
                        <a:rPr lang="ru-RU" sz="1800" dirty="0" smtClean="0"/>
                        <a:t> (</a:t>
                      </a:r>
                      <a:r>
                        <a:rPr lang="ru-RU" sz="1800" dirty="0" err="1" smtClean="0"/>
                        <a:t>сировини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матеріалів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комплектуючих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виробів</a:t>
                      </a:r>
                      <a:r>
                        <a:rPr lang="ru-RU" sz="1800" dirty="0" smtClean="0"/>
                        <a:t>) та оплату </a:t>
                      </a:r>
                      <a:r>
                        <a:rPr lang="ru-RU" sz="1800" dirty="0" err="1" smtClean="0"/>
                        <a:t>праці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робочої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сили</a:t>
                      </a:r>
                      <a:endParaRPr lang="ru-RU" sz="1800" i="0" dirty="0"/>
                    </a:p>
                  </a:txBody>
                  <a:tcPr/>
                </a:tc>
              </a:tr>
              <a:tr h="907427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ПОСТІЙНИЙ</a:t>
                      </a:r>
                      <a:r>
                        <a:rPr lang="uk-UA" b="1" baseline="0" dirty="0" smtClean="0"/>
                        <a:t> КАПІТАЛ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</a:t>
                      </a:r>
                      <a:r>
                        <a:rPr lang="ru-RU" sz="1800" dirty="0" err="1" smtClean="0"/>
                        <a:t>частина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капіталу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що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перетворена</a:t>
                      </a:r>
                      <a:r>
                        <a:rPr lang="ru-RU" sz="1800" dirty="0" smtClean="0"/>
                        <a:t> в </a:t>
                      </a:r>
                      <a:r>
                        <a:rPr lang="ru-RU" sz="1800" dirty="0" err="1" smtClean="0"/>
                        <a:t>засоби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виробництва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процесі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виробництва</a:t>
                      </a:r>
                      <a:r>
                        <a:rPr lang="ru-RU" sz="1800" dirty="0" smtClean="0"/>
                        <a:t> не </a:t>
                      </a:r>
                      <a:r>
                        <a:rPr lang="ru-RU" sz="1800" dirty="0" err="1" smtClean="0"/>
                        <a:t>змінює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величини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своєї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вартості</a:t>
                      </a:r>
                      <a:endParaRPr lang="ru-RU" sz="1800" dirty="0"/>
                    </a:p>
                  </a:txBody>
                  <a:tcPr/>
                </a:tc>
              </a:tr>
              <a:tr h="117965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ЗМІННИЙ КАПІТАЛ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</a:t>
                      </a:r>
                      <a:r>
                        <a:rPr lang="ru-RU" sz="1800" dirty="0" err="1" smtClean="0"/>
                        <a:t>частина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капіталу</a:t>
                      </a:r>
                      <a:r>
                        <a:rPr lang="ru-RU" sz="1800" dirty="0" smtClean="0"/>
                        <a:t>, яка </a:t>
                      </a:r>
                      <a:r>
                        <a:rPr lang="ru-RU" sz="1800" dirty="0" err="1" smtClean="0"/>
                        <a:t>перетворена</a:t>
                      </a:r>
                      <a:r>
                        <a:rPr lang="ru-RU" sz="1800" dirty="0" smtClean="0"/>
                        <a:t> в </a:t>
                      </a:r>
                      <a:r>
                        <a:rPr lang="ru-RU" sz="1800" dirty="0" err="1" smtClean="0"/>
                        <a:t>робочу</a:t>
                      </a:r>
                      <a:r>
                        <a:rPr lang="ru-RU" sz="1800" dirty="0" smtClean="0"/>
                        <a:t> силу </a:t>
                      </a:r>
                      <a:r>
                        <a:rPr lang="ru-RU" sz="1800" dirty="0" err="1" smtClean="0"/>
                        <a:t>і</a:t>
                      </a:r>
                      <a:r>
                        <a:rPr lang="ru-RU" sz="1800" dirty="0" smtClean="0"/>
                        <a:t> в </a:t>
                      </a:r>
                      <a:r>
                        <a:rPr lang="ru-RU" sz="1800" dirty="0" err="1" smtClean="0"/>
                        <a:t>процесі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виробництва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змінює</a:t>
                      </a:r>
                      <a:r>
                        <a:rPr lang="ru-RU" sz="1800" dirty="0" smtClean="0"/>
                        <a:t> свою </a:t>
                      </a:r>
                      <a:r>
                        <a:rPr lang="ru-RU" sz="1800" dirty="0" err="1" smtClean="0"/>
                        <a:t>вартість</a:t>
                      </a:r>
                      <a:r>
                        <a:rPr lang="ru-RU" sz="1800" dirty="0" smtClean="0"/>
                        <a:t> (</a:t>
                      </a:r>
                      <a:r>
                        <a:rPr lang="ru-RU" sz="1800" dirty="0" err="1" smtClean="0"/>
                        <a:t>відтворює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еквівалент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своєї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власної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вартості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понад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це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створює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додаткову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вартість</a:t>
                      </a:r>
                      <a:r>
                        <a:rPr lang="ru-RU" sz="1800" dirty="0" smtClean="0"/>
                        <a:t>)</a:t>
                      </a:r>
                      <a:endParaRPr lang="ru-RU" sz="1800" dirty="0"/>
                    </a:p>
                  </a:txBody>
                  <a:tcPr/>
                </a:tc>
              </a:tr>
              <a:tr h="64955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ПОЗИЧКОВИЙ КАПІТАЛ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</a:t>
                      </a:r>
                      <a:r>
                        <a:rPr lang="ru-RU" sz="1800" dirty="0" err="1" smtClean="0"/>
                        <a:t>формується</a:t>
                      </a:r>
                      <a:r>
                        <a:rPr lang="ru-RU" sz="1800" dirty="0" smtClean="0"/>
                        <a:t> на </a:t>
                      </a:r>
                      <a:r>
                        <a:rPr lang="ru-RU" sz="1800" dirty="0" err="1" smtClean="0"/>
                        <a:t>тимчасовій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основі</a:t>
                      </a:r>
                      <a:r>
                        <a:rPr lang="ru-RU" sz="1800" dirty="0" smtClean="0"/>
                        <a:t> у </a:t>
                      </a:r>
                      <a:r>
                        <a:rPr lang="ru-RU" sz="1800" dirty="0" err="1" smtClean="0"/>
                        <a:t>вигляді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довгострокової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або</a:t>
                      </a:r>
                      <a:r>
                        <a:rPr lang="ru-RU" sz="1800" dirty="0" smtClean="0"/>
                        <a:t> (та) </a:t>
                      </a:r>
                      <a:r>
                        <a:rPr lang="ru-RU" sz="1800" dirty="0" err="1" smtClean="0"/>
                        <a:t>короткострокової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позики</a:t>
                      </a:r>
                      <a:endParaRPr lang="ru-RU" sz="1800" dirty="0"/>
                    </a:p>
                  </a:txBody>
                  <a:tcPr/>
                </a:tc>
              </a:tr>
              <a:tr h="677571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ДОХІД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- грошова виручка від реалізації товарів і послуг за певний період часу</a:t>
                      </a:r>
                      <a:endParaRPr lang="ru-RU" sz="1800" dirty="0"/>
                    </a:p>
                  </a:txBody>
                  <a:tcPr/>
                </a:tc>
              </a:tr>
              <a:tr h="94736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ПРИБУТОК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</a:t>
                      </a:r>
                      <a:r>
                        <a:rPr lang="ru-RU" sz="1800" dirty="0" err="1" smtClean="0"/>
                        <a:t>частина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виручки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що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залишається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після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відшкодування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всіх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витрат</a:t>
                      </a:r>
                      <a:r>
                        <a:rPr lang="ru-RU" sz="1800" dirty="0" smtClean="0"/>
                        <a:t> на </a:t>
                      </a:r>
                      <a:r>
                        <a:rPr lang="ru-RU" sz="1800" dirty="0" err="1" smtClean="0"/>
                        <a:t>виробничу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комерційну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діяльність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підприємства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737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ОСНОВНІ ЕКОНОМІЧНІ ПОНЯТТЯ: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ЕКОНОМІЧНІ ПОНЯТТЯ:</dc:title>
  <dc:creator>Танюшка</dc:creator>
  <cp:lastModifiedBy>Танюшка</cp:lastModifiedBy>
  <cp:revision>27</cp:revision>
  <dcterms:created xsi:type="dcterms:W3CDTF">2017-09-12T18:08:21Z</dcterms:created>
  <dcterms:modified xsi:type="dcterms:W3CDTF">2017-09-17T11:21:48Z</dcterms:modified>
</cp:coreProperties>
</file>