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Статистика міжнародного туризму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53435"/>
            <a:ext cx="9448799" cy="1129552"/>
          </a:xfrm>
        </p:spPr>
        <p:txBody>
          <a:bodyPr/>
          <a:lstStyle/>
          <a:p>
            <a:r>
              <a:rPr lang="uk-UA" dirty="0" smtClean="0"/>
              <a:t>                                       ПРОФЕСОР КАФЕДРИ ТУРИЗМУ, ДОКУМЕНТНИХ  ТА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МІЖКУЛЬТУРНИХ КОМУНІКАЦІЙ А.В.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821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КІЛЬКІСТЬ В’ЇЗНОГО ТА</a:t>
            </a:r>
            <a:br>
              <a:rPr lang="uk-UA" dirty="0" smtClean="0"/>
            </a:br>
            <a:r>
              <a:rPr lang="uk-UA" dirty="0" smtClean="0"/>
              <a:t> ВИЇЗНОГО ТУРИЗМУ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                        НА РІВНІ СВІТУ, КРАЇНИ, РЕГІОНУ РОЗРАХОВУЮТЬ:</a:t>
            </a:r>
          </a:p>
          <a:p>
            <a:endParaRPr lang="uk-UA" dirty="0"/>
          </a:p>
          <a:p>
            <a:r>
              <a:rPr lang="uk-UA" dirty="0" smtClean="0"/>
              <a:t>КІЛЬКІСТЬ ПРИЙНЯТИХ МІЖНАРОДНИХ ВІДВІДУВАЧІВ,     В Т.Ч. МІЖНАРОДНИХ ТУРИСТІВ І ОДНОДЕННИХ ВІДВІДУВАЧІВ;  СУМА І ОКРЕМО ЗА КРАЇНАМИ ВИЇЗДУ, СЕЗОНАМИ ПОДОРОЖЕЙ, МЕТОЮ ПОДОРОЖІ</a:t>
            </a:r>
          </a:p>
          <a:p>
            <a:endParaRPr lang="uk-UA" dirty="0"/>
          </a:p>
          <a:p>
            <a:r>
              <a:rPr lang="uk-UA" dirty="0" smtClean="0"/>
              <a:t>КІЛЬКІСТЬ МІЖНАРОДНИХ ТУРИСТІВ, ЯКІ ВИЇХАЛИ, І ОДНОДЕННИХ ВІДВІДУВАЧІВ; СУМА І ОКРЕМО ЗА КРАЇНАМИ, СЕЗОНАМИ</a:t>
            </a:r>
          </a:p>
          <a:p>
            <a:endParaRPr lang="uk-UA" dirty="0"/>
          </a:p>
          <a:p>
            <a:r>
              <a:rPr lang="uk-UA" dirty="0" smtClean="0"/>
              <a:t>НЕ ВІДНОСЯТЬ ДО МІЖНАРОДНИХ ПОДОРОЖЕЙ РУХ </a:t>
            </a:r>
            <a:r>
              <a:rPr lang="uk-UA" dirty="0" smtClean="0"/>
              <a:t>МІГРАНТІВ</a:t>
            </a:r>
            <a:r>
              <a:rPr lang="uk-UA" dirty="0" smtClean="0"/>
              <a:t>, БІЖЕНЦІВ, КОЧЕВНИКІВ, ПРИКОРДОННИХ ПРАЦІВНИКІВ, ТРАНЗИТНИХ ПАСАЖИРІВ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9148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Туристичні</a:t>
            </a:r>
            <a:r>
              <a:rPr lang="ru-RU" dirty="0" smtClean="0"/>
              <a:t> </a:t>
            </a:r>
            <a:r>
              <a:rPr lang="ru-RU" dirty="0" err="1" smtClean="0"/>
              <a:t>макрорегіони</a:t>
            </a:r>
            <a:r>
              <a:rPr lang="ru-RU" dirty="0" smtClean="0"/>
              <a:t> , де </a:t>
            </a:r>
            <a:r>
              <a:rPr lang="ru-RU" dirty="0" err="1" smtClean="0"/>
              <a:t>формуються</a:t>
            </a:r>
            <a:r>
              <a:rPr lang="ru-RU" dirty="0" smtClean="0"/>
              <a:t> </a:t>
            </a:r>
            <a:r>
              <a:rPr lang="ru-RU" dirty="0" err="1" smtClean="0"/>
              <a:t>туристичні</a:t>
            </a:r>
            <a:r>
              <a:rPr lang="ru-RU" dirty="0" smtClean="0"/>
              <a:t> потоки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ЕВРОПЕЙСЬКИЙ</a:t>
            </a:r>
          </a:p>
          <a:p>
            <a:r>
              <a:rPr lang="uk-UA" dirty="0" smtClean="0"/>
              <a:t>АМЕРИКАНСЬКИЙ</a:t>
            </a:r>
          </a:p>
          <a:p>
            <a:r>
              <a:rPr lang="uk-UA" dirty="0" smtClean="0"/>
              <a:t>АЗІЙСЬКО-ТИХООКЕАНСЬКИЙ – ОКЕАНІЯ, СХІДНА ТА ПІВДЕННО-СХІДНА АЗІЯ, АВСТРАЛІЯ</a:t>
            </a:r>
          </a:p>
          <a:p>
            <a:r>
              <a:rPr lang="uk-UA" dirty="0" smtClean="0"/>
              <a:t>АФРИКАНСЬКИЙ – КРІМ ЕГИПТУ І ЛІВІЇ</a:t>
            </a:r>
          </a:p>
          <a:p>
            <a:r>
              <a:rPr lang="uk-UA" dirty="0" smtClean="0"/>
              <a:t>ПІВДЕННО-АЗІЙСЬКИЙ</a:t>
            </a:r>
          </a:p>
          <a:p>
            <a:r>
              <a:rPr lang="uk-UA" dirty="0" smtClean="0"/>
              <a:t>БЛИЗЬКОСХІДНИЙ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ТУРИСТИЧНИЙ ПОТІК – ЦЕ ФОРМА ВЗАЄМОДІЇ МІЖ МІСЦЕМ ПРИЗНАЧЕННЯ, ДЕ Є ТУРИСТИЧНА ПРОПОЗИЦІЯ, ТА МІСЦЕМ ВІДПРАВЛЕННЯ , ДЕ ФОРМУЄТЬСЯ ТУРИСТИТЧНИЙ ПОТІК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024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ПРИНЦИПИ КОНЦЕПЦІЇ ТУРИСТИЧНИХ ВИТРАТ ЗА</a:t>
            </a:r>
            <a:r>
              <a:rPr lang="en-US" dirty="0" smtClean="0"/>
              <a:t> UNWTO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ТУРИСТИЧНІ ВИТРАТИ – ЦЕ СУМА СПОЖИВЧИХ ВИТРАТ ВІДВІДУВАЧА ПРИ ПІДГОТОВЦІ Й ПІД ЧАС ПОЇЗДКИ ТА ПЕРЕБУВАННЯ В ТОЧЦІ ПРИЗНАЧЕННЯ</a:t>
            </a:r>
          </a:p>
          <a:p>
            <a:r>
              <a:rPr lang="uk-UA" dirty="0" smtClean="0"/>
              <a:t>ОБЛІКУ ПІДЛЯГАЮТЬ  ТІ ТУРИСТИЧНІ ТА ЕКСКУРСІЙНІ ВИТРАТИ, ЯКІ ВПЛИВАЮТЬ НА ЕКОНОМІКУ, ЇХ ЗДІЙСНЮЄ ВІДВІДУВАЧ, АБО ВІД ЙОГО ІМЕНІ ЮРИДИЧНА ЧИ ФІЗИЧНА ОСОБА</a:t>
            </a:r>
          </a:p>
          <a:p>
            <a:r>
              <a:rPr lang="uk-UA" dirty="0" smtClean="0"/>
              <a:t>ВИТРАТИ ВІДВІДУВАЧА ВИЗНАЧАЮТЬ ВАРТІСТЮ ТОВАРІВ І ПОСЛУГ, ЯКІ ВІН ОТРИМУЄ ДЛЯ ЗАДОВОЛЕННЯ СВОЇХ ПОТРЕБ</a:t>
            </a:r>
          </a:p>
          <a:p>
            <a:r>
              <a:rPr lang="uk-UA" dirty="0" smtClean="0"/>
              <a:t>ОБСЯГ ТУРИСТИЧНИХ ВИТРАТ РЕКОМЕНДОВАНО ВСТАНОВЛЮВАТИ ЗА ФАКТИЧНИМИ ВИТРАТАМИ З УРАХУВАННЯМ ЧИННИХ  ЗНИЖОК І НАДБАВОК ЗА ВСІМА ФОРМАМИ ОПЛАТИ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9229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ВАРТІСНІ ПОКАЗНИКИ МІЖНАРОДНОГО ТУРИЗМУ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СУМА ГРОШОВИХ, В Т.Ч. ВАЛЮТНИХ, НАДХОДЖЕНЬ ВІД В’ЇЗНОГО ТУРИЗМУ       ( ЗА РІК, ОЕРЕМО ЗА КРАЇНАМИ, МІСЦЯМИ)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2. СУМА ГРОШОВИХ, В Т.Ч. ВАЛЮТНИХ, ВИТРАТ НА ВИЇЗНИЙ ТУРИЗМ     (ЗА РІК,ОКРЕМО ЗА КРАЇНАМИ, МІСЦЯМИ)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СУМА САЛЬДО ТУРИСТИЧНОГО ПЛАТІЖНОГО БАЛАНСУ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СЕРЕДНІ ДОХОДИ\ ВИТРАТИ НА ОДНОГО ТУРИСТА; НА ОДИН ТРУДОДЕНЬ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095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ОРГАНІЗАЦІЯ СТАТИСТИЧНОГО ОБЛІКУ МІЖНАРОДНОГО ТУРИЗМУ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26141" y="1963271"/>
            <a:ext cx="10780059" cy="4605038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СТАТИСТИЧНУ ЗВІТНІСТЬ ВІД ТУРИСТИЧНИХ ФІРМ ЗБИРАЮТЬ НА ПІДСТАВІ БУХГАЛТЕРСЬКОГО ОБЛІКУ І ПЕРЕДАЮТЬ В ОРГАНИ СТАТИСТИКИ – МЕТОД СТАТИСТИЧНИХ ДОСЛІДЖЕНЬ</a:t>
            </a:r>
          </a:p>
          <a:p>
            <a:endParaRPr lang="uk-UA" dirty="0"/>
          </a:p>
          <a:p>
            <a:r>
              <a:rPr lang="uk-UA" dirty="0" smtClean="0"/>
              <a:t>ОБЛІК В’ЇЗНОГО ТА ВИЇЗНОГО МІЖНАРОДНОГО ТУРИЗМУ ВЕДУТЬ СЛУЖБИ ПРИКОРДОННОГО ТА МИТНОГО КОНТРОЛЮ – КІЛЬКІСТЬ ПРИБУТТІВ, КІЛЬКІСТЬ ВИЇЗДІВ, ЗА КРАЇНАМИ, ЦІЛЯМИ ПОЇЗДКИ, МІСЯЦІМИ РОКУ</a:t>
            </a:r>
          </a:p>
          <a:p>
            <a:endParaRPr lang="uk-UA" dirty="0" smtClean="0"/>
          </a:p>
          <a:p>
            <a:r>
              <a:rPr lang="uk-UA" dirty="0" smtClean="0"/>
              <a:t>ПРОВОДЯТЬ ОБЛІК І В МІСЦЯХ ЗУПИНКИ – ГОТЕЛЬНИЙ КОМПЛЕКС НАДАЄ ВІДОМОСТІ ПРО КІЛЬКІСТЬ ГОТЕЛЬНИХ МІСЦЬ, ПРИЙНЯТИХ ІНОЗЕМНИХ ВІДВІДУВАЧІВ, СЕРЕДНЬОРІЧНИЙ КОЕФІЦІЄНТ ЗАВАНТАЖЕНОСТІ НОМЕРНОГО ФОНДУ ІНОЗЕМНИМИ ВІДВІДУВАЧАМИ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294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                                                                                         </a:t>
            </a:r>
            <a:r>
              <a:rPr lang="en-US" smtClean="0"/>
              <a:t>ANTONINAKRTV@GMAIL.COM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048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1. ІСТОРІЯ РОЗВИТКУ СТАТИСТИКИ МІЖНАРОДНОГО ТУРИЗМУ</a:t>
            </a:r>
          </a:p>
          <a:p>
            <a:endParaRPr lang="uk-UA" dirty="0"/>
          </a:p>
          <a:p>
            <a:r>
              <a:rPr lang="uk-UA" dirty="0" smtClean="0"/>
              <a:t>2. КОНЦЕПЦІЯ СТАТИСТИКИ МІЖНАРОДНОГО ТУРИЗМУ</a:t>
            </a:r>
          </a:p>
          <a:p>
            <a:endParaRPr lang="uk-UA" dirty="0"/>
          </a:p>
          <a:p>
            <a:r>
              <a:rPr lang="uk-UA" dirty="0" smtClean="0"/>
              <a:t>3. ОСНОВНІ СТАТИСТИЧНІ ОДИНИЦІ МІІЖНАРОДНОГО ТУРИЗМУ</a:t>
            </a:r>
          </a:p>
          <a:p>
            <a:endParaRPr lang="uk-UA" dirty="0"/>
          </a:p>
          <a:p>
            <a:r>
              <a:rPr lang="uk-UA" dirty="0" smtClean="0"/>
              <a:t>4. СТАТИСТИКА ТУРИСТИЧНИХ ПОТОКІВ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55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ТУРИСТИЧНА СТАТИСТИКА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99247" y="1842247"/>
            <a:ext cx="10806953" cy="4693023"/>
          </a:xfrm>
        </p:spPr>
        <p:txBody>
          <a:bodyPr>
            <a:normAutofit/>
          </a:bodyPr>
          <a:lstStyle/>
          <a:p>
            <a:r>
              <a:rPr lang="uk-UA" dirty="0" smtClean="0"/>
              <a:t>СТАТИСТИКА – ЦЕ НАУКА, ЩО ОБРОБЛЯЄ І ВИВЧАЄ КІЛЬКІСНІ ПОКАЗНИКИ РОЗВИТКУ СУСПІЛЬНОГО ВИРОБНИЦТВА І ЖИТТЯ СУСПІЛЬСТВА</a:t>
            </a:r>
          </a:p>
          <a:p>
            <a:r>
              <a:rPr lang="uk-UA" dirty="0" smtClean="0"/>
              <a:t>СТАНДАРТНА МІЖНАРОДНА КЛАСИФІКАЦІЯ ВИДІВ ТУРИСТИЧНОЇ ДІЯЛЬНОСТІ ДАЄ ЗМОГУ СТВОРЮВАТИ КОМПЛЕКСНУ СТАТИСТИЧНУ КАРТИНУ МІЖНАРОДНОГО ТУРИЗМУ</a:t>
            </a:r>
          </a:p>
          <a:p>
            <a:r>
              <a:rPr lang="uk-UA" dirty="0" smtClean="0"/>
              <a:t>В СФЕРІ МІЖНАРОДНОГО ТУРИЗМУ ОБЛІКОВУЮТЬ СПЕЦИФІЧНІ ПОКАЗНИКИ:</a:t>
            </a:r>
          </a:p>
          <a:p>
            <a:r>
              <a:rPr lang="uk-UA" dirty="0" smtClean="0"/>
              <a:t>ДОСЛІДЖУЮЧИ ПОПИТ, ВИВЧАЮТЬ ІНДИКАТОРИ - «МЕТА ПОЇЗДКИ»,</a:t>
            </a:r>
          </a:p>
          <a:p>
            <a:pPr marL="0" indent="0">
              <a:buNone/>
            </a:pPr>
            <a:r>
              <a:rPr lang="uk-UA" dirty="0" smtClean="0"/>
              <a:t> « ТРИВАЛІСТЬ ПЕРЕБУВАННЯ» ;</a:t>
            </a:r>
          </a:p>
          <a:p>
            <a:pPr marL="0" indent="0">
              <a:buNone/>
            </a:pPr>
            <a:r>
              <a:rPr lang="uk-UA" dirty="0" smtClean="0"/>
              <a:t>   ДОСЛІДЖУЮЧИ ПРОПОЗИЦІЮ, ВИВЧАЮТЬ ІНДИКАТОРИ – «ЗАСОБИ </a:t>
            </a:r>
          </a:p>
          <a:p>
            <a:pPr marL="0" indent="0">
              <a:buNone/>
            </a:pPr>
            <a:r>
              <a:rPr lang="uk-UA" dirty="0" smtClean="0"/>
              <a:t>  ТРАНСПОРТУВАННЯ», «УМОВИ РОЗМІЩЕННЯ» 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60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ІСТОРІЯ СТАТИСТИЧНОГО ОБЛІКУ МІЖНАРОДНОГО ТУРИЗМУ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1937</a:t>
            </a:r>
          </a:p>
          <a:p>
            <a:endParaRPr lang="uk-UA" dirty="0"/>
          </a:p>
          <a:p>
            <a:r>
              <a:rPr lang="uk-UA" dirty="0" smtClean="0"/>
              <a:t>1950</a:t>
            </a:r>
          </a:p>
          <a:p>
            <a:endParaRPr lang="uk-UA" dirty="0"/>
          </a:p>
          <a:p>
            <a:r>
              <a:rPr lang="uk-UA" dirty="0" smtClean="0"/>
              <a:t>1953</a:t>
            </a:r>
          </a:p>
          <a:p>
            <a:endParaRPr lang="uk-UA" dirty="0"/>
          </a:p>
          <a:p>
            <a:r>
              <a:rPr lang="uk-UA" dirty="0" smtClean="0"/>
              <a:t>1980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РАДА ЛІГИ НАЦІЙ</a:t>
            </a:r>
          </a:p>
          <a:p>
            <a:endParaRPr lang="uk-UA" dirty="0"/>
          </a:p>
          <a:p>
            <a:r>
              <a:rPr lang="uk-UA" dirty="0" smtClean="0"/>
              <a:t>МІЖНАРОДНИЙ СОЮЗ ОФІЦІЙНИХ ТУРИСТИЧНИХ ОРГАНІЗАЦІЙ</a:t>
            </a:r>
            <a:endParaRPr lang="ru-RU" dirty="0"/>
          </a:p>
          <a:p>
            <a:endParaRPr lang="uk-UA" dirty="0" smtClean="0"/>
          </a:p>
          <a:p>
            <a:r>
              <a:rPr lang="uk-UA" dirty="0" smtClean="0"/>
              <a:t>СТАТИСТИЧНА КОМІСІЯ ООН</a:t>
            </a:r>
          </a:p>
          <a:p>
            <a:endParaRPr lang="uk-UA" dirty="0"/>
          </a:p>
          <a:p>
            <a:r>
              <a:rPr lang="uk-UA" dirty="0" smtClean="0"/>
              <a:t>СТАТИСТИЧНИЙ ВІДДІЛ СЕКРЕТАРІАТУ ООН ТА </a:t>
            </a:r>
            <a:r>
              <a:rPr lang="en-US" dirty="0" smtClean="0"/>
              <a:t>UNWTO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63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МЕТА ТА ОСНОВНІ ГРУПИ СТАТИСТИЧНОГО ОБЛІКУ В МІЖНАРОДНОМУ ТУРИЗМІ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32012" y="2194560"/>
            <a:ext cx="10874188" cy="448862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СТАТИСТИЧНІ ДОСЛІДЖЕННЯ ПРОВОДЯТЬСЯ З МЕТОЮ 1) ВИРОБЛЕННЯ ПРОПОЗИЦІЙ ЩОДО МОДИФІКАЦІЇ  ІСТОРИЧНО ЗАСТОСОВУВАНИХ В ТУРИЗМІ ТЕРМІНІВ І КЛАСИФІКАЦІЙ ДЛЯ УЗГОДЖЕННЯ НАЦІОНАЛЬНИХ ТА МІЖНАРОДНИХ СТАТИСТИЧНИХ СИСТЕМ; 2) ІНТЕГРАЦІЇ ІНФОРМАЦІЇ ПРО ТУРИЗМ В АНАЛІТИЧНУ СТРУКТУРУ НАЦІОНАЛЬНИХ ОБЛІКІВ</a:t>
            </a:r>
          </a:p>
          <a:p>
            <a:pPr marL="0" indent="0">
              <a:buNone/>
            </a:pPr>
            <a:r>
              <a:rPr lang="uk-UA" dirty="0" smtClean="0"/>
              <a:t>           ОБЛІК </a:t>
            </a:r>
            <a:r>
              <a:rPr lang="uk-UA" dirty="0" smtClean="0"/>
              <a:t>ЗА МЕТОЮ ПОДОРОЖЕЙ В МІЖНАРОДНОМУ ТУРИЗМІ </a:t>
            </a:r>
            <a:r>
              <a:rPr lang="uk-UA" dirty="0" smtClean="0"/>
              <a:t>ЗА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</a:t>
            </a:r>
            <a:r>
              <a:rPr lang="uk-UA" dirty="0" smtClean="0"/>
              <a:t>    ПІДХОДОМ </a:t>
            </a:r>
            <a:r>
              <a:rPr lang="en-US" dirty="0" smtClean="0"/>
              <a:t>UNWTO</a:t>
            </a:r>
            <a:r>
              <a:rPr lang="uk-UA" dirty="0" smtClean="0"/>
              <a:t> ЗДІЙСНЮЄТЬСЯ ЗА ТАКИМИ ГРУПАМИ:</a:t>
            </a:r>
          </a:p>
          <a:p>
            <a:r>
              <a:rPr lang="uk-UA" dirty="0" smtClean="0"/>
              <a:t>ВІДПОЧИНОК, ДОЗВІЛЛЯ, РЕКРЕАЦІЯ</a:t>
            </a:r>
          </a:p>
          <a:p>
            <a:r>
              <a:rPr lang="uk-UA" dirty="0" smtClean="0"/>
              <a:t>ВІДВІДУВАННЯ ЗНАЙОМИХ ТА РОДИЧІВ</a:t>
            </a:r>
          </a:p>
          <a:p>
            <a:r>
              <a:rPr lang="uk-UA" dirty="0" smtClean="0"/>
              <a:t>ДІЛОВІ І ПРОФЕСІЙНІ ЦІЛІ</a:t>
            </a:r>
          </a:p>
          <a:p>
            <a:r>
              <a:rPr lang="uk-UA" dirty="0" smtClean="0"/>
              <a:t>РЕЛІГІЯ, ПАЛОМНИЦТВО</a:t>
            </a:r>
          </a:p>
          <a:p>
            <a:r>
              <a:rPr lang="uk-UA" dirty="0" smtClean="0"/>
              <a:t>ІНШІ ЦІЛІ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058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ЯК МІЖНАРОДНИЙ ТУРИЗМ СТВОРЮЄ СВІТОВИЙ РИНОК ПОДОРОЖЕЙ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66482" y="1815354"/>
            <a:ext cx="10739718" cy="4814046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r>
              <a:rPr lang="uk-UA" dirty="0" smtClean="0"/>
              <a:t>МІЖНАРОДНИЙ ТУРИЗМ НЕ ОБМЕЖУЄТЬСЯ ТІЛЬКИ ЦІЛЯМИ ВІДПОЧИНКУ</a:t>
            </a:r>
          </a:p>
          <a:p>
            <a:endParaRPr lang="uk-UA" dirty="0"/>
          </a:p>
          <a:p>
            <a:r>
              <a:rPr lang="uk-UA" dirty="0" smtClean="0"/>
              <a:t>СТВОРЮЮТЬСЯ В’ЇЗНІ ТА ВИЇЗНІ ПОТОКИ, ЩО ВІДОБРАЖАЮТЬ МОБІЛЬНІСТЬ НАСЕЛЕННЯ ПЛАНЕТИ</a:t>
            </a:r>
          </a:p>
          <a:p>
            <a:endParaRPr lang="uk-UA" dirty="0"/>
          </a:p>
          <a:p>
            <a:r>
              <a:rPr lang="uk-UA" dirty="0" smtClean="0"/>
              <a:t>СПЕЦИФІЧНИХ РИС НАБУВАЄ ТУРИЗМ МІЖ КРАЇНАМИ ТА В МЕЖАХ ОДНІЄЇ КРАЇНИ</a:t>
            </a:r>
          </a:p>
          <a:p>
            <a:endParaRPr lang="uk-UA" dirty="0"/>
          </a:p>
          <a:p>
            <a:r>
              <a:rPr lang="uk-UA" dirty="0" smtClean="0"/>
              <a:t>ЗА ЦИХ УМОВ ПОТРІБНО ОБЛІКОВУВАТИ ПОДОРОЖІ ЗА ГРУПАМИ: ЗА ЦІЛЯМИ; ПОТРІБНА ТУРИСТУ НОЧІВЛЯ ЧИ ТУР ОДНОДЕННИЙ </a:t>
            </a:r>
          </a:p>
          <a:p>
            <a:endParaRPr lang="uk-UA" dirty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436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ЗГІДНО ДО КОНЦЕПЦІЇ </a:t>
            </a:r>
            <a:r>
              <a:rPr lang="en-US" dirty="0" smtClean="0"/>
              <a:t>UNWTO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            ДЛЯ ОКРЕМОЇ КРАЇНИ СТАТИСТИЧНО ДОСЛІДЖУЄТЬСЯ :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 ВНУТРІШНІЙ ТУРИЗМ;</a:t>
            </a:r>
          </a:p>
          <a:p>
            <a:r>
              <a:rPr lang="uk-UA" dirty="0" smtClean="0"/>
              <a:t> В’ЇЗНИЙ ТУРИЗМ (ІНОЗЕМНИЙ ТУРИЗМ);</a:t>
            </a:r>
          </a:p>
          <a:p>
            <a:r>
              <a:rPr lang="uk-UA" dirty="0"/>
              <a:t> </a:t>
            </a:r>
            <a:r>
              <a:rPr lang="uk-UA" dirty="0" smtClean="0"/>
              <a:t>ВИЇЗНИЙ ТУРИЗМ;</a:t>
            </a:r>
          </a:p>
          <a:p>
            <a:r>
              <a:rPr lang="uk-UA" dirty="0" smtClean="0"/>
              <a:t>ТУРИЗМ У МЕЖАХ КРАЇНИ, ЩО ВКЛЮЧАЄ ВНУТРІШНІЙ ТА В’ЇЗНИЙ ТУРИЗМ;</a:t>
            </a:r>
          </a:p>
          <a:p>
            <a:r>
              <a:rPr lang="uk-UA" dirty="0" smtClean="0"/>
              <a:t>НАЦІОНАЛЬНИЙ ТУРИЗМ, ЩО ОХОПЛЮЄ ВНУТРІШНІЙ ТА ВИЇЗНИЙ ТУРИЗМ</a:t>
            </a:r>
          </a:p>
          <a:p>
            <a:r>
              <a:rPr lang="uk-UA" dirty="0" smtClean="0"/>
              <a:t>МІЖНАРОДНИЙ ТУРИЗМ, ЩО СКЛАДАЄТЬСЯ З В’ЇЗНОГО ТА ВИЇЗНОГО ТУРИЗМУ</a:t>
            </a:r>
          </a:p>
          <a:p>
            <a:pPr marL="0" indent="0">
              <a:buNone/>
            </a:pP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838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МІЖНАРОДНИЙ ТУРИЗМ ПОДІЛЯЮТЬ НА :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                 В’ЇЗНИЙ –   </a:t>
            </a:r>
          </a:p>
          <a:p>
            <a:r>
              <a:rPr lang="uk-UA" dirty="0" smtClean="0"/>
              <a:t>              АКТИВНИЙ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ПРИЇЗД ІНОЗЕМНОГО ТУРИСТА ЗАБЕЗПЕЧУЄ НАДХОДЖЕННЯ ВАЛЮТИ В КРАЇНУ, ДЕ ЙОГО ПРИЙМАЮТЬ</a:t>
            </a:r>
          </a:p>
          <a:p>
            <a:r>
              <a:rPr lang="uk-UA" dirty="0" smtClean="0"/>
              <a:t>ЗА ДЕНЬ ПЕРЕБУВАННЯ В УКРАЇНІ ВИТРАЧАЮТЬ ТУРИСТИ: ВІД 115 (ТУРЕЧЧИНА), 95 (США), 94 (НІМЕЧЧИНА),… ДО 58 (БІЛОРУСЬ) – (В </a:t>
            </a:r>
            <a:r>
              <a:rPr lang="en-US" dirty="0" smtClean="0"/>
              <a:t>EURO</a:t>
            </a:r>
            <a:r>
              <a:rPr lang="uk-UA" dirty="0" smtClean="0"/>
              <a:t>),  2019,  </a:t>
            </a:r>
            <a:r>
              <a:rPr lang="en-US" dirty="0" smtClean="0"/>
              <a:t>FINANCE</a:t>
            </a:r>
            <a:r>
              <a:rPr lang="uk-UA" dirty="0" smtClean="0"/>
              <a:t>.</a:t>
            </a:r>
            <a:r>
              <a:rPr lang="en-US" dirty="0" smtClean="0"/>
              <a:t>UA</a:t>
            </a:r>
            <a:r>
              <a:rPr lang="uk-UA" dirty="0" smtClean="0"/>
              <a:t>                       </a:t>
            </a:r>
            <a:endParaRPr lang="ru-RU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                ВИЇЗНИЙ-</a:t>
            </a:r>
          </a:p>
          <a:p>
            <a:r>
              <a:rPr lang="uk-UA" dirty="0"/>
              <a:t> </a:t>
            </a:r>
            <a:r>
              <a:rPr lang="uk-UA" dirty="0" smtClean="0"/>
              <a:t>            ПАСИВНИЙ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ВИЇЗД ТУРИСТА ЗА КОРДОН КРАЇНИ ПРОЖИВАННЯ ЗУМОВЛЮЄ ВІДПЛИВ ВАЛЮТИ, ВИТРАТИ ЗДІЙСНЮЮТЬСЯ В ЗАРУБІЖНИХ КРАЇНАХ</a:t>
            </a:r>
          </a:p>
          <a:p>
            <a:r>
              <a:rPr lang="uk-UA" dirty="0" smtClean="0"/>
              <a:t>В 2020 УКРАЇНЦІ ВИТРАТИЛИ В: БРИТАНІЯ,ТУРЕЧЧИНА ПО 71, ІТАЛІІЯ- 40, ФРАНЦІЯ – 35, ХОРВАТІЯ- 31  (В МЛН. ГРН)         СЕРЕДНЯ СУМА ПОКУПКИ – 1011ГРН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019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Елементи статистики міжнародного туризму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ОСНОВНІ ОДИНИЦІ ТУРИЗМУ</a:t>
            </a:r>
          </a:p>
          <a:p>
            <a:r>
              <a:rPr lang="uk-UA" dirty="0" smtClean="0"/>
              <a:t>КЛАСИФІКАЦІЯ ТУРИСТИЧНОГО ПОПИТУ</a:t>
            </a:r>
          </a:p>
          <a:p>
            <a:r>
              <a:rPr lang="uk-UA" dirty="0" smtClean="0"/>
              <a:t>СТАТИСТИКА ТУРИСТИЧНИХ ДОХОДІВ І ВИТРАТ</a:t>
            </a:r>
          </a:p>
          <a:p>
            <a:pPr marL="0" indent="0">
              <a:buNone/>
            </a:pPr>
            <a:r>
              <a:rPr lang="uk-UA" dirty="0" smtClean="0"/>
              <a:t>       ДЛЯ ХАРАКТЕРИСТИКИ СУБ’ЄКТА ТУРИСТИЧНОЇ ДІЯЛЬНОСТІ – ТУРИСТА</a:t>
            </a:r>
          </a:p>
          <a:p>
            <a:pPr marL="0" indent="0">
              <a:buNone/>
            </a:pPr>
            <a:r>
              <a:rPr lang="uk-UA" dirty="0" smtClean="0"/>
              <a:t>                                 ВИКОРИСТОВУЮТЬ ТАКІ КАТЕГОРІЇ:</a:t>
            </a:r>
          </a:p>
          <a:p>
            <a:r>
              <a:rPr lang="uk-UA" dirty="0" smtClean="0"/>
              <a:t>МІЖНАРОДНИЙ ВІДВІДУВАЧ -ПЕРЕБУВАЄ ЗА КОРДОНОМ НЕ ДОВШЕ 12 МІСЯЦІВ БЕЗ ОПЛАЧУВАНОЇ ДІЯЛЬНОСТІ</a:t>
            </a:r>
          </a:p>
          <a:p>
            <a:r>
              <a:rPr lang="uk-UA" dirty="0" smtClean="0"/>
              <a:t>ЗВИЧНЕ СЕРЕДОВИЩЕ- ОСІБ, ЯКІ ПРАЦЮЮТЬ АБО НАВЧАЮТЬСЯ ЗА КОРДОНОМ ВИЛУЧАЮТЬ З МІЖНАРОДНИХ ВІДВІДУВАЧІВ</a:t>
            </a:r>
          </a:p>
          <a:p>
            <a:r>
              <a:rPr lang="uk-UA" dirty="0" smtClean="0"/>
              <a:t>ЗВИЧНЕ МІСЦЕ ПРОЖИВАННЯ -  ДЛЯ МІЖНАРОДНОГО ВІДВІДУВАЧА ВАЖЛИВЕ ПОСТІЙНЕ МІСЦЕ ПРОЖИВАННЯ, А НЕ НАЦІОНАЛЬНІСТЬ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058106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TM04033937[[fn=Туман]]</Template>
  <TotalTime>437</TotalTime>
  <Words>873</Words>
  <Application>Microsoft Office PowerPoint</Application>
  <PresentationFormat>Широкий екран</PresentationFormat>
  <Paragraphs>119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8" baseType="lpstr">
      <vt:lpstr>Arial</vt:lpstr>
      <vt:lpstr>Century Gothic</vt:lpstr>
      <vt:lpstr>Туман</vt:lpstr>
      <vt:lpstr>             Статистика міжнародного туризму</vt:lpstr>
      <vt:lpstr>ПРОБЛЕМИ ДО ОБГОВОРЕННЯ</vt:lpstr>
      <vt:lpstr>ТУРИСТИЧНА СТАТИСТИКА</vt:lpstr>
      <vt:lpstr>ІСТОРІЯ СТАТИСТИЧНОГО ОБЛІКУ МІЖНАРОДНОГО ТУРИЗМУ</vt:lpstr>
      <vt:lpstr>МЕТА ТА ОСНОВНІ ГРУПИ СТАТИСТИЧНОГО ОБЛІКУ В МІЖНАРОДНОМУ ТУРИЗМІ</vt:lpstr>
      <vt:lpstr>ЯК МІЖНАРОДНИЙ ТУРИЗМ СТВОРЮЄ СВІТОВИЙ РИНОК ПОДОРОЖЕЙ</vt:lpstr>
      <vt:lpstr>ЗГІДНО ДО КОНЦЕПЦІЇ UNWTO</vt:lpstr>
      <vt:lpstr>МІЖНАРОДНИЙ ТУРИЗМ ПОДІЛЯЮТЬ НА :</vt:lpstr>
      <vt:lpstr>Елементи статистики міжнародного туризму</vt:lpstr>
      <vt:lpstr>КІЛЬКІСТЬ В’ЇЗНОГО ТА  ВИЇЗНОГО ТУРИЗМУ</vt:lpstr>
      <vt:lpstr>Туристичні макрорегіони , де формуються туристичні потоки</vt:lpstr>
      <vt:lpstr>ПРИНЦИПИ КОНЦЕПЦІЇ ТУРИСТИЧНИХ ВИТРАТ ЗА UNWTO </vt:lpstr>
      <vt:lpstr>ВАРТІСНІ ПОКАЗНИКИ МІЖНАРОДНОГО ТУРИЗМУ</vt:lpstr>
      <vt:lpstr>ОРГАНІЗАЦІЯ СТАТИСТИЧНОГО ОБЛІКУ МІЖНАРОДНОГО ТУРИЗМУ</vt:lpstr>
      <vt:lpstr>                              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 міжнародного туризму</dc:title>
  <dc:creator>Пользователь</dc:creator>
  <cp:lastModifiedBy>Пользователь</cp:lastModifiedBy>
  <cp:revision>28</cp:revision>
  <dcterms:created xsi:type="dcterms:W3CDTF">2020-12-15T12:58:24Z</dcterms:created>
  <dcterms:modified xsi:type="dcterms:W3CDTF">2020-12-16T11:52:43Z</dcterms:modified>
</cp:coreProperties>
</file>