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8" r:id="rId4"/>
    <p:sldId id="263" r:id="rId5"/>
    <p:sldId id="258" r:id="rId6"/>
    <p:sldId id="262" r:id="rId7"/>
    <p:sldId id="267" r:id="rId8"/>
    <p:sldId id="260" r:id="rId9"/>
    <p:sldId id="261"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4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BE1CE91-5AF9-492F-99C8-4D5A1E4C2D2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6C6834-A626-4AE8-AC06-5D758E9D7E3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BE1CE91-5AF9-492F-99C8-4D5A1E4C2D2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6C6834-A626-4AE8-AC06-5D758E9D7E3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BE1CE91-5AF9-492F-99C8-4D5A1E4C2D2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6C6834-A626-4AE8-AC06-5D758E9D7E3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BE1CE91-5AF9-492F-99C8-4D5A1E4C2D2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6C6834-A626-4AE8-AC06-5D758E9D7E3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BE1CE91-5AF9-492F-99C8-4D5A1E4C2D2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6C6834-A626-4AE8-AC06-5D758E9D7E3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BE1CE91-5AF9-492F-99C8-4D5A1E4C2D29}"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6C6834-A626-4AE8-AC06-5D758E9D7E3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9BE1CE91-5AF9-492F-99C8-4D5A1E4C2D29}" type="datetimeFigureOut">
              <a:rPr lang="ru-RU" smtClean="0"/>
              <a:t>01.12.2021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26C6834-A626-4AE8-AC06-5D758E9D7E3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BE1CE91-5AF9-492F-99C8-4D5A1E4C2D29}" type="datetimeFigureOut">
              <a:rPr lang="ru-RU" smtClean="0"/>
              <a:t>01.12.2021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26C6834-A626-4AE8-AC06-5D758E9D7E3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1CE91-5AF9-492F-99C8-4D5A1E4C2D29}" type="datetimeFigureOut">
              <a:rPr lang="ru-RU" smtClean="0"/>
              <a:t>01.12.2021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26C6834-A626-4AE8-AC06-5D758E9D7E3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BE1CE91-5AF9-492F-99C8-4D5A1E4C2D29}"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6C6834-A626-4AE8-AC06-5D758E9D7E34}"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9BE1CE91-5AF9-492F-99C8-4D5A1E4C2D29}" type="datetimeFigureOut">
              <a:rPr lang="ru-RU" smtClean="0"/>
              <a:t>01.12.2021</a:t>
            </a:fld>
            <a:endParaRPr lang="ru-RU"/>
          </a:p>
        </p:txBody>
      </p:sp>
      <p:sp>
        <p:nvSpPr>
          <p:cNvPr id="9" name="Slide Number Placeholder 8"/>
          <p:cNvSpPr>
            <a:spLocks noGrp="1"/>
          </p:cNvSpPr>
          <p:nvPr>
            <p:ph type="sldNum" sz="quarter" idx="11"/>
          </p:nvPr>
        </p:nvSpPr>
        <p:spPr/>
        <p:txBody>
          <a:bodyPr/>
          <a:lstStyle/>
          <a:p>
            <a:fld id="{E26C6834-A626-4AE8-AC06-5D758E9D7E34}"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26C6834-A626-4AE8-AC06-5D758E9D7E34}"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BE1CE91-5AF9-492F-99C8-4D5A1E4C2D29}" type="datetimeFigureOut">
              <a:rPr lang="ru-RU" smtClean="0"/>
              <a:t>01.12.2021</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204864"/>
            <a:ext cx="7543800" cy="1657871"/>
          </a:xfrm>
        </p:spPr>
        <p:txBody>
          <a:bodyPr/>
          <a:lstStyle/>
          <a:p>
            <a:pPr algn="ctr"/>
            <a:r>
              <a:rPr lang="uk-UA" sz="5400" dirty="0" smtClean="0">
                <a:latin typeface="Times New Roman" pitchFamily="18" charset="0"/>
                <a:cs typeface="Times New Roman" pitchFamily="18" charset="0"/>
              </a:rPr>
              <a:t>Екскурсія для людей з порушенням зору </a:t>
            </a:r>
            <a:endParaRPr lang="ru-RU" sz="5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23528" y="5013176"/>
            <a:ext cx="3238128" cy="1449288"/>
          </a:xfrm>
        </p:spPr>
        <p:txBody>
          <a:bodyPr>
            <a:noAutofit/>
          </a:bodyPr>
          <a:lstStyle/>
          <a:p>
            <a:r>
              <a:rPr lang="uk-UA" sz="2200" dirty="0" smtClean="0">
                <a:solidFill>
                  <a:schemeClr val="tx1"/>
                </a:solidFill>
                <a:latin typeface="Times New Roman" pitchFamily="18" charset="0"/>
                <a:cs typeface="Times New Roman" pitchFamily="18" charset="0"/>
              </a:rPr>
              <a:t>Виконала:</a:t>
            </a:r>
          </a:p>
          <a:p>
            <a:r>
              <a:rPr lang="uk-UA" sz="2200" dirty="0" err="1" smtClean="0">
                <a:solidFill>
                  <a:schemeClr val="tx1"/>
                </a:solidFill>
                <a:latin typeface="Times New Roman" pitchFamily="18" charset="0"/>
                <a:cs typeface="Times New Roman" pitchFamily="18" charset="0"/>
              </a:rPr>
              <a:t>Опанасюк</a:t>
            </a:r>
            <a:r>
              <a:rPr lang="uk-UA" sz="2200" dirty="0" smtClean="0">
                <a:solidFill>
                  <a:schemeClr val="tx1"/>
                </a:solidFill>
                <a:latin typeface="Times New Roman" pitchFamily="18" charset="0"/>
                <a:cs typeface="Times New Roman" pitchFamily="18" charset="0"/>
              </a:rPr>
              <a:t> Юлія </a:t>
            </a:r>
          </a:p>
          <a:p>
            <a:r>
              <a:rPr lang="uk-UA" sz="2200" dirty="0" smtClean="0">
                <a:solidFill>
                  <a:schemeClr val="tx1"/>
                </a:solidFill>
                <a:latin typeface="Times New Roman" pitchFamily="18" charset="0"/>
                <a:cs typeface="Times New Roman" pitchFamily="18" charset="0"/>
              </a:rPr>
              <a:t>Група ТУ – 19 – 1 </a:t>
            </a:r>
            <a:r>
              <a:rPr lang="uk-UA" sz="2200" dirty="0" err="1" smtClean="0">
                <a:solidFill>
                  <a:schemeClr val="tx1"/>
                </a:solidFill>
                <a:latin typeface="Times New Roman" pitchFamily="18" charset="0"/>
                <a:cs typeface="Times New Roman" pitchFamily="18" charset="0"/>
              </a:rPr>
              <a:t>мфб</a:t>
            </a:r>
            <a:endParaRPr lang="ru-RU" sz="2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37285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2708920"/>
            <a:ext cx="4536504" cy="769441"/>
          </a:xfrm>
          <a:prstGeom prst="rect">
            <a:avLst/>
          </a:prstGeom>
          <a:noFill/>
        </p:spPr>
        <p:txBody>
          <a:bodyPr wrap="square" rtlCol="0">
            <a:spAutoFit/>
          </a:bodyPr>
          <a:lstStyle/>
          <a:p>
            <a:r>
              <a:rPr lang="uk-UA" sz="4400" b="1" dirty="0" smtClean="0">
                <a:latin typeface="Times New Roman" pitchFamily="18" charset="0"/>
                <a:cs typeface="Times New Roman" pitchFamily="18" charset="0"/>
              </a:rPr>
              <a:t>Дякую за увагу!</a:t>
            </a:r>
            <a:endParaRPr lang="ru-RU"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1685670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876887"/>
            <a:ext cx="4032448" cy="4708981"/>
          </a:xfrm>
          <a:prstGeom prst="rect">
            <a:avLst/>
          </a:prstGeom>
          <a:noFill/>
        </p:spPr>
        <p:txBody>
          <a:bodyPr wrap="square" rtlCol="0">
            <a:spAutoFit/>
          </a:bodyPr>
          <a:lstStyle/>
          <a:p>
            <a:pPr algn="ctr"/>
            <a:r>
              <a:rPr lang="uk-UA" sz="2000" b="1" dirty="0" smtClean="0">
                <a:latin typeface="Times New Roman" pitchFamily="18" charset="0"/>
                <a:cs typeface="Times New Roman" pitchFamily="18" charset="0"/>
              </a:rPr>
              <a:t>    Екскурсія складається з трьох музеїв + обід:</a:t>
            </a:r>
          </a:p>
          <a:p>
            <a:endParaRPr lang="uk-UA" sz="2000" b="1"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1. </a:t>
            </a:r>
            <a:r>
              <a:rPr lang="uk-UA" sz="2000" dirty="0">
                <a:latin typeface="Times New Roman" pitchFamily="18" charset="0"/>
                <a:cs typeface="Times New Roman" pitchFamily="18" charset="0"/>
              </a:rPr>
              <a:t>Музей </a:t>
            </a:r>
            <a:r>
              <a:rPr lang="uk-UA" sz="2000" dirty="0" smtClean="0">
                <a:latin typeface="Times New Roman" pitchFamily="18" charset="0"/>
                <a:cs typeface="Times New Roman" pitchFamily="18" charset="0"/>
              </a:rPr>
              <a:t>Голодомору (</a:t>
            </a:r>
            <a:r>
              <a:rPr lang="ru-RU" sz="2000" dirty="0" smtClean="0">
                <a:latin typeface="Times New Roman" pitchFamily="18" charset="0"/>
                <a:cs typeface="Times New Roman" pitchFamily="18" charset="0"/>
              </a:rPr>
              <a:t>адрес: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вул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Лаврська</a:t>
            </a:r>
            <a:r>
              <a:rPr lang="ru-RU" sz="2000" dirty="0">
                <a:latin typeface="Times New Roman" pitchFamily="18" charset="0"/>
                <a:cs typeface="Times New Roman" pitchFamily="18" charset="0"/>
              </a:rPr>
              <a:t>, 3</a:t>
            </a:r>
            <a:r>
              <a:rPr lang="uk-UA"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a:t>
            </a:r>
          </a:p>
          <a:p>
            <a:r>
              <a:rPr lang="uk-UA" sz="2000" dirty="0" smtClean="0">
                <a:latin typeface="Times New Roman" pitchFamily="18" charset="0"/>
                <a:cs typeface="Times New Roman" pitchFamily="18" charset="0"/>
              </a:rPr>
              <a:t>    2. Музей </a:t>
            </a:r>
            <a:r>
              <a:rPr lang="uk-UA" sz="2000" dirty="0">
                <a:latin typeface="Times New Roman" pitchFamily="18" charset="0"/>
                <a:cs typeface="Times New Roman" pitchFamily="18" charset="0"/>
              </a:rPr>
              <a:t>Ханенків (</a:t>
            </a:r>
            <a:r>
              <a:rPr lang="ru-RU" sz="2000" dirty="0">
                <a:latin typeface="Times New Roman" pitchFamily="18" charset="0"/>
                <a:cs typeface="Times New Roman" pitchFamily="18" charset="0"/>
              </a:rPr>
              <a:t>адрес: </a:t>
            </a:r>
            <a:r>
              <a:rPr lang="uk-UA" sz="2000" dirty="0">
                <a:latin typeface="Times New Roman" pitchFamily="18" charset="0"/>
                <a:cs typeface="Times New Roman" pitchFamily="18" charset="0"/>
              </a:rPr>
              <a:t>вул. Терещенківська, 15). </a:t>
            </a:r>
          </a:p>
          <a:p>
            <a:r>
              <a:rPr lang="uk-UA" sz="2000" dirty="0" smtClean="0">
                <a:latin typeface="Times New Roman" pitchFamily="18" charset="0"/>
                <a:cs typeface="Times New Roman" pitchFamily="18" charset="0"/>
              </a:rPr>
              <a:t>    3. </a:t>
            </a:r>
            <a:r>
              <a:rPr lang="uk-UA" sz="2000" dirty="0">
                <a:latin typeface="Times New Roman" pitchFamily="18" charset="0"/>
                <a:cs typeface="Times New Roman" pitchFamily="18" charset="0"/>
              </a:rPr>
              <a:t>Музей «Третя після півночі» (</a:t>
            </a:r>
            <a:r>
              <a:rPr lang="ru-RU" sz="2000" dirty="0">
                <a:latin typeface="Times New Roman" pitchFamily="18" charset="0"/>
                <a:cs typeface="Times New Roman" pitchFamily="18" charset="0"/>
              </a:rPr>
              <a:t>адрес: </a:t>
            </a:r>
            <a:r>
              <a:rPr lang="ru-RU" sz="2000" dirty="0" err="1">
                <a:latin typeface="Times New Roman" pitchFamily="18" charset="0"/>
                <a:cs typeface="Times New Roman" pitchFamily="18" charset="0"/>
              </a:rPr>
              <a:t>вул</a:t>
            </a:r>
            <a:r>
              <a:rPr lang="ru-RU" sz="2000" dirty="0">
                <a:latin typeface="Times New Roman" pitchFamily="18" charset="0"/>
                <a:cs typeface="Times New Roman" pitchFamily="18" charset="0"/>
              </a:rPr>
              <a:t>. Олеся Гончара, 45-в,</a:t>
            </a:r>
            <a:r>
              <a:rPr lang="uk-UA" sz="2000" dirty="0" smtClean="0">
                <a:latin typeface="Times New Roman" pitchFamily="18" charset="0"/>
                <a:cs typeface="Times New Roman" pitchFamily="18" charset="0"/>
              </a:rPr>
              <a:t>).</a:t>
            </a:r>
          </a:p>
          <a:p>
            <a:endParaRPr lang="ru-RU" sz="2000" dirty="0" smtClean="0">
              <a:latin typeface="Times New Roman" pitchFamily="18" charset="0"/>
              <a:cs typeface="Times New Roman" pitchFamily="18" charset="0"/>
            </a:endParaRPr>
          </a:p>
          <a:p>
            <a:r>
              <a:rPr lang="uk-UA" sz="2000" b="1" dirty="0" smtClean="0">
                <a:latin typeface="Times New Roman" pitchFamily="18" charset="0"/>
                <a:cs typeface="Times New Roman" pitchFamily="18" charset="0"/>
              </a:rPr>
              <a:t>    Обід:</a:t>
            </a:r>
          </a:p>
          <a:p>
            <a:r>
              <a:rPr lang="uk-UA" sz="2000" dirty="0">
                <a:latin typeface="Times New Roman" pitchFamily="18" charset="0"/>
                <a:cs typeface="Times New Roman" pitchFamily="18" charset="0"/>
              </a:rPr>
              <a:t>Пирогова "</a:t>
            </a:r>
            <a:r>
              <a:rPr lang="uk-UA" sz="2000" dirty="0" smtClean="0">
                <a:latin typeface="Times New Roman" pitchFamily="18" charset="0"/>
                <a:cs typeface="Times New Roman" pitchFamily="18" charset="0"/>
              </a:rPr>
              <a:t>Микола"  (за свій рахунок). В</a:t>
            </a:r>
            <a:r>
              <a:rPr lang="ru-RU" sz="2000" dirty="0" smtClean="0">
                <a:latin typeface="Times New Roman" pitchFamily="18" charset="0"/>
                <a:cs typeface="Times New Roman" pitchFamily="18" charset="0"/>
              </a:rPr>
              <a:t>ул</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Саксаганского.</a:t>
            </a:r>
          </a:p>
          <a:p>
            <a:endParaRPr lang="uk-UA" sz="2000" dirty="0">
              <a:latin typeface="Times New Roman" pitchFamily="18" charset="0"/>
              <a:cs typeface="Times New Roman" pitchFamily="18" charset="0"/>
            </a:endParaRPr>
          </a:p>
          <a:p>
            <a:r>
              <a:rPr lang="uk-UA" sz="2000" dirty="0" smtClean="0">
                <a:latin typeface="Times New Roman" pitchFamily="18" charset="0"/>
                <a:cs typeface="Times New Roman" pitchFamily="18" charset="0"/>
              </a:rPr>
              <a:t>Вартість такої екскурсії</a:t>
            </a:r>
            <a:r>
              <a:rPr lang="uk-UA" sz="2000" smtClean="0">
                <a:latin typeface="Times New Roman" pitchFamily="18" charset="0"/>
                <a:cs typeface="Times New Roman" pitchFamily="18" charset="0"/>
              </a:rPr>
              <a:t>: 350 </a:t>
            </a:r>
            <a:r>
              <a:rPr lang="uk-UA" sz="2000" dirty="0" smtClean="0">
                <a:latin typeface="Times New Roman" pitchFamily="18" charset="0"/>
                <a:cs typeface="Times New Roman" pitchFamily="18" charset="0"/>
              </a:rPr>
              <a:t>грн.</a:t>
            </a:r>
            <a:endParaRPr lang="uk-UA"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71320"/>
            <a:ext cx="2609850" cy="1952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Історія Національного музею Голодомору-геноциду | Національний музей  Голодомору-геноцид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32656"/>
            <a:ext cx="2998431" cy="1673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4593114"/>
            <a:ext cx="2873896" cy="1914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431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836712"/>
            <a:ext cx="6768752" cy="5324535"/>
          </a:xfrm>
          <a:prstGeom prst="rect">
            <a:avLst/>
          </a:prstGeom>
          <a:noFill/>
        </p:spPr>
        <p:txBody>
          <a:bodyPr wrap="square" rtlCol="0">
            <a:spAutoFit/>
          </a:bodyPr>
          <a:lstStyle/>
          <a:p>
            <a:pPr marL="342900" indent="-342900">
              <a:buFont typeface="Arial" pitchFamily="34" charset="0"/>
              <a:buChar char="•"/>
            </a:pPr>
            <a:r>
              <a:rPr lang="uk-UA" sz="2000" dirty="0" smtClean="0">
                <a:latin typeface="Times New Roman" pitchFamily="18" charset="0"/>
                <a:cs typeface="Times New Roman" pitchFamily="18" charset="0"/>
              </a:rPr>
              <a:t>    Зустріч з гідом відбудеться о 9:00 </a:t>
            </a:r>
            <a:r>
              <a:rPr lang="uk-UA" sz="2000" dirty="0" err="1" smtClean="0">
                <a:latin typeface="Times New Roman" pitchFamily="18" charset="0"/>
                <a:cs typeface="Times New Roman" pitchFamily="18" charset="0"/>
              </a:rPr>
              <a:t>год</a:t>
            </a:r>
            <a:r>
              <a:rPr lang="uk-UA" sz="2000" dirty="0" smtClean="0">
                <a:latin typeface="Times New Roman" pitchFamily="18" charset="0"/>
                <a:cs typeface="Times New Roman" pitchFamily="18" charset="0"/>
              </a:rPr>
              <a:t> біля собору Софія Київська. Там буде чекати автобус, який  завезе нас до першої зупинки екскурсії - </a:t>
            </a:r>
            <a:r>
              <a:rPr lang="uk-UA" sz="2000" dirty="0">
                <a:latin typeface="Times New Roman" pitchFamily="18" charset="0"/>
                <a:cs typeface="Times New Roman" pitchFamily="18" charset="0"/>
              </a:rPr>
              <a:t>Музей </a:t>
            </a:r>
            <a:r>
              <a:rPr lang="uk-UA" sz="2000" dirty="0" smtClean="0">
                <a:latin typeface="Times New Roman" pitchFamily="18" charset="0"/>
                <a:cs typeface="Times New Roman" pitchFamily="18" charset="0"/>
              </a:rPr>
              <a:t>Голодомору (15хв на автобусі). О 9:30 починається екскурсія.</a:t>
            </a:r>
          </a:p>
          <a:p>
            <a:pPr marL="342900" indent="-342900">
              <a:buFont typeface="Arial" pitchFamily="34" charset="0"/>
              <a:buChar char="•"/>
            </a:pPr>
            <a:endParaRPr lang="uk-UA" sz="2000" dirty="0" smtClean="0">
              <a:latin typeface="Times New Roman" pitchFamily="18" charset="0"/>
              <a:cs typeface="Times New Roman" pitchFamily="18" charset="0"/>
            </a:endParaRPr>
          </a:p>
          <a:p>
            <a:pPr marL="342900" indent="-342900">
              <a:buFont typeface="Arial" pitchFamily="34" charset="0"/>
              <a:buChar char="•"/>
            </a:pP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   Потім ми поїдемо до Музею Ханенків (приблизно 20хв на автобусі). 11:00год початок екскурсії.</a:t>
            </a:r>
          </a:p>
          <a:p>
            <a:endParaRPr lang="uk-UA" sz="2000" dirty="0" smtClean="0">
              <a:latin typeface="Times New Roman" pitchFamily="18" charset="0"/>
              <a:cs typeface="Times New Roman" pitchFamily="18" charset="0"/>
            </a:endParaRPr>
          </a:p>
          <a:p>
            <a:pPr marL="342900" indent="-342900">
              <a:buFont typeface="Arial" pitchFamily="34" charset="0"/>
              <a:buChar char="•"/>
            </a:pPr>
            <a:r>
              <a:rPr lang="uk-UA" sz="2000" dirty="0" smtClean="0">
                <a:latin typeface="Times New Roman" pitchFamily="18" charset="0"/>
                <a:cs typeface="Times New Roman" pitchFamily="18" charset="0"/>
              </a:rPr>
              <a:t>    О 13:00 обід в пироговій </a:t>
            </a:r>
            <a:r>
              <a:rPr lang="uk-UA" sz="2000" dirty="0">
                <a:latin typeface="Times New Roman" pitchFamily="18" charset="0"/>
                <a:cs typeface="Times New Roman" pitchFamily="18" charset="0"/>
              </a:rPr>
              <a:t>"</a:t>
            </a:r>
            <a:r>
              <a:rPr lang="uk-UA" sz="2000" dirty="0" smtClean="0">
                <a:latin typeface="Times New Roman" pitchFamily="18" charset="0"/>
                <a:cs typeface="Times New Roman" pitchFamily="18" charset="0"/>
              </a:rPr>
              <a:t>Микола"  (10 </a:t>
            </a:r>
            <a:r>
              <a:rPr lang="uk-UA" sz="2000" dirty="0" err="1" smtClean="0">
                <a:latin typeface="Times New Roman" pitchFamily="18" charset="0"/>
                <a:cs typeface="Times New Roman" pitchFamily="18" charset="0"/>
              </a:rPr>
              <a:t>хв</a:t>
            </a:r>
            <a:r>
              <a:rPr lang="uk-UA" sz="2000" dirty="0" smtClean="0">
                <a:latin typeface="Times New Roman" pitchFamily="18" charset="0"/>
                <a:cs typeface="Times New Roman" pitchFamily="18" charset="0"/>
              </a:rPr>
              <a:t> пішки від музею Ханенків).</a:t>
            </a:r>
          </a:p>
          <a:p>
            <a:pPr marL="342900" indent="-342900">
              <a:buFont typeface="Arial" pitchFamily="34" charset="0"/>
              <a:buChar char="•"/>
            </a:pPr>
            <a:endParaRPr lang="uk-UA" sz="2000" dirty="0">
              <a:latin typeface="Times New Roman" pitchFamily="18" charset="0"/>
              <a:cs typeface="Times New Roman" pitchFamily="18" charset="0"/>
            </a:endParaRPr>
          </a:p>
          <a:p>
            <a:pPr marL="342900" indent="-342900">
              <a:buFont typeface="Arial" pitchFamily="34" charset="0"/>
              <a:buChar char="•"/>
            </a:pPr>
            <a:r>
              <a:rPr lang="uk-UA" sz="2000" dirty="0" smtClean="0">
                <a:latin typeface="Times New Roman" pitchFamily="18" charset="0"/>
                <a:cs typeface="Times New Roman" pitchFamily="18" charset="0"/>
              </a:rPr>
              <a:t>    О 14:30 вирушаємо пішки до музею </a:t>
            </a:r>
            <a:r>
              <a:rPr lang="uk-UA" sz="2000" dirty="0">
                <a:latin typeface="Times New Roman" pitchFamily="18" charset="0"/>
                <a:cs typeface="Times New Roman" pitchFamily="18" charset="0"/>
              </a:rPr>
              <a:t>«Третя після півночі» </a:t>
            </a:r>
            <a:r>
              <a:rPr lang="uk-UA" sz="2000" dirty="0" smtClean="0">
                <a:latin typeface="Times New Roman" pitchFamily="18" charset="0"/>
                <a:cs typeface="Times New Roman" pitchFamily="18" charset="0"/>
              </a:rPr>
              <a:t>(25 </a:t>
            </a:r>
            <a:r>
              <a:rPr lang="uk-UA" sz="2000" dirty="0" err="1" smtClean="0">
                <a:latin typeface="Times New Roman" pitchFamily="18" charset="0"/>
                <a:cs typeface="Times New Roman" pitchFamily="18" charset="0"/>
              </a:rPr>
              <a:t>хв</a:t>
            </a:r>
            <a:r>
              <a:rPr lang="uk-UA" sz="2000" dirty="0" smtClean="0">
                <a:latin typeface="Times New Roman" pitchFamily="18" charset="0"/>
                <a:cs typeface="Times New Roman" pitchFamily="18" charset="0"/>
              </a:rPr>
              <a:t>). </a:t>
            </a:r>
          </a:p>
          <a:p>
            <a:pPr marL="342900" indent="-342900">
              <a:buFont typeface="Arial" pitchFamily="34" charset="0"/>
              <a:buChar char="•"/>
            </a:pPr>
            <a:endParaRPr lang="uk-UA" sz="2000" dirty="0" smtClean="0">
              <a:latin typeface="Times New Roman" pitchFamily="18" charset="0"/>
              <a:cs typeface="Times New Roman" pitchFamily="18" charset="0"/>
            </a:endParaRPr>
          </a:p>
          <a:p>
            <a:pPr marL="342900" indent="-342900">
              <a:buFont typeface="Arial" pitchFamily="34" charset="0"/>
              <a:buChar char="•"/>
            </a:pPr>
            <a:r>
              <a:rPr lang="uk-UA" sz="2000" dirty="0" smtClean="0">
                <a:latin typeface="Times New Roman" pitchFamily="18" charset="0"/>
                <a:cs typeface="Times New Roman" pitchFamily="18" charset="0"/>
              </a:rPr>
              <a:t>    Екскурсія </a:t>
            </a:r>
            <a:r>
              <a:rPr lang="uk-UA" sz="2000" dirty="0">
                <a:latin typeface="Times New Roman" pitchFamily="18" charset="0"/>
                <a:cs typeface="Times New Roman" pitchFamily="18" charset="0"/>
              </a:rPr>
              <a:t>для людей з порушенням зору </a:t>
            </a:r>
            <a:r>
              <a:rPr lang="uk-UA" sz="2000" dirty="0" smtClean="0">
                <a:latin typeface="Times New Roman" pitchFamily="18" charset="0"/>
                <a:cs typeface="Times New Roman" pitchFamily="18" charset="0"/>
              </a:rPr>
              <a:t>закінчиться приблизно о 17:00.</a:t>
            </a:r>
            <a:endParaRPr lang="uk-UA"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66675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576423"/>
            <a:ext cx="2545569" cy="430887"/>
          </a:xfrm>
          <a:prstGeom prst="rect">
            <a:avLst/>
          </a:prstGeom>
        </p:spPr>
        <p:txBody>
          <a:bodyPr wrap="none">
            <a:spAutoFit/>
          </a:bodyPr>
          <a:lstStyle/>
          <a:p>
            <a:r>
              <a:rPr lang="ru-RU" sz="2200" b="1" dirty="0" smtClean="0">
                <a:latin typeface="Times New Roman" pitchFamily="18" charset="0"/>
                <a:cs typeface="Times New Roman" pitchFamily="18" charset="0"/>
              </a:rPr>
              <a:t>Музей Голодомору</a:t>
            </a:r>
            <a:endParaRPr lang="ru-RU" sz="2200" b="1" dirty="0">
              <a:latin typeface="Times New Roman" pitchFamily="18" charset="0"/>
              <a:cs typeface="Times New Roman" pitchFamily="18" charset="0"/>
            </a:endParaRPr>
          </a:p>
        </p:txBody>
      </p:sp>
      <p:sp>
        <p:nvSpPr>
          <p:cNvPr id="3" name="Прямоугольник 2"/>
          <p:cNvSpPr/>
          <p:nvPr/>
        </p:nvSpPr>
        <p:spPr>
          <a:xfrm>
            <a:off x="185954" y="1556792"/>
            <a:ext cx="3960440" cy="3785652"/>
          </a:xfrm>
          <a:prstGeom prst="rect">
            <a:avLst/>
          </a:prstGeom>
        </p:spPr>
        <p:txBody>
          <a:bodyPr wrap="square">
            <a:spAutoFit/>
          </a:bodyPr>
          <a:lstStyle/>
          <a:p>
            <a:r>
              <a:rPr lang="uk-UA" sz="2000" dirty="0" smtClean="0">
                <a:latin typeface="Times New Roman" pitchFamily="18" charset="0"/>
                <a:cs typeface="Times New Roman" pitchFamily="18" charset="0"/>
              </a:rPr>
              <a:t>    Вперше в Україні незрячі та </a:t>
            </a:r>
            <a:r>
              <a:rPr lang="uk-UA" sz="2000" dirty="0" err="1" smtClean="0">
                <a:latin typeface="Times New Roman" pitchFamily="18" charset="0"/>
                <a:cs typeface="Times New Roman" pitchFamily="18" charset="0"/>
              </a:rPr>
              <a:t>слабозорі</a:t>
            </a:r>
            <a:r>
              <a:rPr lang="uk-UA" sz="2000" dirty="0" smtClean="0">
                <a:latin typeface="Times New Roman" pitchFamily="18" charset="0"/>
                <a:cs typeface="Times New Roman" pitchFamily="18" charset="0"/>
              </a:rPr>
              <a:t> можуть «побачити» архівні фото, зроблені у 1932 – 1933 роках, прослухати унікальні свідчення очевидців Голодомору, ознайомитись із архівними документами шрифтом </a:t>
            </a:r>
            <a:r>
              <a:rPr lang="uk-UA" sz="2000" dirty="0" err="1" smtClean="0">
                <a:latin typeface="Times New Roman" pitchFamily="18" charset="0"/>
                <a:cs typeface="Times New Roman" pitchFamily="18" charset="0"/>
              </a:rPr>
              <a:t>Брайля</a:t>
            </a:r>
            <a:r>
              <a:rPr lang="uk-UA" sz="2000" dirty="0" smtClean="0">
                <a:latin typeface="Times New Roman" pitchFamily="18" charset="0"/>
                <a:cs typeface="Times New Roman" pitchFamily="18" charset="0"/>
              </a:rPr>
              <a:t> та дослідити територію музею за допомогою тактильних макетів. Також екскурсія включає </a:t>
            </a:r>
            <a:r>
              <a:rPr lang="uk-UA" sz="2000" dirty="0" err="1" smtClean="0">
                <a:latin typeface="Times New Roman" pitchFamily="18" charset="0"/>
                <a:cs typeface="Times New Roman" pitchFamily="18" charset="0"/>
              </a:rPr>
              <a:t>аудіодескрипції</a:t>
            </a:r>
            <a:r>
              <a:rPr lang="uk-UA" sz="2000" dirty="0" smtClean="0">
                <a:latin typeface="Times New Roman" pitchFamily="18" charset="0"/>
                <a:cs typeface="Times New Roman" pitchFamily="18" charset="0"/>
              </a:rPr>
              <a:t> меморіальних об’єктів.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394" y="4221088"/>
            <a:ext cx="3977680" cy="1988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068" y="772663"/>
            <a:ext cx="3546332" cy="31828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5725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7" y="28904"/>
            <a:ext cx="5416547" cy="430887"/>
          </a:xfrm>
          <a:prstGeom prst="rect">
            <a:avLst/>
          </a:prstGeom>
        </p:spPr>
        <p:txBody>
          <a:bodyPr wrap="none">
            <a:spAutoFit/>
          </a:bodyPr>
          <a:lstStyle/>
          <a:p>
            <a:r>
              <a:rPr lang="uk-UA" sz="2200" b="1" dirty="0" smtClean="0">
                <a:latin typeface="Times New Roman" pitchFamily="18" charset="0"/>
                <a:cs typeface="Times New Roman" pitchFamily="18" charset="0"/>
              </a:rPr>
              <a:t>Екскурсії для незрячих у Музеї Ханенків</a:t>
            </a:r>
            <a:endParaRPr lang="uk-UA" sz="2200" b="1" dirty="0">
              <a:latin typeface="Times New Roman" pitchFamily="18" charset="0"/>
              <a:cs typeface="Times New Roman" pitchFamily="18" charset="0"/>
            </a:endParaRPr>
          </a:p>
        </p:txBody>
      </p:sp>
      <p:sp>
        <p:nvSpPr>
          <p:cNvPr id="3" name="Прямоугольник 2"/>
          <p:cNvSpPr/>
          <p:nvPr/>
        </p:nvSpPr>
        <p:spPr>
          <a:xfrm>
            <a:off x="0" y="437457"/>
            <a:ext cx="8316416" cy="2554545"/>
          </a:xfrm>
          <a:prstGeom prst="rect">
            <a:avLst/>
          </a:prstGeom>
        </p:spPr>
        <p:txBody>
          <a:bodyPr wrap="square">
            <a:spAutoFit/>
          </a:bodyPr>
          <a:lstStyle/>
          <a:p>
            <a:pPr algn="just"/>
            <a:r>
              <a:rPr lang="ru-RU" sz="2000" dirty="0" smtClean="0">
                <a:latin typeface="Times New Roman" pitchFamily="18" charset="0"/>
                <a:cs typeface="Times New Roman" pitchFamily="18" charset="0"/>
              </a:rPr>
              <a:t>    Музей </a:t>
            </a:r>
            <a:r>
              <a:rPr lang="ru-RU" sz="2000" dirty="0" err="1" smtClean="0">
                <a:latin typeface="Times New Roman" pitchFamily="18" charset="0"/>
                <a:cs typeface="Times New Roman" pitchFamily="18" charset="0"/>
              </a:rPr>
              <a:t>Ханенків</a:t>
            </a:r>
            <a:r>
              <a:rPr lang="ru-RU" sz="2000" dirty="0" smtClean="0">
                <a:latin typeface="Times New Roman" pitchFamily="18" charset="0"/>
                <a:cs typeface="Times New Roman" pitchFamily="18" charset="0"/>
              </a:rPr>
              <a:t> працює з людьми з порушенням </a:t>
            </a:r>
            <a:r>
              <a:rPr lang="ru-RU" sz="2000" dirty="0" err="1" smtClean="0">
                <a:latin typeface="Times New Roman" pitchFamily="18" charset="0"/>
                <a:cs typeface="Times New Roman" pitchFamily="18" charset="0"/>
              </a:rPr>
              <a:t>зору</a:t>
            </a:r>
            <a:r>
              <a:rPr lang="ru-RU" sz="2000" dirty="0" smtClean="0">
                <a:latin typeface="Times New Roman" pitchFamily="18" charset="0"/>
                <a:cs typeface="Times New Roman" pitchFamily="18" charset="0"/>
              </a:rPr>
              <a:t> з 2008 року.</a:t>
            </a: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В рамках проекту “Тактильні копії шедеврів світового мистецтва для Музею Ханенків” було виготовлено 7 альбомів із пластиковими тактильними копіями. Такі альбоми використовуються під час екскурсій для </a:t>
            </a:r>
            <a:r>
              <a:rPr lang="uk-UA" sz="2000" dirty="0" err="1" smtClean="0">
                <a:latin typeface="Times New Roman" pitchFamily="18" charset="0"/>
                <a:cs typeface="Times New Roman" pitchFamily="18" charset="0"/>
              </a:rPr>
              <a:t>слабозорих</a:t>
            </a:r>
            <a:r>
              <a:rPr lang="uk-UA" sz="2000" dirty="0" smtClean="0">
                <a:latin typeface="Times New Roman" pitchFamily="18" charset="0"/>
                <a:cs typeface="Times New Roman" pitchFamily="18" charset="0"/>
              </a:rPr>
              <a:t> та незрячих відвідувачів. У кожному альбомі – по 17 тактильних копій предметів з колекції Музею Ханенків та рельєфні портрети засновників музею – Богдана та Варвари Ханенків. Експонати підібрані так, щоб максимально представити різноманітність колекції.</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36838"/>
            <a:ext cx="3816424" cy="2543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267" b="10690"/>
          <a:stretch/>
        </p:blipFill>
        <p:spPr bwMode="auto">
          <a:xfrm>
            <a:off x="4335363" y="2992002"/>
            <a:ext cx="3584781" cy="1816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149" b="8612"/>
          <a:stretch/>
        </p:blipFill>
        <p:spPr bwMode="auto">
          <a:xfrm>
            <a:off x="4244287" y="4940839"/>
            <a:ext cx="3766934" cy="1805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466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37677"/>
            <a:ext cx="8388424" cy="2554545"/>
          </a:xfrm>
          <a:prstGeom prst="rect">
            <a:avLst/>
          </a:prstGeom>
        </p:spPr>
        <p:txBody>
          <a:bodyPr wrap="square">
            <a:spAutoFit/>
          </a:bodyPr>
          <a:lstStyle/>
          <a:p>
            <a:pPr algn="just"/>
            <a:r>
              <a:rPr lang="uk-UA" sz="2000" dirty="0" smtClean="0">
                <a:latin typeface="Times New Roman" pitchFamily="18" charset="0"/>
                <a:cs typeface="Times New Roman" pitchFamily="18" charset="0"/>
              </a:rPr>
              <a:t>    Оскільки всі предмети в музеї старовинні, то  не завжди дозволяють їх торкатися. Але можна спробувати на дотик певні елементи інтер’єру (дерево на стінах). Не можна торкнутися, наприклад, скульптури, але можна помацати матеріал, з якого вона зроблена (дерево, бронза, кістка) або представлені копії цієї скульптури. Відчуття матеріалу, форми дає незрячим більше уявлення про сам предмет. Так вони можуть його побачити. Можна дати понюхати спеції, аби допомогти уявити, який запах могла мати старовинна страва, зображена на картині.</a:t>
            </a:r>
            <a:endParaRPr lang="ru-RU" sz="20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80" t="6325" b="8976"/>
          <a:stretch/>
        </p:blipFill>
        <p:spPr bwMode="auto">
          <a:xfrm>
            <a:off x="4644008" y="2592222"/>
            <a:ext cx="3337951" cy="17069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577" b="8687"/>
          <a:stretch/>
        </p:blipFill>
        <p:spPr bwMode="auto">
          <a:xfrm>
            <a:off x="4074522" y="4509120"/>
            <a:ext cx="4313901" cy="2055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9932" t="6811" r="20344" b="10439"/>
          <a:stretch/>
        </p:blipFill>
        <p:spPr bwMode="auto">
          <a:xfrm>
            <a:off x="205254" y="3023914"/>
            <a:ext cx="3712958" cy="2892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372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8505" y="1268760"/>
            <a:ext cx="4104456" cy="4708981"/>
          </a:xfrm>
          <a:prstGeom prst="rect">
            <a:avLst/>
          </a:prstGeom>
        </p:spPr>
        <p:txBody>
          <a:bodyPr wrap="square">
            <a:spAutoFit/>
          </a:bodyPr>
          <a:lstStyle/>
          <a:p>
            <a:r>
              <a:rPr lang="uk-UA" sz="2000" dirty="0" smtClean="0">
                <a:latin typeface="Times New Roman" pitchFamily="18" charset="0"/>
                <a:cs typeface="Times New Roman" pitchFamily="18" charset="0"/>
              </a:rPr>
              <a:t>   Заклад, який зосередив свої сили на виготовленні ароматних пирогів та дав притулок під своїм дахом  трьом хвостатим красеням породи </a:t>
            </a:r>
            <a:r>
              <a:rPr lang="uk-UA" sz="2000" dirty="0" err="1" smtClean="0">
                <a:latin typeface="Times New Roman" pitchFamily="18" charset="0"/>
                <a:cs typeface="Times New Roman" pitchFamily="18" charset="0"/>
              </a:rPr>
              <a:t>мейн-кун</a:t>
            </a:r>
            <a:r>
              <a:rPr lang="uk-UA" sz="2000" dirty="0" smtClean="0">
                <a:latin typeface="Times New Roman" pitchFamily="18" charset="0"/>
                <a:cs typeface="Times New Roman" pitchFamily="18" charset="0"/>
              </a:rPr>
              <a:t>. Котики погоджуються на обійми, і можуть перевірити, чи все гаразд із замовленням гостя. Доповнюють чудове котяче суспільство, звичайно ж, пироги, якими "Микола" славиться на всю столицю. У закладі діє сезонна пропозиція, а в постійному меню, окрім пирогів, завжди можна знайти низку гарячих та холодних закусок.</a:t>
            </a:r>
            <a:endParaRPr lang="uk-UA" sz="2000" dirty="0">
              <a:latin typeface="Times New Roman" pitchFamily="18" charset="0"/>
              <a:cs typeface="Times New Roman" pitchFamily="18" charset="0"/>
            </a:endParaRPr>
          </a:p>
        </p:txBody>
      </p:sp>
      <p:sp>
        <p:nvSpPr>
          <p:cNvPr id="3" name="Прямоугольник 2"/>
          <p:cNvSpPr/>
          <p:nvPr/>
        </p:nvSpPr>
        <p:spPr>
          <a:xfrm>
            <a:off x="947029" y="535479"/>
            <a:ext cx="2820900" cy="430887"/>
          </a:xfrm>
          <a:prstGeom prst="rect">
            <a:avLst/>
          </a:prstGeom>
        </p:spPr>
        <p:txBody>
          <a:bodyPr wrap="none">
            <a:spAutoFit/>
          </a:bodyPr>
          <a:lstStyle/>
          <a:p>
            <a:r>
              <a:rPr lang="uk-UA" sz="2200" b="1" dirty="0" smtClean="0">
                <a:latin typeface="Times New Roman" pitchFamily="18" charset="0"/>
                <a:cs typeface="Times New Roman" pitchFamily="18" charset="0"/>
              </a:rPr>
              <a:t>Пирогова "Микола"</a:t>
            </a:r>
            <a:endParaRPr lang="uk-UA" sz="22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428" y="535479"/>
            <a:ext cx="3021229" cy="2015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761180"/>
            <a:ext cx="3216561" cy="3216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162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3739" y="83139"/>
            <a:ext cx="3830023" cy="430887"/>
          </a:xfrm>
          <a:prstGeom prst="rect">
            <a:avLst/>
          </a:prstGeom>
        </p:spPr>
        <p:txBody>
          <a:bodyPr wrap="none">
            <a:spAutoFit/>
          </a:bodyPr>
          <a:lstStyle/>
          <a:p>
            <a:r>
              <a:rPr lang="uk-UA" sz="2200" b="1" dirty="0" smtClean="0">
                <a:latin typeface="Times New Roman" pitchFamily="18" charset="0"/>
                <a:cs typeface="Times New Roman" pitchFamily="18" charset="0"/>
              </a:rPr>
              <a:t>Музей «Третя після півночі»</a:t>
            </a:r>
            <a:endParaRPr lang="uk-UA" sz="2200" b="1" dirty="0">
              <a:latin typeface="Times New Roman" pitchFamily="18" charset="0"/>
              <a:cs typeface="Times New Roman" pitchFamily="18" charset="0"/>
            </a:endParaRPr>
          </a:p>
        </p:txBody>
      </p:sp>
      <p:sp>
        <p:nvSpPr>
          <p:cNvPr id="3" name="Прямоугольник 2"/>
          <p:cNvSpPr/>
          <p:nvPr/>
        </p:nvSpPr>
        <p:spPr>
          <a:xfrm>
            <a:off x="138049" y="537982"/>
            <a:ext cx="8136904" cy="3170099"/>
          </a:xfrm>
          <a:prstGeom prst="rect">
            <a:avLst/>
          </a:prstGeom>
        </p:spPr>
        <p:txBody>
          <a:bodyPr wrap="square">
            <a:spAutoFit/>
          </a:bodyPr>
          <a:lstStyle/>
          <a:p>
            <a:pPr algn="just"/>
            <a:r>
              <a:rPr lang="uk-UA" sz="2000" dirty="0" smtClean="0">
                <a:latin typeface="Times New Roman" pitchFamily="18" charset="0"/>
                <a:cs typeface="Times New Roman" pitchFamily="18" charset="0"/>
              </a:rPr>
              <a:t>    За 90 хвилин екскурсії відвідувачі проходять 5 різних кімнат, і кожна кімната дуже реалістично повторює якесь місце з нашого життя. Важлива мета, яку музей  перед собою ставить – це адаптація родичів і друзів незрячих, тому що важливою складовою гарного життя є порозуміння з близькими. Музей зроблений для того, </a:t>
            </a:r>
            <a:r>
              <a:rPr lang="ru-RU" sz="2000" dirty="0" smtClean="0">
                <a:latin typeface="Times New Roman" pitchFamily="18" charset="0"/>
                <a:cs typeface="Times New Roman" pitchFamily="18" charset="0"/>
              </a:rPr>
              <a:t>щоб </a:t>
            </a:r>
            <a:r>
              <a:rPr lang="uk-UA" sz="2000" dirty="0" smtClean="0">
                <a:latin typeface="Times New Roman" pitchFamily="18" charset="0"/>
                <a:cs typeface="Times New Roman" pitchFamily="18" charset="0"/>
              </a:rPr>
              <a:t>друзі і родичі людей з порушенням зору приходили для того, щоб зрозуміти, як вони живуть. Одним із найчастіших запитань є «Як ви розрізняєте купюри?», «Як перейти дорогу?», «А як ви знаєте, що ви одягаєте?». Окрім того, тут показують фільми з </a:t>
            </a:r>
            <a:r>
              <a:rPr lang="uk-UA" sz="2000" dirty="0" err="1" smtClean="0">
                <a:latin typeface="Times New Roman" pitchFamily="18" charset="0"/>
                <a:cs typeface="Times New Roman" pitchFamily="18" charset="0"/>
              </a:rPr>
              <a:t>тифлокоментарем</a:t>
            </a:r>
            <a:r>
              <a:rPr lang="uk-UA" sz="2000" dirty="0" smtClean="0">
                <a:latin typeface="Times New Roman" pitchFamily="18" charset="0"/>
                <a:cs typeface="Times New Roman" pitchFamily="18" charset="0"/>
              </a:rPr>
              <a:t> – додатковою звуковою доріжкою, що пояснює відеоряд.</a:t>
            </a:r>
            <a:endParaRPr lang="uk-UA"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357" y="4005064"/>
            <a:ext cx="4467104" cy="24856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49" y="4266286"/>
            <a:ext cx="3561853" cy="1963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633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674" y="980728"/>
            <a:ext cx="4104456" cy="4401205"/>
          </a:xfrm>
          <a:prstGeom prst="rect">
            <a:avLst/>
          </a:prstGeom>
        </p:spPr>
        <p:txBody>
          <a:bodyPr wrap="square">
            <a:spAutoFit/>
          </a:bodyPr>
          <a:lstStyle/>
          <a:p>
            <a:r>
              <a:rPr lang="uk-UA" sz="2000" dirty="0" smtClean="0">
                <a:latin typeface="Times New Roman" pitchFamily="18" charset="0"/>
                <a:cs typeface="Times New Roman" pitchFamily="18" charset="0"/>
              </a:rPr>
              <a:t>    Музей почався із однієї виставки, але зараз його експозиція дещо розширилась. Зокрема, тут триває виставка «Невидиме мистецтво», де зібрані витвори мистецтва, які можна вивчити на дотик, впізнати і знайти якісь нові для себе деталі. Це і живопис, і архітектура, є бюсти відомих людей, є якісь об’єкти із фільмів. Окрім того, сюди можуть зайти не тільки люди з  порушенням зору, а молодь, яка цікавиться доторкнутися до думок незрячих людей.</a:t>
            </a:r>
            <a:endParaRPr lang="uk-UA" sz="2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811242"/>
            <a:ext cx="3354471"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427" r="24243"/>
          <a:stretch/>
        </p:blipFill>
        <p:spPr bwMode="auto">
          <a:xfrm>
            <a:off x="4427984" y="3401865"/>
            <a:ext cx="3621700" cy="2910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9662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202</TotalTime>
  <Words>665</Words>
  <Application>Microsoft Office PowerPoint</Application>
  <PresentationFormat>Екран (4:3)</PresentationFormat>
  <Paragraphs>34</Paragraphs>
  <Slides>10</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10</vt:i4>
      </vt:variant>
    </vt:vector>
  </HeadingPairs>
  <TitlesOfParts>
    <vt:vector size="15" baseType="lpstr">
      <vt:lpstr>Arial</vt:lpstr>
      <vt:lpstr>Calibri</vt:lpstr>
      <vt:lpstr>Cambria</vt:lpstr>
      <vt:lpstr>Times New Roman</vt:lpstr>
      <vt:lpstr>Соседство</vt:lpstr>
      <vt:lpstr>Екскурсія для людей з порушенням зору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Екскурсія для</dc:title>
  <dc:creator>Jack</dc:creator>
  <cp:lastModifiedBy>Пользователь</cp:lastModifiedBy>
  <cp:revision>41</cp:revision>
  <dcterms:created xsi:type="dcterms:W3CDTF">2021-11-25T13:56:40Z</dcterms:created>
  <dcterms:modified xsi:type="dcterms:W3CDTF">2021-12-01T10:02:23Z</dcterms:modified>
</cp:coreProperties>
</file>