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6" r:id="rId18"/>
    <p:sldId id="25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42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5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0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8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62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4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3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3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37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52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2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46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4080" y="758952"/>
            <a:ext cx="10058400" cy="356366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Навчальна дисципліна </a:t>
            </a:r>
            <a:b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«Права людини та верховенство права»</a:t>
            </a:r>
            <a:r>
              <a:rPr lang="uk-UA" sz="4000" dirty="0" smtClean="0">
                <a:latin typeface="Arial Black" panose="020B0A04020102020204" pitchFamily="34" charset="0"/>
              </a:rPr>
              <a:t/>
            </a:r>
            <a:br>
              <a:rPr lang="uk-UA" sz="4000" dirty="0" smtClean="0">
                <a:latin typeface="Arial Black" panose="020B0A04020102020204" pitchFamily="34" charset="0"/>
              </a:rPr>
            </a:br>
            <a:r>
              <a:rPr lang="uk-UA" sz="4000" dirty="0" smtClean="0">
                <a:latin typeface="Arial Black" panose="020B0A04020102020204" pitchFamily="34" charset="0"/>
              </a:rPr>
              <a:t/>
            </a:r>
            <a:br>
              <a:rPr lang="uk-UA" sz="4000" dirty="0" smtClean="0">
                <a:latin typeface="Arial Black" panose="020B0A04020102020204" pitchFamily="34" charset="0"/>
              </a:rPr>
            </a:br>
            <a:r>
              <a:rPr lang="uk-UA" sz="4000" smtClean="0">
                <a:latin typeface="Arial Black" panose="020B0A04020102020204" pitchFamily="34" charset="0"/>
              </a:rPr>
              <a:t>Тема 5 </a:t>
            </a:r>
            <a:r>
              <a:rPr lang="uk-UA" sz="4000" dirty="0" smtClean="0">
                <a:latin typeface="Arial Black" panose="020B0A04020102020204" pitchFamily="34" charset="0"/>
              </a:rPr>
              <a:t>«</a:t>
            </a:r>
            <a:r>
              <a:rPr lang="uk-UA" sz="4000" b="1" dirty="0">
                <a:latin typeface="Arial Black" panose="020B0A04020102020204" pitchFamily="34" charset="0"/>
              </a:rPr>
              <a:t>Основні вимоги принципу верховенства права і правової держави та їх реалізація в юридичній діяльності</a:t>
            </a:r>
            <a:r>
              <a:rPr lang="uk-UA" sz="4000" b="1" dirty="0" smtClean="0">
                <a:latin typeface="Arial Black" panose="020B0A04020102020204" pitchFamily="34" charset="0"/>
              </a:rPr>
              <a:t>.</a:t>
            </a:r>
            <a:r>
              <a:rPr lang="uk-UA" sz="4000" dirty="0" smtClean="0">
                <a:latin typeface="Arial Black" panose="020B0A04020102020204" pitchFamily="34" charset="0"/>
              </a:rPr>
              <a:t>»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7280" y="4705003"/>
            <a:ext cx="10058400" cy="1143000"/>
          </a:xfrm>
        </p:spPr>
        <p:txBody>
          <a:bodyPr>
            <a:normAutofit fontScale="92500" lnSpcReduction="20000"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Викладач:</a:t>
            </a: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К.ю.н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доцент, доцент кафедри галузевого права та загально-правових дисциплін</a:t>
            </a: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Орловська </a:t>
            </a:r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Ірина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2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066" y="138690"/>
            <a:ext cx="20002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333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r>
              <a:rPr lang="uk-UA" sz="3200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Принцип </a:t>
            </a:r>
            <a:r>
              <a:rPr lang="uk-UA" sz="32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верховенства права і правової держави: єдність основних вимог </a:t>
            </a:r>
            <a:endParaRPr lang="ru-RU" sz="32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38350"/>
            <a:ext cx="10058400" cy="3830744"/>
          </a:xfrm>
        </p:spPr>
        <p:txBody>
          <a:bodyPr>
            <a:normAutofit/>
          </a:bodyPr>
          <a:lstStyle/>
          <a:p>
            <a:pPr marL="90488" indent="449263" algn="just"/>
            <a:r>
              <a:rPr lang="uk-UA" sz="2400" dirty="0">
                <a:latin typeface="Arial" panose="020B0604020202020204" pitchFamily="34" charset="0"/>
                <a:cs typeface="Arial" pitchFamily="34" charset="0"/>
              </a:rPr>
              <a:t>Україна є суверенна і незалежна, демократична, соціальна, правова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держава. </a:t>
            </a:r>
            <a:r>
              <a:rPr lang="uk-U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uk-UA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Rechtsstaat</a:t>
            </a:r>
            <a:r>
              <a:rPr lang="uk-UA" sz="2400" b="1" i="1" dirty="0">
                <a:latin typeface="Arial" pitchFamily="34" charset="0"/>
                <a:cs typeface="Arial" pitchFamily="34" charset="0"/>
              </a:rPr>
              <a:t>»)</a:t>
            </a:r>
          </a:p>
          <a:p>
            <a:pPr algn="r"/>
            <a:r>
              <a:rPr lang="uk-UA" sz="2400" dirty="0">
                <a:latin typeface="Arial" pitchFamily="34" charset="0"/>
                <a:cs typeface="Arial" pitchFamily="34" charset="0"/>
              </a:rPr>
              <a:t>(Стаття 1 Конституції України)</a:t>
            </a:r>
          </a:p>
          <a:p>
            <a:r>
              <a:rPr lang="uk-UA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90488" indent="449263"/>
            <a:r>
              <a:rPr lang="uk-UA" sz="2400" dirty="0">
                <a:latin typeface="Arial" pitchFamily="34" charset="0"/>
                <a:cs typeface="Arial" pitchFamily="34" charset="0"/>
              </a:rPr>
              <a:t>В Україні визнається і діє принцип верховенства права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uk-UA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uk-U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uk-U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uk-UA" sz="2400" b="1" i="1" dirty="0">
                <a:latin typeface="Arial" pitchFamily="34" charset="0"/>
                <a:cs typeface="Arial" pitchFamily="34" charset="0"/>
              </a:rPr>
              <a:t>») </a:t>
            </a:r>
          </a:p>
          <a:p>
            <a:pPr algn="r"/>
            <a:r>
              <a:rPr lang="uk-UA" sz="2400" dirty="0">
                <a:latin typeface="Arial" pitchFamily="34" charset="0"/>
                <a:cs typeface="Arial" pitchFamily="34" charset="0"/>
              </a:rPr>
              <a:t>(Стаття 8 Конституції України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259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59131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Функціонування правової держави  і утвердження верховенства права  можливі за умов, коли  в суспільстві послідовно і неухильно втілюються в життя  такі основні вимоги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8841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Природні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невід’ємні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невідчужувані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права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свободи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набувають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вирішального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у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відносинах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нею і державною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владою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 Принцип розподілу влади</a:t>
            </a:r>
          </a:p>
          <a:p>
            <a:pPr algn="just">
              <a:spcBef>
                <a:spcPts val="600"/>
              </a:spcBef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3. Обмеження дискреційних повноважень, тобто прийняття рішень державними органами та посадовими особами на власний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розсуд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 Верховенство  Конституції  – одна  з вирішальних складових верховенства права  і правової 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5. Принцип визначеності </a:t>
            </a:r>
          </a:p>
          <a:p>
            <a:pPr algn="just">
              <a:spcBef>
                <a:spcPts val="600"/>
              </a:spcBef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6. Принцип пропорційності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7. Принцип  правової безпеки і захисту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довіри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8. Незалежність суду і суддів.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026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</a:t>
            </a:r>
            <a:r>
              <a:rPr lang="uk-UA" sz="36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Реалізація принципу верховенства права як необхідна умова побудови правової </a:t>
            </a:r>
            <a:r>
              <a:rPr lang="uk-UA" sz="3600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держави</a:t>
            </a:r>
            <a:endParaRPr lang="ru-RU" sz="36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09774"/>
            <a:ext cx="10058400" cy="3859319"/>
          </a:xfrm>
        </p:spPr>
        <p:txBody>
          <a:bodyPr>
            <a:noAutofit/>
          </a:bodyPr>
          <a:lstStyle/>
          <a:p>
            <a:pPr marL="90488" indent="357188" algn="just"/>
            <a:r>
              <a:rPr lang="uk-U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Людина, її життя і здоров'я, честь і гідність, недоторканність і безпека визнаються в Україні найвищою соціальною цінністю.</a:t>
            </a:r>
          </a:p>
          <a:p>
            <a:pPr marL="90488" indent="357188" algn="just"/>
            <a:r>
              <a:rPr lang="uk-U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Права і свободи людини та їх гарантії визначають зміст і спрямованість діяльності держави. Держава відповідає перед людиною за свою діяльність. Утвердження і забезпечення прав і свобод людини є головним обов'язком держави.</a:t>
            </a:r>
          </a:p>
          <a:p>
            <a:pPr marL="90488" indent="357188" algn="just"/>
            <a:endParaRPr lang="uk-UA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357188" algn="r"/>
            <a:r>
              <a:rPr lang="uk-U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(стаття 3 Конституції України)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22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ринцип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верховенства права є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важливим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принципом в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системі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державотворення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громадяни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здійснюють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права за принципом «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дозволено все,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прямо не заборонено законом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органи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посадові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особи – за принципом «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дозволено те,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прямо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законом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740" y="3040288"/>
            <a:ext cx="2673735" cy="27562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275" y="3405717"/>
            <a:ext cx="3810000" cy="23907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6733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Верховенство права,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інтерпретоване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пріоритетність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суспільстві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насамперед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прав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проявляється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зокрема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таким чином: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 indent="-361950" algn="just">
              <a:buFontTx/>
              <a:buChar char="֎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закріплення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конституційному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законах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основних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прав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громадянина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закони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їм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суперечать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є не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61950" indent="-361950" algn="just">
              <a:buFontTx/>
              <a:buChar char="֎"/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панування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суспільному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державному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житті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таких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законів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котрі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виражають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волю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більшості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всього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населення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країни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втілюючи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загальнолюдські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цінності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ідеали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61950" indent="-361950" algn="just">
              <a:buFontTx/>
              <a:buChar char="֎"/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врегулювання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відносин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особою і державою 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основі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загально-дозволеного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принципу: «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особі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дозволено все,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прямо не заборонено законом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361950" indent="-361950" algn="just">
              <a:buFontTx/>
              <a:buChar char="֎"/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взаємна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відповідальність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особи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47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4922520" cy="4023360"/>
          </a:xfrm>
        </p:spPr>
        <p:txBody>
          <a:bodyPr>
            <a:normAutofit/>
          </a:bodyPr>
          <a:lstStyle/>
          <a:p>
            <a:pPr marL="90488" indent="271463" algn="just"/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Головною проблемою реалізації в Україні принципу верховенства права є те, що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законодавчої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виконавчої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судової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гілок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намагалися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своїй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імплементувати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європейське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законодавство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національне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475" y="1845734"/>
            <a:ext cx="5412618" cy="303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97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Головним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обов’язком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згідно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зі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ст. 3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Конституції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є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утвердження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прав і свобод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38374"/>
            <a:ext cx="10058400" cy="3390901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Принцип верховенства права означає, що:</a:t>
            </a:r>
          </a:p>
          <a:p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algn="just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 правовій державі має панувати закон, а не інтереси осіб, у руках яких у певний момент перебуває влада; </a:t>
            </a:r>
          </a:p>
          <a:p>
            <a:pPr marL="361950" indent="-361950" algn="just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функції держави полягають у регулюванні відносин між усіма суб’єктами права на основі закону. 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82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2782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Висновки</a:t>
            </a:r>
            <a:r>
              <a:rPr lang="ru-RU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до теми 5</a:t>
            </a:r>
            <a:endParaRPr lang="ru-RU" dirty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275" y="1114426"/>
            <a:ext cx="11115675" cy="5248274"/>
          </a:xfrm>
        </p:spPr>
        <p:txBody>
          <a:bodyPr>
            <a:noAutofit/>
          </a:bodyPr>
          <a:lstStyle/>
          <a:p>
            <a:pPr marL="180975" indent="-1809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Утвердження принципу верховенства права в Україні й функціонування правової держави можливе в результаті втілення певних вимог та умов.</a:t>
            </a:r>
          </a:p>
          <a:p>
            <a:pPr marL="180975" indent="-1809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У понятті «правова держава» закладена</a:t>
            </a:r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якісна характеристика держави, підкреслюється</a:t>
            </a:r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її обмеженість правом, правами людини, то</a:t>
            </a:r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поняття «верховенство права» виділяє першість</a:t>
            </a:r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людини, пріоритет її невідчужуваних</a:t>
            </a:r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невід’ємних природних прав (природне право) і</a:t>
            </a:r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водночас підкреслює збалансованість прав</a:t>
            </a:r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людини, інтересів суспільства, держави, а також</a:t>
            </a:r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узгодженість відносин останньої щодо прав і</a:t>
            </a:r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свобод людини з іншими державами і</a:t>
            </a:r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міжнародними організаціями.</a:t>
            </a:r>
          </a:p>
          <a:p>
            <a:pPr marL="180975" indent="-1809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Відмінності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між англійським «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law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» і німецьким «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Rechtsstaat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» є швидше термінологічними, ніж змістовними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0975" indent="-1809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Верховенство права – це панування права в суспільстві, де безпосередньо йдеться про визначальну роль права у стосунках між усіма учасниками суспільного життя, у життєдіяльності та функціонуванні як державних так і недержавних органів та організацій, соціальних спільнот, груп об′єднань, зрештою – усіх людей.</a:t>
            </a:r>
          </a:p>
          <a:p>
            <a:pPr marL="180975" indent="-1809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Неухильне дотримання принципів верховенства права та верховенства закону покликане забезпечити права і свободи людини у всіх сферах життя, а зі сторони підвладних – повагу до законів та органів влади.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88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7304" y="4467069"/>
            <a:ext cx="7647981" cy="1662409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Викладач:</a:t>
            </a:r>
            <a:b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К.ю.н</a:t>
            </a: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доцент, </a:t>
            </a:r>
            <a:r>
              <a:rPr lang="uk-UA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доцент</a:t>
            </a: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кафедри галузевого права </a:t>
            </a:r>
            <a:b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 загально-правових дисциплін</a:t>
            </a:r>
            <a:b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Орловська Ірина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Orlovska27-09@ukr.net</a:t>
            </a:r>
            <a:endParaRPr lang="uk-U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6474" y="1845735"/>
            <a:ext cx="7147310" cy="1646974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Дякую за увагу!</a:t>
            </a:r>
            <a:endParaRPr lang="uk-UA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0306"/>
          </a:xfrm>
        </p:spPr>
        <p:txBody>
          <a:bodyPr/>
          <a:lstStyle/>
          <a:p>
            <a:pPr algn="ctr"/>
            <a:r>
              <a:rPr lang="uk-UA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План заняття</a:t>
            </a:r>
            <a:endParaRPr lang="ru-RU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48872"/>
            <a:ext cx="10058400" cy="392022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1. Верховенство права та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держава: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співвідношення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понять</a:t>
            </a:r>
          </a:p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Принцип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верховенства права і правової держави: єдність основних вимог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Реалізація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принципу верховенства права як необхідна умова побудови правової держави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Верховенство права та </a:t>
            </a:r>
            <a:r>
              <a:rPr lang="ru-RU" sz="4000" dirty="0" err="1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правова</a:t>
            </a:r>
            <a:r>
              <a:rPr lang="ru-RU" sz="40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держава: </a:t>
            </a:r>
            <a:r>
              <a:rPr lang="ru-RU" sz="4000" dirty="0" err="1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співвідношення</a:t>
            </a:r>
            <a:r>
              <a:rPr lang="ru-RU" sz="40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понять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449263" algn="just"/>
            <a:r>
              <a:rPr lang="uk-UA" sz="2800" dirty="0" smtClean="0">
                <a:latin typeface="Arial" pitchFamily="34" charset="0"/>
                <a:cs typeface="Arial" pitchFamily="34" charset="0"/>
              </a:rPr>
              <a:t>Україна є суверенна і незалежна, демократична, соціальна, правова держава.</a:t>
            </a:r>
          </a:p>
          <a:p>
            <a:pPr algn="r"/>
            <a:r>
              <a:rPr lang="uk-UA" sz="2800" dirty="0" smtClean="0">
                <a:latin typeface="Arial" pitchFamily="34" charset="0"/>
                <a:cs typeface="Arial" pitchFamily="34" charset="0"/>
              </a:rPr>
              <a:t>(Стаття 1 Конституції України)</a:t>
            </a:r>
          </a:p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90488" indent="449263"/>
            <a:r>
              <a:rPr lang="uk-UA" sz="2800" dirty="0" smtClean="0">
                <a:latin typeface="Arial" pitchFamily="34" charset="0"/>
                <a:cs typeface="Arial" pitchFamily="34" charset="0"/>
              </a:rPr>
              <a:t>В Україні визнається і діє принцип верховенства права.</a:t>
            </a:r>
          </a:p>
          <a:p>
            <a:pPr algn="r"/>
            <a:r>
              <a:rPr lang="uk-UA" sz="2800" dirty="0" smtClean="0">
                <a:latin typeface="Arial" pitchFamily="34" charset="0"/>
                <a:cs typeface="Arial" pitchFamily="34" charset="0"/>
              </a:rPr>
              <a:t>(Стаття 8 Конституції України)</a:t>
            </a: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459" y="286603"/>
            <a:ext cx="10331221" cy="1450757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Утвердження принципу верховенства права в Україні й функціонування правової держави можливе в результаті втілення таких вимог і умов: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наявність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громадянського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суспільства</a:t>
            </a:r>
            <a:endParaRPr lang="uk-U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реалізація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принципу народного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суверенітету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наявність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демократії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400" dirty="0" smtClean="0">
                <a:latin typeface="Arial" pitchFamily="34" charset="0"/>
                <a:cs typeface="Arial" pitchFamily="34" charset="0"/>
              </a:rPr>
              <a:t>Носієм суверенітету і єдиним джерелом влади в Україні є народ. Народ здійснює владу безпосередньо і через органи державної влади та органи місцевого самоврядування.</a:t>
            </a:r>
          </a:p>
          <a:p>
            <a:pPr algn="r"/>
            <a:r>
              <a:rPr lang="uk-UA" sz="2400" dirty="0" smtClean="0">
                <a:latin typeface="Arial" pitchFamily="34" charset="0"/>
                <a:cs typeface="Arial" pitchFamily="34" charset="0"/>
              </a:rPr>
              <a:t>(Стаття 5 Конституції України)</a:t>
            </a:r>
          </a:p>
        </p:txBody>
      </p:sp>
      <p:pic>
        <p:nvPicPr>
          <p:cNvPr id="1026" name="Picture 2" descr="C:\Users\SOCZ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5505" y="2833141"/>
            <a:ext cx="4285748" cy="2914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539022" cy="4255263"/>
          </a:xfrm>
        </p:spPr>
        <p:txBody>
          <a:bodyPr>
            <a:noAutofit/>
          </a:bodyPr>
          <a:lstStyle/>
          <a:p>
            <a:pPr algn="just"/>
            <a:r>
              <a:rPr lang="uk-UA" sz="2200" b="1" dirty="0" smtClean="0">
                <a:latin typeface="Arial" pitchFamily="34" charset="0"/>
                <a:cs typeface="Arial" pitchFamily="34" charset="0"/>
              </a:rPr>
              <a:t>3) реальність принципу основоположних прав і свобод людини</a:t>
            </a:r>
          </a:p>
          <a:p>
            <a:pPr algn="just"/>
            <a:endParaRPr lang="uk-UA" sz="2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200" dirty="0" smtClean="0">
                <a:latin typeface="Arial" pitchFamily="34" charset="0"/>
                <a:cs typeface="Arial" pitchFamily="34" charset="0"/>
              </a:rPr>
              <a:t>Людина, її життя і здоров'я, честь і гідність, недоторканність і безпека визнаються в Україні найвищою соціальною цінністю.</a:t>
            </a:r>
          </a:p>
          <a:p>
            <a:pPr algn="r"/>
            <a:r>
              <a:rPr lang="uk-UA" sz="2200" dirty="0" smtClean="0">
                <a:latin typeface="Arial" pitchFamily="34" charset="0"/>
                <a:cs typeface="Arial" pitchFamily="34" charset="0"/>
              </a:rPr>
              <a:t>(Стаття 3 Конституції України)</a:t>
            </a:r>
          </a:p>
          <a:p>
            <a:pPr algn="r"/>
            <a:r>
              <a:rPr lang="uk-UA" sz="2200" dirty="0" smtClean="0">
                <a:latin typeface="Arial" pitchFamily="34" charset="0"/>
                <a:cs typeface="Arial" pitchFamily="34" charset="0"/>
              </a:rPr>
              <a:t>(Розділ ІІ. «Права, свободи та обов'язки людини і громадянина» Конституції України)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71213" y="1845734"/>
            <a:ext cx="5906125" cy="4525085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зв’язаність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обмеження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державної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влади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правом (правами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свободами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 smtClean="0"/>
              <a:t>Права і свободи людини та їх гарантії визначають зміст і спрямованість діяльності держави.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 smtClean="0"/>
              <a:t>(Стаття 3 Конституції України)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 smtClean="0"/>
              <a:t>Органи державної влади та органи місцевого самоврядування, їх посадові особи зобов'язані діяти лише на підставі, в межах повноважень та у спосіб, що передбачені Конституцією та законами України.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 smtClean="0"/>
              <a:t>(Стаття 19 Конституції України)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 smtClean="0"/>
              <a:t>Права і свободи людини і громадянина захищаються судом.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 smtClean="0"/>
              <a:t>(Стаття 55 Конституції України)</a:t>
            </a:r>
          </a:p>
          <a:p>
            <a:pPr algn="just"/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4361" y="286603"/>
            <a:ext cx="10181319" cy="1450757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Утвердження принципу верховенства права в Україні й функціонування правової держави можливе в результаті втілення таких вимог і умов: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відповідальність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держави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перед особою за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усі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види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її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безпеки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90488" indent="358775" algn="just"/>
            <a:r>
              <a:rPr lang="uk-UA" sz="2400" dirty="0" smtClean="0">
                <a:latin typeface="Arial" pitchFamily="34" charset="0"/>
                <a:cs typeface="Arial" pitchFamily="34" charset="0"/>
              </a:rPr>
              <a:t>Держава відповідає перед людиною за свою діяльність. </a:t>
            </a:r>
          </a:p>
          <a:p>
            <a:pPr algn="r"/>
            <a:r>
              <a:rPr lang="uk-UA" sz="2400" dirty="0" smtClean="0">
                <a:latin typeface="Arial" pitchFamily="34" charset="0"/>
                <a:cs typeface="Arial" pitchFamily="34" charset="0"/>
              </a:rPr>
              <a:t>(Стаття 3 Конституції України)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5144624" cy="4345203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6) втілення принципу конституційності, верховенства Конституції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marL="90488" indent="269875" algn="just">
              <a:spcBef>
                <a:spcPts val="0"/>
              </a:spcBef>
              <a:spcAft>
                <a:spcPts val="0"/>
              </a:spcAft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Конституція України має найвищу юридичну силу. Закони та інші нормативно-правові акти приймаються на основі Конституції України і повинні відповідати їй.</a:t>
            </a:r>
          </a:p>
          <a:p>
            <a:pPr marL="90488" indent="269875" algn="just">
              <a:spcBef>
                <a:spcPts val="0"/>
              </a:spcBef>
              <a:spcAft>
                <a:spcPts val="0"/>
              </a:spcAft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Норми Конституції України є нормами прямої дії.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(Стаття 8 Конституції України)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190313" cy="1450757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Утвердження принципу верховенства права в Україні й функціонування правової держави можливе в результаті втілення таких вимог і умов: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90488" indent="271463"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7)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відповідність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праву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прийнятих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законів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законів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прийнятті нових законів або внесенні змін до чинних законів не допускається звуження змісту та обсягу існуючих прав і свобод.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(Стаття 22 Конституції України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90488" indent="271463"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8)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дотримання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принципу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юридичної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визначеності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означає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чітке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закріплення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норм права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юридичних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джерелах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встановлених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чинною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Конституцією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Законом про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нормативні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акти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зрозумілість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підстав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цілей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змісту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безконфліктне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співвідношення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джерелами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права. 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410" y="286603"/>
            <a:ext cx="10256270" cy="1450757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Утвердження принципу верховенства права в Україні й функціонування правової держави можливе в результаті втілення таких вимог і умов: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90488" indent="271463"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9)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дієвість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принципу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поділу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державної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271463"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271463"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Державна влада в Україні здійснюється на засадах її поділу на законодавчу, виконавчу та судову.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271463"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Органи законодавчої, виконавчої та судової влади здійснюють свої повноваження у встановлених цією Конституцією межах і відповідно до законів України.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271463" algn="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(Стаття 6 Конституції України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90488" indent="271463" algn="just"/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10) додержання принципу </a:t>
            </a:r>
            <a:r>
              <a:rPr lang="uk-UA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правозаконності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 і забезпечення правопорядку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– означає, що встановлення чи санкціонування та реалізація норм права відбувається відповідно до правила, за яким правовий закон має вищу юридичну силу щодо всіх інших нормативно-правових актів; підзаконні акти відповідають закону; закони приймаються, змінюються і скасовуються законним (легальним) шляхом; усі державні органи і організації, посадові особи, а також громадяни та їх об’єднання виконують приписи законів. 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266045" cy="1450757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Утвердження принципу верховенства права в Україні й функціонування правової держави можливе в результаті втілення таких вимог і умов: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330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1550" y="286603"/>
            <a:ext cx="10184130" cy="1450757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Утвердження принципу верховенства права в Україні й функціонування правової держави можливе в результаті втілення таких вимог і умов: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11)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всебічна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реалізація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принципу справедливого суду </a:t>
            </a:r>
          </a:p>
          <a:p>
            <a:pPr>
              <a:spcBef>
                <a:spcPts val="600"/>
              </a:spcBef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Правосуддя має здійснюватися при дотриманні таких вимог: </a:t>
            </a: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) доступність судового захисту; </a:t>
            </a: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) проведення судового захисту і винесення рішення на основі закону; </a:t>
            </a: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) обов’язковість виконання прийнятих рішень; </a:t>
            </a: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) можливість скасування вищим судом рішення нижчого суду, яке не набрало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законної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сили; </a:t>
            </a: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неоспорюваносты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остаточного судового рішення, яке набрало законної сили.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93091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</TotalTime>
  <Words>1352</Words>
  <Application>Microsoft Office PowerPoint</Application>
  <PresentationFormat>Широкоэкранный</PresentationFormat>
  <Paragraphs>107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Wingdings</vt:lpstr>
      <vt:lpstr>Ретро</vt:lpstr>
      <vt:lpstr>Навчальна дисципліна  «Права людини та верховенство права»  Тема 5 «Основні вимоги принципу верховенства права і правової держави та їх реалізація в юридичній діяльності.»</vt:lpstr>
      <vt:lpstr>План заняття</vt:lpstr>
      <vt:lpstr>1. Верховенство права та правова держава: співвідношення понять</vt:lpstr>
      <vt:lpstr>Утвердження принципу верховенства права в Україні й функціонування правової держави можливе в результаті втілення таких вимог і умов:</vt:lpstr>
      <vt:lpstr>Утвердження принципу верховенства права в Україні й функціонування правової держави можливе в результаті втілення таких вимог і умов:</vt:lpstr>
      <vt:lpstr>Утвердження принципу верховенства права в Україні й функціонування правової держави можливе в результаті втілення таких вимог і умов:</vt:lpstr>
      <vt:lpstr>Утвердження принципу верховенства права в Україні й функціонування правової держави можливе в результаті втілення таких вимог і умов:</vt:lpstr>
      <vt:lpstr>Утвердження принципу верховенства права в Україні й функціонування правової держави можливе в результаті втілення таких вимог і умов:</vt:lpstr>
      <vt:lpstr>Утвердження принципу верховенства права в Україні й функціонування правової держави можливе в результаті втілення таких вимог і умов:</vt:lpstr>
      <vt:lpstr>2. Принцип верховенства права і правової держави: єдність основних вимог </vt:lpstr>
      <vt:lpstr>Функціонування правової держави  і утвердження верховенства права  можливі за умов, коли  в суспільстві послідовно і неухильно втілюються в життя  такі основні вимоги:</vt:lpstr>
      <vt:lpstr>3. Реалізація принципу верховенства права як необхідна умова побудови правової держави</vt:lpstr>
      <vt:lpstr>Принцип верховенства права є важливим принципом в системі державотворення</vt:lpstr>
      <vt:lpstr>Верховенство права, інтерпретоване як пріоритетність у суспільстві насамперед прав людини, проявляється, зокрема, таким чином:</vt:lpstr>
      <vt:lpstr>Презентация PowerPoint</vt:lpstr>
      <vt:lpstr>Головним обов’язком держави, згідно зі ст. 3 Конституції України, є утвердження і забезпечення прав і свобод людини. </vt:lpstr>
      <vt:lpstr>Висновки до теми 5</vt:lpstr>
      <vt:lpstr>Викладач: К.ю.н., доцент, доцент кафедри галузевого права  та загально-правових дисциплін Орловська Ірина Orlovska27-09@ukr.net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Навчальна дисципліна  «Права людини та верховенство права»  Тема 1 «Природне право як основа виникнення прав людини. Покоління прав людини.»</dc:title>
  <dc:creator>Iryna</dc:creator>
  <cp:lastModifiedBy>Iryna</cp:lastModifiedBy>
  <cp:revision>38</cp:revision>
  <dcterms:created xsi:type="dcterms:W3CDTF">2022-12-21T20:22:07Z</dcterms:created>
  <dcterms:modified xsi:type="dcterms:W3CDTF">2023-01-15T09:31:07Z</dcterms:modified>
</cp:coreProperties>
</file>