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93" r:id="rId3"/>
    <p:sldId id="257" r:id="rId4"/>
    <p:sldId id="294" r:id="rId5"/>
    <p:sldId id="295" r:id="rId6"/>
    <p:sldId id="262" r:id="rId7"/>
    <p:sldId id="264" r:id="rId8"/>
    <p:sldId id="300" r:id="rId9"/>
    <p:sldId id="267" r:id="rId10"/>
    <p:sldId id="265" r:id="rId11"/>
    <p:sldId id="266" r:id="rId12"/>
    <p:sldId id="271" r:id="rId13"/>
    <p:sldId id="272" r:id="rId14"/>
    <p:sldId id="273" r:id="rId15"/>
    <p:sldId id="303" r:id="rId16"/>
    <p:sldId id="302" r:id="rId17"/>
    <p:sldId id="275" r:id="rId18"/>
    <p:sldId id="274" r:id="rId19"/>
    <p:sldId id="277" r:id="rId20"/>
    <p:sldId id="292" r:id="rId21"/>
    <p:sldId id="309" r:id="rId22"/>
    <p:sldId id="278" r:id="rId23"/>
    <p:sldId id="307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304" r:id="rId32"/>
    <p:sldId id="287" r:id="rId33"/>
    <p:sldId id="305" r:id="rId34"/>
    <p:sldId id="306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/>
  </p:normalViewPr>
  <p:slideViewPr>
    <p:cSldViewPr showGuides="1">
      <p:cViewPr varScale="1">
        <p:scale>
          <a:sx n="60" d="100"/>
          <a:sy n="60" d="100"/>
        </p:scale>
        <p:origin x="966" y="60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DE682F4-2E30-4A34-8373-FC330E53B8FB}" type="datetimeFigureOut">
              <a:rPr lang="en-US"/>
              <a:pPr>
                <a:defRPr/>
              </a:pPr>
              <a:t>4/12/2016</a:t>
            </a:fld>
            <a:endParaRPr lang="en-US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0C6B8D2-516D-448C-84D2-9924FB4D748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EFB5B14-1D90-4CA2-9974-3F196BF7DF82}" type="datetimeFigureOut">
              <a:rPr lang="en-US"/>
              <a:pPr>
                <a:defRPr/>
              </a:pPr>
              <a:t>4/12/2016</a:t>
            </a:fld>
            <a:endParaRPr lang="en-US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1769F27-2C5D-4502-8FB9-B6E6E48EFA8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D45393E-F2AD-4689-B5D1-379417E0C03C}" type="slidenum">
              <a:rPr lang="en-US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altLang="en-US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0D1809B-B0C0-4FC0-BD3A-B985F0CECEC4}" type="slidenum">
              <a:rPr lang="en-US" altLang="en-US">
                <a:latin typeface="Calibri" panose="020F0502020204030204" pitchFamily="34" charset="0"/>
              </a:rPr>
              <a:pPr eaLnBrk="1" hangingPunct="1"/>
              <a:t>25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7F430-5CA3-4E72-B66D-51D7191F5516}" type="datetime1">
              <a:rPr lang="en-US"/>
              <a:pPr>
                <a:defRPr/>
              </a:pPr>
              <a:t>4/12/2016</a:t>
            </a:fld>
            <a:endParaRPr lang="en-US" dirty="0"/>
          </a:p>
        </p:txBody>
      </p:sp>
      <p:sp>
        <p:nvSpPr>
          <p:cNvPr id="5" name="Rectangl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CA9DC-FCA3-46B8-959B-497337851F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5612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6CE60-3A45-437E-B532-7EE74E00FA2E}" type="datetime1">
              <a:rPr lang="en-US"/>
              <a:pPr>
                <a:defRPr/>
              </a:pPr>
              <a:t>4/12/2016</a:t>
            </a:fld>
            <a:endParaRPr lang="en-US" dirty="0"/>
          </a:p>
        </p:txBody>
      </p:sp>
      <p:sp>
        <p:nvSpPr>
          <p:cNvPr id="4" name="Rectangl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1DA7D-6F7E-4287-A98C-FE9C469B48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918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CD71-8842-4D88-B2D5-FB45DEE752D8}" type="datetime1">
              <a:rPr lang="en-US"/>
              <a:pPr>
                <a:defRPr/>
              </a:pPr>
              <a:t>4/12/2016</a:t>
            </a:fld>
            <a:endParaRPr lang="en-US" dirty="0"/>
          </a:p>
        </p:txBody>
      </p:sp>
      <p:sp>
        <p:nvSpPr>
          <p:cNvPr id="3" name="Rectangl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97263-251E-4FDC-A305-29F571A87A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9078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 в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E14C3-5764-49D0-9076-474AC4BED9C5}" type="datetime1">
              <a:rPr lang="en-US"/>
              <a:pPr>
                <a:defRPr/>
              </a:pPr>
              <a:t>4/12/2016</a:t>
            </a:fld>
            <a:endParaRPr lang="en-US" dirty="0"/>
          </a:p>
        </p:txBody>
      </p:sp>
      <p:sp>
        <p:nvSpPr>
          <p:cNvPr id="6" name="Rectangl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A9710-48E8-44B3-B8DD-3DB4B71A10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6261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AFB23-E113-4AFE-97B4-3BCD869D0871}" type="datetime1">
              <a:rPr lang="en-US"/>
              <a:pPr>
                <a:defRPr/>
              </a:pPr>
              <a:t>4/12/2016</a:t>
            </a:fld>
            <a:endParaRPr lang="en-US" dirty="0"/>
          </a:p>
        </p:txBody>
      </p:sp>
      <p:sp>
        <p:nvSpPr>
          <p:cNvPr id="5" name="Rectangl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4EE88-8A9A-440C-95E0-6E04D486A9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33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3E152-1CD3-4399-8E0E-E7249EA9E5CF}" type="datetime1">
              <a:rPr lang="en-US"/>
              <a:pPr>
                <a:defRPr/>
              </a:pPr>
              <a:t>4/12/2016</a:t>
            </a:fld>
            <a:endParaRPr lang="en-US" dirty="0"/>
          </a:p>
        </p:txBody>
      </p:sp>
      <p:sp>
        <p:nvSpPr>
          <p:cNvPr id="6" name="Rectangl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B2EF1-1A03-4EEF-97BD-1461991F57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006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8775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56BC1-255F-4981-A126-50D3BB243871}" type="datetime1">
              <a:rPr lang="en-US"/>
              <a:pPr>
                <a:defRPr/>
              </a:pPr>
              <a:t>4/12/2016</a:t>
            </a:fld>
            <a:endParaRPr lang="en-US" dirty="0"/>
          </a:p>
        </p:txBody>
      </p:sp>
      <p:sp>
        <p:nvSpPr>
          <p:cNvPr id="5" name="Rectangl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1CFF03-6CC0-463C-B47B-1271266996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9350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8775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1A621-D68E-4C86-B09B-546C014609CE}" type="datetime1">
              <a:rPr lang="en-US"/>
              <a:pPr>
                <a:defRPr/>
              </a:pPr>
              <a:t>4/12/2016</a:t>
            </a:fld>
            <a:endParaRPr lang="en-US" dirty="0"/>
          </a:p>
        </p:txBody>
      </p:sp>
      <p:sp>
        <p:nvSpPr>
          <p:cNvPr id="6" name="Rectangl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E37E5-C79E-456B-9B3F-7D6CA3EEA9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561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5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image6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30"/>
          <p:cNvSpPr>
            <a:spLocks noGrp="1"/>
          </p:cNvSpPr>
          <p:nvPr>
            <p:ph type="title"/>
          </p:nvPr>
        </p:nvSpPr>
        <p:spPr bwMode="auto">
          <a:xfrm>
            <a:off x="457200" y="3587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  <a:endParaRPr lang="en-US" altLang="en-US" smtClean="0"/>
          </a:p>
        </p:txBody>
      </p:sp>
      <p:sp>
        <p:nvSpPr>
          <p:cNvPr id="6149" name="Rectangle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  <a:endParaRPr lang="en-US" altLang="en-US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63242BB7-26C0-4367-B73D-A9C308365950}" type="datetime1">
              <a:rPr lang="en-US"/>
              <a:pPr>
                <a:defRPr/>
              </a:pPr>
              <a:t>4/12/2016</a:t>
            </a:fld>
            <a:endParaRPr lang="en-US" dirty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orbel" panose="020B0503020204020204" pitchFamily="34" charset="0"/>
              </a:defRPr>
            </a:lvl1pPr>
          </a:lstStyle>
          <a:p>
            <a:fld id="{FC3D7316-0303-4A3B-9572-BF719CEB31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 ftr="0" dt="0"/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orbel" pitchFamily="34" charset="0"/>
        </a:defRPr>
      </a:lvl9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4294967295"/>
          </p:nvPr>
        </p:nvSpPr>
        <p:spPr>
          <a:xfrm>
            <a:off x="468313" y="5094288"/>
            <a:ext cx="7632700" cy="1647825"/>
          </a:xfrm>
        </p:spPr>
        <p:txBody>
          <a:bodyPr>
            <a:normAutofit lnSpcReduction="10000"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uk-UA" b="1" dirty="0" smtClean="0">
                <a:solidFill>
                  <a:sysClr val="windowText" lastClr="000000"/>
                </a:solidFill>
              </a:rPr>
              <a:t>4.1. Основні теорії економічного зростання</a:t>
            </a:r>
            <a:endParaRPr lang="uk-UA" dirty="0" smtClean="0">
              <a:solidFill>
                <a:sysClr val="windowText" lastClr="000000"/>
              </a:solidFill>
            </a:endParaRPr>
          </a:p>
          <a:p>
            <a:pPr marL="352425" indent="-352425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uk-UA" b="1" dirty="0" smtClean="0">
                <a:solidFill>
                  <a:sysClr val="windowText" lastClr="000000"/>
                </a:solidFill>
              </a:rPr>
              <a:t>4.2. Теорії економічного розвитку країн, що розвиваються</a:t>
            </a:r>
            <a:endParaRPr lang="uk-UA" dirty="0" smtClean="0">
              <a:solidFill>
                <a:sysClr val="windowText" lastClr="000000"/>
              </a:solidFill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uk-UA" b="1" dirty="0" smtClean="0">
                <a:solidFill>
                  <a:sysClr val="windowText" lastClr="000000"/>
                </a:solidFill>
              </a:rPr>
              <a:t>4.3. Концепція сталого розвитку</a:t>
            </a:r>
            <a:endParaRPr lang="uk-UA" dirty="0" smtClean="0">
              <a:solidFill>
                <a:sysClr val="windowText" lastClr="000000"/>
              </a:solidFill>
            </a:endParaRPr>
          </a:p>
          <a:p>
            <a:pPr marL="0" indent="0" algn="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 idx="4294967295"/>
          </p:nvPr>
        </p:nvSpPr>
        <p:spPr>
          <a:xfrm>
            <a:off x="1109663" y="2133600"/>
            <a:ext cx="7577137" cy="2943225"/>
          </a:xfrm>
        </p:spPr>
        <p:txBody>
          <a:bodyPr/>
          <a:lstStyle/>
          <a:p>
            <a:pPr algn="r" eaLnBrk="1" hangingPunct="1"/>
            <a:r>
              <a:rPr lang="en-US" altLang="en-US" sz="4000" dirty="0" smtClean="0"/>
              <a:t>4. </a:t>
            </a:r>
            <a:r>
              <a:rPr lang="uk-UA" altLang="en-US" sz="4000" dirty="0" smtClean="0"/>
              <a:t>ТЕОРІЇ ЕКОНОМІЧНОГО РОЗВИТКУ ТА ЗРОСТАННЯ НАЦІОНАЛЬНОЇ</a:t>
            </a:r>
            <a:r>
              <a:rPr lang="en-US" altLang="en-US" sz="4000" dirty="0" smtClean="0"/>
              <a:t> </a:t>
            </a:r>
            <a:r>
              <a:rPr lang="uk-UA" altLang="en-US" sz="4000" dirty="0" smtClean="0"/>
              <a:t>ЕКОНОМІКИ</a:t>
            </a:r>
            <a:endParaRPr lang="ru-RU" altLang="en-US" sz="4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217B25B-ADD3-4CBE-8942-86CF4EBA5530}" type="slidenum">
              <a:rPr lang="en-US" altLang="en-US">
                <a:latin typeface="Corbel" panose="020B0503020204020204" pitchFamily="34" charset="0"/>
              </a:rPr>
              <a:pPr eaLnBrk="1" hangingPunct="1"/>
              <a:t>1</a:t>
            </a:fld>
            <a:endParaRPr lang="en-US" altLang="en-US">
              <a:latin typeface="Corbel" panose="020B0503020204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Текст 1"/>
          <p:cNvSpPr>
            <a:spLocks noGrp="1"/>
          </p:cNvSpPr>
          <p:nvPr>
            <p:ph type="body" idx="1"/>
          </p:nvPr>
        </p:nvSpPr>
        <p:spPr>
          <a:xfrm>
            <a:off x="179388" y="1341438"/>
            <a:ext cx="6769100" cy="4967287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uk-UA" altLang="en-US" sz="2400" smtClean="0">
                <a:solidFill>
                  <a:srgbClr val="000000"/>
                </a:solidFill>
              </a:rPr>
              <a:t>Автори: Роберт Лукас та Пол Ромер. </a:t>
            </a:r>
          </a:p>
          <a:p>
            <a:pPr eaLnBrk="1" hangingPunct="1">
              <a:spcBef>
                <a:spcPct val="0"/>
              </a:spcBef>
            </a:pPr>
            <a:r>
              <a:rPr lang="uk-UA" altLang="en-US" sz="2400" smtClean="0">
                <a:solidFill>
                  <a:srgbClr val="000000"/>
                </a:solidFill>
              </a:rPr>
              <a:t>Основний фактор економічного зростання – зростання </a:t>
            </a:r>
            <a:r>
              <a:rPr lang="uk-UA" altLang="en-US" b="1" smtClean="0">
                <a:solidFill>
                  <a:srgbClr val="000000"/>
                </a:solidFill>
              </a:rPr>
              <a:t>капіталовкладень в НДДКР та інвестиції в людський капітал</a:t>
            </a:r>
            <a:r>
              <a:rPr lang="uk-UA" altLang="en-US" sz="2400" smtClean="0">
                <a:solidFill>
                  <a:srgbClr val="000000"/>
                </a:solidFill>
              </a:rPr>
              <a:t>. </a:t>
            </a:r>
          </a:p>
          <a:p>
            <a:pPr eaLnBrk="1" hangingPunct="1">
              <a:spcBef>
                <a:spcPct val="0"/>
              </a:spcBef>
            </a:pPr>
            <a:r>
              <a:rPr lang="uk-UA" altLang="en-US" sz="2400" smtClean="0">
                <a:solidFill>
                  <a:srgbClr val="000000"/>
                </a:solidFill>
              </a:rPr>
              <a:t>На відміну від моделі Солоу в цій моделі відсутній ефект спадної віддачі на капітал.</a:t>
            </a:r>
          </a:p>
          <a:p>
            <a:pPr eaLnBrk="1" hangingPunct="1">
              <a:spcBef>
                <a:spcPct val="0"/>
              </a:spcBef>
            </a:pPr>
            <a:r>
              <a:rPr lang="uk-UA" altLang="en-US" sz="2400" smtClean="0">
                <a:solidFill>
                  <a:srgbClr val="000000"/>
                </a:solidFill>
              </a:rPr>
              <a:t>Один з висновків моделей Ромера та Лукаса: </a:t>
            </a:r>
            <a:r>
              <a:rPr lang="uk-UA" altLang="en-US" sz="2400" b="1" u="sng" smtClean="0">
                <a:solidFill>
                  <a:srgbClr val="000000"/>
                </a:solidFill>
              </a:rPr>
              <a:t>економіка, яка володіє ресурсами людського капіталу та розвинутою наукою, має в довгостроковій перспективі більші шанси зростання, ніж економіка, у якої відсутні такі переваги.</a:t>
            </a:r>
          </a:p>
        </p:txBody>
      </p:sp>
      <p:sp>
        <p:nvSpPr>
          <p:cNvPr id="16387" name="Заголовок 2"/>
          <p:cNvSpPr>
            <a:spLocks noGrp="1"/>
          </p:cNvSpPr>
          <p:nvPr>
            <p:ph type="title"/>
          </p:nvPr>
        </p:nvSpPr>
        <p:spPr>
          <a:xfrm>
            <a:off x="457200" y="404813"/>
            <a:ext cx="6562725" cy="809625"/>
          </a:xfrm>
        </p:spPr>
        <p:txBody>
          <a:bodyPr/>
          <a:lstStyle/>
          <a:p>
            <a:pPr algn="ctr" eaLnBrk="1" hangingPunct="1"/>
            <a:r>
              <a:rPr lang="uk-UA" altLang="en-US" b="1" i="1" smtClean="0"/>
              <a:t>Модель “Лукаса-Ромера”</a:t>
            </a:r>
            <a:endParaRPr lang="uk-UA" altLang="en-US" smtClean="0"/>
          </a:p>
        </p:txBody>
      </p:sp>
      <p:pic>
        <p:nvPicPr>
          <p:cNvPr id="16390" name="Picture 6" descr="Paul Romer in 20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613" y="3502025"/>
            <a:ext cx="1641475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8" descr="ANd9GcTTEevxW2VwH3gD53TbC8yQevlflljOG3eMDH__VMjV0yGz0jn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333375"/>
            <a:ext cx="1716087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2F65522-39B8-46AD-8DC6-A3E3A11EA24D}" type="slidenum">
              <a:rPr lang="en-US" altLang="en-US">
                <a:latin typeface="Corbel" panose="020B0503020204020204" pitchFamily="34" charset="0"/>
              </a:rPr>
              <a:pPr eaLnBrk="1" hangingPunct="1"/>
              <a:t>10</a:t>
            </a:fld>
            <a:endParaRPr lang="en-US" altLang="en-US">
              <a:latin typeface="Corbel" panose="020B0503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  <p:bldP spid="1638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Текст 1"/>
          <p:cNvSpPr>
            <a:spLocks noGrp="1"/>
          </p:cNvSpPr>
          <p:nvPr>
            <p:ph type="body" idx="1"/>
          </p:nvPr>
        </p:nvSpPr>
        <p:spPr>
          <a:xfrm>
            <a:off x="277813" y="1414463"/>
            <a:ext cx="8686800" cy="4967287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en-US" i="1" dirty="0" smtClean="0">
                <a:solidFill>
                  <a:srgbClr val="000000"/>
                </a:solidFill>
              </a:rPr>
              <a:t>Основною рушійною силою </a:t>
            </a:r>
            <a:r>
              <a:rPr lang="uk-UA" altLang="en-US" i="1" dirty="0" smtClean="0">
                <a:solidFill>
                  <a:srgbClr val="000000"/>
                </a:solidFill>
              </a:rPr>
              <a:t>економічного зростання та розвитку </a:t>
            </a:r>
            <a:r>
              <a:rPr lang="uk-UA" altLang="en-US" i="1" dirty="0" smtClean="0">
                <a:solidFill>
                  <a:srgbClr val="000000"/>
                </a:solidFill>
              </a:rPr>
              <a:t>є </a:t>
            </a:r>
            <a:r>
              <a:rPr lang="uk-UA" altLang="en-US" b="1" i="1" dirty="0" smtClean="0">
                <a:solidFill>
                  <a:srgbClr val="000000"/>
                </a:solidFill>
              </a:rPr>
              <a:t>ідеї, процес відкриття та впровадження нового.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uk-UA" altLang="en-US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en-US" dirty="0" smtClean="0">
                <a:solidFill>
                  <a:srgbClr val="000000"/>
                </a:solidFill>
              </a:rPr>
              <a:t>Секторна структура економічної системи: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en-US" dirty="0" smtClean="0">
                <a:solidFill>
                  <a:srgbClr val="000000"/>
                </a:solidFill>
              </a:rPr>
              <a:t>1) дослідницький: </a:t>
            </a:r>
            <a:r>
              <a:rPr lang="uk-UA" altLang="en-US" b="1" dirty="0" smtClean="0">
                <a:solidFill>
                  <a:srgbClr val="000000"/>
                </a:solidFill>
              </a:rPr>
              <a:t>нові знання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en-US" dirty="0" smtClean="0">
                <a:solidFill>
                  <a:srgbClr val="000000"/>
                </a:solidFill>
              </a:rPr>
              <a:t>2) виробництва технологічного устаткування – </a:t>
            </a:r>
            <a:r>
              <a:rPr lang="uk-UA" altLang="en-US" b="1" dirty="0" smtClean="0">
                <a:solidFill>
                  <a:srgbClr val="000000"/>
                </a:solidFill>
              </a:rPr>
              <a:t>нові технології</a:t>
            </a:r>
            <a:r>
              <a:rPr lang="uk-UA" altLang="en-US" dirty="0" smtClean="0">
                <a:solidFill>
                  <a:srgbClr val="000000"/>
                </a:solidFill>
              </a:rPr>
              <a:t>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en-US" dirty="0" smtClean="0">
                <a:solidFill>
                  <a:srgbClr val="000000"/>
                </a:solidFill>
              </a:rPr>
              <a:t>3) виробництва кінцевої продукції споживчого призначення – </a:t>
            </a:r>
            <a:r>
              <a:rPr lang="uk-UA" altLang="en-US" b="1" dirty="0" smtClean="0">
                <a:solidFill>
                  <a:srgbClr val="000000"/>
                </a:solidFill>
              </a:rPr>
              <a:t>інноваційна продукція</a:t>
            </a:r>
            <a:r>
              <a:rPr lang="uk-UA" altLang="en-US" dirty="0" smtClean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7411" name="Заголовок 2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736600"/>
          </a:xfrm>
        </p:spPr>
        <p:txBody>
          <a:bodyPr/>
          <a:lstStyle/>
          <a:p>
            <a:pPr algn="ctr" eaLnBrk="1" hangingPunct="1"/>
            <a:r>
              <a:rPr lang="uk-UA" altLang="en-US" b="1" smtClean="0"/>
              <a:t>Модель “Лукаса-Ромера”</a:t>
            </a:r>
          </a:p>
        </p:txBody>
      </p:sp>
      <p:cxnSp>
        <p:nvCxnSpPr>
          <p:cNvPr id="8" name="Соединительная линия уступом 7"/>
          <p:cNvCxnSpPr/>
          <p:nvPr/>
        </p:nvCxnSpPr>
        <p:spPr>
          <a:xfrm>
            <a:off x="5076825" y="3933825"/>
            <a:ext cx="3311525" cy="358775"/>
          </a:xfrm>
          <a:prstGeom prst="bentConnector3">
            <a:avLst>
              <a:gd name="adj1" fmla="val 10666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/>
          <p:nvPr/>
        </p:nvCxnSpPr>
        <p:spPr>
          <a:xfrm>
            <a:off x="2627313" y="4724400"/>
            <a:ext cx="4105275" cy="865188"/>
          </a:xfrm>
          <a:prstGeom prst="bentConnector3">
            <a:avLst>
              <a:gd name="adj1" fmla="val 13051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CD10395-BAF1-43D5-B49A-1E953B41B029}" type="slidenum">
              <a:rPr lang="en-US" altLang="en-US">
                <a:latin typeface="Corbel" panose="020B0503020204020204" pitchFamily="34" charset="0"/>
              </a:rPr>
              <a:pPr eaLnBrk="1" hangingPunct="1"/>
              <a:t>11</a:t>
            </a:fld>
            <a:endParaRPr lang="en-US" altLang="en-US">
              <a:latin typeface="Corbel" panose="020B0503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240"/>
                            </p:stCondLst>
                            <p:childTnLst>
                              <p:par>
                                <p:cTn id="3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  <p:bldP spid="174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Текст 1"/>
          <p:cNvSpPr>
            <a:spLocks noGrp="1"/>
          </p:cNvSpPr>
          <p:nvPr>
            <p:ph type="body" idx="1"/>
          </p:nvPr>
        </p:nvSpPr>
        <p:spPr>
          <a:xfrm>
            <a:off x="250825" y="1600200"/>
            <a:ext cx="8713788" cy="49244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uk-UA" altLang="en-US" b="1" smtClean="0">
                <a:solidFill>
                  <a:srgbClr val="000000"/>
                </a:solidFill>
              </a:rPr>
              <a:t>темпи економічного зростання та розвитку</a:t>
            </a:r>
            <a:r>
              <a:rPr lang="uk-UA" altLang="en-US" smtClean="0">
                <a:solidFill>
                  <a:srgbClr val="000000"/>
                </a:solidFill>
              </a:rPr>
              <a:t> за незмінності ціни нових технологій </a:t>
            </a:r>
            <a:r>
              <a:rPr lang="uk-UA" altLang="en-US" b="1" smtClean="0">
                <a:solidFill>
                  <a:srgbClr val="000000"/>
                </a:solidFill>
              </a:rPr>
              <a:t>залежать лише від величини «людського капіталу» </a:t>
            </a:r>
            <a:r>
              <a:rPr lang="uk-UA" altLang="en-US" smtClean="0">
                <a:solidFill>
                  <a:srgbClr val="000000"/>
                </a:solidFill>
              </a:rPr>
              <a:t>(чисельності зайнятих) </a:t>
            </a:r>
            <a:r>
              <a:rPr lang="uk-UA" altLang="en-US" b="1" smtClean="0">
                <a:solidFill>
                  <a:srgbClr val="000000"/>
                </a:solidFill>
              </a:rPr>
              <a:t>у дослідницькому секторі, у сфері здобуття нових знань.</a:t>
            </a:r>
            <a:r>
              <a:rPr lang="uk-UA" altLang="en-US" smtClean="0">
                <a:solidFill>
                  <a:srgbClr val="000000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</a:pPr>
            <a:endParaRPr lang="uk-UA" altLang="en-US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uk-UA" altLang="en-US" smtClean="0">
                <a:solidFill>
                  <a:srgbClr val="000000"/>
                </a:solidFill>
              </a:rPr>
              <a:t>в разі </a:t>
            </a:r>
            <a:r>
              <a:rPr lang="uk-UA" altLang="en-US" b="1" smtClean="0">
                <a:solidFill>
                  <a:srgbClr val="000000"/>
                </a:solidFill>
              </a:rPr>
              <a:t>припинення пошуку нових ідей</a:t>
            </a:r>
            <a:r>
              <a:rPr lang="uk-UA" altLang="en-US" smtClean="0">
                <a:solidFill>
                  <a:srgbClr val="000000"/>
                </a:solidFill>
              </a:rPr>
              <a:t> (перестає функціонувати перший сектор) –  </a:t>
            </a:r>
            <a:r>
              <a:rPr lang="uk-UA" altLang="en-US" b="1" smtClean="0">
                <a:solidFill>
                  <a:srgbClr val="000000"/>
                </a:solidFill>
              </a:rPr>
              <a:t>здатність економічної системи до її розвитку буде обмеженою.</a:t>
            </a:r>
          </a:p>
          <a:p>
            <a:pPr eaLnBrk="1" hangingPunct="1">
              <a:spcBef>
                <a:spcPct val="0"/>
              </a:spcBef>
            </a:pPr>
            <a:endParaRPr lang="uk-UA" altLang="en-US" smtClean="0">
              <a:solidFill>
                <a:srgbClr val="000000"/>
              </a:solidFill>
            </a:endParaRPr>
          </a:p>
        </p:txBody>
      </p:sp>
      <p:sp>
        <p:nvSpPr>
          <p:cNvPr id="18435" name="Заголовок 2"/>
          <p:cNvSpPr>
            <a:spLocks noGrp="1"/>
          </p:cNvSpPr>
          <p:nvPr>
            <p:ph type="title"/>
          </p:nvPr>
        </p:nvSpPr>
        <p:spPr>
          <a:xfrm>
            <a:off x="457200" y="358775"/>
            <a:ext cx="8229600" cy="1143000"/>
          </a:xfrm>
        </p:spPr>
        <p:txBody>
          <a:bodyPr/>
          <a:lstStyle/>
          <a:p>
            <a:pPr eaLnBrk="1" hangingPunct="1"/>
            <a:r>
              <a:rPr lang="uk-UA" altLang="en-US" smtClean="0"/>
              <a:t>Таким чином: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F4B78C1-5648-4C81-91E5-904198762191}" type="slidenum">
              <a:rPr lang="en-US" altLang="en-US">
                <a:latin typeface="Corbel" panose="020B0503020204020204" pitchFamily="34" charset="0"/>
              </a:rPr>
              <a:pPr eaLnBrk="1" hangingPunct="1"/>
              <a:t>12</a:t>
            </a:fld>
            <a:endParaRPr lang="en-US" altLang="en-US">
              <a:latin typeface="Corbel" panose="020B0503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  <p:bldP spid="184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79388" y="1295400"/>
            <a:ext cx="8866187" cy="537368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uk-UA" altLang="en-US" sz="2600" b="1" smtClean="0">
                <a:solidFill>
                  <a:srgbClr val="000000"/>
                </a:solidFill>
              </a:rPr>
              <a:t>Історично людина поступово заковує природу технологічним ланцюгом.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uk-UA" altLang="en-US" sz="2600" smtClean="0">
                <a:solidFill>
                  <a:srgbClr val="000000"/>
                </a:solidFill>
              </a:rPr>
              <a:t>У розвитку людства можна виділити окремі ланки технологічного ланцюга: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Corbel" panose="020B0503020204020204" pitchFamily="34" charset="0"/>
              <a:buAutoNum type="arabicPeriod"/>
            </a:pPr>
            <a:r>
              <a:rPr lang="uk-UA" altLang="en-US" sz="2600" smtClean="0">
                <a:solidFill>
                  <a:srgbClr val="000000"/>
                </a:solidFill>
              </a:rPr>
              <a:t>початок вироблення штучних знарядь виробництва (загострення ціпків, каменю);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Corbel" panose="020B0503020204020204" pitchFamily="34" charset="0"/>
              <a:buAutoNum type="arabicPeriod"/>
            </a:pPr>
            <a:r>
              <a:rPr lang="ru-RU" altLang="en-US" sz="2600" smtClean="0">
                <a:solidFill>
                  <a:srgbClr val="000000"/>
                </a:solidFill>
              </a:rPr>
              <a:t>опанування штучного вогню (за технологією тертя) і використання в технологічних процесах.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Corbel" panose="020B0503020204020204" pitchFamily="34" charset="0"/>
              <a:buAutoNum type="arabicPeriod"/>
            </a:pPr>
            <a:r>
              <a:rPr lang="ru-RU" altLang="en-US" sz="2600" smtClean="0">
                <a:solidFill>
                  <a:srgbClr val="000000"/>
                </a:solidFill>
              </a:rPr>
              <a:t>опанування технології виробництва їжі (скотарство, птахівництво, землеробство).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Corbel" panose="020B0503020204020204" pitchFamily="34" charset="0"/>
              <a:buAutoNum type="arabicPeriod"/>
            </a:pPr>
            <a:r>
              <a:rPr lang="ru-RU" altLang="en-US" sz="2600" smtClean="0">
                <a:solidFill>
                  <a:srgbClr val="000000"/>
                </a:solidFill>
              </a:rPr>
              <a:t>застосування енергії живої природи у технологічних процесах (слони, воли, коні).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Corbel" panose="020B0503020204020204" pitchFamily="34" charset="0"/>
              <a:buAutoNum type="arabicPeriod"/>
            </a:pPr>
            <a:r>
              <a:rPr lang="ru-RU" altLang="en-US" sz="2600" smtClean="0">
                <a:solidFill>
                  <a:srgbClr val="000000"/>
                </a:solidFill>
              </a:rPr>
              <a:t>застосування енергії неживої природи у технологічних процесах (вода, вітер).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Corbel" panose="020B0503020204020204" pitchFamily="34" charset="0"/>
              <a:buAutoNum type="arabicPeriod"/>
            </a:pPr>
            <a:r>
              <a:rPr lang="ru-RU" altLang="en-US" sz="2600" smtClean="0">
                <a:solidFill>
                  <a:srgbClr val="000000"/>
                </a:solidFill>
              </a:rPr>
              <a:t>початок використання технологічних машин (заміна функції руки)……..</a:t>
            </a:r>
            <a:endParaRPr lang="uk-UA" altLang="en-US" sz="2600" smtClean="0">
              <a:solidFill>
                <a:srgbClr val="000000"/>
              </a:solidFill>
            </a:endParaRPr>
          </a:p>
        </p:txBody>
      </p:sp>
      <p:sp>
        <p:nvSpPr>
          <p:cNvPr id="19459" name="Заголовок 2"/>
          <p:cNvSpPr>
            <a:spLocks noGrp="1"/>
          </p:cNvSpPr>
          <p:nvPr>
            <p:ph type="title"/>
          </p:nvPr>
        </p:nvSpPr>
        <p:spPr>
          <a:xfrm>
            <a:off x="431800" y="188913"/>
            <a:ext cx="8172450" cy="100806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uk-UA" sz="2200" b="1" smtClean="0"/>
              <a:t>ЕКОНОМІЧНИЙ РОЗВИТОК </a:t>
            </a:r>
            <a:br>
              <a:rPr lang="uk-UA" sz="2200" b="1" smtClean="0"/>
            </a:br>
            <a:r>
              <a:rPr lang="uk-UA" sz="2200" b="1" smtClean="0"/>
              <a:t>=</a:t>
            </a:r>
            <a:br>
              <a:rPr lang="uk-UA" sz="2200" b="1" smtClean="0"/>
            </a:br>
            <a:r>
              <a:rPr lang="uk-UA" sz="2200" b="1" smtClean="0"/>
              <a:t>ТЕХНІКО-ТЕХНОЛОГІЧНИЙ РОЗВИТОК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78DAAA4-2A2E-44F4-92F9-79167C29671F}" type="slidenum">
              <a:rPr lang="en-US" altLang="en-US">
                <a:latin typeface="Corbel" panose="020B0503020204020204" pitchFamily="34" charset="0"/>
              </a:rPr>
              <a:pPr eaLnBrk="1" hangingPunct="1"/>
              <a:t>13</a:t>
            </a:fld>
            <a:endParaRPr lang="en-US" altLang="en-US">
              <a:latin typeface="Corbel" panose="020B0503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945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22263" y="765175"/>
            <a:ext cx="8713787" cy="5903913"/>
          </a:xfrm>
        </p:spPr>
        <p:txBody>
          <a:bodyPr>
            <a:normAutofit fontScale="92500" lnSpcReduction="10000"/>
          </a:bodyPr>
          <a:lstStyle/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uk-UA" dirty="0" smtClean="0">
                <a:solidFill>
                  <a:sysClr val="windowText" lastClr="000000"/>
                </a:solidFill>
              </a:rPr>
              <a:t>опанування технології перетворення теплової енергії у механічну (парові машини).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uk-UA" dirty="0" smtClean="0">
                <a:solidFill>
                  <a:sysClr val="windowText" lastClr="000000"/>
                </a:solidFill>
              </a:rPr>
              <a:t>опанування технології утворення матеріальних ресурсів хімічним шляхом.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uk-UA" dirty="0" smtClean="0">
                <a:solidFill>
                  <a:sysClr val="windowText" lastClr="000000"/>
                </a:solidFill>
              </a:rPr>
              <a:t>опанування ядерної енергії.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uk-UA" dirty="0" smtClean="0">
                <a:solidFill>
                  <a:sysClr val="windowText" lastClr="000000"/>
                </a:solidFill>
              </a:rPr>
              <a:t>опанування технології утворення матеріальних ресурсів фізичним шляхом (синтетичні матеріали, </a:t>
            </a:r>
            <a:r>
              <a:rPr lang="uk-UA" dirty="0" err="1" smtClean="0">
                <a:solidFill>
                  <a:sysClr val="windowText" lastClr="000000"/>
                </a:solidFill>
              </a:rPr>
              <a:t>нано-технології</a:t>
            </a:r>
            <a:r>
              <a:rPr lang="uk-UA" dirty="0" smtClean="0">
                <a:solidFill>
                  <a:sysClr val="windowText" lastClr="000000"/>
                </a:solidFill>
              </a:rPr>
              <a:t>).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uk-UA" dirty="0" smtClean="0">
                <a:solidFill>
                  <a:sysClr val="windowText" lastClr="000000"/>
                </a:solidFill>
              </a:rPr>
              <a:t>опанування інформаційних технологій (АСУ, ГАС,  </a:t>
            </a:r>
            <a:r>
              <a:rPr lang="en-US" dirty="0" smtClean="0">
                <a:solidFill>
                  <a:sysClr val="windowText" lastClr="000000"/>
                </a:solidFill>
              </a:rPr>
              <a:t>INTERNET), </a:t>
            </a:r>
            <a:r>
              <a:rPr lang="uk-UA" dirty="0" smtClean="0">
                <a:solidFill>
                  <a:sysClr val="windowText" lastClr="000000"/>
                </a:solidFill>
              </a:rPr>
              <a:t>створення штучного інтелекту.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uk-UA" dirty="0" smtClean="0">
                <a:solidFill>
                  <a:sysClr val="windowText" lastClr="000000"/>
                </a:solidFill>
              </a:rPr>
              <a:t>опанування біологічних технологій (генна інженерія).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uk-UA" dirty="0" smtClean="0">
                <a:solidFill>
                  <a:sysClr val="windowText" lastClr="000000"/>
                </a:solidFill>
              </a:rPr>
              <a:t>опанування космічних технологій, використання космічних ресурсів.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dirty="0" smtClean="0">
              <a:solidFill>
                <a:sysClr val="windowText" lastClr="000000"/>
              </a:solidFill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dirty="0" err="1" smtClean="0">
                <a:solidFill>
                  <a:sysClr val="windowText" lastClr="000000"/>
                </a:solidFill>
              </a:rPr>
              <a:t>Ланцюг</a:t>
            </a:r>
            <a:r>
              <a:rPr lang="ru-RU" dirty="0" smtClean="0">
                <a:solidFill>
                  <a:sysClr val="windowText" lastClr="000000"/>
                </a:solidFill>
              </a:rPr>
              <a:t> не </a:t>
            </a:r>
            <a:r>
              <a:rPr lang="ru-RU" dirty="0" err="1" smtClean="0">
                <a:solidFill>
                  <a:sysClr val="windowText" lastClr="000000"/>
                </a:solidFill>
              </a:rPr>
              <a:t>має</a:t>
            </a:r>
            <a:r>
              <a:rPr lang="ru-RU" dirty="0" smtClean="0">
                <a:solidFill>
                  <a:sysClr val="windowText" lastClr="000000"/>
                </a:solidFill>
              </a:rPr>
              <a:t> </a:t>
            </a:r>
            <a:r>
              <a:rPr lang="ru-RU" dirty="0" err="1" smtClean="0">
                <a:solidFill>
                  <a:sysClr val="windowText" lastClr="000000"/>
                </a:solidFill>
              </a:rPr>
              <a:t>кінця</a:t>
            </a:r>
            <a:r>
              <a:rPr lang="ru-RU" dirty="0" smtClean="0">
                <a:solidFill>
                  <a:sysClr val="windowText" lastClr="000000"/>
                </a:solidFill>
              </a:rPr>
              <a:t>, </a:t>
            </a:r>
            <a:r>
              <a:rPr lang="ru-RU" dirty="0" err="1" smtClean="0">
                <a:solidFill>
                  <a:sysClr val="windowText" lastClr="000000"/>
                </a:solidFill>
              </a:rPr>
              <a:t>він</a:t>
            </a:r>
            <a:r>
              <a:rPr lang="ru-RU" dirty="0" smtClean="0">
                <a:solidFill>
                  <a:sysClr val="windowText" lastClr="000000"/>
                </a:solidFill>
              </a:rPr>
              <a:t> буде </a:t>
            </a:r>
            <a:r>
              <a:rPr lang="ru-RU" dirty="0" err="1" smtClean="0">
                <a:solidFill>
                  <a:sysClr val="windowText" lastClr="000000"/>
                </a:solidFill>
              </a:rPr>
              <a:t>приєднувати</a:t>
            </a:r>
            <a:r>
              <a:rPr lang="ru-RU" dirty="0" smtClean="0">
                <a:solidFill>
                  <a:sysClr val="windowText" lastClr="000000"/>
                </a:solidFill>
              </a:rPr>
              <a:t> </a:t>
            </a:r>
            <a:r>
              <a:rPr lang="ru-RU" dirty="0" err="1" smtClean="0">
                <a:solidFill>
                  <a:sysClr val="windowText" lastClr="000000"/>
                </a:solidFill>
              </a:rPr>
              <a:t>нові</a:t>
            </a:r>
            <a:r>
              <a:rPr lang="ru-RU" dirty="0" smtClean="0">
                <a:solidFill>
                  <a:sysClr val="windowText" lastClr="000000"/>
                </a:solidFill>
              </a:rPr>
              <a:t> </a:t>
            </a:r>
            <a:r>
              <a:rPr lang="ru-RU" dirty="0" err="1" smtClean="0">
                <a:solidFill>
                  <a:sysClr val="windowText" lastClr="000000"/>
                </a:solidFill>
              </a:rPr>
              <a:t>і</a:t>
            </a:r>
            <a:r>
              <a:rPr lang="ru-RU" dirty="0" smtClean="0">
                <a:solidFill>
                  <a:sysClr val="windowText" lastClr="000000"/>
                </a:solidFill>
              </a:rPr>
              <a:t> </a:t>
            </a:r>
            <a:r>
              <a:rPr lang="ru-RU" dirty="0" err="1" smtClean="0">
                <a:solidFill>
                  <a:sysClr val="windowText" lastClr="000000"/>
                </a:solidFill>
              </a:rPr>
              <a:t>нові</a:t>
            </a:r>
            <a:r>
              <a:rPr lang="ru-RU" dirty="0" smtClean="0">
                <a:solidFill>
                  <a:sysClr val="windowText" lastClr="000000"/>
                </a:solidFill>
              </a:rPr>
              <a:t> ланки, доки </a:t>
            </a:r>
            <a:r>
              <a:rPr lang="ru-RU" dirty="0" err="1" smtClean="0">
                <a:solidFill>
                  <a:sysClr val="windowText" lastClr="000000"/>
                </a:solidFill>
              </a:rPr>
              <a:t>існуватиме</a:t>
            </a:r>
            <a:r>
              <a:rPr lang="ru-RU" dirty="0" smtClean="0">
                <a:solidFill>
                  <a:sysClr val="windowText" lastClr="000000"/>
                </a:solidFill>
              </a:rPr>
              <a:t> </a:t>
            </a:r>
            <a:r>
              <a:rPr lang="ru-RU" dirty="0" err="1" smtClean="0">
                <a:solidFill>
                  <a:sysClr val="windowText" lastClr="000000"/>
                </a:solidFill>
              </a:rPr>
              <a:t>людство</a:t>
            </a:r>
            <a:r>
              <a:rPr lang="ru-RU" dirty="0" smtClean="0">
                <a:solidFill>
                  <a:sysClr val="windowText" lastClr="000000"/>
                </a:solidFill>
              </a:rPr>
              <a:t>.</a:t>
            </a:r>
            <a:endParaRPr lang="uk-UA" dirty="0">
              <a:solidFill>
                <a:sysClr val="windowText" lastClr="00000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E84697F-944E-4491-B86B-C949019EF4A2}" type="slidenum">
              <a:rPr lang="en-US" altLang="en-US">
                <a:latin typeface="Corbel" panose="020B0503020204020204" pitchFamily="34" charset="0"/>
              </a:rPr>
              <a:pPr eaLnBrk="1" hangingPunct="1"/>
              <a:t>14</a:t>
            </a:fld>
            <a:endParaRPr lang="en-US" altLang="en-US">
              <a:latin typeface="Corbel" panose="020B0503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en-US" sz="3200" b="1" smtClean="0"/>
              <a:t>Сучасна теорія ендогенного зростання НТП </a:t>
            </a:r>
            <a:br>
              <a:rPr lang="uk-UA" altLang="en-US" sz="3200" b="1" smtClean="0"/>
            </a:br>
            <a:r>
              <a:rPr lang="uk-UA" altLang="en-US" sz="3200" b="1" smtClean="0"/>
              <a:t>(«шумпетеріанська економіка»)</a:t>
            </a:r>
            <a:r>
              <a:rPr lang="uk-UA" altLang="en-US" sz="3200" smtClean="0"/>
              <a:t> </a:t>
            </a:r>
          </a:p>
        </p:txBody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>
          <a:xfrm>
            <a:off x="179388" y="1889125"/>
            <a:ext cx="8686800" cy="4492625"/>
          </a:xfrm>
        </p:spPr>
        <p:txBody>
          <a:bodyPr/>
          <a:lstStyle/>
          <a:p>
            <a:r>
              <a:rPr lang="uk-UA" altLang="en-US" dirty="0" smtClean="0"/>
              <a:t>економічний розвиток – поступальний процес з інноваційними </a:t>
            </a:r>
            <a:r>
              <a:rPr lang="uk-UA" altLang="en-US" dirty="0" smtClean="0"/>
              <a:t>елементами; </a:t>
            </a:r>
            <a:r>
              <a:rPr lang="uk-UA" altLang="en-US" dirty="0" smtClean="0"/>
              <a:t>зміна одного домінантного технологічного укладу іншим</a:t>
            </a:r>
            <a:r>
              <a:rPr lang="uk-UA" altLang="en-US" dirty="0" smtClean="0"/>
              <a:t>. </a:t>
            </a:r>
            <a:endParaRPr lang="uk-UA" altLang="en-US" dirty="0" smtClean="0"/>
          </a:p>
          <a:p>
            <a:r>
              <a:rPr lang="uk-UA" altLang="en-US" dirty="0" smtClean="0"/>
              <a:t>напрям і темпи економічного розвитку визначають технології, що продукуються «ядрами розвитку», тобто інноваційними виробництвами. </a:t>
            </a:r>
            <a:endParaRPr lang="uk-UA" altLang="en-US" dirty="0" smtClean="0"/>
          </a:p>
          <a:p>
            <a:r>
              <a:rPr lang="uk-UA" altLang="en-US" dirty="0" smtClean="0"/>
              <a:t>технологічний </a:t>
            </a:r>
            <a:r>
              <a:rPr lang="uk-UA" altLang="en-US" dirty="0" smtClean="0"/>
              <a:t>уклад - сукупність технологій одного рівня інноваційного розвитку.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FF0F619-B9E1-4701-A658-89D807D9D3B1}" type="slidenum">
              <a:rPr lang="en-US" altLang="en-US">
                <a:latin typeface="Corbel" panose="020B0503020204020204" pitchFamily="34" charset="0"/>
              </a:rPr>
              <a:pPr eaLnBrk="1" hangingPunct="1"/>
              <a:t>15</a:t>
            </a:fld>
            <a:endParaRPr lang="en-US" altLang="en-US">
              <a:latin typeface="Corbel" panose="020B0503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9" name="Picture 11" descr="ANd9GcTs3EWpu2YfZeMSsiz-Ob89Y_vyiYPJ_uF-Uu3iyN1zN3a7rI77c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1246188"/>
            <a:ext cx="90360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CCC3AE4-A161-4272-8ED4-B8848C3A2FA5}" type="slidenum">
              <a:rPr lang="en-US" altLang="en-US">
                <a:latin typeface="Corbel" panose="020B0503020204020204" pitchFamily="34" charset="0"/>
              </a:rPr>
              <a:pPr eaLnBrk="1" hangingPunct="1"/>
              <a:t>16</a:t>
            </a:fld>
            <a:endParaRPr lang="en-US" altLang="en-US">
              <a:latin typeface="Corbel" panose="020B0503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28"/>
          <a:stretch>
            <a:fillRect/>
          </a:stretch>
        </p:blipFill>
        <p:spPr bwMode="auto">
          <a:xfrm>
            <a:off x="468313" y="144463"/>
            <a:ext cx="8172450" cy="659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E0ECBBC-0D4E-4ED2-BE51-E1BAF05BEF2E}" type="slidenum">
              <a:rPr lang="en-US" altLang="en-US">
                <a:latin typeface="Corbel" panose="020B0503020204020204" pitchFamily="34" charset="0"/>
              </a:rPr>
              <a:pPr eaLnBrk="1" hangingPunct="1"/>
              <a:t>17</a:t>
            </a:fld>
            <a:endParaRPr lang="en-US" altLang="en-US">
              <a:latin typeface="Corbel" panose="020B0503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Текст 1"/>
          <p:cNvSpPr>
            <a:spLocks noGrp="1"/>
          </p:cNvSpPr>
          <p:nvPr>
            <p:ph type="body" idx="1"/>
          </p:nvPr>
        </p:nvSpPr>
        <p:spPr>
          <a:xfrm>
            <a:off x="206375" y="1701800"/>
            <a:ext cx="8686800" cy="4535488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uk-UA" altLang="en-US" b="1" smtClean="0">
                <a:solidFill>
                  <a:srgbClr val="000000"/>
                </a:solidFill>
              </a:rPr>
              <a:t>перший технологічний уклад – ( з 1770-80-ті рр.) </a:t>
            </a:r>
            <a:r>
              <a:rPr lang="uk-UA" altLang="en-US" smtClean="0"/>
              <a:t>Основні та експансивні галузі: </a:t>
            </a:r>
            <a:r>
              <a:rPr lang="uk-UA" altLang="en-US" b="1" smtClean="0"/>
              <a:t>текстильна промисловість, текстильне машинобудування</a:t>
            </a:r>
            <a:r>
              <a:rPr lang="uk-UA" altLang="en-US" smtClean="0"/>
              <a:t>, металообробка, будівництво магістральних каналів, </a:t>
            </a:r>
            <a:r>
              <a:rPr lang="uk-UA" altLang="en-US" b="1" smtClean="0"/>
              <a:t>паровий двигун</a:t>
            </a:r>
            <a:r>
              <a:rPr lang="uk-UA" altLang="en-US" smtClean="0"/>
              <a:t>.</a:t>
            </a:r>
            <a:endParaRPr lang="uk-UA" altLang="en-US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uk-UA" altLang="en-US" b="1" smtClean="0">
                <a:solidFill>
                  <a:srgbClr val="000000"/>
                </a:solidFill>
              </a:rPr>
              <a:t>другий технологічний уклад (з 1830-40-ві рр.) </a:t>
            </a:r>
            <a:r>
              <a:rPr lang="uk-UA" altLang="en-US" smtClean="0"/>
              <a:t>Нові лідируючі сектори – </a:t>
            </a:r>
            <a:r>
              <a:rPr lang="uk-UA" altLang="en-US" b="1" smtClean="0"/>
              <a:t>сталь, електрика, газ, штучні фарби, важке машинобудування.</a:t>
            </a:r>
            <a:r>
              <a:rPr lang="uk-UA" altLang="en-US" smtClean="0"/>
              <a:t> Ключовим фактором були вугілля, залізничний транспорт</a:t>
            </a:r>
            <a:r>
              <a:rPr lang="uk-UA" altLang="en-US" smtClean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22531" name="Заголовок 2"/>
          <p:cNvSpPr>
            <a:spLocks noGrp="1"/>
          </p:cNvSpPr>
          <p:nvPr>
            <p:ph type="title"/>
          </p:nvPr>
        </p:nvSpPr>
        <p:spPr>
          <a:xfrm>
            <a:off x="457200" y="531813"/>
            <a:ext cx="8229600" cy="665162"/>
          </a:xfrm>
        </p:spPr>
        <p:txBody>
          <a:bodyPr/>
          <a:lstStyle/>
          <a:p>
            <a:pPr algn="ctr" eaLnBrk="1" hangingPunct="1"/>
            <a:r>
              <a:rPr lang="uk-UA" altLang="en-US" smtClean="0"/>
              <a:t>Основні технологічні уклади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8A760BE-49E3-48F6-844E-0C394A69E68D}" type="slidenum">
              <a:rPr lang="en-US" altLang="en-US">
                <a:latin typeface="Corbel" panose="020B0503020204020204" pitchFamily="34" charset="0"/>
              </a:rPr>
              <a:pPr eaLnBrk="1" hangingPunct="1"/>
              <a:t>18</a:t>
            </a:fld>
            <a:endParaRPr lang="en-US" altLang="en-US">
              <a:latin typeface="Corbel" panose="020B0503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/>
      <p:bldP spid="2253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Текст 1"/>
          <p:cNvSpPr>
            <a:spLocks noGrp="1"/>
          </p:cNvSpPr>
          <p:nvPr>
            <p:ph type="body" idx="1"/>
          </p:nvPr>
        </p:nvSpPr>
        <p:spPr>
          <a:xfrm>
            <a:off x="277813" y="1412875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uk-UA" altLang="en-US" b="1" smtClean="0">
                <a:solidFill>
                  <a:srgbClr val="000000"/>
                </a:solidFill>
              </a:rPr>
              <a:t>третій технологічний уклад (з 1880-90-ті рр.) </a:t>
            </a:r>
            <a:r>
              <a:rPr lang="uk-UA" altLang="en-US" smtClean="0"/>
              <a:t>Нові лідируючі сектори – </a:t>
            </a:r>
            <a:r>
              <a:rPr lang="uk-UA" altLang="en-US" b="1" smtClean="0"/>
              <a:t>автомобілі, телекомунікації, радіо, алюміній, споживчі товари довгострокового користування, нафта, пластмаси</a:t>
            </a:r>
            <a:r>
              <a:rPr lang="uk-UA" altLang="en-US" smtClean="0"/>
              <a:t>. Ключовий фактор - сталь.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uk-UA" altLang="en-US" b="1" smtClean="0">
                <a:solidFill>
                  <a:srgbClr val="000000"/>
                </a:solidFill>
              </a:rPr>
              <a:t>четвертий технологічний уклад (з 1930-40-ві рр.) </a:t>
            </a:r>
            <a:r>
              <a:rPr lang="uk-UA" altLang="en-US" smtClean="0"/>
              <a:t>Нові лідируючі сектори – </a:t>
            </a:r>
            <a:r>
              <a:rPr lang="uk-UA" altLang="en-US" b="1" smtClean="0"/>
              <a:t>ЕОМ, телебачення, радари, машини з програмним управлінням, ядерна зброя і енергія</a:t>
            </a:r>
            <a:r>
              <a:rPr lang="uk-UA" altLang="en-US" smtClean="0"/>
              <a:t>. Ключовий фактор – нафта. </a:t>
            </a:r>
            <a:endParaRPr lang="uk-UA" altLang="en-US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uk-UA" altLang="en-US" b="1" smtClean="0">
                <a:solidFill>
                  <a:srgbClr val="000000"/>
                </a:solidFill>
              </a:rPr>
              <a:t>п’ятий технологічний уклад (з 1980-90-ті рр.) </a:t>
            </a:r>
            <a:r>
              <a:rPr lang="uk-UA" altLang="en-US" smtClean="0"/>
              <a:t>Нові лідируючі сектори – </a:t>
            </a:r>
            <a:r>
              <a:rPr lang="uk-UA" altLang="en-US" b="1" smtClean="0"/>
              <a:t>біотехнологія, космічна техніка, тонка хімія</a:t>
            </a:r>
            <a:r>
              <a:rPr lang="uk-UA" altLang="en-US" smtClean="0"/>
              <a:t>. Ключовий фактор - мікроелектронні компоненти.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E8DF109-A0D1-4C51-888E-FF6AD9407612}" type="slidenum">
              <a:rPr lang="en-US" altLang="en-US">
                <a:latin typeface="Corbel" panose="020B0503020204020204" pitchFamily="34" charset="0"/>
              </a:rPr>
              <a:pPr eaLnBrk="1" hangingPunct="1"/>
              <a:t>19</a:t>
            </a:fld>
            <a:endParaRPr lang="en-US" altLang="en-US">
              <a:latin typeface="Corbel" panose="020B0503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>
          <a:xfrm>
            <a:off x="950912" y="188640"/>
            <a:ext cx="8229600" cy="665162"/>
          </a:xfrm>
        </p:spPr>
        <p:txBody>
          <a:bodyPr/>
          <a:lstStyle/>
          <a:p>
            <a:r>
              <a:rPr lang="uk-UA" altLang="en-US" sz="3200" b="1" dirty="0" smtClean="0"/>
              <a:t>1. Основні теорії економічного зростання</a:t>
            </a:r>
            <a:r>
              <a:rPr lang="uk-UA" altLang="en-US" sz="3200" dirty="0" smtClean="0"/>
              <a:t> 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>
          <a:xfrm>
            <a:off x="457200" y="908720"/>
            <a:ext cx="8435975" cy="5812755"/>
          </a:xfrm>
        </p:spPr>
        <p:txBody>
          <a:bodyPr/>
          <a:lstStyle/>
          <a:p>
            <a:r>
              <a:rPr lang="uk-UA" altLang="en-US" dirty="0" smtClean="0"/>
              <a:t>КЛАСИЧНА</a:t>
            </a:r>
            <a:endParaRPr lang="en-US" altLang="en-US" dirty="0" smtClean="0"/>
          </a:p>
          <a:p>
            <a:r>
              <a:rPr lang="uk-UA" altLang="en-US" dirty="0" smtClean="0"/>
              <a:t>НЕОКЛАСИЧНА</a:t>
            </a:r>
            <a:endParaRPr lang="en-US" altLang="en-US" dirty="0" smtClean="0"/>
          </a:p>
          <a:p>
            <a:r>
              <a:rPr lang="uk-UA" altLang="en-US" dirty="0" smtClean="0"/>
              <a:t>КЕЙНСІАНСЬКА </a:t>
            </a:r>
            <a:endParaRPr lang="en-US" altLang="en-US" dirty="0" smtClean="0"/>
          </a:p>
          <a:p>
            <a:r>
              <a:rPr lang="uk-UA" altLang="en-US" dirty="0" smtClean="0"/>
              <a:t>НЕОКЕЙНСІАНСЬКА </a:t>
            </a:r>
            <a:endParaRPr lang="en-US" altLang="en-US" dirty="0" smtClean="0"/>
          </a:p>
          <a:p>
            <a:r>
              <a:rPr lang="uk-UA" altLang="en-US" dirty="0" smtClean="0"/>
              <a:t>ІНСТИТУЦІОНАЛЬНА</a:t>
            </a:r>
            <a:endParaRPr lang="en-US" altLang="en-US" dirty="0" smtClean="0"/>
          </a:p>
          <a:p>
            <a:pPr>
              <a:buFontTx/>
              <a:buNone/>
            </a:pPr>
            <a:r>
              <a:rPr lang="uk-UA" altLang="en-US" dirty="0" smtClean="0"/>
              <a:t>Методологічна база моделей:</a:t>
            </a:r>
            <a:endParaRPr lang="uk-UA" altLang="en-US" i="1" dirty="0" smtClean="0"/>
          </a:p>
          <a:p>
            <a:r>
              <a:rPr lang="uk-UA" altLang="en-US" i="1" dirty="0" err="1" smtClean="0"/>
              <a:t>маржиналістський</a:t>
            </a:r>
            <a:r>
              <a:rPr lang="uk-UA" altLang="en-US" i="1" dirty="0" smtClean="0"/>
              <a:t> підхід:</a:t>
            </a:r>
            <a:r>
              <a:rPr lang="uk-UA" altLang="en-US" dirty="0" smtClean="0"/>
              <a:t> максимізація граничної продуктивності факторів виробництва дозволить максимізувати темпи економічного зростання;</a:t>
            </a:r>
            <a:endParaRPr lang="uk-UA" altLang="en-US" i="1" dirty="0" smtClean="0"/>
          </a:p>
          <a:p>
            <a:r>
              <a:rPr lang="uk-UA" altLang="en-US" i="1" dirty="0" err="1" smtClean="0"/>
              <a:t>структуралістичний</a:t>
            </a:r>
            <a:r>
              <a:rPr lang="uk-UA" altLang="en-US" i="1" dirty="0" smtClean="0"/>
              <a:t> </a:t>
            </a:r>
            <a:r>
              <a:rPr lang="uk-UA" altLang="en-US" i="1" dirty="0" smtClean="0"/>
              <a:t>підхід: </a:t>
            </a:r>
            <a:r>
              <a:rPr lang="uk-UA" altLang="en-US" dirty="0"/>
              <a:t>е</a:t>
            </a:r>
            <a:r>
              <a:rPr lang="uk-UA" altLang="en-US" dirty="0" smtClean="0"/>
              <a:t>кономічне зростання залежить від зміни структурних пропорцій національної економіки</a:t>
            </a:r>
            <a:r>
              <a:rPr lang="uk-UA" altLang="en-US" i="1" dirty="0" smtClean="0"/>
              <a:t>.</a:t>
            </a:r>
            <a:r>
              <a:rPr lang="uk-UA" altLang="en-US" dirty="0" smtClean="0"/>
              <a:t> </a:t>
            </a:r>
            <a:endParaRPr lang="uk-UA" alt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37BAD33-AD90-4881-B200-9E5668B64D9A}" type="slidenum">
              <a:rPr lang="en-US" altLang="en-US">
                <a:latin typeface="Corbel" panose="020B0503020204020204" pitchFamily="34" charset="0"/>
              </a:rPr>
              <a:pPr eaLnBrk="1" hangingPunct="1"/>
              <a:t>2</a:t>
            </a:fld>
            <a:endParaRPr lang="en-US" altLang="en-US">
              <a:latin typeface="Corbel" panose="020B0503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79388" y="1412875"/>
            <a:ext cx="8686800" cy="5257800"/>
          </a:xfrm>
        </p:spPr>
        <p:txBody>
          <a:bodyPr/>
          <a:lstStyle/>
          <a:p>
            <a:pPr eaLnBrk="1" hangingPunct="1"/>
            <a:r>
              <a:rPr lang="uk-UA" altLang="en-US" sz="2200" smtClean="0"/>
              <a:t> </a:t>
            </a:r>
            <a:r>
              <a:rPr lang="uk-UA" altLang="en-US" sz="1800" smtClean="0"/>
              <a:t>нано- та біотехнології,</a:t>
            </a:r>
          </a:p>
          <a:p>
            <a:pPr eaLnBrk="1" hangingPunct="1"/>
            <a:r>
              <a:rPr lang="uk-UA" altLang="en-US" sz="1800" smtClean="0"/>
              <a:t>генна інженерія та молекулярна біологія, </a:t>
            </a:r>
          </a:p>
          <a:p>
            <a:pPr eaLnBrk="1" hangingPunct="1"/>
            <a:r>
              <a:rPr lang="uk-UA" altLang="en-US" sz="1800" smtClean="0"/>
              <a:t>системи штучного інтелекту, </a:t>
            </a:r>
          </a:p>
          <a:p>
            <a:pPr eaLnBrk="1" hangingPunct="1"/>
            <a:r>
              <a:rPr lang="uk-UA" altLang="en-US" sz="1800" smtClean="0"/>
              <a:t>біо- та фотоінформатика, </a:t>
            </a:r>
          </a:p>
          <a:p>
            <a:pPr eaLnBrk="1" hangingPunct="1"/>
            <a:r>
              <a:rPr lang="uk-UA" altLang="en-US" sz="1800" smtClean="0"/>
              <a:t>технологія "холодного термоядерного синтезу", </a:t>
            </a:r>
          </a:p>
          <a:p>
            <a:pPr eaLnBrk="1" hangingPunct="1"/>
            <a:r>
              <a:rPr lang="uk-UA" altLang="en-US" sz="1800" smtClean="0"/>
              <a:t>проектування живого, </a:t>
            </a:r>
          </a:p>
          <a:p>
            <a:pPr eaLnBrk="1" hangingPunct="1"/>
            <a:r>
              <a:rPr lang="uk-UA" altLang="en-US" sz="1800" smtClean="0"/>
              <a:t>використання відновлюваних джерел енергії, </a:t>
            </a:r>
          </a:p>
          <a:p>
            <a:pPr eaLnBrk="1" hangingPunct="1"/>
            <a:r>
              <a:rPr lang="uk-UA" altLang="en-US" sz="1800" smtClean="0"/>
              <a:t>високі гуманітарні технології, </a:t>
            </a:r>
          </a:p>
          <a:p>
            <a:pPr eaLnBrk="1" hangingPunct="1"/>
            <a:r>
              <a:rPr lang="uk-UA" altLang="en-US" sz="1800" smtClean="0"/>
              <a:t>прогностика, </a:t>
            </a:r>
          </a:p>
          <a:p>
            <a:pPr eaLnBrk="1" hangingPunct="1"/>
            <a:r>
              <a:rPr lang="uk-UA" altLang="en-US" sz="1800" smtClean="0"/>
              <a:t>глобальні інформаційні технології, </a:t>
            </a:r>
          </a:p>
          <a:p>
            <a:pPr eaLnBrk="1" hangingPunct="1"/>
            <a:r>
              <a:rPr lang="uk-UA" altLang="en-US" sz="1800" smtClean="0"/>
              <a:t>інтегровані високошвидкісні транспортні системи, </a:t>
            </a:r>
          </a:p>
          <a:p>
            <a:pPr eaLnBrk="1" hangingPunct="1"/>
            <a:r>
              <a:rPr lang="uk-UA" altLang="en-US" sz="1800" smtClean="0"/>
              <a:t>фотоніка, </a:t>
            </a:r>
          </a:p>
          <a:p>
            <a:pPr eaLnBrk="1" hangingPunct="1"/>
            <a:r>
              <a:rPr lang="uk-UA" altLang="en-US" sz="1800" smtClean="0"/>
              <a:t>оптоелектроніка. </a:t>
            </a:r>
          </a:p>
          <a:p>
            <a:pPr lvl="1" eaLnBrk="1" hangingPunct="1">
              <a:buFontTx/>
              <a:buNone/>
            </a:pPr>
            <a:endParaRPr lang="uk-UA" altLang="en-US" sz="1800" smtClean="0"/>
          </a:p>
          <a:p>
            <a:pPr eaLnBrk="1" hangingPunct="1"/>
            <a:r>
              <a:rPr lang="uk-UA" altLang="en-US" sz="2400" b="1" smtClean="0"/>
              <a:t>Ключовий фактор: нанотехнології</a:t>
            </a:r>
            <a:r>
              <a:rPr lang="uk-UA" altLang="en-US" sz="2400" smtClean="0"/>
              <a:t>.</a:t>
            </a:r>
            <a:endParaRPr lang="uk-UA" altLang="en-US" sz="220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850" y="676275"/>
            <a:ext cx="8686800" cy="7366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uk-UA" b="1" dirty="0" smtClean="0"/>
              <a:t>Шостий технологічний уклад – (2012-2090 рр.)</a:t>
            </a:r>
            <a:r>
              <a:rPr lang="uk-UA" dirty="0" smtClean="0"/>
              <a:t>: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05E0B34-53D3-48D7-8FA0-2F781437A11F}" type="slidenum">
              <a:rPr lang="en-US" altLang="en-US">
                <a:latin typeface="Corbel" panose="020B0503020204020204" pitchFamily="34" charset="0"/>
              </a:rPr>
              <a:pPr eaLnBrk="1" hangingPunct="1"/>
              <a:t>20</a:t>
            </a:fld>
            <a:endParaRPr lang="en-US" altLang="en-US">
              <a:latin typeface="Corbel" panose="020B0503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358775"/>
            <a:ext cx="86868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uk-UA" b="1" dirty="0" smtClean="0"/>
              <a:t>Сьомий технологічний уклад – (2090-2130 рр.)</a:t>
            </a:r>
            <a:r>
              <a:rPr lang="uk-UA" dirty="0" smtClean="0"/>
              <a:t>:</a:t>
            </a:r>
            <a:endParaRPr lang="uk-UA" dirty="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23850" y="1628775"/>
            <a:ext cx="8351838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uk-UA" altLang="en-US" sz="3200"/>
              <a:t>задіяння у промислове виробництво людської свідомості;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uk-UA" altLang="en-US" sz="3200"/>
              <a:t>псі-технології, біоенергетика, технології, повязані з мораллю та відповідальністю;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uk-UA" altLang="en-US" sz="3200"/>
              <a:t>поява категорій «гіперінтелект», «гіперінформація» та «гіперзнання».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91986DE-461B-4F97-AC64-852D01107E15}" type="slidenum">
              <a:rPr lang="en-US" altLang="en-US">
                <a:latin typeface="Corbel" panose="020B0503020204020204" pitchFamily="34" charset="0"/>
              </a:rPr>
              <a:pPr eaLnBrk="1" hangingPunct="1"/>
              <a:t>21</a:t>
            </a:fld>
            <a:endParaRPr lang="en-US" altLang="en-US">
              <a:latin typeface="Corbel" panose="020B0503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50825" y="1600200"/>
            <a:ext cx="8686800" cy="49244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uk-UA" sz="3200" dirty="0" smtClean="0"/>
              <a:t>сукупність учень, які синтезують роль соціальних, правових, організаційних, політичних, етичних, ментальних, економічних інститутів у процесі їхнього функціонування.</a:t>
            </a:r>
            <a:endParaRPr lang="uk-UA" sz="320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uk-UA" sz="3200" dirty="0" smtClean="0">
                <a:solidFill>
                  <a:srgbClr val="000000"/>
                </a:solidFill>
              </a:rPr>
              <a:t>досліджується </a:t>
            </a:r>
            <a:r>
              <a:rPr lang="uk-UA" sz="3200" i="1" u="sng" dirty="0" smtClean="0">
                <a:solidFill>
                  <a:srgbClr val="000000"/>
                </a:solidFill>
              </a:rPr>
              <a:t>вплив інституціональних чинників на економічне зростання:</a:t>
            </a:r>
            <a:r>
              <a:rPr lang="uk-UA" sz="3200" dirty="0" smtClean="0">
                <a:solidFill>
                  <a:srgbClr val="000000"/>
                </a:solidFill>
              </a:rPr>
              <a:t> ступінь політичної, громадянської та економічної свободи.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uk-UA" sz="3200" dirty="0" smtClean="0">
                <a:solidFill>
                  <a:srgbClr val="000000"/>
                </a:solidFill>
              </a:rPr>
              <a:t>основна перешкода економічного розвитку - </a:t>
            </a:r>
            <a:r>
              <a:rPr lang="uk-UA" sz="3200" i="1" u="sng" dirty="0" smtClean="0">
                <a:solidFill>
                  <a:srgbClr val="000000"/>
                </a:solidFill>
              </a:rPr>
              <a:t>неефективність інституціональної структури економічної системи.</a:t>
            </a:r>
            <a:endParaRPr lang="uk-UA" sz="3200" dirty="0" smtClean="0">
              <a:solidFill>
                <a:srgbClr val="0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77813" y="358775"/>
            <a:ext cx="8686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i="1" dirty="0" smtClean="0">
                <a:solidFill>
                  <a:schemeClr val="tx1">
                    <a:alpha val="100000"/>
                  </a:schemeClr>
                </a:solidFill>
              </a:rPr>
              <a:t>ІНСТИТУЦІОНАЛЬНА ТЕОРІЯ ЕКОНОМІЧНОГО ЗРОСТАННЯ ТА РОЗВИТКУ</a:t>
            </a:r>
            <a:endParaRPr lang="uk-UA" dirty="0">
              <a:solidFill>
                <a:schemeClr val="tx1">
                  <a:alpha val="10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AFE5D9E-DE18-48A6-B464-A269CA6AE97C}" type="slidenum">
              <a:rPr lang="en-US" altLang="en-US">
                <a:latin typeface="Corbel" panose="020B0503020204020204" pitchFamily="34" charset="0"/>
              </a:rPr>
              <a:pPr eaLnBrk="1" hangingPunct="1"/>
              <a:t>22</a:t>
            </a:fld>
            <a:endParaRPr lang="en-US" altLang="en-US">
              <a:latin typeface="Corbel" panose="020B0503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>
          <a:xfrm>
            <a:off x="735013" y="358775"/>
            <a:ext cx="8229600" cy="1143000"/>
          </a:xfrm>
        </p:spPr>
        <p:txBody>
          <a:bodyPr/>
          <a:lstStyle/>
          <a:p>
            <a:r>
              <a:rPr lang="uk-UA" altLang="en-US" sz="3200" b="1" dirty="0" smtClean="0"/>
              <a:t>4.2</a:t>
            </a:r>
            <a:r>
              <a:rPr lang="uk-UA" altLang="en-US" sz="3200" b="1" dirty="0" smtClean="0"/>
              <a:t>. Теорії економічного розвитку країн, що розвиваються</a:t>
            </a:r>
          </a:p>
        </p:txBody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>
          <a:xfrm>
            <a:off x="250825" y="1600200"/>
            <a:ext cx="8686800" cy="49244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uk-UA" altLang="en-US" dirty="0" smtClean="0">
                <a:solidFill>
                  <a:srgbClr val="000000"/>
                </a:solidFill>
              </a:rPr>
              <a:t>Країни, що розвиваються, у світовій системі продуктивних</a:t>
            </a: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uk-UA" altLang="en-US" dirty="0" smtClean="0">
                <a:solidFill>
                  <a:srgbClr val="000000"/>
                </a:solidFill>
              </a:rPr>
              <a:t>сил</a:t>
            </a:r>
            <a:r>
              <a:rPr lang="en-US" altLang="en-US" dirty="0" smtClean="0">
                <a:solidFill>
                  <a:srgbClr val="000000"/>
                </a:solidFill>
              </a:rPr>
              <a:t>:</a:t>
            </a:r>
            <a:r>
              <a:rPr lang="uk-UA" altLang="en-US" dirty="0" smtClean="0">
                <a:solidFill>
                  <a:srgbClr val="000000"/>
                </a:solidFill>
              </a:rPr>
              <a:t> </a:t>
            </a:r>
            <a:endParaRPr lang="en-US" altLang="en-US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uk-UA" altLang="en-US" dirty="0" smtClean="0">
                <a:solidFill>
                  <a:srgbClr val="000000"/>
                </a:solidFill>
              </a:rPr>
              <a:t>займають понад 60% території Землі</a:t>
            </a:r>
            <a:r>
              <a:rPr lang="en-US" altLang="en-US" dirty="0" smtClean="0">
                <a:solidFill>
                  <a:srgbClr val="000000"/>
                </a:solidFill>
              </a:rPr>
              <a:t>;</a:t>
            </a:r>
          </a:p>
          <a:p>
            <a:pPr>
              <a:lnSpc>
                <a:spcPct val="80000"/>
              </a:lnSpc>
            </a:pPr>
            <a:r>
              <a:rPr lang="uk-UA" altLang="en-US" dirty="0" smtClean="0">
                <a:solidFill>
                  <a:srgbClr val="000000"/>
                </a:solidFill>
              </a:rPr>
              <a:t>зосереджено 77 % світового населення</a:t>
            </a:r>
            <a:r>
              <a:rPr lang="en-US" altLang="en-US" dirty="0" smtClean="0">
                <a:solidFill>
                  <a:srgbClr val="000000"/>
                </a:solidFill>
              </a:rPr>
              <a:t>;</a:t>
            </a:r>
          </a:p>
          <a:p>
            <a:pPr>
              <a:lnSpc>
                <a:spcPct val="80000"/>
              </a:lnSpc>
            </a:pPr>
            <a:r>
              <a:rPr lang="uk-UA" altLang="en-US" dirty="0" smtClean="0">
                <a:solidFill>
                  <a:srgbClr val="000000"/>
                </a:solidFill>
              </a:rPr>
              <a:t>значні</a:t>
            </a: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uk-UA" altLang="en-US" dirty="0" smtClean="0">
                <a:solidFill>
                  <a:srgbClr val="000000"/>
                </a:solidFill>
              </a:rPr>
              <a:t>сировинні, енергетичні ресурси: </a:t>
            </a:r>
            <a:endParaRPr lang="en-US" altLang="en-US" dirty="0" smtClean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uk-UA" altLang="en-US" dirty="0" smtClean="0">
                <a:solidFill>
                  <a:srgbClr val="000000"/>
                </a:solidFill>
              </a:rPr>
              <a:t>89,3 % світових запасів нафти</a:t>
            </a:r>
            <a:endParaRPr lang="en-US" altLang="en-US" dirty="0" smtClean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uk-UA" altLang="en-US" dirty="0" smtClean="0">
                <a:solidFill>
                  <a:srgbClr val="000000"/>
                </a:solidFill>
              </a:rPr>
              <a:t>50,5% газу (у країнах</a:t>
            </a: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uk-UA" altLang="en-US" dirty="0" smtClean="0">
                <a:solidFill>
                  <a:srgbClr val="000000"/>
                </a:solidFill>
              </a:rPr>
              <a:t>—</a:t>
            </a: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uk-UA" altLang="en-US" dirty="0" smtClean="0">
                <a:solidFill>
                  <a:srgbClr val="000000"/>
                </a:solidFill>
              </a:rPr>
              <a:t>членах ОПЕК відповідно 77,6 і 41,4 %); </a:t>
            </a:r>
            <a:endParaRPr lang="en-US" altLang="en-US" dirty="0" smtClean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uk-UA" altLang="en-US" dirty="0" smtClean="0">
                <a:solidFill>
                  <a:srgbClr val="000000"/>
                </a:solidFill>
              </a:rPr>
              <a:t>понад 50% світових запасів і видобутку марганцевої руди, хромітів, </a:t>
            </a:r>
            <a:r>
              <a:rPr lang="uk-UA" altLang="en-US" dirty="0" err="1" smtClean="0">
                <a:solidFill>
                  <a:srgbClr val="000000"/>
                </a:solidFill>
              </a:rPr>
              <a:t>кобальту,ванадію</a:t>
            </a:r>
            <a:r>
              <a:rPr lang="uk-UA" altLang="en-US" dirty="0" smtClean="0">
                <a:solidFill>
                  <a:srgbClr val="000000"/>
                </a:solidFill>
              </a:rPr>
              <a:t>, золота, платини, алмазів припадає тільки на країни</a:t>
            </a: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uk-UA" altLang="en-US" dirty="0" smtClean="0">
                <a:solidFill>
                  <a:srgbClr val="000000"/>
                </a:solidFill>
              </a:rPr>
              <a:t>Африки. </a:t>
            </a:r>
            <a:endParaRPr lang="en-US" altLang="en-US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uk-UA" altLang="en-US" dirty="0" smtClean="0">
                <a:solidFill>
                  <a:srgbClr val="000000"/>
                </a:solidFill>
              </a:rPr>
              <a:t>Переважна більшість цих</a:t>
            </a:r>
            <a:r>
              <a:rPr lang="en-US" altLang="en-US" dirty="0" smtClean="0">
                <a:solidFill>
                  <a:srgbClr val="000000"/>
                </a:solidFill>
              </a:rPr>
              <a:t> </a:t>
            </a:r>
            <a:r>
              <a:rPr lang="uk-UA" altLang="en-US" dirty="0" smtClean="0">
                <a:solidFill>
                  <a:srgbClr val="000000"/>
                </a:solidFill>
              </a:rPr>
              <a:t>країн є слаборозвинутими.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88E5B20-AE00-42B5-AC6C-F42907411DFB}" type="slidenum">
              <a:rPr lang="en-US" altLang="en-US">
                <a:latin typeface="Corbel" panose="020B0503020204020204" pitchFamily="34" charset="0"/>
              </a:rPr>
              <a:pPr eaLnBrk="1" hangingPunct="1"/>
              <a:t>23</a:t>
            </a:fld>
            <a:endParaRPr lang="en-US" altLang="en-US">
              <a:latin typeface="Corbel" panose="020B0503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Текст 1"/>
          <p:cNvSpPr>
            <a:spLocks noGrp="1"/>
          </p:cNvSpPr>
          <p:nvPr>
            <p:ph type="body" idx="1"/>
          </p:nvPr>
        </p:nvSpPr>
        <p:spPr>
          <a:xfrm>
            <a:off x="250825" y="1341438"/>
            <a:ext cx="8686800" cy="5472112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en-US" smtClean="0">
                <a:solidFill>
                  <a:srgbClr val="000000"/>
                </a:solidFill>
              </a:rPr>
              <a:t>Для слаборозвинутих країн прискорення темпів економічного зростання та розвитку пов’язане не з визначенням оптимальної комбінації ресурсів і збалансування темпів їх приросту, а з </a:t>
            </a:r>
            <a:r>
              <a:rPr lang="uk-UA" altLang="en-US" b="1" smtClean="0">
                <a:solidFill>
                  <a:srgbClr val="000000"/>
                </a:solidFill>
              </a:rPr>
              <a:t>докорінною перебудовою основ національної економічної системи.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uk-UA" altLang="en-US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en-US" smtClean="0">
                <a:solidFill>
                  <a:srgbClr val="000000"/>
                </a:solidFill>
              </a:rPr>
              <a:t>До теорій економічного розвитку та зростання належать:</a:t>
            </a:r>
          </a:p>
          <a:p>
            <a:pPr eaLnBrk="1" hangingPunct="1">
              <a:spcBef>
                <a:spcPct val="0"/>
              </a:spcBef>
            </a:pPr>
            <a:r>
              <a:rPr lang="uk-UA" altLang="en-US" smtClean="0">
                <a:solidFill>
                  <a:srgbClr val="000000"/>
                </a:solidFill>
              </a:rPr>
              <a:t>модель економічного зростання Артура Льюїса (двосекторна модель Льюїса);</a:t>
            </a:r>
          </a:p>
          <a:p>
            <a:pPr eaLnBrk="1" hangingPunct="1">
              <a:spcBef>
                <a:spcPct val="0"/>
              </a:spcBef>
            </a:pPr>
            <a:r>
              <a:rPr lang="uk-UA" altLang="en-US" smtClean="0">
                <a:solidFill>
                  <a:srgbClr val="000000"/>
                </a:solidFill>
              </a:rPr>
              <a:t>теорія зовнішньої залежності.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9CE0399-526B-4873-BFC1-7685B179DAFD}" type="slidenum">
              <a:rPr lang="en-US" altLang="en-US">
                <a:latin typeface="Corbel" panose="020B0503020204020204" pitchFamily="34" charset="0"/>
              </a:rPr>
              <a:pPr eaLnBrk="1" hangingPunct="1"/>
              <a:t>24</a:t>
            </a:fld>
            <a:endParaRPr lang="en-US" altLang="en-US">
              <a:latin typeface="Corbel" panose="020B0503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Текст 1"/>
          <p:cNvSpPr>
            <a:spLocks noGrp="1"/>
          </p:cNvSpPr>
          <p:nvPr>
            <p:ph type="body" idx="1"/>
          </p:nvPr>
        </p:nvSpPr>
        <p:spPr>
          <a:xfrm>
            <a:off x="312738" y="1557338"/>
            <a:ext cx="8435975" cy="5257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en-US" dirty="0" smtClean="0">
                <a:solidFill>
                  <a:srgbClr val="000000"/>
                </a:solidFill>
              </a:rPr>
              <a:t>Примітивна економічна система складається з двох секторів:</a:t>
            </a:r>
          </a:p>
          <a:p>
            <a:pPr eaLnBrk="1" hangingPunct="1">
              <a:spcBef>
                <a:spcPct val="0"/>
              </a:spcBef>
            </a:pPr>
            <a:r>
              <a:rPr lang="uk-UA" altLang="en-US" b="1" dirty="0" smtClean="0">
                <a:solidFill>
                  <a:srgbClr val="000000"/>
                </a:solidFill>
              </a:rPr>
              <a:t>Традиційний</a:t>
            </a:r>
            <a:r>
              <a:rPr lang="uk-UA" altLang="en-US" dirty="0" smtClean="0">
                <a:solidFill>
                  <a:srgbClr val="000000"/>
                </a:solidFill>
              </a:rPr>
              <a:t> (сільськогосподарський) сектор з натуральним сільським господарством і нульовим рівнем продуктивності праці.</a:t>
            </a:r>
          </a:p>
          <a:p>
            <a:pPr eaLnBrk="1" hangingPunct="1">
              <a:spcBef>
                <a:spcPct val="0"/>
              </a:spcBef>
            </a:pPr>
            <a:r>
              <a:rPr lang="uk-UA" altLang="en-US" b="1" dirty="0" smtClean="0">
                <a:solidFill>
                  <a:srgbClr val="000000"/>
                </a:solidFill>
              </a:rPr>
              <a:t>Сучасний</a:t>
            </a:r>
            <a:r>
              <a:rPr lang="uk-UA" altLang="en-US" dirty="0" smtClean="0">
                <a:solidFill>
                  <a:srgbClr val="000000"/>
                </a:solidFill>
              </a:rPr>
              <a:t> (промисловий) сектор — конкурентоспроможний і капіталізований сектор з міською промисловістю та міграцією робочої сили з традиційного сектору.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en-US" dirty="0" err="1" smtClean="0">
                <a:solidFill>
                  <a:srgbClr val="000000"/>
                </a:solidFill>
              </a:rPr>
              <a:t>Домінування</a:t>
            </a:r>
            <a:r>
              <a:rPr lang="ru-RU" altLang="en-US" dirty="0" smtClean="0">
                <a:solidFill>
                  <a:srgbClr val="000000"/>
                </a:solidFill>
              </a:rPr>
              <a:t> одного з них над </a:t>
            </a:r>
            <a:r>
              <a:rPr lang="ru-RU" altLang="en-US" dirty="0" err="1" smtClean="0">
                <a:solidFill>
                  <a:srgbClr val="000000"/>
                </a:solidFill>
              </a:rPr>
              <a:t>іншим</a:t>
            </a:r>
            <a:r>
              <a:rPr lang="ru-RU" altLang="en-US" dirty="0" smtClean="0">
                <a:solidFill>
                  <a:srgbClr val="000000"/>
                </a:solidFill>
              </a:rPr>
              <a:t> </a:t>
            </a:r>
            <a:r>
              <a:rPr lang="ru-RU" altLang="en-US" dirty="0" err="1" smtClean="0">
                <a:solidFill>
                  <a:srgbClr val="000000"/>
                </a:solidFill>
              </a:rPr>
              <a:t>визначає</a:t>
            </a:r>
            <a:r>
              <a:rPr lang="ru-RU" altLang="en-US" dirty="0" smtClean="0">
                <a:solidFill>
                  <a:srgbClr val="000000"/>
                </a:solidFill>
              </a:rPr>
              <a:t> характер і </a:t>
            </a:r>
            <a:r>
              <a:rPr lang="ru-RU" altLang="en-US" dirty="0" err="1" smtClean="0">
                <a:solidFill>
                  <a:srgbClr val="000000"/>
                </a:solidFill>
              </a:rPr>
              <a:t>темпи</a:t>
            </a:r>
            <a:r>
              <a:rPr lang="ru-RU" altLang="en-US" dirty="0" smtClean="0">
                <a:solidFill>
                  <a:srgbClr val="000000"/>
                </a:solidFill>
              </a:rPr>
              <a:t> </a:t>
            </a:r>
            <a:r>
              <a:rPr lang="ru-RU" altLang="en-US" dirty="0" err="1" smtClean="0">
                <a:solidFill>
                  <a:srgbClr val="000000"/>
                </a:solidFill>
              </a:rPr>
              <a:t>економічного</a:t>
            </a:r>
            <a:r>
              <a:rPr lang="ru-RU" altLang="en-US" dirty="0" smtClean="0">
                <a:solidFill>
                  <a:srgbClr val="000000"/>
                </a:solidFill>
              </a:rPr>
              <a:t> </a:t>
            </a:r>
            <a:r>
              <a:rPr lang="ru-RU" altLang="en-US" dirty="0" err="1" smtClean="0">
                <a:solidFill>
                  <a:srgbClr val="000000"/>
                </a:solidFill>
              </a:rPr>
              <a:t>розвитку</a:t>
            </a:r>
            <a:r>
              <a:rPr lang="ru-RU" altLang="en-US" dirty="0" smtClean="0">
                <a:solidFill>
                  <a:srgbClr val="000000"/>
                </a:solidFill>
              </a:rPr>
              <a:t>.</a:t>
            </a:r>
            <a:endParaRPr lang="uk-UA" altLang="en-US" dirty="0" smtClean="0">
              <a:solidFill>
                <a:srgbClr val="000000"/>
              </a:solidFill>
            </a:endParaRPr>
          </a:p>
        </p:txBody>
      </p:sp>
      <p:sp>
        <p:nvSpPr>
          <p:cNvPr id="28675" name="Заголовок 2"/>
          <p:cNvSpPr>
            <a:spLocks noGrp="1"/>
          </p:cNvSpPr>
          <p:nvPr>
            <p:ph type="title"/>
          </p:nvPr>
        </p:nvSpPr>
        <p:spPr>
          <a:xfrm>
            <a:off x="457200" y="358775"/>
            <a:ext cx="8229600" cy="1143000"/>
          </a:xfrm>
        </p:spPr>
        <p:txBody>
          <a:bodyPr/>
          <a:lstStyle/>
          <a:p>
            <a:pPr eaLnBrk="1" hangingPunct="1"/>
            <a:r>
              <a:rPr lang="uk-UA" altLang="en-US" b="1" smtClean="0"/>
              <a:t>Двосекторна модель Льюїса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9D2C77E-E441-4D76-A478-B1A4D7BC07BC}" type="slidenum">
              <a:rPr lang="en-US" altLang="en-US">
                <a:latin typeface="Corbel" panose="020B0503020204020204" pitchFamily="34" charset="0"/>
              </a:rPr>
              <a:pPr eaLnBrk="1" hangingPunct="1"/>
              <a:t>25</a:t>
            </a:fld>
            <a:endParaRPr lang="en-US" altLang="en-US">
              <a:latin typeface="Corbel" panose="020B0503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/>
      <p:bldP spid="2867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Текст 1"/>
          <p:cNvSpPr>
            <a:spLocks noGrp="1"/>
          </p:cNvSpPr>
          <p:nvPr>
            <p:ph type="body" idx="1"/>
          </p:nvPr>
        </p:nvSpPr>
        <p:spPr>
          <a:xfrm>
            <a:off x="206375" y="1484313"/>
            <a:ext cx="8686800" cy="5257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uk-UA" altLang="en-US" smtClean="0">
                <a:solidFill>
                  <a:srgbClr val="000000"/>
                </a:solidFill>
              </a:rPr>
              <a:t>перерозподілити частину трудових ресурсів з сільського господарства у промисловість і тим самим отримати прискорення темпів економічного зростання.</a:t>
            </a:r>
          </a:p>
          <a:p>
            <a:pPr eaLnBrk="1" hangingPunct="1">
              <a:spcBef>
                <a:spcPct val="0"/>
              </a:spcBef>
            </a:pPr>
            <a:endParaRPr lang="uk-UA" altLang="en-US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en-US" smtClean="0">
                <a:solidFill>
                  <a:srgbClr val="000000"/>
                </a:solidFill>
              </a:rPr>
              <a:t>Проблема забезпечення промислового сектору достатнім обсягом капіталу вирішується через реінвестування прибутків підприємців з високорозвинутих країн.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en-US" smtClean="0">
                <a:solidFill>
                  <a:srgbClr val="000000"/>
                </a:solidFill>
              </a:rPr>
              <a:t>Міграція та підтримання високого рівня зайнятості — утриманням рівня зарплати на більш високому рівні порівняно з традиційним сектором.</a:t>
            </a:r>
            <a:endParaRPr lang="uk-UA" altLang="en-US" smtClean="0">
              <a:solidFill>
                <a:srgbClr val="000000"/>
              </a:solidFill>
            </a:endParaRPr>
          </a:p>
        </p:txBody>
      </p:sp>
      <p:sp>
        <p:nvSpPr>
          <p:cNvPr id="29699" name="Заголовок 2"/>
          <p:cNvSpPr>
            <a:spLocks noGrp="1"/>
          </p:cNvSpPr>
          <p:nvPr>
            <p:ph type="title"/>
          </p:nvPr>
        </p:nvSpPr>
        <p:spPr>
          <a:xfrm>
            <a:off x="457200" y="358775"/>
            <a:ext cx="8229600" cy="1143000"/>
          </a:xfrm>
        </p:spPr>
        <p:txBody>
          <a:bodyPr/>
          <a:lstStyle/>
          <a:p>
            <a:pPr eaLnBrk="1" hangingPunct="1"/>
            <a:r>
              <a:rPr lang="uk-UA" altLang="en-US" b="1" smtClean="0"/>
              <a:t>Завдання моделі: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CFEC6D7-AB13-4E2B-B3D3-EC9789780D3D}" type="slidenum">
              <a:rPr lang="en-US" altLang="en-US">
                <a:latin typeface="Corbel" panose="020B0503020204020204" pitchFamily="34" charset="0"/>
              </a:rPr>
              <a:pPr eaLnBrk="1" hangingPunct="1"/>
              <a:t>26</a:t>
            </a:fld>
            <a:endParaRPr lang="en-US" altLang="en-US">
              <a:latin typeface="Corbel" panose="020B0503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/>
      <p:bldP spid="2969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57200" y="1412875"/>
            <a:ext cx="8507413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uk-UA" altLang="en-US" smtClean="0">
                <a:solidFill>
                  <a:srgbClr val="000000"/>
                </a:solidFill>
              </a:rPr>
              <a:t>Три основні напрями: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uk-UA" altLang="en-US" smtClean="0">
                <a:solidFill>
                  <a:srgbClr val="000000"/>
                </a:solidFill>
              </a:rPr>
              <a:t>неоколоніальна модель залежності,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uk-UA" altLang="en-US" smtClean="0">
                <a:solidFill>
                  <a:srgbClr val="000000"/>
                </a:solidFill>
              </a:rPr>
              <a:t>хибна парадигма розвитку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uk-UA" altLang="en-US" smtClean="0">
                <a:solidFill>
                  <a:srgbClr val="000000"/>
                </a:solidFill>
              </a:rPr>
              <a:t>теорія дуального розвитку.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uk-UA" altLang="en-US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uk-UA" altLang="en-US" i="1" smtClean="0">
                <a:solidFill>
                  <a:srgbClr val="000000"/>
                </a:solidFill>
              </a:rPr>
              <a:t>Неоколоніальна модель</a:t>
            </a:r>
            <a:r>
              <a:rPr lang="uk-UA" altLang="en-US" smtClean="0">
                <a:solidFill>
                  <a:srgbClr val="000000"/>
                </a:solidFill>
              </a:rPr>
              <a:t> розвитку пов’язує </a:t>
            </a:r>
            <a:r>
              <a:rPr lang="uk-UA" altLang="en-US" b="1" smtClean="0">
                <a:solidFill>
                  <a:srgbClr val="000000"/>
                </a:solidFill>
              </a:rPr>
              <a:t>нерозвиненість країн</a:t>
            </a:r>
            <a:r>
              <a:rPr lang="uk-UA" altLang="en-US" smtClean="0">
                <a:solidFill>
                  <a:srgbClr val="000000"/>
                </a:solidFill>
              </a:rPr>
              <a:t> з історично існуючою </a:t>
            </a:r>
            <a:r>
              <a:rPr lang="uk-UA" altLang="en-US" b="1" smtClean="0">
                <a:solidFill>
                  <a:srgbClr val="000000"/>
                </a:solidFill>
              </a:rPr>
              <a:t>нерівністю у правах бідних і багатих країн.</a:t>
            </a:r>
            <a:r>
              <a:rPr lang="uk-UA" altLang="en-US" smtClean="0">
                <a:solidFill>
                  <a:srgbClr val="000000"/>
                </a:solidFill>
              </a:rPr>
              <a:t> </a:t>
            </a:r>
            <a:r>
              <a:rPr lang="ru-RU" altLang="en-US" smtClean="0">
                <a:solidFill>
                  <a:srgbClr val="000000"/>
                </a:solidFill>
              </a:rPr>
              <a:t>Революційна боротьба або, як мінімум, докорінна перебудова світової капіталістичної системи є єдиним засобом звільнення країн третього світу від прямого і непрямого контролю багатих країн і місцевих гнобителів.</a:t>
            </a:r>
            <a:endParaRPr lang="uk-UA" altLang="en-US" smtClean="0">
              <a:solidFill>
                <a:srgbClr val="000000"/>
              </a:solidFill>
            </a:endParaRPr>
          </a:p>
        </p:txBody>
      </p:sp>
      <p:sp>
        <p:nvSpPr>
          <p:cNvPr id="30723" name="Заголовок 2"/>
          <p:cNvSpPr>
            <a:spLocks noGrp="1"/>
          </p:cNvSpPr>
          <p:nvPr>
            <p:ph type="title"/>
          </p:nvPr>
        </p:nvSpPr>
        <p:spPr>
          <a:xfrm>
            <a:off x="457200" y="358775"/>
            <a:ext cx="8229600" cy="1143000"/>
          </a:xfrm>
        </p:spPr>
        <p:txBody>
          <a:bodyPr/>
          <a:lstStyle/>
          <a:p>
            <a:pPr eaLnBrk="1" hangingPunct="1"/>
            <a:r>
              <a:rPr lang="uk-UA" altLang="en-US" b="1" i="1" smtClean="0"/>
              <a:t>ТЕОРІЯ ЗОВНІШНЬОЇ ЗАЛЕЖНОСТІ</a:t>
            </a:r>
            <a:endParaRPr lang="uk-UA" altLang="en-US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1DFD786-ED15-44FB-A8E9-8C1E8693DC90}" type="slidenum">
              <a:rPr lang="en-US" altLang="en-US">
                <a:latin typeface="Corbel" panose="020B0503020204020204" pitchFamily="34" charset="0"/>
              </a:rPr>
              <a:pPr eaLnBrk="1" hangingPunct="1"/>
              <a:t>27</a:t>
            </a:fld>
            <a:endParaRPr lang="en-US" altLang="en-US">
              <a:latin typeface="Corbel" panose="020B0503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072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Текст 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435975" cy="499745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uk-UA" altLang="en-US" smtClean="0">
                <a:solidFill>
                  <a:srgbClr val="000000"/>
                </a:solidFill>
              </a:rPr>
              <a:t> Вона пояснює відсталість країн третього світу </a:t>
            </a:r>
            <a:r>
              <a:rPr lang="uk-UA" altLang="en-US" b="1" smtClean="0">
                <a:solidFill>
                  <a:srgbClr val="000000"/>
                </a:solidFill>
              </a:rPr>
              <a:t>помилковими порадами не знайомих з місцевою специфікою консультантів з розвинених країн</a:t>
            </a:r>
            <a:r>
              <a:rPr lang="uk-UA" altLang="en-US" smtClean="0">
                <a:solidFill>
                  <a:srgbClr val="000000"/>
                </a:solidFill>
              </a:rPr>
              <a:t>, які працюють в різних організаціях міжнародної двосторонньої або багатосторонньої допомоги розвитку.</a:t>
            </a:r>
            <a:endParaRPr lang="en-US" altLang="en-US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uk-UA" altLang="en-US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uk-UA" altLang="en-US" smtClean="0">
                <a:solidFill>
                  <a:srgbClr val="000000"/>
                </a:solidFill>
              </a:rPr>
              <a:t>вказує на неможливість механічного перенесення (С</a:t>
            </a:r>
            <a:r>
              <a:rPr lang="en-US" altLang="en-US" smtClean="0">
                <a:solidFill>
                  <a:srgbClr val="000000"/>
                </a:solidFill>
              </a:rPr>
              <a:t>trl+C, Ctrl+V)</a:t>
            </a:r>
            <a:r>
              <a:rPr lang="uk-UA" altLang="en-US" smtClean="0">
                <a:solidFill>
                  <a:srgbClr val="000000"/>
                </a:solidFill>
              </a:rPr>
              <a:t> інституціональних структур, які сприяють економічному розвитку, з одних систем в інші.</a:t>
            </a:r>
          </a:p>
        </p:txBody>
      </p:sp>
      <p:sp>
        <p:nvSpPr>
          <p:cNvPr id="31747" name="Заголовок 2"/>
          <p:cNvSpPr>
            <a:spLocks noGrp="1"/>
          </p:cNvSpPr>
          <p:nvPr>
            <p:ph type="title"/>
          </p:nvPr>
        </p:nvSpPr>
        <p:spPr>
          <a:xfrm>
            <a:off x="457200" y="358775"/>
            <a:ext cx="8229600" cy="1143000"/>
          </a:xfrm>
        </p:spPr>
        <p:txBody>
          <a:bodyPr/>
          <a:lstStyle/>
          <a:p>
            <a:pPr eaLnBrk="1" hangingPunct="1"/>
            <a:r>
              <a:rPr lang="uk-UA" altLang="en-US" b="1" smtClean="0"/>
              <a:t>Хибна парадигма розвитку</a:t>
            </a:r>
            <a:r>
              <a:rPr lang="uk-UA" altLang="en-US" smtClean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4AB678B-D289-4DB5-BD5A-D056AB578908}" type="slidenum">
              <a:rPr lang="en-US" altLang="en-US">
                <a:latin typeface="Corbel" panose="020B0503020204020204" pitchFamily="34" charset="0"/>
              </a:rPr>
              <a:pPr eaLnBrk="1" hangingPunct="1"/>
              <a:t>28</a:t>
            </a:fld>
            <a:endParaRPr lang="en-US" altLang="en-US">
              <a:latin typeface="Corbel" panose="020B0503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/>
      <p:bldP spid="3174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Текст 1"/>
          <p:cNvSpPr>
            <a:spLocks noGrp="1"/>
          </p:cNvSpPr>
          <p:nvPr>
            <p:ph type="body" idx="1"/>
          </p:nvPr>
        </p:nvSpPr>
        <p:spPr>
          <a:xfrm>
            <a:off x="206375" y="1484313"/>
            <a:ext cx="8686800" cy="5257800"/>
          </a:xfrm>
        </p:spPr>
        <p:txBody>
          <a:bodyPr/>
          <a:lstStyle/>
          <a:p>
            <a:r>
              <a:rPr lang="uk-UA" sz="2400" i="1" u="sng" dirty="0"/>
              <a:t>Теорія дуального розвитку</a:t>
            </a:r>
            <a:r>
              <a:rPr lang="uk-UA" sz="2400" dirty="0"/>
              <a:t> </a:t>
            </a:r>
            <a:r>
              <a:rPr lang="uk-UA" sz="2400" dirty="0" smtClean="0"/>
              <a:t>ґрунтується на</a:t>
            </a:r>
            <a:r>
              <a:rPr lang="uk-UA" sz="2400" dirty="0"/>
              <a:t> тому, що будь-яка органічна система, передусім економічна, </a:t>
            </a:r>
            <a:r>
              <a:rPr lang="uk-UA" sz="2400" dirty="0" smtClean="0"/>
              <a:t>є різнорівневою</a:t>
            </a:r>
            <a:r>
              <a:rPr lang="uk-UA" sz="2400" dirty="0"/>
              <a:t>, ієрархічною, відповідним чином </a:t>
            </a:r>
            <a:r>
              <a:rPr lang="uk-UA" sz="2400" dirty="0" err="1"/>
              <a:t>субординованою</a:t>
            </a:r>
            <a:r>
              <a:rPr lang="uk-UA" sz="2400" dirty="0"/>
              <a:t>. </a:t>
            </a:r>
            <a:endParaRPr lang="uk-UA" sz="2400" dirty="0" smtClean="0"/>
          </a:p>
          <a:p>
            <a:r>
              <a:rPr lang="uk-UA" sz="2400" dirty="0" smtClean="0"/>
              <a:t>Між </a:t>
            </a:r>
            <a:r>
              <a:rPr lang="uk-UA" sz="2400" dirty="0"/>
              <a:t>елементами системи існують відносини залежності і взаємозалежності та певної підпорядкованості.</a:t>
            </a:r>
          </a:p>
          <a:p>
            <a:r>
              <a:rPr lang="uk-UA" sz="2400" b="1" dirty="0" smtClean="0"/>
              <a:t>Розрив</a:t>
            </a:r>
            <a:r>
              <a:rPr lang="uk-UA" sz="2400" dirty="0" smtClean="0"/>
              <a:t> </a:t>
            </a:r>
            <a:r>
              <a:rPr lang="uk-UA" sz="2400" dirty="0"/>
              <a:t>між різними елементами системи не лише не скорочується, а й </a:t>
            </a:r>
            <a:r>
              <a:rPr lang="uk-UA" sz="2400" b="1" dirty="0"/>
              <a:t>зростає</a:t>
            </a:r>
            <a:r>
              <a:rPr lang="uk-UA" sz="2400" dirty="0"/>
              <a:t>, що поглиблює дуальність економічного розвитку. </a:t>
            </a:r>
          </a:p>
          <a:p>
            <a:r>
              <a:rPr lang="uk-UA" sz="2400" dirty="0" smtClean="0"/>
              <a:t>Переважає своєрідний економічний егоїзм </a:t>
            </a:r>
            <a:r>
              <a:rPr lang="uk-UA" sz="2400" dirty="0"/>
              <a:t>над альтруїзмом, що проявляється в </a:t>
            </a:r>
            <a:r>
              <a:rPr lang="uk-UA" sz="2400" b="1" dirty="0"/>
              <a:t>незацікавленості</a:t>
            </a:r>
            <a:r>
              <a:rPr lang="uk-UA" sz="2400" dirty="0"/>
              <a:t> вищих ієрархічних структур </a:t>
            </a:r>
            <a:r>
              <a:rPr lang="uk-UA" sz="2400" b="1" dirty="0"/>
              <a:t>у</a:t>
            </a:r>
            <a:r>
              <a:rPr lang="uk-UA" sz="2400" dirty="0"/>
              <a:t> господарському і соціально-політичному </a:t>
            </a:r>
            <a:r>
              <a:rPr lang="uk-UA" sz="2400" b="1" dirty="0"/>
              <a:t>розвитку</a:t>
            </a:r>
            <a:r>
              <a:rPr lang="uk-UA" sz="2400" dirty="0"/>
              <a:t> нижчих, у створенні явних чи прихованих перешкод для цього</a:t>
            </a:r>
            <a:r>
              <a:rPr lang="uk-UA" sz="2400" dirty="0" smtClean="0"/>
              <a:t>.</a:t>
            </a:r>
            <a:endParaRPr lang="uk-UA" sz="2400" dirty="0"/>
          </a:p>
        </p:txBody>
      </p:sp>
      <p:sp>
        <p:nvSpPr>
          <p:cNvPr id="32771" name="Заголовок 2"/>
          <p:cNvSpPr>
            <a:spLocks noGrp="1"/>
          </p:cNvSpPr>
          <p:nvPr>
            <p:ph type="title"/>
          </p:nvPr>
        </p:nvSpPr>
        <p:spPr>
          <a:xfrm>
            <a:off x="457200" y="358775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en-US" b="1" smtClean="0"/>
              <a:t>Теорія дуального розвитку</a:t>
            </a:r>
            <a:endParaRPr lang="uk-UA" altLang="en-US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47BE9C2-3952-44BE-A317-5892BD271F4E}" type="slidenum">
              <a:rPr lang="en-US" altLang="en-US">
                <a:latin typeface="Corbel" panose="020B0503020204020204" pitchFamily="34" charset="0"/>
              </a:rPr>
              <a:pPr eaLnBrk="1" hangingPunct="1"/>
              <a:t>29</a:t>
            </a:fld>
            <a:endParaRPr lang="en-US" altLang="en-US">
              <a:latin typeface="Corbel" panose="020B0503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/>
      <p:bldP spid="327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79388" y="1600200"/>
            <a:ext cx="8713787" cy="50688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en-US" smtClean="0">
                <a:solidFill>
                  <a:srgbClr val="000000"/>
                </a:solidFill>
              </a:rPr>
              <a:t>Піонери досліджень проблем економічного зростання:</a:t>
            </a:r>
          </a:p>
          <a:p>
            <a:pPr eaLnBrk="1" hangingPunct="1">
              <a:spcBef>
                <a:spcPct val="0"/>
              </a:spcBef>
            </a:pPr>
            <a:endParaRPr lang="uk-UA" altLang="en-US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uk-UA" altLang="en-US" smtClean="0">
                <a:solidFill>
                  <a:srgbClr val="000000"/>
                </a:solidFill>
              </a:rPr>
              <a:t>Адам Сміт</a:t>
            </a:r>
          </a:p>
          <a:p>
            <a:pPr eaLnBrk="1" hangingPunct="1">
              <a:spcBef>
                <a:spcPct val="0"/>
              </a:spcBef>
            </a:pPr>
            <a:endParaRPr lang="uk-UA" altLang="en-US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uk-UA" altLang="en-US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uk-UA" altLang="en-US" smtClean="0">
                <a:solidFill>
                  <a:srgbClr val="000000"/>
                </a:solidFill>
              </a:rPr>
              <a:t>Девід Рікардо</a:t>
            </a:r>
          </a:p>
          <a:p>
            <a:pPr eaLnBrk="1" hangingPunct="1">
              <a:spcBef>
                <a:spcPct val="0"/>
              </a:spcBef>
            </a:pPr>
            <a:endParaRPr lang="uk-UA" altLang="en-US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uk-UA" altLang="en-US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uk-UA" altLang="en-US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uk-UA" altLang="en-US" smtClean="0">
                <a:solidFill>
                  <a:srgbClr val="000000"/>
                </a:solidFill>
              </a:rPr>
              <a:t>Томас Мальтус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8775"/>
            <a:ext cx="8229600" cy="1143000"/>
          </a:xfrm>
        </p:spPr>
        <p:txBody>
          <a:bodyPr/>
          <a:lstStyle/>
          <a:p>
            <a:pPr algn="ctr" eaLnBrk="1" hangingPunct="1"/>
            <a:r>
              <a:rPr lang="uk-UA" altLang="en-US" b="1" smtClean="0"/>
              <a:t>Класична теорія</a:t>
            </a:r>
            <a:endParaRPr lang="uk-UA" altLang="en-US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688" y="2133600"/>
            <a:ext cx="2884487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852936"/>
            <a:ext cx="1809000" cy="21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6350"/>
            <a:bevelB w="6350"/>
          </a:sp3d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4365344"/>
            <a:ext cx="1698974" cy="21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0"/>
            <a:bevelB w="19050"/>
          </a:sp3d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463" y="4365625"/>
            <a:ext cx="1966912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F433367-AF18-4985-B7A0-2050ECAA6321}" type="slidenum">
              <a:rPr lang="en-US" altLang="en-US">
                <a:latin typeface="Corbel" panose="020B0503020204020204" pitchFamily="34" charset="0"/>
              </a:rPr>
              <a:pPr eaLnBrk="1" hangingPunct="1"/>
              <a:t>3</a:t>
            </a:fld>
            <a:endParaRPr lang="en-US" altLang="en-US">
              <a:latin typeface="Corbel" panose="020B0503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10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Текст 1"/>
          <p:cNvSpPr>
            <a:spLocks noGrp="1"/>
          </p:cNvSpPr>
          <p:nvPr>
            <p:ph type="body" idx="1"/>
          </p:nvPr>
        </p:nvSpPr>
        <p:spPr>
          <a:xfrm>
            <a:off x="107950" y="1412875"/>
            <a:ext cx="8937625" cy="5329238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en-US" sz="2400" b="1" dirty="0" smtClean="0"/>
              <a:t>Міжнародна конференція з навколишнього середовища і розвитку у Ріо-де-Жанейро (1992 р.)</a:t>
            </a:r>
            <a:r>
              <a:rPr lang="uk-UA" altLang="en-US" sz="2400" dirty="0" smtClean="0"/>
              <a:t> </a:t>
            </a:r>
            <a:endParaRPr lang="uk-UA" altLang="en-US" sz="2400" b="1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en-US" sz="2400" b="1" dirty="0" smtClean="0">
                <a:solidFill>
                  <a:srgbClr val="000000"/>
                </a:solidFill>
              </a:rPr>
              <a:t>Сталий розвиток </a:t>
            </a:r>
            <a:r>
              <a:rPr lang="uk-UA" altLang="en-US" sz="2400" dirty="0" smtClean="0">
                <a:solidFill>
                  <a:srgbClr val="000000"/>
                </a:solidFill>
              </a:rPr>
              <a:t>(</a:t>
            </a:r>
            <a:r>
              <a:rPr lang="uk-UA" altLang="en-US" sz="2400" i="1" dirty="0" err="1" smtClean="0"/>
              <a:t>sustainable</a:t>
            </a:r>
            <a:r>
              <a:rPr lang="uk-UA" altLang="en-US" sz="2400" i="1" dirty="0" smtClean="0"/>
              <a:t> </a:t>
            </a:r>
            <a:r>
              <a:rPr lang="uk-UA" altLang="en-US" sz="2400" i="1" dirty="0" err="1" smtClean="0"/>
              <a:t>development</a:t>
            </a:r>
            <a:r>
              <a:rPr lang="uk-UA" altLang="en-US" sz="2400" dirty="0" smtClean="0"/>
              <a:t> )</a:t>
            </a:r>
            <a:r>
              <a:rPr lang="uk-UA" altLang="en-US" sz="2400" b="1" dirty="0" smtClean="0">
                <a:solidFill>
                  <a:srgbClr val="000000"/>
                </a:solidFill>
              </a:rPr>
              <a:t> -</a:t>
            </a:r>
            <a:r>
              <a:rPr lang="uk-UA" altLang="en-US" sz="2400" dirty="0" smtClean="0">
                <a:solidFill>
                  <a:srgbClr val="000000"/>
                </a:solidFill>
              </a:rPr>
              <a:t> модель бажаного розвитку суспільства, що базується на оптимізації всіх видів діяльності людства та умов природного середовища.</a:t>
            </a:r>
            <a:endParaRPr lang="en-US" altLang="en-US" sz="240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en-US" sz="2400" b="1" dirty="0" smtClean="0"/>
              <a:t>Сталий розвиток має три виміри:</a:t>
            </a:r>
            <a:endParaRPr lang="en-US" altLang="en-US" sz="2400" b="1" dirty="0" smtClean="0"/>
          </a:p>
          <a:p>
            <a:pPr eaLnBrk="1" hangingPunct="1">
              <a:spcBef>
                <a:spcPct val="0"/>
              </a:spcBef>
              <a:buFont typeface="Corbel" panose="020B0503020204020204" pitchFamily="34" charset="0"/>
              <a:buAutoNum type="arabicPeriod"/>
            </a:pPr>
            <a:r>
              <a:rPr lang="uk-UA" altLang="en-US" sz="2400" dirty="0" smtClean="0">
                <a:solidFill>
                  <a:srgbClr val="000000"/>
                </a:solidFill>
              </a:rPr>
              <a:t>Економічний вимір…</a:t>
            </a:r>
          </a:p>
          <a:p>
            <a:pPr eaLnBrk="1" hangingPunct="1">
              <a:spcBef>
                <a:spcPct val="0"/>
              </a:spcBef>
              <a:buFont typeface="Corbel" panose="020B0503020204020204" pitchFamily="34" charset="0"/>
              <a:buAutoNum type="arabicPeriod"/>
            </a:pPr>
            <a:r>
              <a:rPr lang="uk-UA" altLang="en-US" sz="2400" dirty="0" smtClean="0">
                <a:solidFill>
                  <a:srgbClr val="000000"/>
                </a:solidFill>
              </a:rPr>
              <a:t>Соціальний вимір…</a:t>
            </a:r>
          </a:p>
          <a:p>
            <a:pPr eaLnBrk="1" hangingPunct="1">
              <a:spcBef>
                <a:spcPct val="0"/>
              </a:spcBef>
              <a:buFont typeface="Corbel" panose="020B0503020204020204" pitchFamily="34" charset="0"/>
              <a:buAutoNum type="arabicPeriod"/>
            </a:pPr>
            <a:r>
              <a:rPr lang="uk-UA" altLang="en-US" sz="2400" dirty="0" smtClean="0">
                <a:solidFill>
                  <a:srgbClr val="000000"/>
                </a:solidFill>
              </a:rPr>
              <a:t>Екологічний вимір…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en-US" sz="2400" b="1" dirty="0" smtClean="0">
                <a:solidFill>
                  <a:srgbClr val="000000"/>
                </a:solidFill>
              </a:rPr>
              <a:t>Філософія сталого розвитку</a:t>
            </a:r>
            <a:r>
              <a:rPr lang="uk-UA" altLang="en-US" sz="2400" dirty="0" smtClean="0">
                <a:solidFill>
                  <a:srgbClr val="000000"/>
                </a:solidFill>
              </a:rPr>
              <a:t> - поступове нарощування національних потенціалів країн світу для підвищення якості життя у всіх сферах життєдіяльності населення без нанесення шкоди природі і прийдешнім поколінням.</a:t>
            </a:r>
          </a:p>
        </p:txBody>
      </p:sp>
      <p:sp>
        <p:nvSpPr>
          <p:cNvPr id="33795" name="Заголовок 2"/>
          <p:cNvSpPr>
            <a:spLocks noGrp="1"/>
          </p:cNvSpPr>
          <p:nvPr>
            <p:ph type="title"/>
          </p:nvPr>
        </p:nvSpPr>
        <p:spPr>
          <a:xfrm>
            <a:off x="1474788" y="404813"/>
            <a:ext cx="6842125" cy="809625"/>
          </a:xfrm>
        </p:spPr>
        <p:txBody>
          <a:bodyPr/>
          <a:lstStyle/>
          <a:p>
            <a:pPr eaLnBrk="1" hangingPunct="1"/>
            <a:r>
              <a:rPr lang="uk-UA" altLang="en-US" sz="3000" b="1" dirty="0" smtClean="0"/>
              <a:t>4.3</a:t>
            </a:r>
            <a:r>
              <a:rPr lang="uk-UA" altLang="en-US" sz="3000" b="1" dirty="0" smtClean="0"/>
              <a:t>. Концепція сталого розвитку</a:t>
            </a:r>
            <a:endParaRPr lang="uk-UA" altLang="en-US" sz="3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28CD243-009B-485C-B925-CFF00EDBD71C}" type="slidenum">
              <a:rPr lang="en-US" altLang="en-US">
                <a:latin typeface="Corbel" panose="020B0503020204020204" pitchFamily="34" charset="0"/>
              </a:rPr>
              <a:pPr eaLnBrk="1" hangingPunct="1"/>
              <a:t>30</a:t>
            </a:fld>
            <a:endParaRPr lang="en-US" altLang="en-US">
              <a:latin typeface="Corbel" panose="020B0503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/>
      <p:bldP spid="3379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>
          <a:xfrm>
            <a:off x="468313" y="604838"/>
            <a:ext cx="8229600" cy="736600"/>
          </a:xfrm>
        </p:spPr>
        <p:txBody>
          <a:bodyPr/>
          <a:lstStyle/>
          <a:p>
            <a:pPr algn="ctr"/>
            <a:r>
              <a:rPr lang="uk-UA" altLang="en-US" smtClean="0"/>
              <a:t>Триєдина концепція сталого розвитку</a:t>
            </a:r>
          </a:p>
        </p:txBody>
      </p:sp>
      <p:pic>
        <p:nvPicPr>
          <p:cNvPr id="65541" name="Picture 5" descr="250px-Sustainable_developmentU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350" y="1343025"/>
            <a:ext cx="6807200" cy="511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A627EF9-D732-4C57-88D0-A7DC6907694E}" type="slidenum">
              <a:rPr lang="en-US" altLang="en-US">
                <a:latin typeface="Corbel" panose="020B0503020204020204" pitchFamily="34" charset="0"/>
              </a:rPr>
              <a:pPr eaLnBrk="1" hangingPunct="1"/>
              <a:t>31</a:t>
            </a:fld>
            <a:endParaRPr lang="en-US" altLang="en-US">
              <a:latin typeface="Corbel" panose="020B0503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Текст 1"/>
          <p:cNvSpPr>
            <a:spLocks noGrp="1"/>
          </p:cNvSpPr>
          <p:nvPr>
            <p:ph type="body" idx="1"/>
          </p:nvPr>
        </p:nvSpPr>
        <p:spPr>
          <a:xfrm>
            <a:off x="179388" y="1600200"/>
            <a:ext cx="8785225" cy="5068888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uk-UA" altLang="en-US" sz="3200" smtClean="0">
                <a:solidFill>
                  <a:srgbClr val="000000"/>
                </a:solidFill>
              </a:rPr>
              <a:t>характеризується комплексністю та інтегрованістю основних елементів - економіки, суспільства і природи</a:t>
            </a:r>
          </a:p>
          <a:p>
            <a:pPr eaLnBrk="1" hangingPunct="1">
              <a:spcBef>
                <a:spcPct val="0"/>
              </a:spcBef>
            </a:pPr>
            <a:endParaRPr lang="uk-UA" altLang="en-US" sz="320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uk-UA" altLang="en-US" sz="3200" smtClean="0">
                <a:solidFill>
                  <a:srgbClr val="000000"/>
                </a:solidFill>
              </a:rPr>
              <a:t>базується на правах людини та народів щодо отримання рівності прав на розвиток. </a:t>
            </a:r>
          </a:p>
          <a:p>
            <a:pPr eaLnBrk="1" hangingPunct="1">
              <a:spcBef>
                <a:spcPct val="0"/>
              </a:spcBef>
            </a:pPr>
            <a:endParaRPr lang="uk-UA" altLang="en-US" sz="320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uk-UA" altLang="en-US" sz="3200" smtClean="0">
                <a:solidFill>
                  <a:srgbClr val="000000"/>
                </a:solidFill>
              </a:rPr>
              <a:t>передбачає задоволення поточних потреб нинішнього покоління без посягань на потреби та можливості майбутніх поколінь.</a:t>
            </a:r>
          </a:p>
        </p:txBody>
      </p:sp>
      <p:sp>
        <p:nvSpPr>
          <p:cNvPr id="34819" name="Заголовок 2"/>
          <p:cNvSpPr>
            <a:spLocks noGrp="1"/>
          </p:cNvSpPr>
          <p:nvPr>
            <p:ph type="title"/>
          </p:nvPr>
        </p:nvSpPr>
        <p:spPr>
          <a:xfrm>
            <a:off x="457200" y="358775"/>
            <a:ext cx="8229600" cy="1143000"/>
          </a:xfrm>
        </p:spPr>
        <p:txBody>
          <a:bodyPr/>
          <a:lstStyle/>
          <a:p>
            <a:pPr eaLnBrk="1" hangingPunct="1"/>
            <a:r>
              <a:rPr lang="uk-UA" altLang="en-US" b="1" smtClean="0"/>
              <a:t>Концепція сталого розвитку: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4F956CD-5E8A-4DE4-B569-D1C4A78058E3}" type="slidenum">
              <a:rPr lang="en-US" altLang="en-US">
                <a:latin typeface="Corbel" panose="020B0503020204020204" pitchFamily="34" charset="0"/>
              </a:rPr>
              <a:pPr eaLnBrk="1" hangingPunct="1"/>
              <a:t>32</a:t>
            </a:fld>
            <a:endParaRPr lang="en-US" altLang="en-US">
              <a:latin typeface="Corbel" panose="020B0503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/>
      <p:bldP spid="3481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809625"/>
          </a:xfrm>
        </p:spPr>
        <p:txBody>
          <a:bodyPr/>
          <a:lstStyle/>
          <a:p>
            <a:pPr algn="ctr"/>
            <a:r>
              <a:rPr lang="uk-UA" altLang="en-US" b="1" smtClean="0"/>
              <a:t>Приклади впровадження концепції</a:t>
            </a:r>
          </a:p>
        </p:txBody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>
          <a:xfrm>
            <a:off x="250825" y="1484313"/>
            <a:ext cx="86868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altLang="en-US" sz="2000" smtClean="0"/>
              <a:t>Будівництво доріг, будівель має супроводжуватися відповідним зростанням зелених насаджень — щоб не погіршувати стан довкілля.</a:t>
            </a:r>
          </a:p>
          <a:p>
            <a:pPr>
              <a:lnSpc>
                <a:spcPct val="90000"/>
              </a:lnSpc>
            </a:pPr>
            <a:r>
              <a:rPr lang="uk-UA" altLang="en-US" sz="2000" smtClean="0"/>
              <a:t>Зростання виробництва зерна не повинно супроводжуватися виснаженням чи іншим погіршенням якості ґрунту.</a:t>
            </a:r>
          </a:p>
          <a:p>
            <a:pPr>
              <a:lnSpc>
                <a:spcPct val="90000"/>
              </a:lnSpc>
            </a:pPr>
            <a:r>
              <a:rPr lang="uk-UA" altLang="en-US" sz="2000" smtClean="0"/>
              <a:t>Видобування корисних копалин (наприклад металевих руд, вугілля) має супроводжуватися створенням підприємств, що не залежать від цього видобутку. Таким чином, щоб після вичерпання майбутні покоління (а часто й поточні) не мали економічних проблем.</a:t>
            </a:r>
          </a:p>
          <a:p>
            <a:pPr>
              <a:lnSpc>
                <a:spcPct val="90000"/>
              </a:lnSpc>
            </a:pPr>
            <a:r>
              <a:rPr lang="uk-UA" altLang="en-US" sz="2000" smtClean="0"/>
              <a:t>У приватному сенсі — заробітна плата повинна компенсувати витрати на відновлення здоров'я, погіршене через виконувану роботу.</a:t>
            </a:r>
          </a:p>
          <a:p>
            <a:pPr>
              <a:lnSpc>
                <a:spcPct val="90000"/>
              </a:lnSpc>
            </a:pPr>
            <a:r>
              <a:rPr lang="uk-UA" altLang="en-US" sz="2000" smtClean="0"/>
              <a:t>Медичні препарати та хірургічні операції повинні не лише вирішувати поточну проблему, але й не призвести до погіршення стану здоров'я пацієнта у майбутньому, часто це включає і здоров'я наступних поколінь.</a:t>
            </a:r>
          </a:p>
          <a:p>
            <a:pPr>
              <a:lnSpc>
                <a:spcPct val="90000"/>
              </a:lnSpc>
            </a:pPr>
            <a:r>
              <a:rPr lang="uk-UA" altLang="en-US" sz="2000" smtClean="0"/>
              <a:t>Навчання та використання праці жінок не повинне приводити до відмови від виконання основного обов'язку — народження дітей. Фактично найбільша шкода, яка може бути завдана майбутнім поколінням — це пряме їх знищення.</a:t>
            </a:r>
          </a:p>
          <a:p>
            <a:pPr>
              <a:lnSpc>
                <a:spcPct val="90000"/>
              </a:lnSpc>
            </a:pPr>
            <a:endParaRPr lang="uk-UA" altLang="en-US" sz="200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DBAB1A2-8A8C-44F0-9850-355CA8C71E6F}" type="slidenum">
              <a:rPr lang="en-US" altLang="en-US">
                <a:latin typeface="Corbel" panose="020B0503020204020204" pitchFamily="34" charset="0"/>
              </a:rPr>
              <a:pPr eaLnBrk="1" hangingPunct="1"/>
              <a:t>33</a:t>
            </a:fld>
            <a:endParaRPr lang="en-US" altLang="en-US">
              <a:latin typeface="Corbel" panose="020B0503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6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809625"/>
          </a:xfrm>
        </p:spPr>
        <p:txBody>
          <a:bodyPr/>
          <a:lstStyle/>
          <a:p>
            <a:pPr algn="ctr"/>
            <a:r>
              <a:rPr lang="uk-UA" altLang="en-US" b="1" smtClean="0"/>
              <a:t>Основний індикатор сталого розвитку</a:t>
            </a:r>
            <a:r>
              <a:rPr lang="uk-UA" altLang="en-US" smtClean="0"/>
              <a:t> </a:t>
            </a:r>
          </a:p>
        </p:txBody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>
          <a:xfrm>
            <a:off x="179388" y="1557338"/>
            <a:ext cx="8686800" cy="4997450"/>
          </a:xfrm>
        </p:spPr>
        <p:txBody>
          <a:bodyPr/>
          <a:lstStyle/>
          <a:p>
            <a:r>
              <a:rPr lang="uk-UA" altLang="en-US" b="1" smtClean="0"/>
              <a:t>індекс людського розвитку</a:t>
            </a:r>
            <a:r>
              <a:rPr lang="uk-UA" altLang="en-US" smtClean="0"/>
              <a:t> (ІЛР) - об'єднує три компоненти: довголіття, освіту і рівень життя.</a:t>
            </a:r>
          </a:p>
          <a:p>
            <a:pPr lvl="1"/>
            <a:r>
              <a:rPr lang="uk-UA" altLang="en-US" smtClean="0"/>
              <a:t>Довголіття вимірюється очікуваною тривалістю життя; </a:t>
            </a:r>
          </a:p>
          <a:p>
            <a:pPr lvl="1"/>
            <a:r>
              <a:rPr lang="uk-UA" altLang="en-US" smtClean="0"/>
              <a:t>Освіта вимірюється комбінацією письменності дорослих і середньою кількістю років освіти; </a:t>
            </a:r>
          </a:p>
          <a:p>
            <a:pPr lvl="1"/>
            <a:r>
              <a:rPr lang="uk-UA" altLang="en-US" smtClean="0"/>
              <a:t>Рівень життя вимірюється реальним ВВП на душу населення з урахуванням місцевої вартості життя (за ПКС).</a:t>
            </a:r>
          </a:p>
          <a:p>
            <a:r>
              <a:rPr lang="uk-UA" altLang="en-US" smtClean="0"/>
              <a:t>ІЛР </a:t>
            </a:r>
            <a:r>
              <a:rPr lang="en-US" altLang="en-US" smtClean="0"/>
              <a:t>&lt;</a:t>
            </a:r>
            <a:r>
              <a:rPr lang="uk-UA" altLang="en-US" smtClean="0"/>
              <a:t> 0,5 </a:t>
            </a:r>
            <a:r>
              <a:rPr lang="en-US" altLang="en-US" smtClean="0"/>
              <a:t> -</a:t>
            </a:r>
            <a:r>
              <a:rPr lang="uk-UA" altLang="en-US" smtClean="0"/>
              <a:t> низький</a:t>
            </a:r>
            <a:r>
              <a:rPr lang="en-US" altLang="en-US" smtClean="0"/>
              <a:t> </a:t>
            </a:r>
            <a:r>
              <a:rPr lang="uk-UA" altLang="en-US" smtClean="0"/>
              <a:t>рівень людського розвитку;</a:t>
            </a:r>
            <a:endParaRPr lang="en-US" altLang="en-US" smtClean="0"/>
          </a:p>
          <a:p>
            <a:r>
              <a:rPr lang="en-US" altLang="en-US" smtClean="0"/>
              <a:t>0,5 &lt;</a:t>
            </a:r>
            <a:r>
              <a:rPr lang="uk-UA" altLang="en-US" smtClean="0"/>
              <a:t> ІЛР </a:t>
            </a:r>
            <a:r>
              <a:rPr lang="en-US" altLang="en-US" smtClean="0"/>
              <a:t>&lt; </a:t>
            </a:r>
            <a:r>
              <a:rPr lang="uk-UA" altLang="en-US" smtClean="0"/>
              <a:t>0,8 </a:t>
            </a:r>
            <a:r>
              <a:rPr lang="en-US" altLang="en-US" smtClean="0"/>
              <a:t>- </a:t>
            </a:r>
            <a:r>
              <a:rPr lang="uk-UA" altLang="en-US" smtClean="0"/>
              <a:t>середній рівень</a:t>
            </a:r>
            <a:r>
              <a:rPr lang="en-US" altLang="en-US" smtClean="0"/>
              <a:t> </a:t>
            </a:r>
            <a:r>
              <a:rPr lang="uk-UA" altLang="en-US" smtClean="0"/>
              <a:t>людського розвитку</a:t>
            </a:r>
            <a:r>
              <a:rPr lang="en-US" altLang="en-US" smtClean="0"/>
              <a:t>;</a:t>
            </a:r>
          </a:p>
          <a:p>
            <a:r>
              <a:rPr lang="uk-UA" altLang="en-US" smtClean="0"/>
              <a:t>ІЛР </a:t>
            </a:r>
            <a:r>
              <a:rPr lang="en-US" altLang="en-US" smtClean="0"/>
              <a:t>&gt;</a:t>
            </a:r>
            <a:r>
              <a:rPr lang="uk-UA" altLang="en-US" smtClean="0"/>
              <a:t> 0,8 </a:t>
            </a:r>
            <a:r>
              <a:rPr lang="en-US" altLang="en-US" smtClean="0"/>
              <a:t> -</a:t>
            </a:r>
            <a:r>
              <a:rPr lang="uk-UA" altLang="en-US" smtClean="0"/>
              <a:t> високий рівень людського розвитку.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E15EDC7-67E3-4BD6-90DC-120B9D3538C0}" type="slidenum">
              <a:rPr lang="en-US" altLang="en-US">
                <a:latin typeface="Corbel" panose="020B0503020204020204" pitchFamily="34" charset="0"/>
              </a:rPr>
              <a:pPr eaLnBrk="1" hangingPunct="1"/>
              <a:t>34</a:t>
            </a:fld>
            <a:endParaRPr lang="en-US" altLang="en-US">
              <a:latin typeface="Corbel" panose="020B0503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736600"/>
          </a:xfrm>
        </p:spPr>
        <p:txBody>
          <a:bodyPr/>
          <a:lstStyle/>
          <a:p>
            <a:pPr algn="ctr"/>
            <a:r>
              <a:rPr lang="uk-UA" altLang="en-US" smtClean="0"/>
              <a:t>Припущення класичної теорії</a:t>
            </a:r>
          </a:p>
        </p:txBody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>
          <a:xfrm>
            <a:off x="250825" y="1600200"/>
            <a:ext cx="8507413" cy="3844925"/>
          </a:xfrm>
        </p:spPr>
        <p:txBody>
          <a:bodyPr/>
          <a:lstStyle/>
          <a:p>
            <a:r>
              <a:rPr lang="uk-UA" altLang="en-US" smtClean="0"/>
              <a:t>основними факторами розвитку виробництва, а значить і економічного зростання є </a:t>
            </a:r>
            <a:r>
              <a:rPr lang="uk-UA" altLang="en-US" b="1" smtClean="0"/>
              <a:t>капітал, земля і праця. </a:t>
            </a:r>
          </a:p>
          <a:p>
            <a:r>
              <a:rPr lang="uk-UA" altLang="en-US" smtClean="0"/>
              <a:t>якщо технічного прогресу немає, розміри земельних угідь незмінні, а кількість населення зростає,то вичерпуються вільні невикористані землі, та починає діяти </a:t>
            </a:r>
            <a:r>
              <a:rPr lang="uk-UA" altLang="en-US" b="1" smtClean="0"/>
              <a:t>закон спадної віддачі факторів виробництва.</a:t>
            </a:r>
            <a:endParaRPr lang="uk-UA" altLang="en-US" b="1" i="1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2CC0A33-C5E6-4A2A-BEA5-DE302B9FBCB0}" type="slidenum">
              <a:rPr lang="en-US" altLang="en-US">
                <a:latin typeface="Corbel" panose="020B0503020204020204" pitchFamily="34" charset="0"/>
              </a:rPr>
              <a:pPr eaLnBrk="1" hangingPunct="1"/>
              <a:t>4</a:t>
            </a:fld>
            <a:endParaRPr lang="en-US" altLang="en-US">
              <a:latin typeface="Corbel" panose="020B0503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>
          <a:xfrm>
            <a:off x="457200" y="242888"/>
            <a:ext cx="8229600" cy="809625"/>
          </a:xfrm>
        </p:spPr>
        <p:txBody>
          <a:bodyPr/>
          <a:lstStyle/>
          <a:p>
            <a:pPr algn="ctr"/>
            <a:r>
              <a:rPr lang="uk-UA" altLang="en-US" smtClean="0"/>
              <a:t>Неокласична теорія</a:t>
            </a:r>
          </a:p>
        </p:txBody>
      </p:sp>
      <p:sp>
        <p:nvSpPr>
          <p:cNvPr id="54275" name="Rectangle 3"/>
          <p:cNvSpPr>
            <a:spLocks noGrp="1"/>
          </p:cNvSpPr>
          <p:nvPr>
            <p:ph type="body" sz="half" idx="1"/>
          </p:nvPr>
        </p:nvSpPr>
        <p:spPr>
          <a:xfrm>
            <a:off x="250825" y="1196975"/>
            <a:ext cx="8642350" cy="5327650"/>
          </a:xfrm>
        </p:spPr>
        <p:txBody>
          <a:bodyPr/>
          <a:lstStyle/>
          <a:p>
            <a:pPr>
              <a:buFontTx/>
              <a:buNone/>
            </a:pPr>
            <a:r>
              <a:rPr lang="uk-UA" altLang="en-US" sz="2400" b="1" i="1" smtClean="0"/>
              <a:t>Основна ідея – </a:t>
            </a:r>
            <a:r>
              <a:rPr lang="uk-UA" altLang="en-US" sz="2400" b="1" u="sng" smtClean="0"/>
              <a:t>кожен фактор виробництва забезпечує відповідну частку виробленого національного продукту.</a:t>
            </a:r>
          </a:p>
          <a:p>
            <a:pPr>
              <a:buFontTx/>
              <a:buNone/>
            </a:pPr>
            <a:r>
              <a:rPr lang="uk-UA" altLang="en-US" sz="2400" b="1" smtClean="0"/>
              <a:t>Методологічна основа:</a:t>
            </a:r>
          </a:p>
          <a:p>
            <a:pPr lvl="1"/>
            <a:r>
              <a:rPr lang="uk-UA" altLang="en-US" sz="2000" smtClean="0"/>
              <a:t>теорія факторів виробництва </a:t>
            </a:r>
            <a:r>
              <a:rPr lang="uk-UA" altLang="en-US" sz="2000" smtClean="0">
                <a:solidFill>
                  <a:srgbClr val="000000"/>
                </a:solidFill>
              </a:rPr>
              <a:t>(Ж.-Б. Сея, Сеніора, Мілля);</a:t>
            </a:r>
          </a:p>
          <a:p>
            <a:pPr lvl="1"/>
            <a:r>
              <a:rPr lang="uk-UA" altLang="en-US" sz="2000" smtClean="0">
                <a:solidFill>
                  <a:srgbClr val="000000"/>
                </a:solidFill>
              </a:rPr>
              <a:t>концепція виробничої функції, що враховує взаємодію 2-х чинників – праця та капітал.</a:t>
            </a:r>
            <a:endParaRPr lang="uk-UA" altLang="en-US" sz="2000" smtClean="0"/>
          </a:p>
          <a:p>
            <a:endParaRPr lang="en-US" altLang="en-US" sz="2400" smtClean="0"/>
          </a:p>
          <a:p>
            <a:endParaRPr lang="en-US" altLang="en-US" sz="2400" smtClean="0"/>
          </a:p>
          <a:p>
            <a:pPr>
              <a:buFontTx/>
              <a:buNone/>
            </a:pPr>
            <a:r>
              <a:rPr lang="uk-UA" altLang="en-US" sz="2400" smtClean="0"/>
              <a:t>Обсяг кінцевого продукту визначається сумою добутків факторів виробництва та їх граничного продукту: </a:t>
            </a:r>
          </a:p>
        </p:txBody>
      </p:sp>
      <p:sp>
        <p:nvSpPr>
          <p:cNvPr id="1031" name="Rectangle 5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en-US"/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609600" y="3500438"/>
          <a:ext cx="3602038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Формула" r:id="rId3" imgW="926698" imgH="203112" progId="Equation.3">
                  <p:embed/>
                </p:oleObj>
              </mc:Choice>
              <mc:Fallback>
                <p:oleObj name="Формула" r:id="rId3" imgW="926698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500438"/>
                        <a:ext cx="3602038" cy="81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0" y="32480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en-US"/>
          </a:p>
        </p:txBody>
      </p:sp>
      <p:graphicFrame>
        <p:nvGraphicFramePr>
          <p:cNvPr id="54278" name="Object 6"/>
          <p:cNvGraphicFramePr>
            <a:graphicFrameLocks noChangeAspect="1"/>
          </p:cNvGraphicFramePr>
          <p:nvPr/>
        </p:nvGraphicFramePr>
        <p:xfrm>
          <a:off x="1016000" y="5445125"/>
          <a:ext cx="669290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Формула" r:id="rId5" imgW="2095200" imgH="215640" progId="Equation.3">
                  <p:embed/>
                </p:oleObj>
              </mc:Choice>
              <mc:Fallback>
                <p:oleObj name="Формула" r:id="rId5" imgW="209520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0" y="5445125"/>
                        <a:ext cx="6692900" cy="709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" name="Object 1"/>
          <p:cNvGraphicFramePr>
            <a:graphicFrameLocks noChangeAspect="1"/>
          </p:cNvGraphicFramePr>
          <p:nvPr>
            <p:ph sz="half" idx="2"/>
          </p:nvPr>
        </p:nvGraphicFramePr>
        <p:xfrm>
          <a:off x="4643438" y="3357563"/>
          <a:ext cx="367347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Формула" r:id="rId7" imgW="812447" imgH="215806" progId="Equation.3">
                  <p:embed/>
                </p:oleObj>
              </mc:Choice>
              <mc:Fallback>
                <p:oleObj name="Формула" r:id="rId7" imgW="812447" imgH="21580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3357563"/>
                        <a:ext cx="3673475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E563523-F9F0-4753-A045-A7348D02E6E5}" type="slidenum">
              <a:rPr lang="en-US" altLang="en-US">
                <a:latin typeface="Corbel" panose="020B0503020204020204" pitchFamily="34" charset="0"/>
              </a:rPr>
              <a:pPr eaLnBrk="1" hangingPunct="1"/>
              <a:t>5</a:t>
            </a:fld>
            <a:endParaRPr lang="en-US" altLang="en-US">
              <a:latin typeface="Corbel" panose="020B0503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79388" y="1557338"/>
            <a:ext cx="8785225" cy="50403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uk-UA" altLang="en-US" sz="2400" smtClean="0">
                <a:solidFill>
                  <a:srgbClr val="000000"/>
                </a:solidFill>
              </a:rPr>
              <a:t>Лауреат Нобелівської премії (1987 р.)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uk-UA" altLang="en-US" sz="24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uk-UA" altLang="en-US" sz="2400" smtClean="0">
                <a:solidFill>
                  <a:srgbClr val="000000"/>
                </a:solidFill>
              </a:rPr>
              <a:t>В своїй моделі він досліджував вплив на економічне зростання: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uk-UA" altLang="en-US" sz="2400" b="1" i="1" smtClean="0">
                <a:solidFill>
                  <a:srgbClr val="000000"/>
                </a:solidFill>
              </a:rPr>
              <a:t>рівня заощадження (нагромадження капіталу);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uk-UA" altLang="en-US" sz="2400" b="1" i="1" smtClean="0">
                <a:solidFill>
                  <a:srgbClr val="000000"/>
                </a:solidFill>
              </a:rPr>
              <a:t>величини робочої сили 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uk-UA" altLang="en-US" sz="2400" b="1" i="1" smtClean="0">
                <a:solidFill>
                  <a:srgbClr val="000000"/>
                </a:solidFill>
              </a:rPr>
              <a:t>науково-технічного прогресу</a:t>
            </a:r>
            <a:r>
              <a:rPr lang="uk-UA" altLang="en-US" sz="2400" smtClean="0">
                <a:solidFill>
                  <a:srgbClr val="000000"/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uk-UA" altLang="en-US" sz="24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uk-UA" altLang="en-US" sz="2400" smtClean="0">
                <a:solidFill>
                  <a:srgbClr val="000000"/>
                </a:solidFill>
              </a:rPr>
              <a:t>Прийшов до висновку, що темп росту виробництва на одного робітника у США напряму взаємопов'язаний  з технічним прогресом.</a:t>
            </a:r>
            <a:r>
              <a:rPr lang="en-US" altLang="en-US" sz="2400" smtClean="0">
                <a:solidFill>
                  <a:srgbClr val="000000"/>
                </a:solidFill>
              </a:rPr>
              <a:t> </a:t>
            </a:r>
            <a:r>
              <a:rPr lang="uk-UA" altLang="en-US" sz="2400" smtClean="0">
                <a:solidFill>
                  <a:srgbClr val="000000"/>
                </a:solidFill>
              </a:rPr>
              <a:t>Досліджуючи дані за період 1909-1949 рр. він дійшов висновку, що тільки </a:t>
            </a:r>
            <a:r>
              <a:rPr lang="uk-UA" altLang="en-US" sz="3000" b="1" smtClean="0">
                <a:solidFill>
                  <a:srgbClr val="000000"/>
                </a:solidFill>
              </a:rPr>
              <a:t>12,5% приросту ВВП </a:t>
            </a:r>
            <a:r>
              <a:rPr lang="uk-UA" altLang="en-US" sz="2400" smtClean="0">
                <a:solidFill>
                  <a:srgbClr val="000000"/>
                </a:solidFill>
              </a:rPr>
              <a:t>визначалось збільшенням капіталу на одного працівника </a:t>
            </a:r>
            <a:r>
              <a:rPr lang="uk-UA" altLang="en-US" sz="3000" b="1" smtClean="0">
                <a:solidFill>
                  <a:srgbClr val="000000"/>
                </a:solidFill>
              </a:rPr>
              <a:t>(капіталоозброєністю праці)</a:t>
            </a:r>
            <a:r>
              <a:rPr lang="uk-UA" altLang="en-US" sz="2400" smtClean="0">
                <a:solidFill>
                  <a:srgbClr val="000000"/>
                </a:solidFill>
              </a:rPr>
              <a:t>, а решта </a:t>
            </a:r>
            <a:r>
              <a:rPr lang="uk-UA" altLang="en-US" sz="3000" b="1" smtClean="0">
                <a:solidFill>
                  <a:srgbClr val="000000"/>
                </a:solidFill>
              </a:rPr>
              <a:t>87,5% - за рахунок технологічних змін.</a:t>
            </a:r>
          </a:p>
        </p:txBody>
      </p:sp>
      <p:sp>
        <p:nvSpPr>
          <p:cNvPr id="11267" name="Заголовок 2"/>
          <p:cNvSpPr>
            <a:spLocks noGrp="1"/>
          </p:cNvSpPr>
          <p:nvPr>
            <p:ph type="title"/>
          </p:nvPr>
        </p:nvSpPr>
        <p:spPr>
          <a:xfrm>
            <a:off x="457200" y="358775"/>
            <a:ext cx="3467100" cy="1143000"/>
          </a:xfrm>
        </p:spPr>
        <p:txBody>
          <a:bodyPr/>
          <a:lstStyle/>
          <a:p>
            <a:pPr eaLnBrk="1" hangingPunct="1"/>
            <a:r>
              <a:rPr lang="uk-UA" altLang="en-US" smtClean="0"/>
              <a:t>Роберт Солоу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313" y="115888"/>
            <a:ext cx="163830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920176A-657C-4257-83B9-D33D62DBB9AA}" type="slidenum">
              <a:rPr lang="en-US" altLang="en-US">
                <a:latin typeface="Corbel" panose="020B0503020204020204" pitchFamily="34" charset="0"/>
              </a:rPr>
              <a:pPr eaLnBrk="1" hangingPunct="1"/>
              <a:t>6</a:t>
            </a:fld>
            <a:endParaRPr lang="en-US" altLang="en-US">
              <a:latin typeface="Corbel" panose="020B0503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16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640"/>
                            </p:stCondLst>
                            <p:childTnLst>
                              <p:par>
                                <p:cTn id="3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12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79388" y="3184525"/>
            <a:ext cx="4897437" cy="341312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uk-UA" altLang="en-US" sz="2400" smtClean="0">
                <a:solidFill>
                  <a:srgbClr val="000000"/>
                </a:solidFill>
              </a:rPr>
              <a:t>Проте одне лише нагромадження капіталу</a:t>
            </a:r>
            <a:r>
              <a:rPr lang="en-US" altLang="en-US" sz="2400" smtClean="0">
                <a:solidFill>
                  <a:srgbClr val="000000"/>
                </a:solidFill>
              </a:rPr>
              <a:t> </a:t>
            </a:r>
            <a:r>
              <a:rPr lang="uk-UA" altLang="en-US" sz="2400" smtClean="0">
                <a:solidFill>
                  <a:srgbClr val="000000"/>
                </a:solidFill>
              </a:rPr>
              <a:t>не може забезпечити безперервне зростання економіки; </a:t>
            </a:r>
            <a:endParaRPr lang="en-US" altLang="en-US" sz="2400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uk-UA" altLang="en-US" sz="2400" b="1" u="sng" smtClean="0">
                <a:solidFill>
                  <a:srgbClr val="000000"/>
                </a:solidFill>
              </a:rPr>
              <a:t>високий рівень</a:t>
            </a:r>
            <a:r>
              <a:rPr lang="en-US" altLang="en-US" sz="2400" b="1" u="sng" smtClean="0">
                <a:solidFill>
                  <a:srgbClr val="000000"/>
                </a:solidFill>
              </a:rPr>
              <a:t> </a:t>
            </a:r>
            <a:r>
              <a:rPr lang="uk-UA" altLang="en-US" sz="2400" b="1" u="sng" smtClean="0">
                <a:solidFill>
                  <a:srgbClr val="000000"/>
                </a:solidFill>
              </a:rPr>
              <a:t>заощадження лише ТИМЧАСОВО підвищує темпи економічного зростання</a:t>
            </a:r>
            <a:r>
              <a:rPr lang="uk-UA" altLang="en-US" sz="2400" smtClean="0">
                <a:solidFill>
                  <a:srgbClr val="000000"/>
                </a:solidFill>
              </a:rPr>
              <a:t>, доки економіка не досягне стаціонарного стану</a:t>
            </a:r>
            <a:r>
              <a:rPr lang="en-US" altLang="en-US" sz="2400" smtClean="0">
                <a:solidFill>
                  <a:srgbClr val="000000"/>
                </a:solidFill>
              </a:rPr>
              <a:t>.</a:t>
            </a:r>
            <a:endParaRPr lang="uk-UA" altLang="en-US" sz="2400" smtClean="0">
              <a:solidFill>
                <a:srgbClr val="000000"/>
              </a:solidFill>
            </a:endParaRPr>
          </a:p>
        </p:txBody>
      </p:sp>
      <p:sp>
        <p:nvSpPr>
          <p:cNvPr id="13315" name="Заголовок 2"/>
          <p:cNvSpPr>
            <a:spLocks noGrp="1"/>
          </p:cNvSpPr>
          <p:nvPr>
            <p:ph type="title"/>
          </p:nvPr>
        </p:nvSpPr>
        <p:spPr>
          <a:xfrm>
            <a:off x="2041376" y="260648"/>
            <a:ext cx="699512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uk-UA" dirty="0" smtClean="0"/>
              <a:t>Рівень </a:t>
            </a:r>
            <a:r>
              <a:rPr lang="uk-UA" dirty="0" smtClean="0"/>
              <a:t>заощадження (нагромадження капіталу)</a:t>
            </a:r>
          </a:p>
        </p:txBody>
      </p:sp>
      <p:pic>
        <p:nvPicPr>
          <p:cNvPr id="8" name="Picture 6" descr="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186113"/>
            <a:ext cx="3833813" cy="341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174625" y="1484313"/>
          <a:ext cx="396557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Формула" r:id="rId4" imgW="2323800" imgH="393480" progId="Equation.3">
                  <p:embed/>
                </p:oleObj>
              </mc:Choice>
              <mc:Fallback>
                <p:oleObj name="Формула" r:id="rId4" imgW="232380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25" y="1484313"/>
                        <a:ext cx="3965575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179388" y="1989138"/>
          <a:ext cx="8123237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Формула" r:id="rId6" imgW="2857320" imgH="393480" progId="Equation.3">
                  <p:embed/>
                </p:oleObj>
              </mc:Choice>
              <mc:Fallback>
                <p:oleObj name="Формула" r:id="rId6" imgW="285732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989138"/>
                        <a:ext cx="8123237" cy="1150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950FBD4-4E6B-43D9-B8BA-790756609BAC}" type="slidenum">
              <a:rPr lang="en-US" altLang="en-US">
                <a:latin typeface="Corbel" panose="020B0503020204020204" pitchFamily="34" charset="0"/>
              </a:rPr>
              <a:pPr eaLnBrk="1" hangingPunct="1"/>
              <a:t>7</a:t>
            </a:fld>
            <a:endParaRPr lang="en-US" altLang="en-US">
              <a:latin typeface="Corbel" panose="020B0503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33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en-US" b="1" smtClean="0"/>
              <a:t>Кейнсіанська теорія</a:t>
            </a:r>
          </a:p>
        </p:txBody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>
          <a:xfrm>
            <a:off x="179388" y="1600201"/>
            <a:ext cx="8686800" cy="1828800"/>
          </a:xfrm>
        </p:spPr>
        <p:txBody>
          <a:bodyPr/>
          <a:lstStyle/>
          <a:p>
            <a:r>
              <a:rPr lang="uk-UA" altLang="en-US" dirty="0" smtClean="0"/>
              <a:t>основне джерело економічного розвитку – </a:t>
            </a:r>
            <a:r>
              <a:rPr lang="uk-UA" altLang="en-US" b="1" u="sng" dirty="0" smtClean="0"/>
              <a:t>сукупний попит</a:t>
            </a:r>
            <a:r>
              <a:rPr lang="uk-UA" altLang="en-US" dirty="0" smtClean="0"/>
              <a:t>, зміна якого </a:t>
            </a:r>
            <a:r>
              <a:rPr lang="uk-UA" altLang="en-US" b="1" u="sng" dirty="0" err="1" smtClean="0"/>
              <a:t>мультиплікативно</a:t>
            </a:r>
            <a:r>
              <a:rPr lang="uk-UA" altLang="en-US" dirty="0" smtClean="0"/>
              <a:t> впливає на кінцевий результат функціонування економіки</a:t>
            </a:r>
            <a:r>
              <a:rPr lang="uk-UA" altLang="en-US" dirty="0" smtClean="0"/>
              <a:t>.</a:t>
            </a:r>
            <a:endParaRPr lang="uk-UA" altLang="en-US" dirty="0" smtClean="0"/>
          </a:p>
        </p:txBody>
      </p:sp>
      <p:sp>
        <p:nvSpPr>
          <p:cNvPr id="5127" name="Rectangle 5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en-US"/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4171837"/>
              </p:ext>
            </p:extLst>
          </p:nvPr>
        </p:nvGraphicFramePr>
        <p:xfrm>
          <a:off x="157164" y="3102770"/>
          <a:ext cx="2913062" cy="167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Формула" r:id="rId3" imgW="736600" imgH="419100" progId="Equation.3">
                  <p:embed/>
                </p:oleObj>
              </mc:Choice>
              <mc:Fallback>
                <p:oleObj name="Формула" r:id="rId3" imgW="7366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4" y="3102770"/>
                        <a:ext cx="2913062" cy="167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en-US"/>
          </a:p>
        </p:txBody>
      </p:sp>
      <p:graphicFrame>
        <p:nvGraphicFramePr>
          <p:cNvPr id="604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570567"/>
              </p:ext>
            </p:extLst>
          </p:nvPr>
        </p:nvGraphicFramePr>
        <p:xfrm>
          <a:off x="2492877" y="5362575"/>
          <a:ext cx="2078037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Формула" r:id="rId5" imgW="533169" imgH="393529" progId="Equation.3">
                  <p:embed/>
                </p:oleObj>
              </mc:Choice>
              <mc:Fallback>
                <p:oleObj name="Формула" r:id="rId5" imgW="533169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877" y="5362575"/>
                        <a:ext cx="2078037" cy="149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uk-UA" altLang="en-US"/>
          </a:p>
        </p:txBody>
      </p:sp>
      <p:graphicFrame>
        <p:nvGraphicFramePr>
          <p:cNvPr id="6042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2002788"/>
              </p:ext>
            </p:extLst>
          </p:nvPr>
        </p:nvGraphicFramePr>
        <p:xfrm>
          <a:off x="5658463" y="4317999"/>
          <a:ext cx="3046412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Формула" r:id="rId7" imgW="736560" imgH="203040" progId="Equation.3">
                  <p:embed/>
                </p:oleObj>
              </mc:Choice>
              <mc:Fallback>
                <p:oleObj name="Формула" r:id="rId7" imgW="736560" imgH="203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8463" y="4317999"/>
                        <a:ext cx="3046412" cy="842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C52AA5A-ECDB-48A8-AFEC-E308E65B82DC}" type="slidenum">
              <a:rPr lang="en-US" altLang="en-US">
                <a:latin typeface="Corbel" panose="020B0503020204020204" pitchFamily="34" charset="0"/>
              </a:rPr>
              <a:pPr eaLnBrk="1" hangingPunct="1"/>
              <a:t>8</a:t>
            </a:fld>
            <a:endParaRPr lang="en-US" altLang="en-US">
              <a:latin typeface="Corbel" panose="020B0503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07950" y="3141663"/>
            <a:ext cx="3816350" cy="35290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uk-UA" altLang="en-US" sz="3200" smtClean="0">
                <a:solidFill>
                  <a:srgbClr val="000000"/>
                </a:solidFill>
              </a:rPr>
              <a:t>Графічно це проявляється як зрушення кривої виробничих можливостей праворуч. </a:t>
            </a:r>
          </a:p>
        </p:txBody>
      </p:sp>
      <p:sp>
        <p:nvSpPr>
          <p:cNvPr id="15363" name="Заголовок 2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736600"/>
          </a:xfrm>
        </p:spPr>
        <p:txBody>
          <a:bodyPr/>
          <a:lstStyle/>
          <a:p>
            <a:pPr eaLnBrk="1" hangingPunct="1"/>
            <a:r>
              <a:rPr lang="uk-UA" altLang="en-US" sz="3200" b="1" i="1" smtClean="0"/>
              <a:t>НОВА ТЕОРІЯ ЕКОНОМІЧНОГО ЗРОСТАННЯ</a:t>
            </a:r>
            <a:endParaRPr lang="uk-UA" altLang="en-US" sz="3200" smtClean="0"/>
          </a:p>
        </p:txBody>
      </p:sp>
      <p:pic>
        <p:nvPicPr>
          <p:cNvPr id="1536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64"/>
          <a:stretch>
            <a:fillRect/>
          </a:stretch>
        </p:blipFill>
        <p:spPr bwMode="auto">
          <a:xfrm>
            <a:off x="3708400" y="2963863"/>
            <a:ext cx="5345113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Текст 1"/>
          <p:cNvSpPr txBox="1">
            <a:spLocks/>
          </p:cNvSpPr>
          <p:nvPr/>
        </p:nvSpPr>
        <p:spPr bwMode="auto">
          <a:xfrm>
            <a:off x="225425" y="1484313"/>
            <a:ext cx="866775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uk-UA" altLang="en-US" sz="3000">
                <a:solidFill>
                  <a:srgbClr val="000000"/>
                </a:solidFill>
                <a:latin typeface="Corbel" panose="020B0503020204020204" pitchFamily="34" charset="0"/>
              </a:rPr>
              <a:t>Економічне зростання супроводжується технологічними змінами, завдяки яким виробляється більше продукції за незмінних обсягів ресурсів. 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altLang="en-US" sz="3000">
              <a:solidFill>
                <a:srgbClr val="000000"/>
              </a:solidFill>
              <a:latin typeface="Corbel" panose="020B050302020402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AB5D362-D1A6-4E7B-9A54-0F3623BC178B}" type="slidenum">
              <a:rPr lang="en-US" altLang="en-US">
                <a:latin typeface="Corbel" panose="020B0503020204020204" pitchFamily="34" charset="0"/>
              </a:rPr>
              <a:pPr eaLnBrk="1" hangingPunct="1"/>
              <a:t>9</a:t>
            </a:fld>
            <a:endParaRPr lang="en-US" altLang="en-US">
              <a:latin typeface="Corbel" panose="020B0503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38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5363" grpId="0"/>
      <p:bldP spid="5" grpId="0" build="p"/>
    </p:bldLst>
  </p:timing>
</p:sld>
</file>

<file path=ppt/theme/theme1.xml><?xml version="1.0" encoding="utf-8"?>
<a:theme xmlns:a="http://schemas.openxmlformats.org/drawingml/2006/main" name="DesignTemplat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1533</Words>
  <Application>Microsoft Office PowerPoint</Application>
  <PresentationFormat>Экран (4:3)</PresentationFormat>
  <Paragraphs>226</Paragraphs>
  <Slides>34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34</vt:i4>
      </vt:variant>
    </vt:vector>
  </HeadingPairs>
  <TitlesOfParts>
    <vt:vector size="41" baseType="lpstr">
      <vt:lpstr>Arial</vt:lpstr>
      <vt:lpstr>Corbel</vt:lpstr>
      <vt:lpstr>Calibri</vt:lpstr>
      <vt:lpstr>MS PGothic</vt:lpstr>
      <vt:lpstr>DesignTemplate</vt:lpstr>
      <vt:lpstr>Microsoft Equation 3.0</vt:lpstr>
      <vt:lpstr>Формула</vt:lpstr>
      <vt:lpstr>4. ТЕОРІЇ ЕКОНОМІЧНОГО РОЗВИТКУ ТА ЗРОСТАННЯ НАЦІОНАЛЬНОЇ ЕКОНОМІКИ</vt:lpstr>
      <vt:lpstr>1. Основні теорії економічного зростання </vt:lpstr>
      <vt:lpstr>Класична теорія</vt:lpstr>
      <vt:lpstr>Припущення класичної теорії</vt:lpstr>
      <vt:lpstr>Неокласична теорія</vt:lpstr>
      <vt:lpstr>Роберт Солоу</vt:lpstr>
      <vt:lpstr>Рівень заощадження (нагромадження капіталу)</vt:lpstr>
      <vt:lpstr>Кейнсіанська теорія</vt:lpstr>
      <vt:lpstr>НОВА ТЕОРІЯ ЕКОНОМІЧНОГО ЗРОСТАННЯ</vt:lpstr>
      <vt:lpstr>Модель “Лукаса-Ромера”</vt:lpstr>
      <vt:lpstr>Модель “Лукаса-Ромера”</vt:lpstr>
      <vt:lpstr>Таким чином:</vt:lpstr>
      <vt:lpstr>ЕКОНОМІЧНИЙ РОЗВИТОК  = ТЕХНІКО-ТЕХНОЛОГІЧНИЙ РОЗВИТОК</vt:lpstr>
      <vt:lpstr>Презентация PowerPoint</vt:lpstr>
      <vt:lpstr>Сучасна теорія ендогенного зростання НТП  («шумпетеріанська економіка») </vt:lpstr>
      <vt:lpstr>Презентация PowerPoint</vt:lpstr>
      <vt:lpstr>Презентация PowerPoint</vt:lpstr>
      <vt:lpstr>Основні технологічні уклади</vt:lpstr>
      <vt:lpstr>Презентация PowerPoint</vt:lpstr>
      <vt:lpstr>Шостий технологічний уклад – (2012-2090 рр.):</vt:lpstr>
      <vt:lpstr>Сьомий технологічний уклад – (2090-2130 рр.):</vt:lpstr>
      <vt:lpstr>ІНСТИТУЦІОНАЛЬНА ТЕОРІЯ ЕКОНОМІЧНОГО ЗРОСТАННЯ ТА РОЗВИТКУ</vt:lpstr>
      <vt:lpstr>4.2. Теорії економічного розвитку країн, що розвиваються</vt:lpstr>
      <vt:lpstr>Презентация PowerPoint</vt:lpstr>
      <vt:lpstr>Двосекторна модель Льюїса</vt:lpstr>
      <vt:lpstr>Завдання моделі:</vt:lpstr>
      <vt:lpstr>ТЕОРІЯ ЗОВНІШНЬОЇ ЗАЛЕЖНОСТІ</vt:lpstr>
      <vt:lpstr>Хибна парадигма розвитку.</vt:lpstr>
      <vt:lpstr>Теорія дуального розвитку</vt:lpstr>
      <vt:lpstr>4.3. Концепція сталого розвитку</vt:lpstr>
      <vt:lpstr>Триєдина концепція сталого розвитку</vt:lpstr>
      <vt:lpstr>Концепція сталого розвитку:</vt:lpstr>
      <vt:lpstr>Приклади впровадження концепції</vt:lpstr>
      <vt:lpstr>Основний індикатор сталого розвитку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10 ТЕОРІЇ ЕКОНОМІЧНОГО РОЗВИТКУ ТА ЗРОСТАННЯ НАЦІОНАЛЬНОЇ ЕКОНОМІКИ</dc:title>
  <dc:creator/>
  <cp:lastModifiedBy/>
  <cp:revision>6</cp:revision>
  <dcterms:created xsi:type="dcterms:W3CDTF">2011-10-27T18:58:26Z</dcterms:created>
  <dcterms:modified xsi:type="dcterms:W3CDTF">2016-04-12T20:05:25Z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