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1"/>
  </p:notesMasterIdLst>
  <p:handoutMasterIdLst>
    <p:handoutMasterId r:id="rId22"/>
  </p:handoutMasterIdLst>
  <p:sldIdLst>
    <p:sldId id="261" r:id="rId2"/>
    <p:sldId id="403" r:id="rId3"/>
    <p:sldId id="423" r:id="rId4"/>
    <p:sldId id="422" r:id="rId5"/>
    <p:sldId id="407" r:id="rId6"/>
    <p:sldId id="406" r:id="rId7"/>
    <p:sldId id="404" r:id="rId8"/>
    <p:sldId id="408" r:id="rId9"/>
    <p:sldId id="410" r:id="rId10"/>
    <p:sldId id="411" r:id="rId11"/>
    <p:sldId id="412" r:id="rId12"/>
    <p:sldId id="413" r:id="rId13"/>
    <p:sldId id="414" r:id="rId14"/>
    <p:sldId id="416" r:id="rId15"/>
    <p:sldId id="418" r:id="rId16"/>
    <p:sldId id="417" r:id="rId17"/>
    <p:sldId id="419" r:id="rId18"/>
    <p:sldId id="420" r:id="rId19"/>
    <p:sldId id="421" r:id="rId2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21.09.2022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Єременко О.І. 097 3554165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71600"/>
            <a:ext cx="9130553" cy="5181600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5760" indent="-256032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uk-UA" sz="24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</a:t>
            </a:r>
            <a:r>
              <a:rPr lang="uk-UA" sz="24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безпечної роботи </a:t>
            </a:r>
            <a:r>
              <a:rPr lang="uk-UA" sz="24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комп’ютерній техніці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3927" y="2675692"/>
            <a:ext cx="91440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  <a:endPara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1. Нормативна база операторів комп'ютерної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техніки ……………2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2. Вплив електромагнітного поля на організм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людини …………..5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3. Заходи зменшення негативного впливу комп'ютерного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обладнання …………………………………………………………………….12</a:t>
            </a: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625" y="338554"/>
            <a:ext cx="9144000" cy="620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ряд симптомів, які свідчать про порушення роботи окремих органів –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шлунку, печінки, підшлункової залози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Погіршуються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харчові та статеві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діяльність серцево-судинної системи, фіксуються зміни показників білкового та вуглеводневого обміну, змінюється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склад крові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зафіксовані зміни на рівні клітин. Систематична дія ЕМП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високої та надвисокої частоти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на організм людини викликає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кров’яного тиску, трофічні явища (випадіння волосся, ламкість нігтів). ЕМП викликають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зміну поляризації молекул та атомів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які є складовою частиною клітин, в результаті чого виникає небезпечний нагрів. Надмірне тепло наносить шкоду як окремим органам, так і всьому організму людини.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захворювання виникають у працівників при тривалому та інтенсивному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опроміненні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625" y="338554"/>
            <a:ext cx="9144000" cy="628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інтенсивності </a:t>
            </a:r>
            <a:r>
              <a:rPr lang="uk-UA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опромінювань</a:t>
            </a:r>
            <a:r>
              <a:rPr lang="uk-UA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 20 </a:t>
            </a:r>
            <a:r>
              <a:rPr lang="uk-UA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мкВт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/см2 реєструється зменшення частоти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пульсу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знижується артеріальний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тобто явна реакція на опромінення. Така реакція сильніша й може навіть виражатися у підвищенні температури шкіри в осіб, які раніше потрапляли під дію опромінення.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інтенсивності 6 </a:t>
            </a:r>
            <a:r>
              <a:rPr lang="uk-UA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мВт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/см2 з’являються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зміни у статевих залозах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складі крові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відбувається помутніння кришталика ока. В подальшому – зміни у здатності крові зсідатися, в умовно-рефлекторній діяльності, вплив на клітини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зміни у корі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головного мозку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Потім – підвищення кров’яного тиску,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розрив капілярів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та крововиливи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легені та печінку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 інтенсивністю до 100 </a:t>
            </a:r>
            <a:r>
              <a:rPr lang="uk-UA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мВт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/см2 викликають стійкі гіпотонію та зміни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серцево-судинної системи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двосторонню катаракту</a:t>
            </a:r>
            <a:r>
              <a:rPr lang="uk-UA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Подальше опромінення помітно впливає на тканини організму, викликає больові відчуття.</a:t>
            </a:r>
          </a:p>
        </p:txBody>
      </p:sp>
    </p:spTree>
    <p:extLst>
      <p:ext uri="{BB962C8B-B14F-4D97-AF65-F5344CB8AC3E}">
        <p14:creationId xmlns:p14="http://schemas.microsoft.com/office/powerpoint/2010/main" val="42209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9277"/>
            <a:ext cx="9144000" cy="734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Якщо інтенсивність перевищує 1 Вт/см2, це спричинює дуже швидку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втрату зору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як один із серйозних ефектів дії НВЧ на організм людини. На більш низьких частотах такі ефекти не відбуваються, і тому їх треба вважати специфічними для НВЧ діапазону. Ступінь пошкодження залежить, в основному, від інтенсивності та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опромінення.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Інтенсивне НВЧ опромінення відразу викликає сльозотечу, подразнення, звуження зіниці ока. Після нетривалого (до 2-х діб) прихованого періоду спостерігається погіршення зору, яке посилюється під час повторного опромінення і свідчить про кумулятивний характер пошкоджень.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людини наявні механізми відбудови пошкоджених клітин, які вимагають тривалого часу (10-20 діб). Зі зростанням часу та інтенсивності впливу електромагнітних о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промінювань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пошкодження набувають незворотного характеру.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solidFill>
                <a:srgbClr val="2F2F2F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625" y="338554"/>
            <a:ext cx="9144000" cy="649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разі прямого впливу на око випромінювання відбувається пошкодження рогівки. серед усіх тканин ока найбільшу чутливість в діапазоні 1-10 </a:t>
            </a:r>
            <a:r>
              <a:rPr lang="uk-UA" sz="2600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ГГц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має кришталик. Сильні пошкодження кришталика зумовлені тепловим впливом НВЧ (при щільності потоку енергії понад 100 </a:t>
            </a:r>
            <a:r>
              <a:rPr lang="uk-UA" sz="2600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мВт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/см2). За малої інтенсивності помутніння спостерігаються тільки у задній ділянці, за великої – по всьому об’єму кришталика. Для попередження професійних захворювань, які виникають у результаті тривалої дії електромагнітних о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промінювань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встановлені гранично допустимі рівні електромагнітних о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промінювань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які необхідно контролювати не рідше 1 разу на рік. Якщо вводиться в дію новий об’єкт або здійснюється реконструкція діючих об’єктів, то заміри рівня електромагнітних о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промінювань 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проводяться перед введенням їх в експлуатацію..</a:t>
            </a:r>
          </a:p>
        </p:txBody>
      </p:sp>
    </p:spTree>
    <p:extLst>
      <p:ext uri="{BB962C8B-B14F-4D97-AF65-F5344CB8AC3E}">
        <p14:creationId xmlns:p14="http://schemas.microsoft.com/office/powerpoint/2010/main" val="16522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k-UA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зменшення негативного впливу комп'ютерного обладнання</a:t>
            </a:r>
            <a:endParaRPr lang="uk-UA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2" y="941630"/>
            <a:ext cx="8613798" cy="57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зменшення негативного впливу комп'ютерного обладнання</a:t>
            </a:r>
            <a:endPara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324" y="3565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800" dirty="0" smtClean="0">
                <a:latin typeface="+mn-lt"/>
              </a:rPr>
              <a:t>.</a:t>
            </a:r>
            <a:endParaRPr lang="uk-UA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734334"/>
            <a:ext cx="7635552" cy="57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зменшення негативного впливу комп'ютерного обладнання</a:t>
            </a:r>
            <a:endPara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324" y="356565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800" dirty="0" smtClean="0">
                <a:latin typeface="+mn-lt"/>
              </a:rPr>
              <a:t>1. Отримувати задоволення від роботи в офісі, але знизити шкоду від її негативних аспектів.</a:t>
            </a:r>
          </a:p>
          <a:p>
            <a:pPr indent="365125" algn="just"/>
            <a:r>
              <a:rPr lang="uk-UA" sz="2800" dirty="0" smtClean="0">
                <a:latin typeface="+mn-lt"/>
              </a:rPr>
              <a:t>2. Сидіння більше 10 годин вдень викликає більше проблем зі здоров'ям, ніж куріння.</a:t>
            </a:r>
          </a:p>
          <a:p>
            <a:pPr indent="365125" algn="just"/>
            <a:r>
              <a:rPr lang="uk-UA" sz="2800" dirty="0" smtClean="0">
                <a:latin typeface="+mn-lt"/>
              </a:rPr>
              <a:t>3. Головне правило профілактики – рухатися якомога частіше.</a:t>
            </a:r>
          </a:p>
          <a:p>
            <a:pPr indent="365125" algn="just"/>
            <a:r>
              <a:rPr lang="uk-UA" sz="2800" dirty="0" smtClean="0">
                <a:latin typeface="+mn-lt"/>
              </a:rPr>
              <a:t>4. Інтенсивні фізичні навантаження по 1-2 години не здатні замінити фізичну активність, вплетену в робочий день.</a:t>
            </a:r>
          </a:p>
          <a:p>
            <a:pPr indent="365125" algn="just"/>
            <a:r>
              <a:rPr lang="uk-UA" sz="2800" dirty="0" smtClean="0">
                <a:latin typeface="+mn-lt"/>
              </a:rPr>
              <a:t>5. Непогано працювати лежачи, ще краще – працювати стоячи. Тривала робота сидячи псує організм.</a:t>
            </a:r>
          </a:p>
          <a:p>
            <a:pPr indent="365125" algn="just"/>
            <a:r>
              <a:rPr lang="uk-UA" sz="2800" dirty="0" smtClean="0">
                <a:latin typeface="+mn-lt"/>
              </a:rPr>
              <a:t>6. Якщо відкинутися назад в комфортному стільці, то це може зменшити шкоду при сидячій роботі за комп'ютером. Так знижується навантаження на очі, спину і шию.</a:t>
            </a:r>
            <a:endParaRPr lang="uk-U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7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зменшення негативного впливу комп'ютерного обладнання</a:t>
            </a:r>
            <a:endPara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+mn-lt"/>
              </a:rPr>
              <a:t>7</a:t>
            </a:r>
            <a:r>
              <a:rPr lang="uk-UA" sz="2800" dirty="0" smtClean="0">
                <a:latin typeface="+mn-lt"/>
              </a:rPr>
              <a:t>. Влаштовуйте собі одну перерву на обід. Якщо не можете без перекусів, то нехай це будуть горіхи, несолодкі фрукти і овочі, наприклад, морква.</a:t>
            </a:r>
          </a:p>
          <a:p>
            <a:pPr algn="just"/>
            <a:r>
              <a:rPr lang="uk-UA" sz="2800" dirty="0" smtClean="0">
                <a:latin typeface="+mn-lt"/>
              </a:rPr>
              <a:t>8. Каву пити під час перерви не обов'язково. Кава – складний напій зі стимулюючою дією і ризиками. Не варто цим зловживати заради звички.</a:t>
            </a:r>
          </a:p>
          <a:p>
            <a:pPr algn="just"/>
            <a:r>
              <a:rPr lang="uk-UA" sz="2800" dirty="0" smtClean="0">
                <a:latin typeface="+mn-lt"/>
              </a:rPr>
              <a:t>9. Під час роботи не забуваємо пити саме воду. </a:t>
            </a:r>
          </a:p>
          <a:p>
            <a:pPr algn="just"/>
            <a:r>
              <a:rPr lang="uk-UA" sz="2800" dirty="0" smtClean="0">
                <a:latin typeface="+mn-lt"/>
              </a:rPr>
              <a:t>Є спосіб розрахувати, скільки вам треба пити: </a:t>
            </a:r>
          </a:p>
          <a:p>
            <a:pPr algn="just"/>
            <a:r>
              <a:rPr lang="uk-UA" sz="2800" dirty="0" smtClean="0">
                <a:latin typeface="+mn-lt"/>
              </a:rPr>
              <a:t>поставите перед собою на робочий стіл чашку з водою так, щоб вона завжди була у полі зору. Коли захочети –  вип'єте. Всім потрібна різна кількість води у різні пори року. Довіритеся своєму організмові.</a:t>
            </a:r>
          </a:p>
          <a:p>
            <a:pPr algn="just"/>
            <a:r>
              <a:rPr lang="uk-UA" sz="2800" dirty="0" smtClean="0">
                <a:latin typeface="+mn-lt"/>
              </a:rPr>
              <a:t>10. Влаштовуйте наскрізне провітрювання на 10-15 хвилин кожні 3 години. В цей час можете погуляти на вулиці.</a:t>
            </a:r>
          </a:p>
          <a:p>
            <a:pPr algn="just"/>
            <a:endParaRPr lang="ru-RU" sz="2800" dirty="0" smtClean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59354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зменшення </a:t>
            </a:r>
          </a:p>
          <a:p>
            <a:pPr lvl="0">
              <a:spcAft>
                <a:spcPts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негативного впливу комп'ютерного обладнання</a:t>
            </a:r>
            <a:endPara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324" y="3565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800" dirty="0" smtClean="0">
                <a:latin typeface="+mn-lt"/>
              </a:rPr>
              <a:t>.</a:t>
            </a:r>
            <a:endParaRPr lang="uk-UA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35" b="2978"/>
          <a:stretch/>
        </p:blipFill>
        <p:spPr>
          <a:xfrm>
            <a:off x="3886200" y="54731"/>
            <a:ext cx="5231476" cy="68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377" y="609600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ДЯКУЮ ЗА </a:t>
            </a:r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УВАГУ!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3" descr="https://life.pravda.com.ua/images/doc/7/5/758f0c0-offic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5" y="1713131"/>
            <a:ext cx="7191375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Нормативна база операторів комп'ютерної техніки</a:t>
            </a:r>
          </a:p>
        </p:txBody>
      </p:sp>
      <p:pic>
        <p:nvPicPr>
          <p:cNvPr id="4" name="Picture 1" descr="https://oppb.com.ua/sites/default/files/styles/article/public/images_story/yak-zarobiti-groshi-sidyachi-za-komp-yuterom.jpg?itok=DPqTB2o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581400" cy="2118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480" y="2118360"/>
            <a:ext cx="9113520" cy="451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Всесвітня організація охорони здоров’я в 1989 р. в офсетній публікації № 99 «</a:t>
            </a:r>
            <a:r>
              <a:rPr lang="uk-UA" sz="2000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Відеодисплейні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термінали та здоров’я користувачів» дійшла висновку про те, що робота з використанням ПК супроводжується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зоровим і нервово-емоційним напруженням, негативними зрушеннями в кістково-м’язовій системі людини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Електронно-обчислювальна машина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(комп’ютер) — обладнання з необов’язковими додатковими пристроями (пристрої для друку, сканери, модеми, блоки безперервного живлення та інші пристрої).</a:t>
            </a:r>
            <a:b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Відеодисплейний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термінал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(ВДТ; монітор) — частина ЕОМ, що містить пристрій для візуального відображення інформації;</a:t>
            </a:r>
            <a:b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Периферійні пристрої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(ПП) — сукупність необов’язкових додаткових пристроїв, які використовуються (клавіатура, маніпулятор «миша», дискова система, звукова система, модем, мікрофон, принтер, сканер </a:t>
            </a:r>
            <a:r>
              <a:rPr lang="ru-RU" sz="2000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Нормативна база операторів комп'ютерної техніки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664"/>
            <a:ext cx="9113520" cy="672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000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НПА:</a:t>
            </a:r>
          </a:p>
          <a:p>
            <a:pPr indent="365125" algn="l">
              <a:lnSpc>
                <a:spcPct val="107000"/>
              </a:lnSpc>
              <a:spcAft>
                <a:spcPts val="1125"/>
              </a:spcAft>
              <a:buFontTx/>
              <a:buChar char="-"/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21 Кодексу законів про працю України визначає обов’язки роботодавця щодо забезпечення працівникам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ПК комфортних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безпечних умов праці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365125" algn="l">
              <a:lnSpc>
                <a:spcPct val="107000"/>
              </a:lnSpc>
              <a:spcAft>
                <a:spcPts val="1125"/>
              </a:spcAft>
              <a:buFontTx/>
              <a:buChar char="-"/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ЗУ 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охорону праці» закріплює це право з позиції охорони праці. Більшість нормативних актів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правила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інструкції, державні санітарні правила і норми (</a:t>
            </a:r>
            <a:r>
              <a:rPr lang="uk-UA" sz="2000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ДСанПІН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тощо, якими врегульовуються окремі моменти щодо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конструкції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комп’ютерної техніки, особливостей облаштування приміщень для роботи з нею та ряду інших вимог.</a:t>
            </a:r>
          </a:p>
          <a:p>
            <a:pPr indent="365125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Держгірпромнагляду України «Про затвердження Правил охорони праці під час експлуатації електронно-обчислювальних машин» від 26 березня 2010 р. № 65;</a:t>
            </a:r>
          </a:p>
          <a:p>
            <a:pPr indent="365125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Державні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санітарні правила і норми роботи з візуальними дисплейними терміналами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ЕОМ </a:t>
            </a:r>
            <a:r>
              <a:rPr lang="uk-UA" sz="2000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ДСанПіН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3.3.2.007-98, затверджені постановою Головного </a:t>
            </a:r>
            <a:r>
              <a:rPr lang="uk-UA" sz="2000" dirty="0" err="1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санітарного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лікаря України від 10 грудня 1998 р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.№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7;</a:t>
            </a:r>
          </a:p>
          <a:p>
            <a:pPr indent="365125" algn="l">
              <a:lnSpc>
                <a:spcPct val="107000"/>
              </a:lnSpc>
              <a:spcAft>
                <a:spcPts val="1125"/>
              </a:spcAft>
            </a:pP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інструкція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охорони праці під час експлуатації </a:t>
            </a:r>
            <a:r>
              <a:rPr lang="uk-UA" sz="2000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ЕОМ, </a:t>
            </a:r>
            <a:r>
              <a:rPr lang="uk-UA" sz="2000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затверджена наказом Міністерства доходів і зборів України від 5 вересня 2013 р. № 443.</a:t>
            </a:r>
          </a:p>
        </p:txBody>
      </p:sp>
    </p:spTree>
    <p:extLst>
      <p:ext uri="{BB962C8B-B14F-4D97-AF65-F5344CB8AC3E}">
        <p14:creationId xmlns:p14="http://schemas.microsoft.com/office/powerpoint/2010/main" val="15420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641"/>
            <a:ext cx="5029200" cy="68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0" y="1524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Нормативна база операторів комп'ютерної техніки</a:t>
            </a:r>
          </a:p>
        </p:txBody>
      </p:sp>
    </p:spTree>
    <p:extLst>
      <p:ext uri="{BB962C8B-B14F-4D97-AF65-F5344CB8AC3E}">
        <p14:creationId xmlns:p14="http://schemas.microsoft.com/office/powerpoint/2010/main" val="19320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0" y="27178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Відхилення від нормативних вимог </a:t>
            </a:r>
            <a:r>
              <a:rPr lang="uk-UA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роботі </a:t>
            </a:r>
            <a:r>
              <a:rPr lang="uk-UA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endParaRPr lang="uk-UA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" y="-66765"/>
            <a:ext cx="91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Нормативна база операторів комп'ютерної техніки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55063"/>
            <a:ext cx="6011676" cy="5802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9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1447800"/>
            <a:ext cx="9051861" cy="43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0" y="2366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 ергономічні параметри під час роботи на ПК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" y="-66765"/>
            <a:ext cx="91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Нормативна база операторів комп'ютерної техніки</a:t>
            </a:r>
          </a:p>
        </p:txBody>
      </p:sp>
    </p:spTree>
    <p:extLst>
      <p:ext uri="{BB962C8B-B14F-4D97-AF65-F5344CB8AC3E}">
        <p14:creationId xmlns:p14="http://schemas.microsoft.com/office/powerpoint/2010/main" val="39595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6819314" y="3200400"/>
            <a:ext cx="205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електромагнітного випромінювання в офісі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37514" y="661594"/>
            <a:ext cx="6781800" cy="6196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</p:spTree>
    <p:extLst>
      <p:ext uri="{BB962C8B-B14F-4D97-AF65-F5344CB8AC3E}">
        <p14:creationId xmlns:p14="http://schemas.microsoft.com/office/powerpoint/2010/main" val="31589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625" y="338554"/>
            <a:ext cx="9144000" cy="59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Електромагнітні поля особливо негативно впливають на організм людини,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яка безпосередньо працює з джерелом 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випромінювання. В діапазоні промислових частот більше негативний вплив на біологічний об’єкт має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електрична складова поля.</a:t>
            </a:r>
            <a:endParaRPr lang="uk-UA" sz="2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err="1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Найчутливішими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до ЕМП є </a:t>
            </a:r>
            <a:r>
              <a:rPr lang="uk-UA" sz="2600" b="1" dirty="0" err="1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нейродинамічні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процеси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які перемикають </a:t>
            </a:r>
            <a:r>
              <a:rPr lang="uk-UA" sz="2600" dirty="0" err="1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хронобіологічні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процеси організму на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патологічний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стресовий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режим функціонування.</a:t>
            </a:r>
            <a:endParaRPr lang="uk-UA" sz="2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дії ЕМП на людину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 гострі та хронічні форми 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 фізіологічних функцій організму. Такі порушення виникають в результаті дії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складової ЕМП на нервову систему, а також на структуру кори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головного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600" b="1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спинного мозку, серцево-судинної системи</a:t>
            </a: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Вплив електромагнітного поля на організм людини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625" y="338554"/>
            <a:ext cx="9144000" cy="620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 smtClean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Тяжкість 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її наслідків прямо залежить від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напруженості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ЕМП, фізичних особливостей різних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діапазонів частот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впливу,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умов навколишнього середовища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а також від функціонального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стану та стійкості організму 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 впливу різних чинників, можливостей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Збільшується ризик виникнення загальних захворювань, захворювань органів дихання, травлення тощо. Це може відбуватися також і за дуже невеликої інтенсивності ЕМП, яка незначно перевищує гігієнічні нормативи.</a:t>
            </a: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дії на організм людини електромагнітних </a:t>
            </a:r>
            <a:r>
              <a:rPr lang="uk-UA" sz="2600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 діапазоні 30 </a:t>
            </a:r>
            <a:r>
              <a:rPr lang="uk-UA" sz="2600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300 МГц є: загальна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слабкість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підвищена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втома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сну, головний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та біль в ділянці серця. З’являється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роздратованість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втрачається увага, </a:t>
            </a:r>
            <a:r>
              <a:rPr lang="uk-UA" sz="2600" b="1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сповільнюються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рухово-мовні</a:t>
            </a:r>
            <a:r>
              <a:rPr lang="uk-UA" sz="2600" dirty="0">
                <a:solidFill>
                  <a:srgbClr val="2F2F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реакції.</a:t>
            </a:r>
            <a:endParaRPr lang="uk-UA" sz="2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9501</TotalTime>
  <Words>1179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Єременко О.І. 097 3554165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583</cp:revision>
  <dcterms:created xsi:type="dcterms:W3CDTF">2007-10-17T13:38:43Z</dcterms:created>
  <dcterms:modified xsi:type="dcterms:W3CDTF">2022-09-21T06:29:21Z</dcterms:modified>
</cp:coreProperties>
</file>