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/>
              <a:t>Сутність</a:t>
            </a:r>
            <a:r>
              <a:rPr lang="ru-RU" b="1" i="1" dirty="0"/>
              <a:t> і структура </a:t>
            </a:r>
            <a:r>
              <a:rPr lang="ru-RU" b="1" i="1" dirty="0" err="1"/>
              <a:t>етнічних</a:t>
            </a:r>
            <a:r>
              <a:rPr lang="ru-RU" b="1" i="1" dirty="0"/>
              <a:t> </a:t>
            </a:r>
            <a:r>
              <a:rPr lang="ru-RU" b="1" i="1" dirty="0" err="1" smtClean="0"/>
              <a:t>спільнот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861187"/>
            <a:ext cx="11029615" cy="2997612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Етнос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етнічна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спільнота</a:t>
            </a:r>
            <a:r>
              <a:rPr lang="ru-RU" sz="2400" b="1" i="1" dirty="0" smtClean="0"/>
              <a:t>) </a:t>
            </a:r>
            <a:r>
              <a:rPr lang="ru-RU" sz="2400" dirty="0" smtClean="0"/>
              <a:t>– вид </a:t>
            </a:r>
            <a:r>
              <a:rPr lang="ru-RU" sz="2400" dirty="0" err="1" smtClean="0"/>
              <a:t>стійкого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генетично-соціального</a:t>
            </a:r>
            <a:r>
              <a:rPr lang="en-US" sz="2400" dirty="0" smtClean="0"/>
              <a:t> </a:t>
            </a:r>
            <a:r>
              <a:rPr lang="ru-RU" sz="2400" dirty="0" err="1" smtClean="0"/>
              <a:t>угруповання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природньо-історичного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err="1" smtClean="0"/>
              <a:t>володіє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, культурою і </a:t>
            </a:r>
            <a:r>
              <a:rPr lang="ru-RU" sz="2400" dirty="0" err="1" smtClean="0"/>
              <a:t>власною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самосвідомістю</a:t>
            </a:r>
            <a:r>
              <a:rPr lang="ru-RU" sz="2400" dirty="0" smtClean="0"/>
              <a:t>.</a:t>
            </a:r>
          </a:p>
          <a:p>
            <a:r>
              <a:rPr lang="ru-RU" sz="2400" i="1" dirty="0" err="1" smtClean="0"/>
              <a:t>Ознаки</a:t>
            </a:r>
            <a:r>
              <a:rPr lang="ru-RU" sz="2400" i="1" dirty="0" smtClean="0"/>
              <a:t> </a:t>
            </a:r>
            <a:r>
              <a:rPr lang="ru-RU" sz="2400" i="1" dirty="0" err="1"/>
              <a:t>етносу</a:t>
            </a:r>
            <a:r>
              <a:rPr lang="ru-RU" sz="2400" i="1" dirty="0"/>
              <a:t>: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спільне</a:t>
            </a:r>
            <a:r>
              <a:rPr lang="ru-RU" sz="2400" dirty="0"/>
              <a:t> </a:t>
            </a:r>
            <a:r>
              <a:rPr lang="ru-RU" sz="2400" dirty="0" err="1"/>
              <a:t>біологічне</a:t>
            </a:r>
            <a:r>
              <a:rPr lang="ru-RU" sz="2400" dirty="0"/>
              <a:t> </a:t>
            </a:r>
            <a:r>
              <a:rPr lang="ru-RU" sz="2400" dirty="0" err="1"/>
              <a:t>походження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спільна</a:t>
            </a:r>
            <a:r>
              <a:rPr lang="ru-RU" sz="2400" dirty="0"/>
              <a:t> </a:t>
            </a:r>
            <a:r>
              <a:rPr lang="ru-RU" sz="2400" dirty="0" err="1"/>
              <a:t>територія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наявність</a:t>
            </a:r>
            <a:r>
              <a:rPr lang="ru-RU" sz="2400" dirty="0"/>
              <a:t> </a:t>
            </a:r>
            <a:r>
              <a:rPr lang="ru-RU" sz="2400" dirty="0" err="1"/>
              <a:t>етнічної</a:t>
            </a:r>
            <a:r>
              <a:rPr lang="ru-RU" sz="2400" dirty="0"/>
              <a:t> </a:t>
            </a:r>
            <a:r>
              <a:rPr lang="ru-RU" sz="2400" dirty="0" err="1"/>
              <a:t>самосвідомості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внутрішня</a:t>
            </a:r>
            <a:r>
              <a:rPr lang="ru-RU" sz="2400" dirty="0"/>
              <a:t> структура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організація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спільна</a:t>
            </a:r>
            <a:r>
              <a:rPr lang="ru-RU" sz="2400" dirty="0"/>
              <a:t> </a:t>
            </a:r>
            <a:r>
              <a:rPr lang="ru-RU" sz="2400" dirty="0" err="1"/>
              <a:t>державність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спільна</a:t>
            </a:r>
            <a:r>
              <a:rPr lang="ru-RU" sz="2400" dirty="0"/>
              <a:t> </a:t>
            </a:r>
            <a:r>
              <a:rPr lang="ru-RU" sz="2400" dirty="0" err="1"/>
              <a:t>релігія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779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i="1" dirty="0" err="1"/>
              <a:t>Самоідентифікація</a:t>
            </a:r>
            <a:r>
              <a:rPr lang="ru-RU" sz="2200" b="1" i="1" dirty="0"/>
              <a:t> </a:t>
            </a:r>
            <a:r>
              <a:rPr lang="ru-RU" sz="2200" b="1" i="1" dirty="0" err="1"/>
              <a:t>етносу</a:t>
            </a:r>
            <a:r>
              <a:rPr lang="ru-RU" sz="2200" b="1" i="1" dirty="0"/>
              <a:t> </a:t>
            </a:r>
            <a:r>
              <a:rPr lang="ru-RU" sz="2200" dirty="0"/>
              <a:t>– </a:t>
            </a:r>
            <a:r>
              <a:rPr lang="ru-RU" sz="2200" dirty="0" err="1"/>
              <a:t>варіант</a:t>
            </a:r>
            <a:r>
              <a:rPr lang="ru-RU" sz="2200" dirty="0"/>
              <a:t> </a:t>
            </a:r>
            <a:r>
              <a:rPr lang="ru-RU" sz="2200" dirty="0" err="1"/>
              <a:t>групової</a:t>
            </a:r>
            <a:r>
              <a:rPr lang="ru-RU" sz="2200" dirty="0"/>
              <a:t> </a:t>
            </a:r>
            <a:r>
              <a:rPr lang="ru-RU" sz="2200" dirty="0" err="1"/>
              <a:t>ідентифікації</a:t>
            </a:r>
            <a:r>
              <a:rPr lang="ru-RU" sz="2200" dirty="0"/>
              <a:t>, </a:t>
            </a:r>
            <a:r>
              <a:rPr lang="ru-RU" sz="2200" dirty="0" smtClean="0"/>
              <a:t>яка</a:t>
            </a:r>
            <a:r>
              <a:rPr lang="en-US" sz="2200" dirty="0" smtClean="0"/>
              <a:t> </a:t>
            </a:r>
            <a:r>
              <a:rPr lang="ru-RU" sz="2200" dirty="0" err="1" smtClean="0"/>
              <a:t>виражається</a:t>
            </a:r>
            <a:r>
              <a:rPr lang="ru-RU" sz="2200" dirty="0" smtClean="0"/>
              <a:t> </a:t>
            </a:r>
            <a:r>
              <a:rPr lang="ru-RU" sz="2200" dirty="0"/>
              <a:t>в </a:t>
            </a:r>
            <a:r>
              <a:rPr lang="ru-RU" sz="2200" dirty="0" err="1"/>
              <a:t>ідеології</a:t>
            </a:r>
            <a:r>
              <a:rPr lang="ru-RU" sz="2200" dirty="0"/>
              <a:t> і </a:t>
            </a:r>
            <a:r>
              <a:rPr lang="ru-RU" sz="2200" dirty="0" err="1"/>
              <a:t>сусмісній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представників</a:t>
            </a:r>
            <a:r>
              <a:rPr lang="ru-RU" sz="2200" dirty="0"/>
              <a:t> </a:t>
            </a:r>
            <a:r>
              <a:rPr lang="ru-RU" sz="2200" dirty="0" err="1"/>
              <a:t>даного</a:t>
            </a:r>
            <a:r>
              <a:rPr lang="ru-RU" sz="2200" dirty="0"/>
              <a:t> </a:t>
            </a:r>
            <a:r>
              <a:rPr lang="ru-RU" sz="2200" dirty="0" err="1"/>
              <a:t>етносу</a:t>
            </a:r>
            <a:r>
              <a:rPr lang="ru-RU" sz="2200" dirty="0"/>
              <a:t>, </a:t>
            </a:r>
            <a:r>
              <a:rPr lang="ru-RU" sz="2200" dirty="0" smtClean="0"/>
              <a:t>а</a:t>
            </a:r>
            <a:r>
              <a:rPr lang="en-US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/>
              <a:t>усвідомленні</a:t>
            </a:r>
            <a:r>
              <a:rPr lang="ru-RU" sz="2200" dirty="0"/>
              <a:t> </a:t>
            </a:r>
            <a:r>
              <a:rPr lang="ru-RU" sz="2200" dirty="0" err="1"/>
              <a:t>етносом</a:t>
            </a:r>
            <a:r>
              <a:rPr lang="ru-RU" sz="2200" dirty="0"/>
              <a:t> себе як “ми” та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етносві</a:t>
            </a:r>
            <a:r>
              <a:rPr lang="ru-RU" sz="2200" dirty="0"/>
              <a:t> як “вони</a:t>
            </a:r>
            <a:r>
              <a:rPr lang="ru-RU" sz="2200" dirty="0" smtClean="0"/>
              <a:t>”.</a:t>
            </a:r>
            <a:endParaRPr lang="en-US" sz="2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i="1" dirty="0" err="1"/>
              <a:t>Етнічна</a:t>
            </a:r>
            <a:r>
              <a:rPr lang="ru-RU" sz="2200" b="1" i="1" dirty="0"/>
              <a:t> </a:t>
            </a:r>
            <a:r>
              <a:rPr lang="ru-RU" sz="2200" b="1" i="1" dirty="0" err="1"/>
              <a:t>ідентичність</a:t>
            </a:r>
            <a:r>
              <a:rPr lang="ru-RU" sz="2200" b="1" i="1" dirty="0"/>
              <a:t> </a:t>
            </a:r>
            <a:r>
              <a:rPr lang="ru-RU" sz="2200" dirty="0" err="1"/>
              <a:t>формується</a:t>
            </a:r>
            <a:r>
              <a:rPr lang="ru-RU" sz="2200" dirty="0"/>
              <a:t> в </a:t>
            </a:r>
            <a:r>
              <a:rPr lang="ru-RU" sz="2200" dirty="0" err="1"/>
              <a:t>процесі</a:t>
            </a:r>
            <a:r>
              <a:rPr lang="ru-RU" sz="2200" dirty="0"/>
              <a:t> </a:t>
            </a:r>
            <a:r>
              <a:rPr lang="ru-RU" sz="2200" dirty="0" err="1"/>
              <a:t>історичного</a:t>
            </a:r>
            <a:r>
              <a:rPr lang="ru-RU" sz="2200" dirty="0"/>
              <a:t> </a:t>
            </a:r>
            <a:r>
              <a:rPr lang="ru-RU" sz="2200" dirty="0" err="1" smtClean="0"/>
              <a:t>розвитку</a:t>
            </a:r>
            <a:r>
              <a:rPr lang="en-US" sz="2200" dirty="0" smtClean="0"/>
              <a:t> </a:t>
            </a:r>
            <a:r>
              <a:rPr lang="ru-RU" sz="2200" dirty="0" err="1" smtClean="0"/>
              <a:t>етносу</a:t>
            </a:r>
            <a:r>
              <a:rPr lang="ru-RU" sz="2200" dirty="0" smtClean="0"/>
              <a:t> </a:t>
            </a:r>
            <a:r>
              <a:rPr lang="ru-RU" sz="2200" dirty="0"/>
              <a:t>– </a:t>
            </a:r>
            <a:r>
              <a:rPr lang="ru-RU" sz="2200" i="1" dirty="0" err="1"/>
              <a:t>етногенезу</a:t>
            </a:r>
            <a:r>
              <a:rPr lang="ru-RU" sz="2200" dirty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i="1" dirty="0" smtClean="0"/>
              <a:t>П</a:t>
            </a:r>
            <a:r>
              <a:rPr lang="ru-RU" sz="2200" i="1" dirty="0" smtClean="0"/>
              <a:t>’ять </a:t>
            </a:r>
            <a:r>
              <a:rPr lang="ru-RU" sz="2200" i="1" dirty="0" err="1"/>
              <a:t>етапів</a:t>
            </a:r>
            <a:r>
              <a:rPr lang="ru-RU" sz="2200" i="1" dirty="0"/>
              <a:t> </a:t>
            </a:r>
            <a:r>
              <a:rPr lang="ru-RU" sz="2200" i="1" dirty="0" err="1"/>
              <a:t>розвитку</a:t>
            </a:r>
            <a:r>
              <a:rPr lang="ru-RU" sz="2200" i="1" dirty="0"/>
              <a:t> </a:t>
            </a:r>
            <a:r>
              <a:rPr lang="ru-RU" sz="2200" i="1" dirty="0" err="1"/>
              <a:t>етнічної</a:t>
            </a:r>
            <a:r>
              <a:rPr lang="ru-RU" sz="2200" i="1" dirty="0"/>
              <a:t> </a:t>
            </a:r>
            <a:r>
              <a:rPr lang="ru-RU" sz="2200" i="1" dirty="0" err="1"/>
              <a:t>ідентичності</a:t>
            </a:r>
            <a:r>
              <a:rPr lang="ru-RU" sz="2200" i="1" dirty="0"/>
              <a:t> </a:t>
            </a:r>
            <a:r>
              <a:rPr lang="ru-RU" sz="2200" dirty="0" smtClean="0"/>
              <a:t>в</a:t>
            </a:r>
            <a:r>
              <a:rPr lang="en-US" sz="2200" dirty="0" smtClean="0"/>
              <a:t>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етногенезу</a:t>
            </a:r>
            <a:r>
              <a:rPr lang="ru-RU" sz="2200" dirty="0" smtClean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/>
              <a:t>1</a:t>
            </a:r>
            <a:r>
              <a:rPr lang="ru-RU" sz="2200" dirty="0"/>
              <a:t>. </a:t>
            </a:r>
            <a:r>
              <a:rPr lang="ru-RU" sz="2200" dirty="0" err="1"/>
              <a:t>Усвідомлення</a:t>
            </a:r>
            <a:r>
              <a:rPr lang="ru-RU" sz="2200" dirty="0"/>
              <a:t> членами </a:t>
            </a:r>
            <a:r>
              <a:rPr lang="ru-RU" sz="2200" dirty="0" err="1"/>
              <a:t>первісної</a:t>
            </a:r>
            <a:r>
              <a:rPr lang="ru-RU" sz="2200" dirty="0"/>
              <a:t> </a:t>
            </a:r>
            <a:r>
              <a:rPr lang="ru-RU" sz="2200" dirty="0" err="1"/>
              <a:t>спільноти</a:t>
            </a:r>
            <a:r>
              <a:rPr lang="ru-RU" sz="2200" dirty="0"/>
              <a:t> </a:t>
            </a:r>
            <a:r>
              <a:rPr lang="ru-RU" sz="2200" dirty="0" err="1"/>
              <a:t>своєї</a:t>
            </a:r>
            <a:r>
              <a:rPr lang="ru-RU" sz="2200" dirty="0"/>
              <a:t> </a:t>
            </a:r>
            <a:r>
              <a:rPr lang="ru-RU" sz="2200" dirty="0" err="1"/>
              <a:t>спорідненості</a:t>
            </a:r>
            <a:r>
              <a:rPr lang="ru-RU" sz="2200" dirty="0"/>
              <a:t> за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 err="1"/>
              <a:t>кров’ю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шлюбом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2. </a:t>
            </a:r>
            <a:r>
              <a:rPr lang="ru-RU" sz="2200" dirty="0" err="1"/>
              <a:t>Усвідомлення</a:t>
            </a:r>
            <a:r>
              <a:rPr lang="ru-RU" sz="2200" dirty="0"/>
              <a:t> </a:t>
            </a:r>
            <a:r>
              <a:rPr lang="ru-RU" sz="2200" dirty="0" err="1"/>
              <a:t>спільнотою</a:t>
            </a:r>
            <a:r>
              <a:rPr lang="ru-RU" sz="2200" dirty="0"/>
              <a:t> </a:t>
            </a:r>
            <a:r>
              <a:rPr lang="ru-RU" sz="2200" dirty="0" err="1"/>
              <a:t>свого</a:t>
            </a:r>
            <a:r>
              <a:rPr lang="ru-RU" sz="2200" dirty="0"/>
              <a:t> </a:t>
            </a:r>
            <a:r>
              <a:rPr lang="ru-RU" sz="2200" dirty="0" err="1"/>
              <a:t>єдиного</a:t>
            </a:r>
            <a:r>
              <a:rPr lang="ru-RU" sz="2200" dirty="0"/>
              <a:t> </a:t>
            </a:r>
            <a:r>
              <a:rPr lang="ru-RU" sz="2200" dirty="0" err="1"/>
              <a:t>походження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3. </a:t>
            </a:r>
            <a:r>
              <a:rPr lang="ru-RU" sz="2200" dirty="0" err="1"/>
              <a:t>Виникнення</a:t>
            </a:r>
            <a:r>
              <a:rPr lang="ru-RU" sz="2200" dirty="0"/>
              <a:t> </a:t>
            </a:r>
            <a:r>
              <a:rPr lang="ru-RU" sz="2200" dirty="0" err="1"/>
              <a:t>ідеї</a:t>
            </a:r>
            <a:r>
              <a:rPr lang="ru-RU" sz="2200" dirty="0"/>
              <a:t> про </a:t>
            </a:r>
            <a:r>
              <a:rPr lang="ru-RU" sz="2200" dirty="0" err="1"/>
              <a:t>спільність</a:t>
            </a:r>
            <a:r>
              <a:rPr lang="ru-RU" sz="2200" dirty="0"/>
              <a:t> </a:t>
            </a:r>
            <a:r>
              <a:rPr lang="ru-RU" sz="2200" dirty="0" err="1"/>
              <a:t>території</a:t>
            </a:r>
            <a:r>
              <a:rPr lang="ru-RU" sz="2200" dirty="0"/>
              <a:t> і феномену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 err="1"/>
              <a:t>батьківщиноцентризму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4. </a:t>
            </a:r>
            <a:r>
              <a:rPr lang="ru-RU" sz="2200" dirty="0" err="1"/>
              <a:t>Поява</a:t>
            </a:r>
            <a:r>
              <a:rPr lang="ru-RU" sz="2200" dirty="0"/>
              <a:t> </a:t>
            </a:r>
            <a:r>
              <a:rPr lang="ru-RU" sz="2200" dirty="0" err="1"/>
              <a:t>почуття</a:t>
            </a:r>
            <a:r>
              <a:rPr lang="ru-RU" sz="2200" dirty="0"/>
              <a:t> </a:t>
            </a:r>
            <a:r>
              <a:rPr lang="ru-RU" sz="2200" dirty="0" err="1"/>
              <a:t>спільності</a:t>
            </a:r>
            <a:r>
              <a:rPr lang="ru-RU" sz="2200" dirty="0"/>
              <a:t> </a:t>
            </a:r>
            <a:r>
              <a:rPr lang="ru-RU" sz="2200" dirty="0" err="1"/>
              <a:t>історичної</a:t>
            </a:r>
            <a:r>
              <a:rPr lang="ru-RU" sz="2200" dirty="0"/>
              <a:t> </a:t>
            </a:r>
            <a:r>
              <a:rPr lang="ru-RU" sz="2200" dirty="0" err="1"/>
              <a:t>долі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5. </a:t>
            </a:r>
            <a:r>
              <a:rPr lang="ru-RU" sz="2200" dirty="0" err="1"/>
              <a:t>Поява</a:t>
            </a:r>
            <a:r>
              <a:rPr lang="ru-RU" sz="2200" dirty="0"/>
              <a:t> і </a:t>
            </a:r>
            <a:r>
              <a:rPr lang="ru-RU" sz="2200" dirty="0" err="1"/>
              <a:t>розвиток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ідентичності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err="1" smtClean="0"/>
              <a:t>Етнічна</a:t>
            </a:r>
            <a:r>
              <a:rPr lang="ru-RU" sz="2200" dirty="0" smtClean="0"/>
              <a:t> </a:t>
            </a:r>
            <a:r>
              <a:rPr lang="ru-RU" sz="2200" dirty="0" err="1"/>
              <a:t>ідентичність</a:t>
            </a:r>
            <a:r>
              <a:rPr lang="ru-RU" sz="2200" dirty="0"/>
              <a:t> в </a:t>
            </a:r>
            <a:r>
              <a:rPr lang="ru-RU" sz="2200" dirty="0" err="1"/>
              <a:t>процесі</a:t>
            </a:r>
            <a:r>
              <a:rPr lang="ru-RU" sz="2200" dirty="0"/>
              <a:t> </a:t>
            </a:r>
            <a:r>
              <a:rPr lang="ru-RU" sz="2200" dirty="0" err="1"/>
              <a:t>свого</a:t>
            </a:r>
            <a:r>
              <a:rPr lang="ru-RU" sz="2200" dirty="0"/>
              <a:t> </a:t>
            </a:r>
            <a:r>
              <a:rPr lang="ru-RU" sz="2200" dirty="0" err="1"/>
              <a:t>становлення</a:t>
            </a:r>
            <a:r>
              <a:rPr lang="ru-RU" sz="2200" dirty="0"/>
              <a:t> </a:t>
            </a:r>
            <a:r>
              <a:rPr lang="ru-RU" sz="2200" dirty="0" smtClean="0"/>
              <a:t>проходить ряд </a:t>
            </a:r>
            <a:r>
              <a:rPr lang="ru-RU" sz="2200" i="1" dirty="0" err="1"/>
              <a:t>етапів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співвідносяться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етапами</a:t>
            </a:r>
            <a:r>
              <a:rPr lang="ru-RU" sz="2200" dirty="0"/>
              <a:t> </a:t>
            </a:r>
            <a:r>
              <a:rPr lang="ru-RU" sz="2200" dirty="0" err="1"/>
              <a:t>психічного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дитини</a:t>
            </a:r>
            <a:r>
              <a:rPr lang="ru-RU" sz="2200" dirty="0"/>
              <a:t>:</a:t>
            </a:r>
          </a:p>
          <a:p>
            <a:r>
              <a:rPr lang="ru-RU" sz="2200" dirty="0"/>
              <a:t>1. </a:t>
            </a:r>
            <a:r>
              <a:rPr lang="ru-RU" sz="2200" dirty="0" err="1"/>
              <a:t>Набуття</a:t>
            </a:r>
            <a:r>
              <a:rPr lang="ru-RU" sz="2200" dirty="0"/>
              <a:t> </a:t>
            </a:r>
            <a:r>
              <a:rPr lang="ru-RU" sz="2200" dirty="0" err="1"/>
              <a:t>дитиною</a:t>
            </a:r>
            <a:r>
              <a:rPr lang="ru-RU" sz="2200" dirty="0"/>
              <a:t> перших </a:t>
            </a:r>
            <a:r>
              <a:rPr lang="ru-RU" sz="2200" dirty="0" err="1"/>
              <a:t>фрагментарних</a:t>
            </a:r>
            <a:r>
              <a:rPr lang="ru-RU" sz="2200" dirty="0"/>
              <a:t> і </a:t>
            </a:r>
            <a:r>
              <a:rPr lang="ru-RU" sz="2200" dirty="0" err="1"/>
              <a:t>несистематичних</a:t>
            </a:r>
            <a:r>
              <a:rPr lang="ru-RU" sz="2200" dirty="0"/>
              <a:t> </a:t>
            </a:r>
            <a:r>
              <a:rPr lang="ru-RU" sz="2200" dirty="0" err="1"/>
              <a:t>знань</a:t>
            </a:r>
            <a:r>
              <a:rPr lang="ru-RU" sz="2200" dirty="0"/>
              <a:t> </a:t>
            </a:r>
            <a:r>
              <a:rPr lang="ru-RU" sz="2200" dirty="0" smtClean="0"/>
              <a:t>про свою </a:t>
            </a:r>
            <a:r>
              <a:rPr lang="ru-RU" sz="2200" dirty="0" err="1"/>
              <a:t>етнічну</a:t>
            </a:r>
            <a:r>
              <a:rPr lang="ru-RU" sz="2200" dirty="0"/>
              <a:t> </a:t>
            </a:r>
            <a:r>
              <a:rPr lang="ru-RU" sz="2200" dirty="0" err="1"/>
              <a:t>приналежність</a:t>
            </a:r>
            <a:r>
              <a:rPr lang="ru-RU" sz="2200" dirty="0"/>
              <a:t> (6-7 </a:t>
            </a:r>
            <a:r>
              <a:rPr lang="ru-RU" sz="2200" dirty="0" err="1"/>
              <a:t>років</a:t>
            </a:r>
            <a:r>
              <a:rPr lang="ru-RU" sz="2200" dirty="0"/>
              <a:t>).</a:t>
            </a:r>
          </a:p>
          <a:p>
            <a:r>
              <a:rPr lang="ru-RU" sz="2200" dirty="0"/>
              <a:t>2. </a:t>
            </a:r>
            <a:r>
              <a:rPr lang="ru-RU" sz="2200" dirty="0" err="1"/>
              <a:t>Чітка</a:t>
            </a:r>
            <a:r>
              <a:rPr lang="ru-RU" sz="2200" dirty="0"/>
              <a:t> </a:t>
            </a:r>
            <a:r>
              <a:rPr lang="ru-RU" sz="2200" dirty="0" err="1"/>
              <a:t>ідентифікація</a:t>
            </a:r>
            <a:r>
              <a:rPr lang="ru-RU" sz="2200" dirty="0"/>
              <a:t> себе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своєю</a:t>
            </a:r>
            <a:r>
              <a:rPr lang="ru-RU" sz="2200" dirty="0"/>
              <a:t> </a:t>
            </a:r>
            <a:r>
              <a:rPr lang="ru-RU" sz="2200" dirty="0" err="1"/>
              <a:t>етнічною</a:t>
            </a:r>
            <a:r>
              <a:rPr lang="ru-RU" sz="2200" dirty="0"/>
              <a:t> </a:t>
            </a:r>
            <a:r>
              <a:rPr lang="ru-RU" sz="2200" dirty="0" err="1"/>
              <a:t>групою</a:t>
            </a:r>
            <a:r>
              <a:rPr lang="ru-RU" sz="2200" dirty="0"/>
              <a:t>, основами </a:t>
            </a:r>
            <a:r>
              <a:rPr lang="ru-RU" sz="2200" dirty="0" err="1" smtClean="0"/>
              <a:t>цієї</a:t>
            </a:r>
            <a:r>
              <a:rPr lang="ru-RU" sz="2200" dirty="0" smtClean="0"/>
              <a:t> </a:t>
            </a:r>
            <a:r>
              <a:rPr lang="ru-RU" sz="2200" dirty="0" err="1" smtClean="0"/>
              <a:t>ідентифікації</a:t>
            </a:r>
            <a:r>
              <a:rPr lang="ru-RU" sz="2200" dirty="0" smtClean="0"/>
              <a:t> </a:t>
            </a:r>
            <a:r>
              <a:rPr lang="ru-RU" sz="2200" dirty="0"/>
              <a:t>є </a:t>
            </a:r>
            <a:r>
              <a:rPr lang="ru-RU" sz="2200" dirty="0" err="1"/>
              <a:t>національність</a:t>
            </a:r>
            <a:r>
              <a:rPr lang="ru-RU" sz="2200" dirty="0"/>
              <a:t> </a:t>
            </a:r>
            <a:r>
              <a:rPr lang="ru-RU" sz="2200" dirty="0" err="1"/>
              <a:t>батьків</a:t>
            </a:r>
            <a:r>
              <a:rPr lang="ru-RU" sz="2200" dirty="0"/>
              <a:t>,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проживання</a:t>
            </a:r>
            <a:r>
              <a:rPr lang="ru-RU" sz="2200" dirty="0"/>
              <a:t>, </a:t>
            </a:r>
            <a:r>
              <a:rPr lang="ru-RU" sz="2200" dirty="0" err="1"/>
              <a:t>рідна</a:t>
            </a:r>
            <a:r>
              <a:rPr lang="ru-RU" sz="2200" dirty="0"/>
              <a:t> </a:t>
            </a:r>
            <a:r>
              <a:rPr lang="ru-RU" sz="2200" dirty="0" err="1"/>
              <a:t>мова</a:t>
            </a:r>
            <a:r>
              <a:rPr lang="ru-RU" sz="2200" dirty="0"/>
              <a:t> (</a:t>
            </a:r>
            <a:r>
              <a:rPr lang="ru-RU" sz="2200" dirty="0" smtClean="0"/>
              <a:t>8-9 </a:t>
            </a:r>
            <a:r>
              <a:rPr lang="ru-RU" sz="2200" dirty="0" err="1" smtClean="0"/>
              <a:t>років</a:t>
            </a:r>
            <a:r>
              <a:rPr lang="ru-RU" sz="2200" dirty="0"/>
              <a:t>).</a:t>
            </a:r>
          </a:p>
          <a:p>
            <a:r>
              <a:rPr lang="ru-RU" sz="2200" dirty="0"/>
              <a:t>3.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ідентичності</a:t>
            </a:r>
            <a:r>
              <a:rPr lang="ru-RU" sz="2200" dirty="0"/>
              <a:t> у </a:t>
            </a:r>
            <a:r>
              <a:rPr lang="ru-RU" sz="2200" dirty="0" err="1"/>
              <a:t>повному</a:t>
            </a:r>
            <a:r>
              <a:rPr lang="ru-RU" sz="2200" dirty="0"/>
              <a:t> </a:t>
            </a:r>
            <a:r>
              <a:rPr lang="ru-RU" sz="2200" dirty="0" err="1"/>
              <a:t>обсязі</a:t>
            </a:r>
            <a:r>
              <a:rPr lang="ru-RU" sz="2200" dirty="0"/>
              <a:t>, у </a:t>
            </a:r>
            <a:r>
              <a:rPr lang="ru-RU" sz="2200" dirty="0" err="1" smtClean="0"/>
              <a:t>якості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особливостей</a:t>
            </a:r>
            <a:r>
              <a:rPr lang="ru-RU" sz="2200" dirty="0" smtClean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народів</a:t>
            </a:r>
            <a:r>
              <a:rPr lang="ru-RU" sz="2200" dirty="0"/>
              <a:t> </a:t>
            </a:r>
            <a:r>
              <a:rPr lang="ru-RU" sz="2200" dirty="0" err="1"/>
              <a:t>дитина</a:t>
            </a:r>
            <a:r>
              <a:rPr lang="ru-RU" sz="2200" dirty="0"/>
              <a:t> </a:t>
            </a:r>
            <a:r>
              <a:rPr lang="ru-RU" sz="2200" dirty="0" err="1"/>
              <a:t>відмічає</a:t>
            </a:r>
            <a:r>
              <a:rPr lang="ru-RU" sz="2200" dirty="0"/>
              <a:t> </a:t>
            </a:r>
            <a:r>
              <a:rPr lang="ru-RU" sz="2200" dirty="0" err="1"/>
              <a:t>унікальність</a:t>
            </a:r>
            <a:r>
              <a:rPr lang="ru-RU" sz="2200" dirty="0"/>
              <a:t> </a:t>
            </a:r>
            <a:r>
              <a:rPr lang="ru-RU" sz="2200" dirty="0" err="1"/>
              <a:t>історії</a:t>
            </a:r>
            <a:r>
              <a:rPr lang="ru-RU" sz="2200" dirty="0"/>
              <a:t>, </a:t>
            </a:r>
            <a:r>
              <a:rPr lang="ru-RU" sz="2200" dirty="0" err="1" smtClean="0"/>
              <a:t>специфіку</a:t>
            </a:r>
            <a:r>
              <a:rPr lang="ru-RU" sz="2200" dirty="0" smtClean="0"/>
              <a:t> </a:t>
            </a:r>
            <a:r>
              <a:rPr lang="ru-RU" sz="2200" dirty="0" err="1" smtClean="0"/>
              <a:t>традиційної</a:t>
            </a:r>
            <a:r>
              <a:rPr lang="ru-RU" sz="2200" dirty="0" smtClean="0"/>
              <a:t> </a:t>
            </a:r>
            <a:r>
              <a:rPr lang="ru-RU" sz="2200" dirty="0" err="1"/>
              <a:t>побутової</a:t>
            </a:r>
            <a:r>
              <a:rPr lang="ru-RU" sz="2200" dirty="0"/>
              <a:t> </a:t>
            </a:r>
            <a:r>
              <a:rPr lang="ru-RU" sz="2200" dirty="0" err="1"/>
              <a:t>культури</a:t>
            </a:r>
            <a:r>
              <a:rPr lang="ru-RU" sz="2200" dirty="0"/>
              <a:t> (10-11 </a:t>
            </a:r>
            <a:r>
              <a:rPr lang="ru-RU" sz="2200" dirty="0" err="1"/>
              <a:t>років</a:t>
            </a:r>
            <a:r>
              <a:rPr lang="ru-RU" sz="2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681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Класифікації</a:t>
            </a:r>
            <a:r>
              <a:rPr lang="ru-RU" i="1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ідентичності</a:t>
            </a:r>
            <a:r>
              <a:rPr lang="ru-RU" i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906829"/>
            <a:ext cx="11029615" cy="29519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1. На </a:t>
            </a:r>
            <a:r>
              <a:rPr lang="ru-RU" sz="2000" dirty="0" err="1"/>
              <a:t>основі</a:t>
            </a:r>
            <a:r>
              <a:rPr lang="ru-RU" sz="2000" dirty="0"/>
              <a:t> статусу </a:t>
            </a:r>
            <a:r>
              <a:rPr lang="ru-RU" sz="2000" dirty="0" err="1"/>
              <a:t>групи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етнічна</a:t>
            </a:r>
            <a:r>
              <a:rPr lang="ru-RU" sz="2000" dirty="0"/>
              <a:t> – у </a:t>
            </a:r>
            <a:r>
              <a:rPr lang="ru-RU" sz="2000" dirty="0" err="1"/>
              <a:t>членів</a:t>
            </a:r>
            <a:r>
              <a:rPr lang="ru-RU" sz="2000" dirty="0"/>
              <a:t> </a:t>
            </a:r>
            <a:r>
              <a:rPr lang="ru-RU" sz="2000" dirty="0" err="1"/>
              <a:t>домінуючої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етнічна</a:t>
            </a:r>
            <a:r>
              <a:rPr lang="ru-RU" sz="2000" dirty="0"/>
              <a:t> – у </a:t>
            </a:r>
            <a:r>
              <a:rPr lang="ru-RU" sz="2000" dirty="0" err="1"/>
              <a:t>етнічних</a:t>
            </a:r>
            <a:r>
              <a:rPr lang="ru-RU" sz="2000" dirty="0"/>
              <a:t> і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меншин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2. На </a:t>
            </a:r>
            <a:r>
              <a:rPr lang="ru-RU" sz="2000" dirty="0" err="1"/>
              <a:t>основі</a:t>
            </a:r>
            <a:r>
              <a:rPr lang="ru-RU" sz="2000" dirty="0"/>
              <a:t> характеру </a:t>
            </a:r>
            <a:r>
              <a:rPr lang="ru-RU" sz="2000" dirty="0" err="1"/>
              <a:t>групи</a:t>
            </a:r>
            <a:r>
              <a:rPr lang="ru-RU" sz="2000" dirty="0"/>
              <a:t> і </a:t>
            </a:r>
            <a:r>
              <a:rPr lang="ru-RU" sz="2000" dirty="0" err="1"/>
              <a:t>суспільства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моноетнічна</a:t>
            </a:r>
            <a:r>
              <a:rPr lang="ru-RU" sz="2000" dirty="0"/>
              <a:t> – коли </a:t>
            </a:r>
            <a:r>
              <a:rPr lang="ru-RU" sz="2000" dirty="0" err="1"/>
              <a:t>людина</a:t>
            </a:r>
            <a:r>
              <a:rPr lang="ru-RU" sz="2000" dirty="0"/>
              <a:t> однозначно і точно </a:t>
            </a:r>
            <a:r>
              <a:rPr lang="ru-RU" sz="2000" dirty="0" err="1"/>
              <a:t>усвідомлює</a:t>
            </a:r>
            <a:r>
              <a:rPr lang="ru-RU" sz="2000" dirty="0"/>
              <a:t> свою </a:t>
            </a:r>
            <a:r>
              <a:rPr lang="ru-RU" sz="2000" dirty="0" err="1"/>
              <a:t>етнічну</a:t>
            </a:r>
            <a:r>
              <a:rPr lang="ru-RU" sz="2000" dirty="0"/>
              <a:t> </a:t>
            </a:r>
            <a:r>
              <a:rPr lang="ru-RU" sz="2000" dirty="0" err="1"/>
              <a:t>ідентичність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поліетнічна</a:t>
            </a:r>
            <a:r>
              <a:rPr lang="ru-RU" sz="2000" dirty="0"/>
              <a:t> – </a:t>
            </a:r>
            <a:r>
              <a:rPr lang="ru-RU" sz="2000" dirty="0" err="1"/>
              <a:t>усвідомлення</a:t>
            </a:r>
            <a:r>
              <a:rPr lang="ru-RU" sz="2000" dirty="0"/>
              <a:t> </a:t>
            </a:r>
            <a:r>
              <a:rPr lang="ru-RU" sz="2000" dirty="0" err="1"/>
              <a:t>людиною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приналежності</a:t>
            </a:r>
            <a:r>
              <a:rPr lang="ru-RU" sz="2000" dirty="0"/>
              <a:t> до </a:t>
            </a:r>
            <a:r>
              <a:rPr lang="ru-RU" sz="2000" dirty="0" err="1"/>
              <a:t>двох</a:t>
            </a:r>
            <a:r>
              <a:rPr lang="ru-RU" sz="2000" dirty="0"/>
              <a:t> і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етнічних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 </a:t>
            </a:r>
            <a:r>
              <a:rPr lang="ru-RU" sz="2000" dirty="0" err="1"/>
              <a:t>одночасно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маргінальна</a:t>
            </a:r>
            <a:r>
              <a:rPr lang="ru-RU" sz="2000" dirty="0"/>
              <a:t> – </a:t>
            </a:r>
            <a:r>
              <a:rPr lang="ru-RU" sz="2000" dirty="0" err="1"/>
              <a:t>нездатність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точно </a:t>
            </a:r>
            <a:r>
              <a:rPr lang="ru-RU" sz="2000" dirty="0" err="1"/>
              <a:t>ототожнити</a:t>
            </a:r>
            <a:r>
              <a:rPr lang="ru-RU" sz="2000" dirty="0"/>
              <a:t> себе </a:t>
            </a:r>
            <a:r>
              <a:rPr lang="ru-RU" sz="2000" dirty="0" smtClean="0"/>
              <a:t>з конкретною </a:t>
            </a:r>
            <a:r>
              <a:rPr lang="ru-RU" sz="2000" dirty="0" err="1"/>
              <a:t>етнічною</a:t>
            </a:r>
            <a:r>
              <a:rPr lang="ru-RU" sz="2000" dirty="0"/>
              <a:t> </a:t>
            </a:r>
            <a:r>
              <a:rPr lang="ru-RU" sz="2000" dirty="0" err="1"/>
              <a:t>групою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3. За </a:t>
            </a:r>
            <a:r>
              <a:rPr lang="ru-RU" sz="2000" dirty="0" err="1"/>
              <a:t>ознакою</a:t>
            </a:r>
            <a:r>
              <a:rPr lang="ru-RU" sz="2000" dirty="0"/>
              <a:t> </a:t>
            </a:r>
            <a:r>
              <a:rPr lang="ru-RU" sz="2000" dirty="0" err="1"/>
              <a:t>норми</a:t>
            </a:r>
            <a:r>
              <a:rPr lang="ru-RU" sz="2000" dirty="0"/>
              <a:t> </a:t>
            </a:r>
            <a:r>
              <a:rPr lang="ru-RU" sz="2000" dirty="0" err="1"/>
              <a:t>етнічної</a:t>
            </a:r>
            <a:r>
              <a:rPr lang="ru-RU" sz="2000" dirty="0"/>
              <a:t> </a:t>
            </a:r>
            <a:r>
              <a:rPr lang="ru-RU" sz="2000" dirty="0" err="1"/>
              <a:t>ідентичності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етнічна</a:t>
            </a:r>
            <a:r>
              <a:rPr lang="ru-RU" sz="2000" dirty="0"/>
              <a:t> </a:t>
            </a:r>
            <a:r>
              <a:rPr lang="ru-RU" sz="2000" dirty="0" err="1"/>
              <a:t>ідентичність</a:t>
            </a:r>
            <a:r>
              <a:rPr lang="ru-RU" sz="2000" dirty="0"/>
              <a:t>, яка </a:t>
            </a:r>
            <a:r>
              <a:rPr lang="ru-RU" sz="2000" dirty="0" err="1"/>
              <a:t>відповідає</a:t>
            </a:r>
            <a:r>
              <a:rPr lang="ru-RU" sz="2000" dirty="0"/>
              <a:t> </a:t>
            </a:r>
            <a:r>
              <a:rPr lang="ru-RU" sz="2000" dirty="0" err="1"/>
              <a:t>нормі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</a:t>
            </a:r>
            <a:r>
              <a:rPr lang="ru-RU" sz="2000" dirty="0" err="1"/>
              <a:t>етнічна</a:t>
            </a:r>
            <a:r>
              <a:rPr lang="ru-RU" sz="2000" dirty="0"/>
              <a:t> </a:t>
            </a:r>
            <a:r>
              <a:rPr lang="ru-RU" sz="2000" dirty="0" err="1"/>
              <a:t>ідентичність</a:t>
            </a:r>
            <a:r>
              <a:rPr lang="ru-RU" sz="2000" dirty="0"/>
              <a:t>, яка </a:t>
            </a:r>
            <a:r>
              <a:rPr lang="ru-RU" sz="2000" dirty="0" err="1"/>
              <a:t>відхиляється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норми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4. За знаком </a:t>
            </a:r>
            <a:r>
              <a:rPr lang="ru-RU" sz="2000" dirty="0" err="1"/>
              <a:t>етнічної</a:t>
            </a:r>
            <a:r>
              <a:rPr lang="ru-RU" sz="2000" dirty="0"/>
              <a:t> </a:t>
            </a:r>
            <a:r>
              <a:rPr lang="ru-RU" sz="2000" dirty="0" err="1"/>
              <a:t>ідентичності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позитивна </a:t>
            </a:r>
            <a:r>
              <a:rPr lang="ru-RU" sz="2000" dirty="0" err="1"/>
              <a:t>етнічна</a:t>
            </a:r>
            <a:r>
              <a:rPr lang="ru-RU" sz="2000" dirty="0"/>
              <a:t> </a:t>
            </a:r>
            <a:r>
              <a:rPr lang="ru-RU" sz="2000" dirty="0" err="1"/>
              <a:t>ідентичність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§ негативна </a:t>
            </a:r>
            <a:r>
              <a:rPr lang="ru-RU" sz="2000" dirty="0" err="1"/>
              <a:t>етнічна</a:t>
            </a:r>
            <a:r>
              <a:rPr lang="ru-RU" sz="2000" dirty="0"/>
              <a:t> </a:t>
            </a:r>
            <a:r>
              <a:rPr lang="ru-RU" sz="2000" dirty="0" err="1"/>
              <a:t>ідентичність</a:t>
            </a:r>
            <a:r>
              <a:rPr lang="ru-RU" sz="2000" dirty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69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відхилень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норми</a:t>
            </a:r>
            <a:r>
              <a:rPr lang="ru-RU" i="1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ідентичності</a:t>
            </a:r>
            <a:r>
              <a:rPr lang="ru-RU" i="1" dirty="0"/>
              <a:t>: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150" y="2637322"/>
            <a:ext cx="9933272" cy="32599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індифірентність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космополітизм</a:t>
            </a:r>
            <a:r>
              <a:rPr lang="ru-RU" dirty="0"/>
              <a:t>, - </a:t>
            </a:r>
            <a:r>
              <a:rPr lang="ru-RU" dirty="0" err="1"/>
              <a:t>ситуація</a:t>
            </a:r>
            <a:r>
              <a:rPr lang="ru-RU" dirty="0"/>
              <a:t>, </a:t>
            </a:r>
            <a:r>
              <a:rPr lang="ru-RU" dirty="0" smtClean="0"/>
              <a:t>коли </a:t>
            </a:r>
            <a:r>
              <a:rPr lang="ru-RU" dirty="0" err="1" smtClean="0"/>
              <a:t>особистісна</a:t>
            </a:r>
            <a:r>
              <a:rPr lang="ru-RU" dirty="0" smtClean="0"/>
              <a:t> </a:t>
            </a:r>
            <a:r>
              <a:rPr lang="ru-RU" dirty="0" err="1"/>
              <a:t>ідентичність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над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етнічною</a:t>
            </a:r>
            <a:r>
              <a:rPr lang="ru-RU" dirty="0"/>
              <a:t> </a:t>
            </a:r>
            <a:r>
              <a:rPr lang="ru-RU" dirty="0" err="1"/>
              <a:t>ідентичністю</a:t>
            </a:r>
            <a:r>
              <a:rPr lang="ru-RU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2. </a:t>
            </a:r>
            <a:r>
              <a:rPr lang="ru-RU" dirty="0" err="1"/>
              <a:t>гіпоідентичність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етнонігілізм</a:t>
            </a:r>
            <a:r>
              <a:rPr lang="ru-RU" dirty="0"/>
              <a:t>, -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/>
              <a:t>етнокультурні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народу,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до </a:t>
            </a:r>
            <a:r>
              <a:rPr lang="ru-RU" dirty="0" err="1"/>
              <a:t>власного</a:t>
            </a:r>
            <a:r>
              <a:rPr lang="ru-RU" dirty="0"/>
              <a:t> народу;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3. </a:t>
            </a:r>
            <a:r>
              <a:rPr lang="ru-RU" dirty="0" err="1"/>
              <a:t>гіперідентичність</a:t>
            </a:r>
            <a:r>
              <a:rPr lang="ru-RU" dirty="0"/>
              <a:t> –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домінування</a:t>
            </a:r>
            <a:r>
              <a:rPr lang="ru-RU" dirty="0"/>
              <a:t> і </a:t>
            </a:r>
            <a:r>
              <a:rPr lang="ru-RU" dirty="0" err="1" smtClean="0"/>
              <a:t>схильність</a:t>
            </a:r>
            <a:r>
              <a:rPr lang="ru-RU" dirty="0" smtClean="0"/>
              <a:t> до </a:t>
            </a:r>
            <a:r>
              <a:rPr lang="ru-RU" dirty="0" err="1"/>
              <a:t>етноцентризму</a:t>
            </a:r>
            <a:r>
              <a:rPr lang="ru-RU" dirty="0"/>
              <a:t>. Даний тип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§ </a:t>
            </a:r>
            <a:r>
              <a:rPr lang="ru-RU" dirty="0" err="1"/>
              <a:t>етноегоізм</a:t>
            </a:r>
            <a:r>
              <a:rPr lang="ru-RU" dirty="0"/>
              <a:t> –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домінування</a:t>
            </a:r>
            <a:r>
              <a:rPr lang="ru-RU" dirty="0"/>
              <a:t>, яке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smtClean="0"/>
              <a:t>на вербальному </a:t>
            </a:r>
            <a:r>
              <a:rPr lang="ru-RU" dirty="0" err="1"/>
              <a:t>рівні</a:t>
            </a:r>
            <a:r>
              <a:rPr lang="ru-RU" dirty="0"/>
              <a:t> у </a:t>
            </a:r>
            <a:r>
              <a:rPr lang="ru-RU" dirty="0" err="1"/>
              <a:t>демонстрації</a:t>
            </a:r>
            <a:r>
              <a:rPr lang="ru-RU" dirty="0"/>
              <a:t> </a:t>
            </a:r>
            <a:r>
              <a:rPr lang="ru-RU" dirty="0" err="1"/>
              <a:t>нетерпимості</a:t>
            </a:r>
            <a:r>
              <a:rPr lang="ru-RU" dirty="0"/>
              <a:t>, </a:t>
            </a:r>
            <a:r>
              <a:rPr lang="ru-RU" dirty="0" err="1"/>
              <a:t>роздратування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етносів</a:t>
            </a:r>
            <a:r>
              <a:rPr lang="ru-RU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§ </a:t>
            </a:r>
            <a:r>
              <a:rPr lang="ru-RU" dirty="0" err="1"/>
              <a:t>етноізоляціонізм</a:t>
            </a:r>
            <a:r>
              <a:rPr lang="ru-RU" dirty="0"/>
              <a:t> – </a:t>
            </a:r>
            <a:r>
              <a:rPr lang="ru-RU" dirty="0" err="1"/>
              <a:t>демонстрація</a:t>
            </a:r>
            <a:r>
              <a:rPr lang="ru-RU" dirty="0"/>
              <a:t> </a:t>
            </a:r>
            <a:r>
              <a:rPr lang="ru-RU" dirty="0" err="1"/>
              <a:t>індивідом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(</a:t>
            </a:r>
            <a:r>
              <a:rPr lang="ru-RU" dirty="0"/>
              <a:t>вербальному і </a:t>
            </a:r>
            <a:r>
              <a:rPr lang="ru-RU" dirty="0" err="1"/>
              <a:t>поведінковому</a:t>
            </a:r>
            <a:r>
              <a:rPr lang="ru-RU" dirty="0"/>
              <a:t>) </a:t>
            </a:r>
            <a:r>
              <a:rPr lang="ru-RU" dirty="0" err="1"/>
              <a:t>переконаності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smtClean="0"/>
              <a:t>народу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На вербальному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закликах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очищення</a:t>
            </a:r>
            <a:r>
              <a:rPr lang="ru-RU" dirty="0" smtClean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, </a:t>
            </a:r>
            <a:r>
              <a:rPr lang="ru-RU" dirty="0" err="1"/>
              <a:t>забороні</a:t>
            </a:r>
            <a:r>
              <a:rPr lang="ru-RU" dirty="0"/>
              <a:t> </a:t>
            </a:r>
            <a:r>
              <a:rPr lang="ru-RU" dirty="0" err="1"/>
              <a:t>етнічно</a:t>
            </a:r>
            <a:r>
              <a:rPr lang="ru-RU" dirty="0"/>
              <a:t> </a:t>
            </a:r>
            <a:r>
              <a:rPr lang="ru-RU" dirty="0" err="1"/>
              <a:t>неоднорідних</a:t>
            </a:r>
            <a:r>
              <a:rPr lang="ru-RU" dirty="0"/>
              <a:t> </a:t>
            </a:r>
            <a:r>
              <a:rPr lang="ru-RU" dirty="0" err="1"/>
              <a:t>шлюбів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§ </a:t>
            </a:r>
            <a:r>
              <a:rPr lang="ru-RU" dirty="0" err="1"/>
              <a:t>національний</a:t>
            </a:r>
            <a:r>
              <a:rPr lang="ru-RU" dirty="0"/>
              <a:t> фанатизм – </a:t>
            </a:r>
            <a:r>
              <a:rPr lang="ru-RU" dirty="0" err="1"/>
              <a:t>патологічне</a:t>
            </a:r>
            <a:r>
              <a:rPr lang="ru-RU" dirty="0"/>
              <a:t> </a:t>
            </a:r>
            <a:r>
              <a:rPr lang="ru-RU" dirty="0" err="1"/>
              <a:t>піднесення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народу </a:t>
            </a:r>
            <a:r>
              <a:rPr lang="ru-RU" dirty="0" smtClean="0"/>
              <a:t>і </a:t>
            </a:r>
            <a:r>
              <a:rPr lang="ru-RU" dirty="0" err="1" smtClean="0"/>
              <a:t>діяльність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складу аж до </a:t>
            </a:r>
            <a:r>
              <a:rPr lang="ru-RU" dirty="0" err="1"/>
              <a:t>етнічних</a:t>
            </a:r>
            <a:r>
              <a:rPr lang="ru-RU" dirty="0"/>
              <a:t> чисток</a:t>
            </a:r>
            <a:r>
              <a:rPr lang="ru-RU" dirty="0" smtClean="0"/>
              <a:t>,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/>
              <a:t>пріорітету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прав над правами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0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Феномено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зростання</a:t>
            </a:r>
            <a:r>
              <a:rPr lang="ru-RU" b="1" i="1" dirty="0" smtClean="0"/>
              <a:t> </a:t>
            </a:r>
            <a:r>
              <a:rPr lang="ru-RU" b="1" i="1" dirty="0" err="1"/>
              <a:t>етнічної</a:t>
            </a:r>
            <a:r>
              <a:rPr lang="ru-RU" b="1" i="1" dirty="0"/>
              <a:t> </a:t>
            </a:r>
            <a:r>
              <a:rPr lang="ru-RU" b="1" i="1" dirty="0" err="1"/>
              <a:t>ідентичності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571" y="2209371"/>
            <a:ext cx="11029615" cy="367830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/>
              <a:t>активізація</a:t>
            </a:r>
            <a:r>
              <a:rPr lang="ru-RU" sz="2200" dirty="0" smtClean="0"/>
              <a:t> </a:t>
            </a:r>
            <a:r>
              <a:rPr lang="ru-RU" sz="2200" dirty="0" err="1"/>
              <a:t>інтересу</a:t>
            </a:r>
            <a:r>
              <a:rPr lang="ru-RU" sz="2200" dirty="0"/>
              <a:t> до </a:t>
            </a:r>
            <a:r>
              <a:rPr lang="ru-RU" sz="2200" dirty="0" err="1" smtClean="0"/>
              <a:t>своїх</a:t>
            </a:r>
            <a:r>
              <a:rPr lang="ru-RU" sz="2200" dirty="0" smtClean="0"/>
              <a:t> </a:t>
            </a:r>
            <a:r>
              <a:rPr lang="ru-RU" sz="2200" dirty="0" err="1" smtClean="0"/>
              <a:t>коренів</a:t>
            </a:r>
            <a:r>
              <a:rPr lang="ru-RU" sz="2200" dirty="0" smtClean="0"/>
              <a:t> </a:t>
            </a:r>
            <a:r>
              <a:rPr lang="ru-RU" sz="2200" dirty="0"/>
              <a:t>у </a:t>
            </a:r>
            <a:r>
              <a:rPr lang="ru-RU" sz="2200" dirty="0" err="1"/>
              <a:t>окремих</a:t>
            </a:r>
            <a:r>
              <a:rPr lang="ru-RU" sz="2200" dirty="0"/>
              <a:t> людей </a:t>
            </a:r>
            <a:r>
              <a:rPr lang="ru-RU" sz="2200" dirty="0" err="1"/>
              <a:t>цілих</a:t>
            </a:r>
            <a:r>
              <a:rPr lang="ru-RU" sz="2200" dirty="0"/>
              <a:t> </a:t>
            </a:r>
            <a:r>
              <a:rPr lang="ru-RU" sz="2200" dirty="0" err="1"/>
              <a:t>народів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виражається</a:t>
            </a:r>
            <a:r>
              <a:rPr lang="ru-RU" sz="2200" dirty="0"/>
              <a:t> в </a:t>
            </a:r>
            <a:r>
              <a:rPr lang="ru-RU" sz="2200" dirty="0" err="1"/>
              <a:t>різних</a:t>
            </a:r>
            <a:r>
              <a:rPr lang="ru-RU" sz="2200" dirty="0"/>
              <a:t> формах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спроби</a:t>
            </a:r>
            <a:r>
              <a:rPr lang="ru-RU" sz="2200" dirty="0" smtClean="0"/>
              <a:t> </a:t>
            </a:r>
            <a:r>
              <a:rPr lang="ru-RU" sz="2200" dirty="0" err="1"/>
              <a:t>реанімувати</a:t>
            </a:r>
            <a:r>
              <a:rPr lang="ru-RU" sz="2200" dirty="0"/>
              <a:t> </a:t>
            </a:r>
            <a:r>
              <a:rPr lang="ru-RU" sz="2200" dirty="0" err="1"/>
              <a:t>старовинні</a:t>
            </a:r>
            <a:r>
              <a:rPr lang="ru-RU" sz="2200" dirty="0"/>
              <a:t> </a:t>
            </a:r>
            <a:r>
              <a:rPr lang="ru-RU" sz="2200" dirty="0" err="1"/>
              <a:t>звичаї</a:t>
            </a:r>
            <a:r>
              <a:rPr lang="ru-RU" sz="2200" dirty="0"/>
              <a:t>, фольклор </a:t>
            </a:r>
            <a:r>
              <a:rPr lang="ru-RU" sz="2200" dirty="0" err="1"/>
              <a:t>тощо</a:t>
            </a:r>
            <a:r>
              <a:rPr lang="ru-RU" sz="2200" dirty="0"/>
              <a:t>, до </a:t>
            </a:r>
            <a:r>
              <a:rPr lang="ru-RU" sz="2200" dirty="0" err="1" smtClean="0"/>
              <a:t>прагнення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створити</a:t>
            </a:r>
            <a:r>
              <a:rPr lang="ru-RU" sz="2200" dirty="0" smtClean="0"/>
              <a:t> </a:t>
            </a:r>
            <a:r>
              <a:rPr lang="ru-RU" sz="2200" dirty="0"/>
              <a:t>і </a:t>
            </a:r>
            <a:r>
              <a:rPr lang="ru-RU" sz="2200" dirty="0" err="1"/>
              <a:t>відновити</a:t>
            </a:r>
            <a:r>
              <a:rPr lang="ru-RU" sz="2200" dirty="0"/>
              <a:t> свою </a:t>
            </a:r>
            <a:r>
              <a:rPr lang="ru-RU" sz="2200" dirty="0" err="1"/>
              <a:t>національну</a:t>
            </a:r>
            <a:r>
              <a:rPr lang="ru-RU" sz="2200" dirty="0"/>
              <a:t> </a:t>
            </a:r>
            <a:r>
              <a:rPr lang="ru-RU" sz="2200" dirty="0" err="1"/>
              <a:t>державність</a:t>
            </a:r>
            <a:r>
              <a:rPr lang="ru-RU" sz="2200" dirty="0" smtClean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i="1" dirty="0"/>
              <a:t>Причини </a:t>
            </a:r>
            <a:r>
              <a:rPr lang="ru-RU" sz="2200" i="1" dirty="0" err="1"/>
              <a:t>виникнення</a:t>
            </a:r>
            <a:r>
              <a:rPr lang="ru-RU" sz="2200" i="1" dirty="0"/>
              <a:t> феномену </a:t>
            </a:r>
            <a:r>
              <a:rPr lang="ru-RU" sz="2200" i="1" dirty="0" err="1"/>
              <a:t>зростання</a:t>
            </a:r>
            <a:r>
              <a:rPr lang="ru-RU" sz="2200" i="1" dirty="0"/>
              <a:t> </a:t>
            </a:r>
            <a:r>
              <a:rPr lang="ru-RU" sz="2200" i="1" dirty="0" err="1"/>
              <a:t>етнічної</a:t>
            </a:r>
            <a:r>
              <a:rPr lang="ru-RU" sz="2200" i="1" dirty="0"/>
              <a:t> </a:t>
            </a:r>
            <a:r>
              <a:rPr lang="ru-RU" sz="2200" i="1" dirty="0" err="1"/>
              <a:t>ідентичності</a:t>
            </a:r>
            <a:r>
              <a:rPr lang="ru-RU" sz="2200" i="1" dirty="0"/>
              <a:t> </a:t>
            </a:r>
            <a:r>
              <a:rPr lang="ru-RU" sz="2200" i="1" dirty="0" smtClean="0"/>
              <a:t>за </a:t>
            </a:r>
            <a:r>
              <a:rPr lang="ru-RU" sz="2200" i="1" dirty="0" err="1" smtClean="0"/>
              <a:t>психологічними</a:t>
            </a:r>
            <a:r>
              <a:rPr lang="ru-RU" sz="2200" i="1" dirty="0" smtClean="0"/>
              <a:t> </a:t>
            </a:r>
            <a:r>
              <a:rPr lang="ru-RU" sz="2200" i="1" dirty="0" err="1"/>
              <a:t>теоріями</a:t>
            </a:r>
            <a:r>
              <a:rPr lang="ru-RU" sz="2200" dirty="0"/>
              <a:t>: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§ потреба </a:t>
            </a:r>
            <a:r>
              <a:rPr lang="ru-RU" sz="2200" dirty="0" err="1"/>
              <a:t>людини</a:t>
            </a:r>
            <a:r>
              <a:rPr lang="ru-RU" sz="2200" dirty="0"/>
              <a:t> у </a:t>
            </a:r>
            <a:r>
              <a:rPr lang="ru-RU" sz="2200" dirty="0" err="1"/>
              <a:t>відчутті</a:t>
            </a:r>
            <a:r>
              <a:rPr lang="ru-RU" sz="2200" dirty="0"/>
              <a:t> себе </a:t>
            </a:r>
            <a:r>
              <a:rPr lang="ru-RU" sz="2200" dirty="0" err="1"/>
              <a:t>частиною</a:t>
            </a:r>
            <a:r>
              <a:rPr lang="ru-RU" sz="2200" dirty="0"/>
              <a:t> </a:t>
            </a:r>
            <a:r>
              <a:rPr lang="ru-RU" sz="2200" dirty="0" err="1"/>
              <a:t>певної</a:t>
            </a:r>
            <a:r>
              <a:rPr lang="ru-RU" sz="2200" dirty="0"/>
              <a:t> </a:t>
            </a:r>
            <a:r>
              <a:rPr lang="ru-RU" sz="2200" dirty="0" err="1"/>
              <a:t>спільноти</a:t>
            </a:r>
            <a:r>
              <a:rPr lang="ru-RU" sz="2200" dirty="0"/>
              <a:t>, </a:t>
            </a:r>
            <a:r>
              <a:rPr lang="ru-RU" sz="2200" dirty="0" err="1" smtClean="0"/>
              <a:t>частиною</a:t>
            </a:r>
            <a:r>
              <a:rPr lang="ru-RU" sz="2200" dirty="0" smtClean="0"/>
              <a:t> “</a:t>
            </a:r>
            <a:r>
              <a:rPr lang="ru-RU" sz="2200" dirty="0"/>
              <a:t>ми”;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§ </a:t>
            </a:r>
            <a:r>
              <a:rPr lang="ru-RU" sz="2200" dirty="0" err="1"/>
              <a:t>безпека</a:t>
            </a:r>
            <a:r>
              <a:rPr lang="ru-RU" sz="2200" dirty="0"/>
              <a:t> </a:t>
            </a:r>
            <a:r>
              <a:rPr lang="ru-RU" sz="2200" dirty="0" err="1"/>
              <a:t>етносу</a:t>
            </a:r>
            <a:r>
              <a:rPr lang="ru-RU" sz="2200" dirty="0"/>
              <a:t> як </a:t>
            </a:r>
            <a:r>
              <a:rPr lang="ru-RU" sz="2200" dirty="0" err="1"/>
              <a:t>групи</a:t>
            </a:r>
            <a:r>
              <a:rPr lang="ru-RU" sz="2200" dirty="0"/>
              <a:t>, в </a:t>
            </a:r>
            <a:r>
              <a:rPr lang="ru-RU" sz="2200" dirty="0" err="1"/>
              <a:t>усвідомленні</a:t>
            </a:r>
            <a:r>
              <a:rPr lang="ru-RU" sz="2200" dirty="0"/>
              <a:t> </a:t>
            </a:r>
            <a:r>
              <a:rPr lang="ru-RU" sz="2200" dirty="0" err="1"/>
              <a:t>приналежності</a:t>
            </a:r>
            <a:r>
              <a:rPr lang="ru-RU" sz="2200" dirty="0"/>
              <a:t> до </a:t>
            </a:r>
            <a:r>
              <a:rPr lang="ru-RU" sz="2200" dirty="0" err="1"/>
              <a:t>якої</a:t>
            </a:r>
            <a:r>
              <a:rPr lang="ru-RU" sz="2200" dirty="0"/>
              <a:t> </a:t>
            </a:r>
            <a:r>
              <a:rPr lang="ru-RU" sz="2200" dirty="0" err="1" smtClean="0"/>
              <a:t>людина</a:t>
            </a:r>
            <a:r>
              <a:rPr lang="ru-RU" sz="2200" dirty="0" smtClean="0"/>
              <a:t> </a:t>
            </a:r>
            <a:r>
              <a:rPr lang="ru-RU" sz="2200" dirty="0" err="1" smtClean="0"/>
              <a:t>шукає</a:t>
            </a:r>
            <a:r>
              <a:rPr lang="ru-RU" sz="2200" dirty="0" smtClean="0"/>
              <a:t> </a:t>
            </a:r>
            <a:r>
              <a:rPr lang="ru-RU" sz="2200" dirty="0"/>
              <a:t>опору у </a:t>
            </a:r>
            <a:r>
              <a:rPr lang="ru-RU" sz="2200" dirty="0" err="1"/>
              <a:t>житті</a:t>
            </a:r>
            <a:r>
              <a:rPr lang="ru-RU" sz="2200" dirty="0"/>
              <a:t>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§ </a:t>
            </a:r>
            <a:r>
              <a:rPr lang="ru-RU" sz="2200" dirty="0" err="1"/>
              <a:t>забезпечення</a:t>
            </a:r>
            <a:r>
              <a:rPr lang="ru-RU" sz="2200" dirty="0"/>
              <a:t> </a:t>
            </a:r>
            <a:r>
              <a:rPr lang="ru-RU" sz="2200" dirty="0" err="1"/>
              <a:t>почуття</a:t>
            </a:r>
            <a:r>
              <a:rPr lang="ru-RU" sz="2200" dirty="0"/>
              <a:t> </a:t>
            </a:r>
            <a:r>
              <a:rPr lang="ru-RU" sz="2200" dirty="0" err="1"/>
              <a:t>психологічної</a:t>
            </a:r>
            <a:r>
              <a:rPr lang="ru-RU" sz="2200" dirty="0"/>
              <a:t> </a:t>
            </a:r>
            <a:r>
              <a:rPr lang="ru-RU" sz="2200" dirty="0" err="1"/>
              <a:t>стабільності</a:t>
            </a:r>
            <a:r>
              <a:rPr lang="ru-RU" sz="2200" dirty="0"/>
              <a:t>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§ </a:t>
            </a:r>
            <a:r>
              <a:rPr lang="ru-RU" sz="2200" dirty="0" err="1"/>
              <a:t>інтенсифікація</a:t>
            </a:r>
            <a:r>
              <a:rPr lang="ru-RU" sz="2200" dirty="0"/>
              <a:t> </a:t>
            </a:r>
            <a:r>
              <a:rPr lang="ru-RU" sz="2200" dirty="0" err="1"/>
              <a:t>міжетнічних</a:t>
            </a:r>
            <a:r>
              <a:rPr lang="ru-RU" sz="2200" dirty="0"/>
              <a:t> </a:t>
            </a:r>
            <a:r>
              <a:rPr lang="ru-RU" sz="2200" dirty="0" err="1"/>
              <a:t>контактів</a:t>
            </a:r>
            <a:r>
              <a:rPr lang="ru-RU" sz="2200" dirty="0"/>
              <a:t>, як </a:t>
            </a:r>
            <a:r>
              <a:rPr lang="ru-RU" sz="2200" dirty="0" err="1"/>
              <a:t>безпосередніх</a:t>
            </a:r>
            <a:r>
              <a:rPr lang="ru-RU" sz="2200" dirty="0"/>
              <a:t> (</a:t>
            </a:r>
            <a:r>
              <a:rPr lang="ru-RU" sz="2200" dirty="0" err="1" smtClean="0"/>
              <a:t>трудова</a:t>
            </a:r>
            <a:r>
              <a:rPr lang="ru-RU" sz="2200" dirty="0" smtClean="0"/>
              <a:t> </a:t>
            </a:r>
            <a:r>
              <a:rPr lang="ru-RU" sz="2200" dirty="0" err="1" smtClean="0"/>
              <a:t>міграція</a:t>
            </a:r>
            <a:r>
              <a:rPr lang="ru-RU" sz="2200" dirty="0"/>
              <a:t>, туризм), так і </a:t>
            </a:r>
            <a:r>
              <a:rPr lang="ru-RU" sz="2200" dirty="0" err="1"/>
              <a:t>опосередкованих</a:t>
            </a:r>
            <a:r>
              <a:rPr lang="ru-RU" sz="2200" dirty="0"/>
              <a:t> </a:t>
            </a:r>
            <a:r>
              <a:rPr lang="ru-RU" sz="2200" dirty="0" err="1"/>
              <a:t>сучасними</a:t>
            </a:r>
            <a:r>
              <a:rPr lang="ru-RU" sz="2200" dirty="0"/>
              <a:t> </a:t>
            </a:r>
            <a:r>
              <a:rPr lang="ru-RU" sz="2200" dirty="0" err="1"/>
              <a:t>засобами</a:t>
            </a:r>
            <a:r>
              <a:rPr lang="ru-RU" sz="2200" dirty="0"/>
              <a:t> </a:t>
            </a:r>
            <a:r>
              <a:rPr lang="ru-RU" sz="2200" dirty="0" err="1" smtClean="0"/>
              <a:t>масової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комунікації</a:t>
            </a:r>
            <a:r>
              <a:rPr lang="ru-RU" sz="2200" dirty="0"/>
              <a:t>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§ </a:t>
            </a:r>
            <a:r>
              <a:rPr lang="ru-RU" sz="2200" dirty="0" err="1"/>
              <a:t>актуалізація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ідентичності</a:t>
            </a:r>
            <a:r>
              <a:rPr lang="ru-RU" sz="2200" dirty="0"/>
              <a:t> через </a:t>
            </a:r>
            <a:r>
              <a:rPr lang="ru-RU" sz="2200" dirty="0" err="1"/>
              <a:t>порівняння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6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Криза </a:t>
            </a:r>
            <a:r>
              <a:rPr lang="ru-RU" b="1" i="1" dirty="0" err="1"/>
              <a:t>етнічної</a:t>
            </a:r>
            <a:r>
              <a:rPr lang="ru-RU" b="1" i="1" dirty="0"/>
              <a:t> </a:t>
            </a:r>
            <a:r>
              <a:rPr lang="ru-RU" b="1" i="1" dirty="0" err="1"/>
              <a:t>ідентичності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err="1"/>
              <a:t>переживання</a:t>
            </a:r>
            <a:r>
              <a:rPr lang="ru-RU" sz="2200" dirty="0"/>
              <a:t> </a:t>
            </a:r>
            <a:r>
              <a:rPr lang="ru-RU" sz="2200" dirty="0" err="1"/>
              <a:t>відторгнення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 smtClean="0"/>
              <a:t>своєї</a:t>
            </a:r>
            <a:r>
              <a:rPr lang="ru-RU" sz="2200" dirty="0" smtClean="0"/>
              <a:t> </a:t>
            </a:r>
            <a:r>
              <a:rPr lang="ru-RU" sz="2200" dirty="0" err="1" smtClean="0"/>
              <a:t>етнічної</a:t>
            </a:r>
            <a:r>
              <a:rPr lang="ru-RU" sz="2200" dirty="0" smtClean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втрата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ідентичності</a:t>
            </a:r>
            <a:r>
              <a:rPr lang="ru-RU" sz="2200" dirty="0"/>
              <a:t> і </a:t>
            </a:r>
            <a:r>
              <a:rPr lang="ru-RU" sz="2200" dirty="0" err="1"/>
              <a:t>усвідомлення</a:t>
            </a:r>
            <a:r>
              <a:rPr lang="ru-RU" sz="2200" dirty="0"/>
              <a:t> себе </a:t>
            </a:r>
            <a:r>
              <a:rPr lang="ru-RU" sz="2200" dirty="0" smtClean="0"/>
              <a:t>як одного </a:t>
            </a:r>
            <a:r>
              <a:rPr lang="ru-RU" sz="2200" dirty="0" err="1"/>
              <a:t>цілого</a:t>
            </a:r>
            <a:r>
              <a:rPr lang="ru-RU" sz="2200" dirty="0"/>
              <a:t> з </a:t>
            </a:r>
            <a:r>
              <a:rPr lang="ru-RU" sz="2200" dirty="0" err="1"/>
              <a:t>етносом</a:t>
            </a:r>
            <a:r>
              <a:rPr lang="ru-RU" sz="2200" dirty="0" smtClean="0"/>
              <a:t>.</a:t>
            </a:r>
          </a:p>
          <a:p>
            <a:r>
              <a:rPr lang="ru-RU" sz="2200" i="1" dirty="0" err="1"/>
              <a:t>Ознаки</a:t>
            </a:r>
            <a:r>
              <a:rPr lang="ru-RU" sz="2200" i="1" dirty="0"/>
              <a:t> </a:t>
            </a:r>
            <a:r>
              <a:rPr lang="ru-RU" sz="2200" i="1" dirty="0" err="1"/>
              <a:t>кризи</a:t>
            </a:r>
            <a:r>
              <a:rPr lang="ru-RU" sz="2200" i="1" dirty="0"/>
              <a:t> </a:t>
            </a:r>
            <a:r>
              <a:rPr lang="ru-RU" sz="2200" i="1" dirty="0" err="1"/>
              <a:t>етнічної</a:t>
            </a:r>
            <a:r>
              <a:rPr lang="ru-RU" sz="2200" i="1" dirty="0"/>
              <a:t> </a:t>
            </a:r>
            <a:r>
              <a:rPr lang="ru-RU" sz="2200" i="1" dirty="0" err="1"/>
              <a:t>ідентичності</a:t>
            </a:r>
            <a:r>
              <a:rPr lang="ru-RU" sz="2200" i="1" dirty="0"/>
              <a:t>: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втрата</a:t>
            </a:r>
            <a:r>
              <a:rPr lang="ru-RU" sz="2200" dirty="0"/>
              <a:t> </a:t>
            </a:r>
            <a:r>
              <a:rPr lang="ru-RU" sz="2200" dirty="0" err="1"/>
              <a:t>позитивності</a:t>
            </a:r>
            <a:r>
              <a:rPr lang="ru-RU" sz="2200" dirty="0"/>
              <a:t> у </a:t>
            </a:r>
            <a:r>
              <a:rPr lang="ru-RU" sz="2200" dirty="0" err="1"/>
              <a:t>сприйнятті</a:t>
            </a:r>
            <a:r>
              <a:rPr lang="ru-RU" sz="2200" dirty="0"/>
              <a:t> </a:t>
            </a:r>
            <a:r>
              <a:rPr lang="ru-RU" sz="2200" dirty="0" err="1"/>
              <a:t>своєї</a:t>
            </a:r>
            <a:r>
              <a:rPr lang="ru-RU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приналежності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гостре</a:t>
            </a:r>
            <a:r>
              <a:rPr lang="ru-RU" sz="2200" dirty="0"/>
              <a:t> </a:t>
            </a:r>
            <a:r>
              <a:rPr lang="ru-RU" sz="2200" dirty="0" err="1"/>
              <a:t>переживання</a:t>
            </a:r>
            <a:r>
              <a:rPr lang="ru-RU" sz="2200" dirty="0"/>
              <a:t> </a:t>
            </a:r>
            <a:r>
              <a:rPr lang="ru-RU" sz="2200" dirty="0" err="1"/>
              <a:t>негативних</a:t>
            </a:r>
            <a:r>
              <a:rPr lang="ru-RU" sz="2200" dirty="0"/>
              <a:t> </a:t>
            </a:r>
            <a:r>
              <a:rPr lang="ru-RU" sz="2200" dirty="0" err="1"/>
              <a:t>почуттів</a:t>
            </a:r>
            <a:r>
              <a:rPr lang="ru-RU" sz="2200" dirty="0"/>
              <a:t>: сорому, </a:t>
            </a:r>
            <a:r>
              <a:rPr lang="ru-RU" sz="2200" dirty="0" err="1"/>
              <a:t>образи</a:t>
            </a:r>
            <a:r>
              <a:rPr lang="ru-RU" sz="2200" dirty="0"/>
              <a:t>, </a:t>
            </a:r>
            <a:r>
              <a:rPr lang="ru-RU" sz="2200" dirty="0" err="1"/>
              <a:t>приниження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незадоволеність</a:t>
            </a:r>
            <a:r>
              <a:rPr lang="ru-RU" sz="2200" dirty="0"/>
              <a:t> </a:t>
            </a:r>
            <a:r>
              <a:rPr lang="ru-RU" sz="2200" dirty="0" err="1"/>
              <a:t>своєю</a:t>
            </a:r>
            <a:r>
              <a:rPr lang="ru-RU" sz="2200" dirty="0"/>
              <a:t> </a:t>
            </a:r>
            <a:r>
              <a:rPr lang="ru-RU" sz="2200" dirty="0" err="1"/>
              <a:t>громадянською</a:t>
            </a:r>
            <a:r>
              <a:rPr lang="ru-RU" sz="2200" dirty="0"/>
              <a:t> </a:t>
            </a:r>
            <a:r>
              <a:rPr lang="ru-RU" sz="2200" dirty="0" err="1"/>
              <a:t>приналежністю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відсутність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низька</a:t>
            </a:r>
            <a:r>
              <a:rPr lang="ru-RU" sz="2200" dirty="0"/>
              <a:t> </a:t>
            </a:r>
            <a:r>
              <a:rPr lang="ru-RU" sz="2200" dirty="0" err="1"/>
              <a:t>толерантність</a:t>
            </a:r>
            <a:r>
              <a:rPr lang="ru-RU" sz="2200" dirty="0"/>
              <a:t> по </a:t>
            </a:r>
            <a:r>
              <a:rPr lang="ru-RU" sz="2200" dirty="0" err="1"/>
              <a:t>відношенню</a:t>
            </a:r>
            <a:r>
              <a:rPr lang="ru-RU" sz="2200" dirty="0"/>
              <a:t> до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народів</a:t>
            </a:r>
            <a:r>
              <a:rPr lang="ru-RU" sz="2200" dirty="0"/>
              <a:t> </a:t>
            </a:r>
            <a:r>
              <a:rPr lang="ru-RU" sz="2200" dirty="0" smtClean="0"/>
              <a:t>і </a:t>
            </a:r>
            <a:r>
              <a:rPr lang="ru-RU" sz="2200" dirty="0" err="1" smtClean="0"/>
              <a:t>етносів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втрата</a:t>
            </a:r>
            <a:r>
              <a:rPr lang="ru-RU" sz="2200" dirty="0"/>
              <a:t> </a:t>
            </a:r>
            <a:r>
              <a:rPr lang="ru-RU" sz="2200" dirty="0" err="1"/>
              <a:t>почуття</a:t>
            </a:r>
            <a:r>
              <a:rPr lang="ru-RU" sz="2200" dirty="0"/>
              <a:t> </a:t>
            </a:r>
            <a:r>
              <a:rPr lang="ru-RU" sz="2200" dirty="0" err="1"/>
              <a:t>батьківщини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втрата</a:t>
            </a:r>
            <a:r>
              <a:rPr lang="ru-RU" sz="2200" dirty="0"/>
              <a:t> </a:t>
            </a:r>
            <a:r>
              <a:rPr lang="ru-RU" sz="2200" dirty="0" err="1"/>
              <a:t>смислу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3992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455174"/>
            <a:ext cx="11029615" cy="4403625"/>
          </a:xfrm>
        </p:spPr>
        <p:txBody>
          <a:bodyPr>
            <a:normAutofit/>
          </a:bodyPr>
          <a:lstStyle/>
          <a:p>
            <a:r>
              <a:rPr lang="ru-RU" sz="2400" b="1" i="1" dirty="0" err="1"/>
              <a:t>Нація</a:t>
            </a:r>
            <a:r>
              <a:rPr lang="ru-RU" sz="2400" b="1" i="1" dirty="0"/>
              <a:t> </a:t>
            </a:r>
            <a:r>
              <a:rPr lang="ru-RU" sz="2400" dirty="0"/>
              <a:t>- велика </a:t>
            </a:r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група</a:t>
            </a:r>
            <a:r>
              <a:rPr lang="ru-RU" sz="2400" dirty="0"/>
              <a:t>, </a:t>
            </a:r>
            <a:r>
              <a:rPr lang="ru-RU" sz="2400" dirty="0" err="1"/>
              <a:t>вищий</a:t>
            </a:r>
            <a:r>
              <a:rPr lang="ru-RU" sz="2400" dirty="0"/>
              <a:t> </a:t>
            </a:r>
            <a:r>
              <a:rPr lang="ru-RU" sz="2400" dirty="0" err="1"/>
              <a:t>етап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етносу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уявляє</a:t>
            </a:r>
            <a:r>
              <a:rPr lang="en-US" sz="2400" dirty="0" smtClean="0"/>
              <a:t> </a:t>
            </a:r>
            <a:r>
              <a:rPr lang="ru-RU" sz="2400" dirty="0" smtClean="0"/>
              <a:t>собою </a:t>
            </a:r>
            <a:r>
              <a:rPr lang="ru-RU" sz="2400" dirty="0" err="1"/>
              <a:t>певну</a:t>
            </a:r>
            <a:r>
              <a:rPr lang="ru-RU" sz="2400" dirty="0"/>
              <a:t> </a:t>
            </a:r>
            <a:r>
              <a:rPr lang="ru-RU" sz="2400" dirty="0" err="1"/>
              <a:t>надзвичайно</a:t>
            </a:r>
            <a:r>
              <a:rPr lang="ru-RU" sz="2400" dirty="0"/>
              <a:t> </a:t>
            </a:r>
            <a:r>
              <a:rPr lang="ru-RU" sz="2400" dirty="0" err="1"/>
              <a:t>згуртовану</a:t>
            </a:r>
            <a:r>
              <a:rPr lang="ru-RU" sz="2400" dirty="0"/>
              <a:t> </a:t>
            </a:r>
            <a:r>
              <a:rPr lang="ru-RU" sz="2400" dirty="0" err="1"/>
              <a:t>спільноту</a:t>
            </a:r>
            <a:r>
              <a:rPr lang="ru-RU" sz="2400" dirty="0"/>
              <a:t> людей, яка </a:t>
            </a:r>
            <a:r>
              <a:rPr lang="ru-RU" sz="2400" dirty="0" err="1" smtClean="0"/>
              <a:t>характеризується</a:t>
            </a:r>
            <a:r>
              <a:rPr lang="en-US" sz="2400" dirty="0" smtClean="0"/>
              <a:t> </a:t>
            </a:r>
            <a:r>
              <a:rPr lang="ru-RU" sz="2400" dirty="0" err="1" smtClean="0"/>
              <a:t>єдністю</a:t>
            </a:r>
            <a:r>
              <a:rPr lang="ru-RU" sz="2400" dirty="0" smtClean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, </a:t>
            </a:r>
            <a:r>
              <a:rPr lang="ru-RU" sz="2400" dirty="0" err="1"/>
              <a:t>мови</a:t>
            </a:r>
            <a:r>
              <a:rPr lang="ru-RU" sz="2400" dirty="0"/>
              <a:t>, </a:t>
            </a:r>
            <a:r>
              <a:rPr lang="ru-RU" sz="2400" dirty="0" err="1"/>
              <a:t>культури</a:t>
            </a:r>
            <a:r>
              <a:rPr lang="ru-RU" sz="2400" dirty="0"/>
              <a:t>, рисами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психіки</a:t>
            </a:r>
            <a:r>
              <a:rPr lang="ru-RU" sz="2400" dirty="0"/>
              <a:t>, а </a:t>
            </a:r>
            <a:r>
              <a:rPr lang="ru-RU" sz="2400" dirty="0" err="1" smtClean="0"/>
              <a:t>також</a:t>
            </a:r>
            <a:r>
              <a:rPr lang="en-US" sz="2400" dirty="0" smtClean="0"/>
              <a:t> </a:t>
            </a:r>
            <a:r>
              <a:rPr lang="ru-RU" sz="2400" dirty="0" err="1" smtClean="0"/>
              <a:t>тісними</a:t>
            </a:r>
            <a:r>
              <a:rPr lang="ru-RU" sz="2400" dirty="0" smtClean="0"/>
              <a:t> </a:t>
            </a:r>
            <a:r>
              <a:rPr lang="ru-RU" sz="2400" dirty="0" err="1"/>
              <a:t>економічними</a:t>
            </a:r>
            <a:r>
              <a:rPr lang="ru-RU" sz="2400" dirty="0"/>
              <a:t> </a:t>
            </a:r>
            <a:r>
              <a:rPr lang="ru-RU" sz="2400" dirty="0" err="1"/>
              <a:t>зв’язками</a:t>
            </a:r>
            <a:r>
              <a:rPr lang="ru-RU" sz="2400" dirty="0"/>
              <a:t>.</a:t>
            </a:r>
          </a:p>
          <a:p>
            <a:r>
              <a:rPr lang="ru-RU" sz="2400" b="1" i="1" dirty="0" err="1"/>
              <a:t>Психологія</a:t>
            </a:r>
            <a:r>
              <a:rPr lang="ru-RU" sz="2400" b="1" i="1" dirty="0"/>
              <a:t> </a:t>
            </a:r>
            <a:r>
              <a:rPr lang="ru-RU" sz="2400" b="1" i="1" dirty="0" err="1"/>
              <a:t>нації</a:t>
            </a:r>
            <a:r>
              <a:rPr lang="ru-RU" sz="2400" b="1" i="1" dirty="0"/>
              <a:t> </a:t>
            </a:r>
            <a:r>
              <a:rPr lang="ru-RU" sz="2400" dirty="0"/>
              <a:t>як реально </a:t>
            </a:r>
            <a:r>
              <a:rPr lang="ru-RU" sz="2400" dirty="0" err="1"/>
              <a:t>існуюче</a:t>
            </a:r>
            <a:r>
              <a:rPr lang="ru-RU" sz="2400" dirty="0"/>
              <a:t> </a:t>
            </a:r>
            <a:r>
              <a:rPr lang="ru-RU" sz="2400" dirty="0" err="1"/>
              <a:t>явище</a:t>
            </a:r>
            <a:r>
              <a:rPr lang="ru-RU" sz="2400" dirty="0"/>
              <a:t> за </a:t>
            </a:r>
            <a:r>
              <a:rPr lang="ru-RU" sz="2400" dirty="0" err="1"/>
              <a:t>змістом</a:t>
            </a:r>
            <a:r>
              <a:rPr lang="ru-RU" sz="2400" dirty="0"/>
              <a:t> </a:t>
            </a:r>
            <a:r>
              <a:rPr lang="ru-RU" sz="2400" dirty="0" err="1" smtClean="0"/>
              <a:t>виступає</a:t>
            </a:r>
            <a:r>
              <a:rPr lang="en-US" sz="2400" dirty="0" smtClean="0"/>
              <a:t> </a:t>
            </a:r>
            <a:r>
              <a:rPr lang="ru-RU" sz="2400" dirty="0" smtClean="0"/>
              <a:t>компонентом </a:t>
            </a:r>
            <a:r>
              <a:rPr lang="ru-RU" sz="2400" dirty="0" err="1"/>
              <a:t>суспільної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</a:t>
            </a:r>
            <a:r>
              <a:rPr lang="ru-RU" sz="2400" dirty="0" err="1"/>
              <a:t>суспільної</a:t>
            </a:r>
            <a:r>
              <a:rPr lang="ru-RU" sz="2400" dirty="0"/>
              <a:t> </a:t>
            </a:r>
            <a:r>
              <a:rPr lang="ru-RU" sz="2400" dirty="0" err="1"/>
              <a:t>психології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6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До </a:t>
            </a:r>
            <a:r>
              <a:rPr lang="ru-RU" b="1" i="1" dirty="0" err="1"/>
              <a:t>системоутворюючих</a:t>
            </a:r>
            <a:r>
              <a:rPr lang="ru-RU" b="1" i="1" dirty="0"/>
              <a:t> </a:t>
            </a:r>
            <a:r>
              <a:rPr lang="ru-RU" b="1" i="1" dirty="0" err="1"/>
              <a:t>компонентів</a:t>
            </a:r>
            <a:r>
              <a:rPr lang="ru-RU" b="1" i="1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964582"/>
            <a:ext cx="11029616" cy="289421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400" dirty="0" err="1" smtClean="0"/>
              <a:t>національний</a:t>
            </a:r>
            <a:r>
              <a:rPr lang="ru-RU" sz="2400" dirty="0" smtClean="0"/>
              <a:t> </a:t>
            </a:r>
            <a:r>
              <a:rPr lang="ru-RU" sz="2400" dirty="0"/>
              <a:t>характер, </a:t>
            </a:r>
            <a:r>
              <a:rPr lang="ru-RU" sz="2400" dirty="0" err="1"/>
              <a:t>національний</a:t>
            </a:r>
            <a:r>
              <a:rPr lang="ru-RU" sz="2400" dirty="0"/>
              <a:t> темперамент, </a:t>
            </a:r>
            <a:r>
              <a:rPr lang="ru-RU" sz="2400" dirty="0" err="1" smtClean="0"/>
              <a:t>національну</a:t>
            </a:r>
            <a:r>
              <a:rPr lang="en-US" sz="2400" dirty="0" smtClean="0"/>
              <a:t> </a:t>
            </a:r>
            <a:r>
              <a:rPr lang="ru-RU" sz="2400" dirty="0" err="1" smtClean="0"/>
              <a:t>ментальність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національний</a:t>
            </a:r>
            <a:r>
              <a:rPr lang="ru-RU" sz="2400" dirty="0"/>
              <a:t> склад </a:t>
            </a:r>
            <a:r>
              <a:rPr lang="ru-RU" sz="2400" dirty="0" err="1"/>
              <a:t>розуму</a:t>
            </a:r>
            <a:r>
              <a:rPr lang="ru-RU" sz="2400" dirty="0"/>
              <a:t>,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 і </a:t>
            </a:r>
            <a:r>
              <a:rPr lang="ru-RU" sz="2400" dirty="0" err="1" smtClean="0"/>
              <a:t>настрої,національні</a:t>
            </a:r>
            <a:r>
              <a:rPr lang="ru-RU" sz="2400" dirty="0" smtClean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і </a:t>
            </a:r>
            <a:r>
              <a:rPr lang="ru-RU" sz="2400" dirty="0" err="1" smtClean="0"/>
              <a:t>звички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err="1" smtClean="0"/>
              <a:t>Національний</a:t>
            </a:r>
            <a:r>
              <a:rPr lang="ru-RU" sz="2400" i="1" dirty="0" smtClean="0"/>
              <a:t> </a:t>
            </a:r>
            <a:r>
              <a:rPr lang="ru-RU" sz="2400" i="1" dirty="0"/>
              <a:t>характер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, комплекс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smtClean="0"/>
              <a:t>і</a:t>
            </a:r>
            <a:r>
              <a:rPr lang="en-US" sz="2400" dirty="0" smtClean="0"/>
              <a:t> </a:t>
            </a:r>
            <a:r>
              <a:rPr lang="ru-RU" sz="2400" dirty="0" err="1" smtClean="0"/>
              <a:t>духовних</a:t>
            </a:r>
            <a:r>
              <a:rPr lang="ru-RU" sz="2400" dirty="0" smtClean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відрізняють</a:t>
            </a:r>
            <a:r>
              <a:rPr lang="ru-RU" sz="2400" dirty="0"/>
              <a:t> людей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національностей</a:t>
            </a:r>
            <a:r>
              <a:rPr lang="ru-RU" sz="2400" dirty="0"/>
              <a:t> один </a:t>
            </a:r>
            <a:r>
              <a:rPr lang="ru-RU" sz="2400" dirty="0" err="1" smtClean="0"/>
              <a:t>від</a:t>
            </a:r>
            <a:r>
              <a:rPr lang="en-US" sz="2400" dirty="0" smtClean="0"/>
              <a:t> </a:t>
            </a:r>
            <a:r>
              <a:rPr lang="ru-RU" sz="2400" dirty="0" smtClean="0"/>
              <a:t>одного.</a:t>
            </a: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err="1"/>
              <a:t>Національний</a:t>
            </a:r>
            <a:r>
              <a:rPr lang="ru-RU" sz="2400" i="1" dirty="0"/>
              <a:t> темперамент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 smtClean="0"/>
              <a:t>емоційно-експресивних</a:t>
            </a:r>
            <a:r>
              <a:rPr lang="en-US" sz="2400" dirty="0" smtClean="0"/>
              <a:t> </a:t>
            </a:r>
            <a:r>
              <a:rPr lang="ru-RU" sz="2400" dirty="0" smtClean="0"/>
              <a:t>характеристик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специфіку</a:t>
            </a:r>
            <a:r>
              <a:rPr lang="ru-RU" sz="2400" dirty="0"/>
              <a:t> </a:t>
            </a:r>
            <a:r>
              <a:rPr lang="ru-RU" sz="2400" dirty="0" err="1"/>
              <a:t>вчинків</a:t>
            </a:r>
            <a:r>
              <a:rPr lang="ru-RU" sz="2400" dirty="0"/>
              <a:t> і </a:t>
            </a:r>
            <a:r>
              <a:rPr lang="ru-RU" sz="2400" dirty="0" err="1"/>
              <a:t>діяльності</a:t>
            </a:r>
            <a:r>
              <a:rPr lang="ru-RU" sz="2400" dirty="0"/>
              <a:t> людей </a:t>
            </a:r>
            <a:r>
              <a:rPr lang="ru-RU" sz="2400" dirty="0" smtClean="0"/>
              <a:t>як</a:t>
            </a:r>
            <a:r>
              <a:rPr lang="en-US" sz="2400" dirty="0" smtClean="0"/>
              <a:t> </a:t>
            </a:r>
            <a:r>
              <a:rPr lang="ru-RU" sz="2400" dirty="0" err="1" smtClean="0"/>
              <a:t>представників</a:t>
            </a:r>
            <a:r>
              <a:rPr lang="ru-RU" sz="2400" dirty="0" smtClean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етносу</a:t>
            </a:r>
            <a:r>
              <a:rPr lang="ru-RU" sz="2400" dirty="0"/>
              <a:t> і </a:t>
            </a:r>
            <a:r>
              <a:rPr lang="ru-RU" sz="2400" dirty="0" err="1"/>
              <a:t>обумовлюють</a:t>
            </a:r>
            <a:r>
              <a:rPr lang="ru-RU" sz="2400" dirty="0"/>
              <a:t> </a:t>
            </a:r>
            <a:r>
              <a:rPr lang="ru-RU" sz="2400" dirty="0" err="1"/>
              <a:t>своєрідність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 smtClean="0"/>
              <a:t>поведінкової</a:t>
            </a:r>
            <a:r>
              <a:rPr lang="en-US" sz="2400" dirty="0" smtClean="0"/>
              <a:t> </a:t>
            </a:r>
            <a:r>
              <a:rPr lang="ru-RU" sz="2400" dirty="0" err="1" smtClean="0"/>
              <a:t>активності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err="1" smtClean="0"/>
              <a:t>Національна</a:t>
            </a:r>
            <a:r>
              <a:rPr lang="ru-RU" sz="2400" i="1" dirty="0" smtClean="0"/>
              <a:t> </a:t>
            </a:r>
            <a:r>
              <a:rPr lang="ru-RU" sz="2400" i="1" dirty="0" err="1"/>
              <a:t>ментальність</a:t>
            </a:r>
            <a:r>
              <a:rPr lang="ru-RU" sz="2400" i="1" dirty="0"/>
              <a:t> </a:t>
            </a:r>
            <a:r>
              <a:rPr lang="ru-RU" sz="2400" dirty="0"/>
              <a:t>– спектр </a:t>
            </a:r>
            <a:r>
              <a:rPr lang="ru-RU" sz="2400" dirty="0" err="1"/>
              <a:t>соціально-психологічних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, </a:t>
            </a:r>
            <a:r>
              <a:rPr lang="ru-RU" sz="2400" dirty="0" err="1" smtClean="0"/>
              <a:t>що</a:t>
            </a:r>
            <a:r>
              <a:rPr lang="en-US" sz="2400" dirty="0" smtClean="0"/>
              <a:t> </a:t>
            </a:r>
            <a:r>
              <a:rPr lang="ru-RU" sz="2400" dirty="0" err="1" smtClean="0"/>
              <a:t>відображає</a:t>
            </a:r>
            <a:r>
              <a:rPr lang="ru-RU" sz="2400" dirty="0" smtClean="0"/>
              <a:t> </a:t>
            </a:r>
            <a:r>
              <a:rPr lang="ru-RU" sz="2400" dirty="0" err="1"/>
              <a:t>духовний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спільноти</a:t>
            </a:r>
            <a:r>
              <a:rPr lang="ru-RU" sz="2400" dirty="0"/>
              <a:t>, </a:t>
            </a:r>
            <a:r>
              <a:rPr lang="ru-RU" sz="2400" dirty="0" err="1"/>
              <a:t>епохи</a:t>
            </a:r>
            <a:r>
              <a:rPr lang="ru-RU" sz="2400" dirty="0"/>
              <a:t> </a:t>
            </a:r>
            <a:r>
              <a:rPr lang="ru-RU" sz="2400" dirty="0" err="1" smtClean="0"/>
              <a:t>або</a:t>
            </a:r>
            <a:r>
              <a:rPr lang="en-US" sz="2400" dirty="0" smtClean="0"/>
              <a:t> </a:t>
            </a:r>
            <a:r>
              <a:rPr lang="ru-RU" sz="2400" dirty="0" err="1" smtClean="0"/>
              <a:t>етнокультури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0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229006" cy="36783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i="1" dirty="0" err="1" smtClean="0"/>
              <a:t>Національний</a:t>
            </a:r>
            <a:r>
              <a:rPr lang="ru-RU" sz="2200" i="1" dirty="0" smtClean="0"/>
              <a:t> </a:t>
            </a:r>
            <a:r>
              <a:rPr lang="ru-RU" sz="2200" i="1" dirty="0"/>
              <a:t>склад </a:t>
            </a:r>
            <a:r>
              <a:rPr lang="ru-RU" sz="2200" i="1" dirty="0" err="1"/>
              <a:t>розуму</a:t>
            </a:r>
            <a:r>
              <a:rPr lang="ru-RU" sz="2200" i="1" dirty="0"/>
              <a:t> </a:t>
            </a:r>
            <a:r>
              <a:rPr lang="ru-RU" sz="2200" dirty="0"/>
              <a:t>– </a:t>
            </a:r>
            <a:r>
              <a:rPr lang="ru-RU" sz="2200" dirty="0" err="1"/>
              <a:t>набір</a:t>
            </a:r>
            <a:r>
              <a:rPr lang="ru-RU" sz="2200" dirty="0"/>
              <a:t> </a:t>
            </a:r>
            <a:r>
              <a:rPr lang="ru-RU" sz="2200" dirty="0" err="1"/>
              <a:t>особливостей</a:t>
            </a:r>
            <a:r>
              <a:rPr lang="ru-RU" sz="2200" dirty="0"/>
              <a:t> </a:t>
            </a:r>
            <a:r>
              <a:rPr lang="ru-RU" sz="2200" dirty="0" err="1"/>
              <a:t>мислення</a:t>
            </a:r>
            <a:r>
              <a:rPr lang="ru-RU" sz="2200" dirty="0"/>
              <a:t> </a:t>
            </a:r>
            <a:r>
              <a:rPr lang="ru-RU" sz="2200" dirty="0" err="1"/>
              <a:t>представників</a:t>
            </a:r>
            <a:r>
              <a:rPr lang="en-US" sz="2200" dirty="0"/>
              <a:t> </a:t>
            </a:r>
            <a:r>
              <a:rPr lang="ru-RU" sz="2200" dirty="0" err="1"/>
              <a:t>етнічної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, </a:t>
            </a:r>
            <a:r>
              <a:rPr lang="ru-RU" sz="2200" dirty="0" err="1"/>
              <a:t>обумовлених</a:t>
            </a:r>
            <a:r>
              <a:rPr lang="ru-RU" sz="2200" dirty="0"/>
              <a:t> </a:t>
            </a:r>
            <a:r>
              <a:rPr lang="en-US" sz="2200" dirty="0"/>
              <a:t> </a:t>
            </a:r>
            <a:r>
              <a:rPr lang="ru-RU" sz="2200" dirty="0" err="1"/>
              <a:t>сторичними</a:t>
            </a:r>
            <a:r>
              <a:rPr lang="ru-RU" sz="2200" dirty="0"/>
              <a:t>, </a:t>
            </a:r>
            <a:r>
              <a:rPr lang="ru-RU" sz="2200" dirty="0" err="1"/>
              <a:t>політичними</a:t>
            </a:r>
            <a:r>
              <a:rPr lang="ru-RU" sz="2200" dirty="0"/>
              <a:t>, </a:t>
            </a:r>
            <a:r>
              <a:rPr lang="ru-RU" sz="2200" dirty="0" err="1"/>
              <a:t>соціально-економічними</a:t>
            </a:r>
            <a:r>
              <a:rPr lang="ru-RU" sz="2200" dirty="0"/>
              <a:t> </a:t>
            </a:r>
            <a:r>
              <a:rPr lang="ru-RU" sz="2200" dirty="0" err="1"/>
              <a:t>умовами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</a:t>
            </a:r>
            <a:endParaRPr lang="en-US" sz="2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i="1" dirty="0" err="1" smtClean="0"/>
              <a:t>Національні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почуття</a:t>
            </a:r>
            <a:r>
              <a:rPr lang="ru-RU" sz="2200" i="1" dirty="0" smtClean="0"/>
              <a:t> і </a:t>
            </a:r>
            <a:r>
              <a:rPr lang="ru-RU" sz="2200" i="1" dirty="0" err="1" smtClean="0"/>
              <a:t>настрої</a:t>
            </a:r>
            <a:r>
              <a:rPr lang="ru-RU" sz="2200" i="1" dirty="0" smtClean="0"/>
              <a:t> </a:t>
            </a:r>
            <a:r>
              <a:rPr lang="ru-RU" sz="2200" dirty="0" smtClean="0"/>
              <a:t>– </a:t>
            </a:r>
            <a:r>
              <a:rPr lang="ru-RU" sz="2200" dirty="0" err="1" smtClean="0"/>
              <a:t>певне</a:t>
            </a:r>
            <a:r>
              <a:rPr lang="ru-RU" sz="2200" dirty="0" smtClean="0"/>
              <a:t> </a:t>
            </a:r>
            <a:r>
              <a:rPr lang="ru-RU" sz="2200" dirty="0" err="1" smtClean="0"/>
              <a:t>емоційне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ставлення</a:t>
            </a:r>
            <a:r>
              <a:rPr lang="ru-RU" sz="2200" dirty="0" smtClean="0"/>
              <a:t> у</a:t>
            </a:r>
            <a:r>
              <a:rPr lang="en-US" sz="2200" dirty="0" smtClean="0"/>
              <a:t> </a:t>
            </a:r>
            <a:r>
              <a:rPr lang="ru-RU" sz="2200" dirty="0" err="1" smtClean="0"/>
              <a:t>представників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етносу</a:t>
            </a:r>
            <a:r>
              <a:rPr lang="ru-RU" sz="2200" dirty="0" smtClean="0"/>
              <a:t> до </a:t>
            </a:r>
            <a:r>
              <a:rPr lang="ru-RU" sz="2200" dirty="0" err="1" smtClean="0"/>
              <a:t>своєї</a:t>
            </a:r>
            <a:r>
              <a:rPr lang="ru-RU" sz="2200" dirty="0" smtClean="0"/>
              <a:t> </a:t>
            </a:r>
            <a:r>
              <a:rPr lang="ru-RU" sz="2200" dirty="0" err="1" smtClean="0"/>
              <a:t>етнічної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спільноти</a:t>
            </a:r>
            <a:r>
              <a:rPr lang="ru-RU" sz="2200" dirty="0" smtClean="0"/>
              <a:t>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інтересів</a:t>
            </a:r>
            <a:r>
              <a:rPr lang="ru-RU" sz="2200" dirty="0" smtClean="0"/>
              <a:t> і </a:t>
            </a:r>
            <a:r>
              <a:rPr lang="ru-RU" sz="2200" dirty="0" err="1" smtClean="0"/>
              <a:t>цінностей</a:t>
            </a:r>
            <a:r>
              <a:rPr lang="ru-RU" sz="2200" dirty="0" smtClean="0"/>
              <a:t>, а</a:t>
            </a:r>
            <a:r>
              <a:rPr lang="en-US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емоційне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ставлення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народів</a:t>
            </a:r>
            <a:r>
              <a:rPr lang="ru-RU" sz="22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err="1" smtClean="0"/>
              <a:t>Під</a:t>
            </a:r>
            <a:r>
              <a:rPr lang="ru-RU" sz="2200" dirty="0" smtClean="0"/>
              <a:t> </a:t>
            </a:r>
            <a:r>
              <a:rPr lang="ru-RU" sz="2200" i="1" dirty="0" err="1"/>
              <a:t>національними</a:t>
            </a:r>
            <a:r>
              <a:rPr lang="ru-RU" sz="2200" i="1" dirty="0"/>
              <a:t> </a:t>
            </a:r>
            <a:r>
              <a:rPr lang="ru-RU" sz="2200" i="1" dirty="0" err="1"/>
              <a:t>почуттями</a:t>
            </a:r>
            <a:r>
              <a:rPr lang="ru-RU" sz="2200" i="1" dirty="0"/>
              <a:t> </a:t>
            </a:r>
            <a:r>
              <a:rPr lang="ru-RU" sz="2200" dirty="0" err="1"/>
              <a:t>розуміють</a:t>
            </a:r>
            <a:r>
              <a:rPr lang="ru-RU" sz="2200" dirty="0"/>
              <a:t> </a:t>
            </a:r>
            <a:r>
              <a:rPr lang="ru-RU" sz="2200" dirty="0" err="1"/>
              <a:t>похідне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 smtClean="0"/>
              <a:t>національної</a:t>
            </a:r>
            <a:r>
              <a:rPr lang="en-US" sz="2200" dirty="0" smtClean="0"/>
              <a:t> </a:t>
            </a:r>
            <a:r>
              <a:rPr lang="ru-RU" sz="2200" dirty="0" err="1" smtClean="0"/>
              <a:t>самосвідомості</a:t>
            </a:r>
            <a:r>
              <a:rPr lang="ru-RU" sz="2200" dirty="0" smtClean="0"/>
              <a:t> </a:t>
            </a:r>
            <a:r>
              <a:rPr lang="ru-RU" sz="2200" dirty="0" err="1"/>
              <a:t>почуття</a:t>
            </a:r>
            <a:r>
              <a:rPr lang="ru-RU" sz="2200" dirty="0"/>
              <a:t> </a:t>
            </a:r>
            <a:r>
              <a:rPr lang="ru-RU" sz="2200" dirty="0" err="1"/>
              <a:t>стійкої</a:t>
            </a:r>
            <a:r>
              <a:rPr lang="ru-RU" sz="2200" dirty="0"/>
              <a:t> </a:t>
            </a:r>
            <a:r>
              <a:rPr lang="ru-RU" sz="2200" dirty="0" err="1"/>
              <a:t>прихильності</a:t>
            </a:r>
            <a:r>
              <a:rPr lang="ru-RU" sz="2200" dirty="0"/>
              <a:t> до </a:t>
            </a:r>
            <a:r>
              <a:rPr lang="ru-RU" sz="2200" dirty="0" err="1"/>
              <a:t>своєї</a:t>
            </a:r>
            <a:r>
              <a:rPr lang="ru-RU" sz="2200" dirty="0"/>
              <a:t> </a:t>
            </a:r>
            <a:r>
              <a:rPr lang="ru-RU" sz="2200" dirty="0" err="1"/>
              <a:t>нації</a:t>
            </a:r>
            <a:r>
              <a:rPr lang="ru-RU" sz="2200" dirty="0"/>
              <a:t>, </a:t>
            </a:r>
            <a:r>
              <a:rPr lang="ru-RU" sz="2200" dirty="0" err="1"/>
              <a:t>традицій</a:t>
            </a:r>
            <a:r>
              <a:rPr lang="ru-RU" sz="2200" dirty="0" smtClean="0"/>
              <a:t>,</a:t>
            </a:r>
            <a:r>
              <a:rPr lang="en-US" sz="2200" dirty="0" smtClean="0"/>
              <a:t> </a:t>
            </a:r>
            <a:r>
              <a:rPr lang="ru-RU" sz="2200" dirty="0" err="1" smtClean="0"/>
              <a:t>звичаїв</a:t>
            </a:r>
            <a:r>
              <a:rPr lang="ru-RU" sz="2200" dirty="0"/>
              <a:t>, </a:t>
            </a:r>
            <a:r>
              <a:rPr lang="ru-RU" sz="2200" dirty="0" err="1"/>
              <a:t>культурі</a:t>
            </a:r>
            <a:r>
              <a:rPr lang="ru-RU" sz="2200" dirty="0"/>
              <a:t>, </a:t>
            </a:r>
            <a:r>
              <a:rPr lang="ru-RU" sz="2200" dirty="0" err="1"/>
              <a:t>побуту</a:t>
            </a:r>
            <a:r>
              <a:rPr lang="ru-RU" sz="2200" dirty="0"/>
              <a:t>, </a:t>
            </a:r>
            <a:r>
              <a:rPr lang="ru-RU" sz="2200" dirty="0" err="1"/>
              <a:t>цінностей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i="1" dirty="0" err="1"/>
              <a:t>Національні</a:t>
            </a:r>
            <a:r>
              <a:rPr lang="ru-RU" sz="2200" i="1" dirty="0"/>
              <a:t> </a:t>
            </a:r>
            <a:r>
              <a:rPr lang="ru-RU" sz="2200" i="1" dirty="0" err="1"/>
              <a:t>традиції</a:t>
            </a:r>
            <a:r>
              <a:rPr lang="ru-RU" sz="2200" i="1" dirty="0"/>
              <a:t> і </a:t>
            </a:r>
            <a:r>
              <a:rPr lang="ru-RU" sz="2200" i="1" dirty="0" err="1"/>
              <a:t>звички</a:t>
            </a:r>
            <a:r>
              <a:rPr lang="ru-RU" sz="2200" i="1" dirty="0"/>
              <a:t> </a:t>
            </a:r>
            <a:r>
              <a:rPr lang="ru-RU" sz="2200" dirty="0"/>
              <a:t>– </a:t>
            </a:r>
            <a:r>
              <a:rPr lang="ru-RU" sz="2200" dirty="0" err="1"/>
              <a:t>це</a:t>
            </a:r>
            <a:r>
              <a:rPr lang="ru-RU" sz="2200" dirty="0"/>
              <a:t> правила, </a:t>
            </a:r>
            <a:r>
              <a:rPr lang="ru-RU" sz="2200" dirty="0" err="1"/>
              <a:t>норми</a:t>
            </a:r>
            <a:r>
              <a:rPr lang="ru-RU" sz="2200" dirty="0"/>
              <a:t> і </a:t>
            </a:r>
            <a:r>
              <a:rPr lang="ru-RU" sz="2200" dirty="0" err="1"/>
              <a:t>стереотипи</a:t>
            </a:r>
            <a:r>
              <a:rPr lang="ru-RU" sz="2200" dirty="0"/>
              <a:t>, </a:t>
            </a:r>
            <a:r>
              <a:rPr lang="ru-RU" sz="2200" dirty="0" err="1" smtClean="0"/>
              <a:t>форми</a:t>
            </a:r>
            <a:r>
              <a:rPr lang="en-US" sz="2200" dirty="0" smtClean="0"/>
              <a:t>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 </a:t>
            </a:r>
            <a:r>
              <a:rPr lang="ru-RU" sz="2200" dirty="0"/>
              <a:t>людей,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склалися</a:t>
            </a:r>
            <a:r>
              <a:rPr lang="ru-RU" sz="2200" dirty="0"/>
              <a:t> на </a:t>
            </a:r>
            <a:r>
              <a:rPr lang="ru-RU" sz="2200" dirty="0" err="1"/>
              <a:t>основі</a:t>
            </a:r>
            <a:r>
              <a:rPr lang="ru-RU" sz="2200" dirty="0"/>
              <a:t> </a:t>
            </a:r>
            <a:r>
              <a:rPr lang="ru-RU" sz="2200" dirty="0" err="1"/>
              <a:t>тривалого</a:t>
            </a:r>
            <a:r>
              <a:rPr lang="ru-RU" sz="2200" dirty="0"/>
              <a:t> </a:t>
            </a:r>
            <a:r>
              <a:rPr lang="ru-RU" sz="2200" dirty="0" err="1"/>
              <a:t>досвіду</a:t>
            </a:r>
            <a:r>
              <a:rPr lang="ru-RU" sz="2200" dirty="0"/>
              <a:t> </a:t>
            </a:r>
            <a:r>
              <a:rPr lang="ru-RU" sz="2200" dirty="0" err="1" smtClean="0"/>
              <a:t>життєдіяльності</a:t>
            </a:r>
            <a:r>
              <a:rPr lang="en-US" sz="2200" dirty="0" smtClean="0"/>
              <a:t> </a:t>
            </a:r>
            <a:r>
              <a:rPr lang="ru-RU" sz="2200" dirty="0" err="1" smtClean="0"/>
              <a:t>нації</a:t>
            </a:r>
            <a:r>
              <a:rPr lang="ru-RU" sz="2200" dirty="0"/>
              <a:t>, </a:t>
            </a:r>
            <a:r>
              <a:rPr lang="ru-RU" sz="2200" dirty="0" err="1"/>
              <a:t>міцно</a:t>
            </a:r>
            <a:r>
              <a:rPr lang="ru-RU" sz="2200" dirty="0"/>
              <a:t> </a:t>
            </a:r>
            <a:r>
              <a:rPr lang="ru-RU" sz="2200" dirty="0" err="1"/>
              <a:t>укорінені</a:t>
            </a:r>
            <a:r>
              <a:rPr lang="ru-RU" sz="2200" dirty="0"/>
              <a:t> у </a:t>
            </a:r>
            <a:r>
              <a:rPr lang="ru-RU" sz="2200" dirty="0" err="1"/>
              <a:t>повсякденному</a:t>
            </a:r>
            <a:r>
              <a:rPr lang="ru-RU" sz="2200" dirty="0"/>
              <a:t> </a:t>
            </a:r>
            <a:r>
              <a:rPr lang="ru-RU" sz="2200" dirty="0" err="1"/>
              <a:t>житті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передаються</a:t>
            </a:r>
            <a:r>
              <a:rPr lang="ru-RU" sz="2200" dirty="0"/>
              <a:t> </a:t>
            </a:r>
            <a:r>
              <a:rPr lang="ru-RU" sz="2200" dirty="0" err="1"/>
              <a:t>новим</a:t>
            </a:r>
            <a:r>
              <a:rPr lang="ru-RU" sz="2200" dirty="0"/>
              <a:t> </a:t>
            </a:r>
            <a:r>
              <a:rPr lang="ru-RU" sz="2200" dirty="0" smtClean="0"/>
              <a:t>членам</a:t>
            </a:r>
            <a:r>
              <a:rPr lang="en-US" sz="2200" dirty="0" smtClean="0"/>
              <a:t> </a:t>
            </a:r>
            <a:r>
              <a:rPr lang="ru-RU" sz="2200" dirty="0" err="1" smtClean="0"/>
              <a:t>етнічної</a:t>
            </a:r>
            <a:r>
              <a:rPr lang="ru-RU" sz="2200" dirty="0" smtClean="0"/>
              <a:t> </a:t>
            </a:r>
            <a:r>
              <a:rPr lang="ru-RU" sz="2200" dirty="0" err="1"/>
              <a:t>спільноти</a:t>
            </a:r>
            <a:r>
              <a:rPr lang="ru-RU" sz="2200" dirty="0"/>
              <a:t> і </a:t>
            </a:r>
            <a:r>
              <a:rPr lang="ru-RU" sz="2200" dirty="0" err="1"/>
              <a:t>дотримання</a:t>
            </a:r>
            <a:r>
              <a:rPr lang="ru-RU" sz="2200" dirty="0"/>
              <a:t> </a:t>
            </a:r>
            <a:r>
              <a:rPr lang="ru-RU" sz="2200" dirty="0" err="1"/>
              <a:t>яких</a:t>
            </a:r>
            <a:r>
              <a:rPr lang="ru-RU" sz="2200" dirty="0"/>
              <a:t> стало </a:t>
            </a:r>
            <a:r>
              <a:rPr lang="ru-RU" sz="2200" dirty="0" err="1"/>
              <a:t>суспільною</a:t>
            </a:r>
            <a:r>
              <a:rPr lang="ru-RU" sz="2200" dirty="0"/>
              <a:t> потребою кожного.</a:t>
            </a:r>
          </a:p>
        </p:txBody>
      </p:sp>
    </p:spTree>
    <p:extLst>
      <p:ext uri="{BB962C8B-B14F-4D97-AF65-F5344CB8AC3E}">
        <p14:creationId xmlns:p14="http://schemas.microsoft.com/office/powerpoint/2010/main" val="24890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До </a:t>
            </a:r>
            <a:r>
              <a:rPr lang="ru-RU" b="1" i="1" dirty="0" err="1"/>
              <a:t>динамічних</a:t>
            </a:r>
            <a:r>
              <a:rPr lang="ru-RU" b="1" i="1" dirty="0"/>
              <a:t> </a:t>
            </a:r>
            <a:r>
              <a:rPr lang="ru-RU" b="1" i="1" dirty="0" err="1"/>
              <a:t>компонентів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772076"/>
            <a:ext cx="11029615" cy="3086723"/>
          </a:xfrm>
        </p:spPr>
        <p:txBody>
          <a:bodyPr>
            <a:noAutofit/>
          </a:bodyPr>
          <a:lstStyle/>
          <a:p>
            <a:r>
              <a:rPr lang="ru-RU" sz="2200" i="1" dirty="0" err="1" smtClean="0"/>
              <a:t>національно-психологічні</a:t>
            </a:r>
            <a:r>
              <a:rPr lang="ru-RU" sz="2200" i="1" dirty="0" smtClean="0"/>
              <a:t> </a:t>
            </a:r>
            <a:r>
              <a:rPr lang="ru-RU" sz="2200" i="1" dirty="0" err="1"/>
              <a:t>особливості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характеризують</a:t>
            </a:r>
            <a:r>
              <a:rPr lang="ru-RU" sz="2200" dirty="0"/>
              <a:t> </a:t>
            </a:r>
            <a:r>
              <a:rPr lang="ru-RU" sz="2200" dirty="0" err="1"/>
              <a:t>своєрідність</a:t>
            </a:r>
            <a:r>
              <a:rPr lang="ru-RU" sz="2200" dirty="0"/>
              <a:t> </a:t>
            </a:r>
            <a:r>
              <a:rPr lang="ru-RU" sz="2200" dirty="0" err="1" smtClean="0"/>
              <a:t>перебігу</a:t>
            </a:r>
            <a:r>
              <a:rPr lang="en-US" sz="2200" dirty="0" smtClean="0"/>
              <a:t> </a:t>
            </a:r>
            <a:r>
              <a:rPr lang="ru-RU" sz="2200" dirty="0" err="1" smtClean="0"/>
              <a:t>психічних</a:t>
            </a:r>
            <a:r>
              <a:rPr lang="ru-RU" sz="2200" dirty="0" smtClean="0"/>
              <a:t> </a:t>
            </a:r>
            <a:r>
              <a:rPr lang="ru-RU" sz="2200" dirty="0" err="1"/>
              <a:t>процесів</a:t>
            </a:r>
            <a:r>
              <a:rPr lang="ru-RU" sz="2200" dirty="0"/>
              <a:t> і </a:t>
            </a:r>
            <a:r>
              <a:rPr lang="ru-RU" sz="2200" dirty="0" err="1"/>
              <a:t>станів</a:t>
            </a:r>
            <a:r>
              <a:rPr lang="ru-RU" sz="2200" dirty="0"/>
              <a:t>, </a:t>
            </a:r>
            <a:r>
              <a:rPr lang="ru-RU" sz="2200" dirty="0" err="1"/>
              <a:t>специфіку</a:t>
            </a:r>
            <a:r>
              <a:rPr lang="ru-RU" sz="2200" dirty="0"/>
              <a:t> </a:t>
            </a:r>
            <a:r>
              <a:rPr lang="ru-RU" sz="2200" dirty="0" err="1"/>
              <a:t>взаємодії</a:t>
            </a:r>
            <a:r>
              <a:rPr lang="ru-RU" sz="2200" dirty="0"/>
              <a:t> і </a:t>
            </a:r>
            <a:r>
              <a:rPr lang="ru-RU" sz="2200" dirty="0" err="1"/>
              <a:t>спілкування</a:t>
            </a:r>
            <a:r>
              <a:rPr lang="ru-RU" sz="2200" dirty="0"/>
              <a:t> </a:t>
            </a:r>
            <a:r>
              <a:rPr lang="ru-RU" sz="2200" dirty="0" err="1" smtClean="0"/>
              <a:t>представників</a:t>
            </a:r>
            <a:r>
              <a:rPr lang="en-US" sz="2200" dirty="0" smtClean="0"/>
              <a:t> </a:t>
            </a:r>
            <a:r>
              <a:rPr lang="ru-RU" sz="2200" dirty="0" err="1" smtClean="0"/>
              <a:t>конкретних</a:t>
            </a:r>
            <a:r>
              <a:rPr lang="ru-RU" sz="2200" dirty="0" smtClean="0"/>
              <a:t> </a:t>
            </a:r>
            <a:r>
              <a:rPr lang="ru-RU" sz="2200" dirty="0" err="1"/>
              <a:t>етносів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endParaRPr lang="en-US" sz="2200" dirty="0"/>
          </a:p>
          <a:p>
            <a:r>
              <a:rPr lang="ru-RU" sz="2200" i="1" dirty="0"/>
              <a:t>Структура </a:t>
            </a:r>
            <a:r>
              <a:rPr lang="ru-RU" sz="2200" i="1" dirty="0" err="1"/>
              <a:t>національно-психологічних</a:t>
            </a:r>
            <a:r>
              <a:rPr lang="ru-RU" sz="2200" i="1" dirty="0"/>
              <a:t> </a:t>
            </a:r>
            <a:r>
              <a:rPr lang="ru-RU" sz="2200" i="1" dirty="0" err="1"/>
              <a:t>особливостей</a:t>
            </a:r>
            <a:r>
              <a:rPr lang="ru-RU" sz="2200" i="1" dirty="0"/>
              <a:t> </a:t>
            </a:r>
            <a:r>
              <a:rPr lang="ru-RU" sz="2200" dirty="0" err="1"/>
              <a:t>включає</a:t>
            </a:r>
            <a:r>
              <a:rPr lang="ru-RU" sz="2200" dirty="0"/>
              <a:t> </a:t>
            </a:r>
            <a:r>
              <a:rPr lang="ru-RU" sz="2200" dirty="0" err="1" smtClean="0"/>
              <a:t>такі</a:t>
            </a:r>
            <a:r>
              <a:rPr lang="en-US" sz="2200" dirty="0" smtClean="0"/>
              <a:t> </a:t>
            </a:r>
            <a:r>
              <a:rPr lang="ru-RU" sz="2200" dirty="0" err="1" smtClean="0"/>
              <a:t>компоненти</a:t>
            </a:r>
            <a:r>
              <a:rPr lang="ru-RU" sz="2200" dirty="0"/>
              <a:t>: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мотиваційно-фонові</a:t>
            </a:r>
            <a:r>
              <a:rPr lang="ru-RU" sz="2200" dirty="0"/>
              <a:t> </a:t>
            </a:r>
            <a:r>
              <a:rPr lang="ru-RU" sz="2200" dirty="0" err="1"/>
              <a:t>особливості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інтелектуально-пізнавальні</a:t>
            </a:r>
            <a:r>
              <a:rPr lang="ru-RU" sz="2200" dirty="0"/>
              <a:t> </a:t>
            </a:r>
            <a:r>
              <a:rPr lang="ru-RU" sz="2200" dirty="0" err="1"/>
              <a:t>особливості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емоційно-вольові</a:t>
            </a:r>
            <a:r>
              <a:rPr lang="ru-RU" sz="2200" dirty="0"/>
              <a:t> </a:t>
            </a:r>
            <a:r>
              <a:rPr lang="ru-RU" sz="2200" dirty="0" err="1"/>
              <a:t>особливості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комунікативно-поведінкові</a:t>
            </a:r>
            <a:r>
              <a:rPr lang="ru-RU" sz="2200" dirty="0"/>
              <a:t> </a:t>
            </a:r>
            <a:r>
              <a:rPr lang="ru-RU" sz="2200" dirty="0" err="1" smtClean="0"/>
              <a:t>особливості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ru-RU" sz="2200" i="1" dirty="0" err="1" smtClean="0"/>
              <a:t>Мотиваційно-фонові</a:t>
            </a:r>
            <a:r>
              <a:rPr lang="ru-RU" sz="2200" i="1" dirty="0" smtClean="0"/>
              <a:t> </a:t>
            </a:r>
            <a:r>
              <a:rPr lang="ru-RU" sz="2200" i="1" dirty="0" err="1"/>
              <a:t>особливості</a:t>
            </a:r>
            <a:r>
              <a:rPr lang="ru-RU" sz="2200" i="1" dirty="0"/>
              <a:t> </a:t>
            </a:r>
            <a:r>
              <a:rPr lang="ru-RU" sz="2200" dirty="0"/>
              <a:t>– характеристики,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 smtClean="0"/>
              <a:t>визначають</a:t>
            </a:r>
            <a:r>
              <a:rPr lang="en-US" sz="2200" dirty="0" smtClean="0"/>
              <a:t> </a:t>
            </a:r>
            <a:r>
              <a:rPr lang="ru-RU" sz="2200" dirty="0" err="1" smtClean="0"/>
              <a:t>своєрідність</a:t>
            </a:r>
            <a:r>
              <a:rPr lang="ru-RU" sz="2200" dirty="0" smtClean="0"/>
              <a:t> </a:t>
            </a:r>
            <a:r>
              <a:rPr lang="ru-RU" sz="2200" dirty="0"/>
              <a:t>і </a:t>
            </a:r>
            <a:r>
              <a:rPr lang="ru-RU" sz="2200" dirty="0" err="1"/>
              <a:t>специфіку</a:t>
            </a:r>
            <a:r>
              <a:rPr lang="ru-RU" sz="2200" dirty="0"/>
              <a:t> </a:t>
            </a:r>
            <a:r>
              <a:rPr lang="ru-RU" sz="2200" dirty="0" err="1"/>
              <a:t>мотивації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і </a:t>
            </a:r>
            <a:r>
              <a:rPr lang="ru-RU" sz="2200" dirty="0" err="1"/>
              <a:t>вчинків</a:t>
            </a:r>
            <a:r>
              <a:rPr lang="ru-RU" sz="2200" dirty="0"/>
              <a:t> </a:t>
            </a:r>
            <a:r>
              <a:rPr lang="ru-RU" sz="2200" dirty="0" err="1"/>
              <a:t>представників</a:t>
            </a:r>
            <a:r>
              <a:rPr lang="ru-RU" sz="2200" dirty="0"/>
              <a:t> </a:t>
            </a:r>
            <a:r>
              <a:rPr lang="ru-RU" sz="2200" dirty="0" err="1"/>
              <a:t>етносу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8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err="1"/>
              <a:t>Інтелектуально-пізнавальні</a:t>
            </a:r>
            <a:r>
              <a:rPr lang="ru-RU" sz="2400" i="1" dirty="0"/>
              <a:t> </a:t>
            </a:r>
            <a:r>
              <a:rPr lang="ru-RU" sz="2400" i="1" dirty="0" err="1"/>
              <a:t>особливості</a:t>
            </a:r>
            <a:r>
              <a:rPr lang="ru-RU" sz="2400" i="1" dirty="0"/>
              <a:t> </a:t>
            </a:r>
            <a:r>
              <a:rPr lang="ru-RU" sz="2400" dirty="0"/>
              <a:t>– характеристики, </a:t>
            </a:r>
            <a:r>
              <a:rPr lang="ru-RU" sz="2400" dirty="0" err="1" smtClean="0"/>
              <a:t>які</a:t>
            </a:r>
            <a:r>
              <a:rPr lang="en-US" sz="2400" dirty="0" smtClean="0"/>
              <a:t> </a:t>
            </a:r>
            <a:r>
              <a:rPr lang="ru-RU" sz="2400" dirty="0" err="1" smtClean="0"/>
              <a:t>виражають</a:t>
            </a:r>
            <a:r>
              <a:rPr lang="ru-RU" sz="2400" dirty="0" smtClean="0"/>
              <a:t> </a:t>
            </a:r>
            <a:r>
              <a:rPr lang="ru-RU" sz="2400" dirty="0" err="1"/>
              <a:t>своєрідність</a:t>
            </a:r>
            <a:r>
              <a:rPr lang="ru-RU" sz="2400" dirty="0"/>
              <a:t> </a:t>
            </a:r>
            <a:r>
              <a:rPr lang="ru-RU" sz="2400" dirty="0" err="1"/>
              <a:t>сприйняття</a:t>
            </a:r>
            <a:r>
              <a:rPr lang="ru-RU" sz="2400" dirty="0"/>
              <a:t> і </a:t>
            </a:r>
            <a:r>
              <a:rPr lang="ru-RU" sz="2400" dirty="0" err="1"/>
              <a:t>мислення</a:t>
            </a:r>
            <a:r>
              <a:rPr lang="ru-RU" sz="2400" dirty="0"/>
              <a:t> </a:t>
            </a:r>
            <a:r>
              <a:rPr lang="ru-RU" sz="2400" dirty="0" err="1"/>
              <a:t>індивідів</a:t>
            </a:r>
            <a:r>
              <a:rPr lang="ru-RU" sz="2400" dirty="0"/>
              <a:t> і </a:t>
            </a:r>
            <a:r>
              <a:rPr lang="ru-RU" sz="2400" dirty="0" err="1" smtClean="0"/>
              <a:t>забезпечують</a:t>
            </a:r>
            <a:r>
              <a:rPr lang="en-US" sz="2400" dirty="0" smtClean="0"/>
              <a:t> </a:t>
            </a:r>
            <a:r>
              <a:rPr lang="ru-RU" sz="2400" dirty="0" err="1" smtClean="0"/>
              <a:t>прояв</a:t>
            </a:r>
            <a:r>
              <a:rPr lang="ru-RU" sz="2400" dirty="0" smtClean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своєрідності</a:t>
            </a:r>
            <a:r>
              <a:rPr lang="ru-RU" sz="2400" dirty="0"/>
              <a:t> через </a:t>
            </a:r>
            <a:r>
              <a:rPr lang="ru-RU" sz="2400" dirty="0" err="1"/>
              <a:t>специфічне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пізнавальних</a:t>
            </a:r>
            <a:r>
              <a:rPr lang="ru-RU" sz="2400" dirty="0"/>
              <a:t> </a:t>
            </a:r>
            <a:r>
              <a:rPr lang="ru-RU" sz="2400" dirty="0" smtClean="0"/>
              <a:t>та</a:t>
            </a:r>
            <a:r>
              <a:rPr lang="en-US" sz="2400" dirty="0" smtClean="0"/>
              <a:t> </a:t>
            </a:r>
            <a:r>
              <a:rPr lang="ru-RU" sz="2400" dirty="0" err="1" smtClean="0"/>
              <a:t>інтелектуальних</a:t>
            </a:r>
            <a:r>
              <a:rPr lang="ru-RU" sz="2400" dirty="0" smtClean="0"/>
              <a:t> </a:t>
            </a:r>
            <a:r>
              <a:rPr lang="ru-RU" sz="2400" dirty="0" err="1"/>
              <a:t>якостей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i="1" dirty="0" err="1"/>
              <a:t>Емоційно-вольові</a:t>
            </a:r>
            <a:r>
              <a:rPr lang="ru-RU" sz="2400" i="1" dirty="0"/>
              <a:t> </a:t>
            </a:r>
            <a:r>
              <a:rPr lang="ru-RU" sz="2400" i="1" dirty="0" err="1"/>
              <a:t>особливості</a:t>
            </a:r>
            <a:r>
              <a:rPr lang="ru-RU" sz="2400" i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динамічні</a:t>
            </a:r>
            <a:r>
              <a:rPr lang="ru-RU" sz="2400" dirty="0"/>
              <a:t> характеристики, </a:t>
            </a:r>
            <a:r>
              <a:rPr lang="ru-RU" sz="2400" dirty="0" err="1" smtClean="0"/>
              <a:t>які</a:t>
            </a:r>
            <a:r>
              <a:rPr lang="en-US" sz="2400" dirty="0" smtClean="0"/>
              <a:t> </a:t>
            </a:r>
            <a:r>
              <a:rPr lang="ru-RU" sz="2400" dirty="0" err="1" smtClean="0"/>
              <a:t>відображають</a:t>
            </a:r>
            <a:r>
              <a:rPr lang="ru-RU" sz="2400" dirty="0" smtClean="0"/>
              <a:t> </a:t>
            </a:r>
            <a:r>
              <a:rPr lang="ru-RU" sz="2400" dirty="0" err="1"/>
              <a:t>своєрідність</a:t>
            </a:r>
            <a:r>
              <a:rPr lang="ru-RU" sz="2400" dirty="0"/>
              <a:t> </a:t>
            </a:r>
            <a:r>
              <a:rPr lang="ru-RU" sz="2400" dirty="0" err="1"/>
              <a:t>прояву</a:t>
            </a:r>
            <a:r>
              <a:rPr lang="ru-RU" sz="2400" dirty="0"/>
              <a:t> і </a:t>
            </a:r>
            <a:r>
              <a:rPr lang="ru-RU" sz="2400" dirty="0" err="1"/>
              <a:t>функціонування</a:t>
            </a:r>
            <a:r>
              <a:rPr lang="ru-RU" sz="2400" dirty="0"/>
              <a:t> у конкретного </a:t>
            </a:r>
            <a:r>
              <a:rPr lang="ru-RU" sz="2400" dirty="0" smtClean="0"/>
              <a:t>народу</a:t>
            </a:r>
            <a:r>
              <a:rPr lang="en-US" sz="2400" dirty="0" smtClean="0"/>
              <a:t> </a:t>
            </a:r>
            <a:r>
              <a:rPr lang="ru-RU" sz="2400" dirty="0" err="1" smtClean="0"/>
              <a:t>емоційних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вольових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результативність</a:t>
            </a:r>
            <a:r>
              <a:rPr lang="ru-RU" sz="2400" dirty="0"/>
              <a:t> </a:t>
            </a:r>
            <a:r>
              <a:rPr lang="ru-RU" sz="2400" dirty="0" err="1" smtClean="0"/>
              <a:t>діяльності</a:t>
            </a:r>
            <a:r>
              <a:rPr lang="en-US" sz="2400" dirty="0" smtClean="0"/>
              <a:t>/</a:t>
            </a:r>
          </a:p>
          <a:p>
            <a:pPr marL="0" indent="0">
              <a:buNone/>
            </a:pPr>
            <a:r>
              <a:rPr lang="ru-RU" sz="2400" i="1" dirty="0" err="1"/>
              <a:t>Комунікативно-поведінкові</a:t>
            </a:r>
            <a:r>
              <a:rPr lang="ru-RU" sz="2400" i="1" dirty="0"/>
              <a:t> </a:t>
            </a:r>
            <a:r>
              <a:rPr lang="ru-RU" sz="2400" i="1" dirty="0" err="1"/>
              <a:t>особливості</a:t>
            </a:r>
            <a:r>
              <a:rPr lang="ru-RU" sz="2400" i="1" dirty="0"/>
              <a:t> </a:t>
            </a:r>
            <a:r>
              <a:rPr lang="ru-RU" sz="2400" dirty="0"/>
              <a:t>– характеристики, </a:t>
            </a:r>
            <a:r>
              <a:rPr lang="ru-RU" sz="2400" dirty="0" err="1" smtClean="0"/>
              <a:t>що</a:t>
            </a:r>
            <a:r>
              <a:rPr lang="en-US" sz="2400" dirty="0" smtClean="0"/>
              <a:t> </a:t>
            </a:r>
            <a:r>
              <a:rPr lang="ru-RU" sz="2400" dirty="0" err="1" smtClean="0"/>
              <a:t>відображають</a:t>
            </a:r>
            <a:r>
              <a:rPr lang="ru-RU" sz="2400" dirty="0" smtClean="0"/>
              <a:t> </a:t>
            </a:r>
            <a:r>
              <a:rPr lang="ru-RU" sz="2400" dirty="0" err="1"/>
              <a:t>своєрідність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і </a:t>
            </a:r>
            <a:r>
              <a:rPr lang="ru-RU" sz="2400" dirty="0" err="1"/>
              <a:t>взаємовідносин</a:t>
            </a:r>
            <a:r>
              <a:rPr lang="ru-RU" sz="2400" dirty="0"/>
              <a:t> </a:t>
            </a:r>
            <a:r>
              <a:rPr lang="ru-RU" sz="2400" dirty="0" err="1"/>
              <a:t>представників</a:t>
            </a:r>
            <a:r>
              <a:rPr lang="ru-RU" sz="2400" dirty="0"/>
              <a:t> </a:t>
            </a:r>
            <a:r>
              <a:rPr lang="ru-RU" sz="2400" dirty="0" err="1" smtClean="0"/>
              <a:t>різних</a:t>
            </a:r>
            <a:r>
              <a:rPr lang="en-US" sz="2400" dirty="0" smtClean="0"/>
              <a:t> </a:t>
            </a:r>
            <a:r>
              <a:rPr lang="ru-RU" sz="2400" dirty="0" err="1" smtClean="0"/>
              <a:t>етносів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2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Властивості</a:t>
            </a:r>
            <a:r>
              <a:rPr lang="ru-RU" b="1" i="1" dirty="0"/>
              <a:t> </a:t>
            </a:r>
            <a:r>
              <a:rPr lang="ru-RU" b="1" i="1" dirty="0" err="1"/>
              <a:t>національної</a:t>
            </a:r>
            <a:r>
              <a:rPr lang="ru-RU" b="1" i="1" dirty="0"/>
              <a:t> </a:t>
            </a:r>
            <a:r>
              <a:rPr lang="ru-RU" b="1" i="1" dirty="0" err="1"/>
              <a:t>психології</a:t>
            </a:r>
            <a:r>
              <a:rPr lang="ru-RU" b="1" i="1" dirty="0"/>
              <a:t> </a:t>
            </a:r>
            <a:r>
              <a:rPr lang="ru-RU" dirty="0"/>
              <a:t>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993457"/>
            <a:ext cx="11029615" cy="2865342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/>
              <a:t>прояв</a:t>
            </a:r>
            <a:r>
              <a:rPr lang="ru-RU" sz="2200" dirty="0"/>
              <a:t> </a:t>
            </a:r>
            <a:r>
              <a:rPr lang="ru-RU" sz="2200" dirty="0" err="1" smtClean="0"/>
              <a:t>закономірностей</a:t>
            </a:r>
            <a:r>
              <a:rPr lang="en-US" sz="2200" dirty="0" smtClean="0"/>
              <a:t> </a:t>
            </a:r>
            <a:r>
              <a:rPr lang="ru-RU" sz="2200" dirty="0" err="1" smtClean="0"/>
              <a:t>функціонування</a:t>
            </a:r>
            <a:r>
              <a:rPr lang="ru-RU" sz="2200" dirty="0" smtClean="0"/>
              <a:t> </a:t>
            </a:r>
            <a:r>
              <a:rPr lang="ru-RU" sz="2200" dirty="0" err="1"/>
              <a:t>національної</a:t>
            </a:r>
            <a:r>
              <a:rPr lang="ru-RU" sz="2200" dirty="0"/>
              <a:t> </a:t>
            </a:r>
            <a:r>
              <a:rPr lang="ru-RU" sz="2200" dirty="0" err="1"/>
              <a:t>психіки</a:t>
            </a:r>
            <a:r>
              <a:rPr lang="ru-RU" sz="2200" dirty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1. </a:t>
            </a:r>
            <a:r>
              <a:rPr lang="ru-RU" sz="2200" dirty="0" err="1"/>
              <a:t>Національно-психологічні</a:t>
            </a:r>
            <a:r>
              <a:rPr lang="ru-RU" sz="2200" dirty="0"/>
              <a:t> </a:t>
            </a:r>
            <a:r>
              <a:rPr lang="ru-RU" sz="2200" dirty="0" err="1"/>
              <a:t>особливості</a:t>
            </a:r>
            <a:r>
              <a:rPr lang="ru-RU" sz="2200" dirty="0"/>
              <a:t>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здатність</a:t>
            </a:r>
            <a:r>
              <a:rPr lang="ru-RU" sz="2200" dirty="0"/>
              <a:t> </a:t>
            </a:r>
            <a:r>
              <a:rPr lang="ru-RU" sz="2200" dirty="0" err="1" smtClean="0"/>
              <a:t>детермінувати</a:t>
            </a:r>
            <a:r>
              <a:rPr lang="en-US" sz="2200" dirty="0" smtClean="0"/>
              <a:t> </a:t>
            </a:r>
            <a:r>
              <a:rPr lang="ru-RU" sz="2200" dirty="0" smtClean="0"/>
              <a:t>на </a:t>
            </a:r>
            <a:r>
              <a:rPr lang="ru-RU" sz="2200" dirty="0" err="1"/>
              <a:t>рівні</a:t>
            </a:r>
            <a:r>
              <a:rPr lang="ru-RU" sz="2200" dirty="0"/>
              <a:t> </a:t>
            </a:r>
            <a:r>
              <a:rPr lang="ru-RU" sz="2200" dirty="0" err="1"/>
              <a:t>особистості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характер </a:t>
            </a:r>
            <a:r>
              <a:rPr lang="ru-RU" sz="2200" dirty="0" err="1"/>
              <a:t>функціонування</a:t>
            </a:r>
            <a:r>
              <a:rPr lang="ru-RU" sz="2200" dirty="0"/>
              <a:t> </a:t>
            </a:r>
            <a:r>
              <a:rPr lang="ru-RU" sz="2200" dirty="0" err="1"/>
              <a:t>психологічних</a:t>
            </a:r>
            <a:endParaRPr lang="ru-RU" sz="2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 err="1"/>
              <a:t>явищ</a:t>
            </a:r>
            <a:r>
              <a:rPr lang="ru-RU" sz="2200" dirty="0"/>
              <a:t>, </a:t>
            </a:r>
            <a:r>
              <a:rPr lang="ru-RU" sz="2200" dirty="0" err="1"/>
              <a:t>надаючи</a:t>
            </a:r>
            <a:r>
              <a:rPr lang="ru-RU" sz="2200" dirty="0"/>
              <a:t> </a:t>
            </a:r>
            <a:r>
              <a:rPr lang="ru-RU" sz="2200" dirty="0" err="1"/>
              <a:t>йому</a:t>
            </a:r>
            <a:r>
              <a:rPr lang="ru-RU" sz="2200" dirty="0"/>
              <a:t> </a:t>
            </a:r>
            <a:r>
              <a:rPr lang="ru-RU" sz="2200" dirty="0" err="1"/>
              <a:t>особливої</a:t>
            </a:r>
            <a:r>
              <a:rPr lang="ru-RU" sz="2200" dirty="0"/>
              <a:t> </a:t>
            </a:r>
            <a:r>
              <a:rPr lang="ru-RU" sz="2200" dirty="0" err="1"/>
              <a:t>спрямованості</a:t>
            </a:r>
            <a:r>
              <a:rPr lang="ru-RU" sz="2200" dirty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2. </a:t>
            </a:r>
            <a:r>
              <a:rPr lang="ru-RU" sz="2200" dirty="0" err="1"/>
              <a:t>Важливою</a:t>
            </a:r>
            <a:r>
              <a:rPr lang="ru-RU" sz="2200" dirty="0"/>
              <a:t> </a:t>
            </a:r>
            <a:r>
              <a:rPr lang="ru-RU" sz="2200" dirty="0" err="1"/>
              <a:t>властивістю</a:t>
            </a:r>
            <a:r>
              <a:rPr lang="ru-RU" sz="2200" dirty="0"/>
              <a:t> </a:t>
            </a:r>
            <a:r>
              <a:rPr lang="ru-RU" sz="2200" dirty="0" err="1"/>
              <a:t>національно-психологічних</a:t>
            </a:r>
            <a:r>
              <a:rPr lang="ru-RU" sz="2200" dirty="0"/>
              <a:t> </a:t>
            </a:r>
            <a:r>
              <a:rPr lang="ru-RU" sz="2200" dirty="0" err="1"/>
              <a:t>особливостей</a:t>
            </a:r>
            <a:r>
              <a:rPr lang="ru-RU" sz="2200" dirty="0"/>
              <a:t> </a:t>
            </a:r>
            <a:r>
              <a:rPr lang="ru-RU" sz="2200" dirty="0" smtClean="0"/>
              <a:t>є</a:t>
            </a:r>
            <a:r>
              <a:rPr lang="en-US" sz="2200" dirty="0" smtClean="0"/>
              <a:t> </a:t>
            </a:r>
            <a:r>
              <a:rPr lang="ru-RU" sz="2200" dirty="0" err="1" smtClean="0"/>
              <a:t>неможливість</a:t>
            </a:r>
            <a:r>
              <a:rPr lang="ru-RU" sz="2200" dirty="0" smtClean="0"/>
              <a:t> </a:t>
            </a:r>
            <a:r>
              <a:rPr lang="ru-RU" sz="2200" dirty="0" err="1"/>
              <a:t>доведення</a:t>
            </a:r>
            <a:r>
              <a:rPr lang="ru-RU" sz="2200" dirty="0"/>
              <a:t>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своєрідності</a:t>
            </a:r>
            <a:r>
              <a:rPr lang="ru-RU" sz="2200" dirty="0"/>
              <a:t> до </a:t>
            </a:r>
            <a:r>
              <a:rPr lang="ru-RU" sz="2200" dirty="0" err="1"/>
              <a:t>спільного</a:t>
            </a:r>
            <a:r>
              <a:rPr lang="ru-RU" sz="2200" dirty="0"/>
              <a:t> </a:t>
            </a:r>
            <a:r>
              <a:rPr lang="ru-RU" sz="2200" dirty="0" err="1"/>
              <a:t>знаменника</a:t>
            </a:r>
            <a:r>
              <a:rPr lang="ru-RU" sz="2200" dirty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3. </a:t>
            </a:r>
            <a:r>
              <a:rPr lang="ru-RU" sz="2200" dirty="0" err="1"/>
              <a:t>Національно-психологічні</a:t>
            </a:r>
            <a:r>
              <a:rPr lang="ru-RU" sz="2200" dirty="0"/>
              <a:t> </a:t>
            </a:r>
            <a:r>
              <a:rPr lang="ru-RU" sz="2200" dirty="0" err="1"/>
              <a:t>особливості</a:t>
            </a:r>
            <a:r>
              <a:rPr lang="ru-RU" sz="2200" dirty="0"/>
              <a:t> людей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</a:t>
            </a:r>
            <a:r>
              <a:rPr lang="ru-RU" sz="2200" dirty="0" err="1"/>
              <a:t>більшу</a:t>
            </a:r>
            <a:r>
              <a:rPr lang="ru-RU" sz="2200" dirty="0"/>
              <a:t> </a:t>
            </a:r>
            <a:r>
              <a:rPr lang="ru-RU" sz="2200" dirty="0" smtClean="0"/>
              <a:t>у</a:t>
            </a:r>
            <a:r>
              <a:rPr lang="en-US" sz="2200" dirty="0" smtClean="0"/>
              <a:t> </a:t>
            </a:r>
            <a:r>
              <a:rPr lang="ru-RU" sz="2200" dirty="0" err="1" smtClean="0"/>
              <a:t>порівнянні</a:t>
            </a:r>
            <a:r>
              <a:rPr lang="ru-RU" sz="2200" dirty="0" smtClean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іншими</a:t>
            </a:r>
            <a:r>
              <a:rPr lang="ru-RU" sz="2200" dirty="0"/>
              <a:t> </a:t>
            </a:r>
            <a:r>
              <a:rPr lang="ru-RU" sz="2200" dirty="0" err="1"/>
              <a:t>психологічними</a:t>
            </a:r>
            <a:r>
              <a:rPr lang="ru-RU" sz="2200" dirty="0"/>
              <a:t> </a:t>
            </a:r>
            <a:r>
              <a:rPr lang="ru-RU" sz="2200" dirty="0" err="1"/>
              <a:t>явищами</a:t>
            </a:r>
            <a:r>
              <a:rPr lang="ru-RU" sz="2200" dirty="0"/>
              <a:t> </a:t>
            </a:r>
            <a:r>
              <a:rPr lang="ru-RU" sz="2200" dirty="0" err="1"/>
              <a:t>консервативність</a:t>
            </a:r>
            <a:r>
              <a:rPr lang="ru-RU" sz="2200" dirty="0"/>
              <a:t> і </a:t>
            </a:r>
            <a:r>
              <a:rPr lang="ru-RU" sz="2200" dirty="0" err="1"/>
              <a:t>стійкість</a:t>
            </a:r>
            <a:r>
              <a:rPr lang="ru-RU" sz="2200" dirty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4. </a:t>
            </a:r>
            <a:r>
              <a:rPr lang="ru-RU" sz="2200" dirty="0" err="1"/>
              <a:t>Невід’ємною</a:t>
            </a:r>
            <a:r>
              <a:rPr lang="ru-RU" sz="2200" dirty="0"/>
              <a:t> </a:t>
            </a:r>
            <a:r>
              <a:rPr lang="ru-RU" sz="2200" dirty="0" err="1"/>
              <a:t>властивістю</a:t>
            </a:r>
            <a:r>
              <a:rPr lang="ru-RU" sz="2200" dirty="0"/>
              <a:t> </a:t>
            </a:r>
            <a:r>
              <a:rPr lang="ru-RU" sz="2200" dirty="0" err="1"/>
              <a:t>національно-психологічних</a:t>
            </a:r>
            <a:r>
              <a:rPr lang="ru-RU" sz="2200" dirty="0"/>
              <a:t> </a:t>
            </a:r>
            <a:r>
              <a:rPr lang="ru-RU" sz="2200" dirty="0" err="1"/>
              <a:t>особливостей</a:t>
            </a:r>
            <a:r>
              <a:rPr lang="ru-RU" sz="2200" dirty="0"/>
              <a:t> </a:t>
            </a:r>
            <a:r>
              <a:rPr lang="ru-RU" sz="2200" dirty="0" smtClean="0"/>
              <a:t>є</a:t>
            </a:r>
            <a:r>
              <a:rPr lang="en-US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/>
              <a:t>багатоманітність</a:t>
            </a:r>
            <a:r>
              <a:rPr lang="ru-RU" sz="2200" dirty="0"/>
              <a:t>. У </a:t>
            </a:r>
            <a:r>
              <a:rPr lang="ru-RU" sz="2200" dirty="0" err="1"/>
              <a:t>кожної</a:t>
            </a:r>
            <a:r>
              <a:rPr lang="ru-RU" sz="2200" dirty="0"/>
              <a:t> </a:t>
            </a:r>
            <a:r>
              <a:rPr lang="ru-RU" sz="2200" dirty="0" err="1"/>
              <a:t>конкретної</a:t>
            </a:r>
            <a:r>
              <a:rPr lang="ru-RU" sz="2200" dirty="0"/>
              <a:t> </a:t>
            </a:r>
            <a:r>
              <a:rPr lang="ru-RU" sz="2200" dirty="0" err="1"/>
              <a:t>спільноти</a:t>
            </a:r>
            <a:r>
              <a:rPr lang="ru-RU" sz="2200" dirty="0"/>
              <a:t> </a:t>
            </a:r>
            <a:r>
              <a:rPr lang="ru-RU" sz="2200" dirty="0" err="1"/>
              <a:t>національна</a:t>
            </a:r>
            <a:r>
              <a:rPr lang="ru-RU" sz="2200" dirty="0"/>
              <a:t> </a:t>
            </a:r>
            <a:r>
              <a:rPr lang="ru-RU" sz="2200" dirty="0" err="1" smtClean="0"/>
              <a:t>специфіка</a:t>
            </a:r>
            <a:r>
              <a:rPr lang="en-US" sz="2200" dirty="0" smtClean="0"/>
              <a:t> </a:t>
            </a:r>
            <a:r>
              <a:rPr lang="ru-RU" sz="2200" dirty="0" err="1" smtClean="0"/>
              <a:t>психічних</a:t>
            </a:r>
            <a:r>
              <a:rPr lang="ru-RU" sz="2200" dirty="0" smtClean="0"/>
              <a:t> </a:t>
            </a:r>
            <a:r>
              <a:rPr lang="ru-RU" sz="2200" dirty="0" err="1"/>
              <a:t>процесів</a:t>
            </a:r>
            <a:r>
              <a:rPr lang="ru-RU" sz="2200" dirty="0"/>
              <a:t> і </a:t>
            </a:r>
            <a:r>
              <a:rPr lang="ru-RU" sz="2200" dirty="0" err="1"/>
              <a:t>станів</a:t>
            </a:r>
            <a:r>
              <a:rPr lang="ru-RU" sz="2200" dirty="0"/>
              <a:t>, </a:t>
            </a:r>
            <a:r>
              <a:rPr lang="ru-RU" sz="2200" dirty="0" err="1"/>
              <a:t>взаємодії</a:t>
            </a:r>
            <a:r>
              <a:rPr lang="ru-RU" sz="2200" dirty="0"/>
              <a:t> і </a:t>
            </a:r>
            <a:r>
              <a:rPr lang="ru-RU" sz="2200" dirty="0" err="1"/>
              <a:t>спілкування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 smtClean="0"/>
              <a:t>особливі</a:t>
            </a:r>
            <a:r>
              <a:rPr lang="en-US" sz="2200" dirty="0" smtClean="0"/>
              <a:t> </a:t>
            </a:r>
            <a:r>
              <a:rPr lang="ru-RU" sz="2200" dirty="0" smtClean="0"/>
              <a:t>характеристики</a:t>
            </a:r>
            <a:r>
              <a:rPr lang="ru-RU" sz="2200" dirty="0"/>
              <a:t>, для </a:t>
            </a:r>
            <a:r>
              <a:rPr lang="ru-RU" sz="2200" dirty="0" err="1"/>
              <a:t>вивчення</a:t>
            </a:r>
            <a:r>
              <a:rPr lang="ru-RU" sz="2200" dirty="0"/>
              <a:t> і </a:t>
            </a:r>
            <a:r>
              <a:rPr lang="ru-RU" sz="2200" dirty="0" err="1"/>
              <a:t>осмислення</a:t>
            </a:r>
            <a:r>
              <a:rPr lang="ru-RU" sz="2200" dirty="0"/>
              <a:t> </a:t>
            </a:r>
            <a:r>
              <a:rPr lang="ru-RU" sz="2200" dirty="0" err="1"/>
              <a:t>яких</a:t>
            </a:r>
            <a:r>
              <a:rPr lang="ru-RU" sz="2200" dirty="0"/>
              <a:t> </a:t>
            </a:r>
            <a:r>
              <a:rPr lang="ru-RU" sz="2200" dirty="0" err="1"/>
              <a:t>необхідно</a:t>
            </a:r>
            <a:r>
              <a:rPr lang="ru-RU" sz="2200" dirty="0"/>
              <a:t> </a:t>
            </a:r>
            <a:r>
              <a:rPr lang="ru-RU" sz="2200" dirty="0" err="1" smtClean="0"/>
              <a:t>здійснювати</a:t>
            </a:r>
            <a:r>
              <a:rPr lang="en-US" sz="2200" dirty="0" smtClean="0"/>
              <a:t> </a:t>
            </a:r>
            <a:r>
              <a:rPr lang="ru-RU" sz="2200" dirty="0" err="1" smtClean="0"/>
              <a:t>порівняння</a:t>
            </a:r>
            <a:r>
              <a:rPr lang="ru-RU" sz="2200" dirty="0" smtClean="0"/>
              <a:t> </a:t>
            </a:r>
            <a:r>
              <a:rPr lang="ru-RU" sz="2200" dirty="0"/>
              <a:t>з </a:t>
            </a:r>
            <a:r>
              <a:rPr lang="ru-RU" sz="2200" dirty="0" err="1"/>
              <a:t>однотипними</a:t>
            </a:r>
            <a:r>
              <a:rPr lang="ru-RU" sz="2200" dirty="0"/>
              <a:t> характеристиками </a:t>
            </a:r>
            <a:r>
              <a:rPr lang="ru-RU" sz="2200" dirty="0" err="1"/>
              <a:t>представників</a:t>
            </a:r>
            <a:r>
              <a:rPr lang="ru-RU" sz="2200" dirty="0"/>
              <a:t>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націй</a:t>
            </a:r>
            <a:r>
              <a:rPr lang="ru-RU" sz="2200" dirty="0"/>
              <a:t> </a:t>
            </a:r>
            <a:r>
              <a:rPr lang="ru-RU" sz="2200" dirty="0" smtClean="0"/>
              <a:t>і</a:t>
            </a:r>
            <a:r>
              <a:rPr lang="en-US" sz="2200" dirty="0" smtClean="0"/>
              <a:t> </a:t>
            </a:r>
            <a:r>
              <a:rPr lang="ru-RU" sz="2200" dirty="0" smtClean="0"/>
              <a:t>народностей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65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Специфічні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 </a:t>
            </a:r>
            <a:r>
              <a:rPr lang="ru-RU" b="1" i="1" dirty="0" err="1"/>
              <a:t>національної</a:t>
            </a:r>
            <a:r>
              <a:rPr lang="ru-RU" b="1" i="1" dirty="0"/>
              <a:t> </a:t>
            </a:r>
            <a:r>
              <a:rPr lang="ru-RU" b="1" i="1" dirty="0" err="1"/>
              <a:t>психіки</a:t>
            </a:r>
            <a:r>
              <a:rPr lang="ru-RU" b="1" i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err="1"/>
              <a:t>Об’єктивація</a:t>
            </a:r>
            <a:r>
              <a:rPr lang="ru-RU" sz="2400" dirty="0"/>
              <a:t> </a:t>
            </a:r>
            <a:r>
              <a:rPr lang="ru-RU" sz="2400" dirty="0" err="1"/>
              <a:t>етнічної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сприяє</a:t>
            </a:r>
            <a:r>
              <a:rPr lang="ru-RU" sz="2400" dirty="0"/>
              <a:t> </a:t>
            </a:r>
            <a:r>
              <a:rPr lang="ru-RU" sz="2400" dirty="0" err="1"/>
              <a:t>прояву</a:t>
            </a:r>
            <a:r>
              <a:rPr lang="ru-RU" sz="2400" dirty="0"/>
              <a:t> у </a:t>
            </a:r>
            <a:r>
              <a:rPr lang="ru-RU" sz="2400" dirty="0" err="1" smtClean="0"/>
              <a:t>поведінці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 </a:t>
            </a:r>
            <a:r>
              <a:rPr lang="ru-RU" sz="2400" dirty="0" err="1"/>
              <a:t>індивідуальної</a:t>
            </a:r>
            <a:r>
              <a:rPr lang="ru-RU" sz="2400" dirty="0"/>
              <a:t> та </a:t>
            </a:r>
            <a:r>
              <a:rPr lang="ru-RU" sz="2400" dirty="0" err="1"/>
              <a:t>суспільної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</a:t>
            </a:r>
            <a:r>
              <a:rPr lang="ru-RU" sz="2400" dirty="0" err="1"/>
              <a:t>етносу</a:t>
            </a:r>
            <a:r>
              <a:rPr lang="ru-RU" sz="2400" dirty="0"/>
              <a:t>.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Регулятивна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 – </a:t>
            </a:r>
            <a:r>
              <a:rPr lang="ru-RU" sz="2400" dirty="0" err="1"/>
              <a:t>певна</a:t>
            </a:r>
            <a:r>
              <a:rPr lang="ru-RU" sz="2400" dirty="0"/>
              <a:t> схема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smtClean="0"/>
              <a:t>як</a:t>
            </a:r>
            <a:r>
              <a:rPr lang="en-US" sz="2400" dirty="0" smtClean="0"/>
              <a:t> </a:t>
            </a:r>
            <a:r>
              <a:rPr lang="ru-RU" sz="2400" dirty="0" err="1" smtClean="0"/>
              <a:t>передставника</a:t>
            </a:r>
            <a:r>
              <a:rPr lang="ru-RU" sz="2400" dirty="0" smtClean="0"/>
              <a:t> </a:t>
            </a:r>
            <a:r>
              <a:rPr lang="ru-RU" sz="2400" dirty="0" err="1"/>
              <a:t>етнічної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.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Функція</a:t>
            </a:r>
            <a:r>
              <a:rPr lang="ru-RU" sz="2400" dirty="0"/>
              <a:t> контролю </a:t>
            </a:r>
            <a:r>
              <a:rPr lang="ru-RU" sz="2400" dirty="0" err="1"/>
              <a:t>реалізується</a:t>
            </a:r>
            <a:r>
              <a:rPr lang="ru-RU" sz="2400" dirty="0"/>
              <a:t> через </a:t>
            </a:r>
            <a:r>
              <a:rPr lang="ru-RU" sz="2400" dirty="0" err="1"/>
              <a:t>процеси</a:t>
            </a:r>
            <a:r>
              <a:rPr lang="ru-RU" sz="2400" dirty="0"/>
              <a:t> </a:t>
            </a:r>
            <a:r>
              <a:rPr lang="ru-RU" sz="2400" dirty="0" err="1"/>
              <a:t>адаптації</a:t>
            </a:r>
            <a:r>
              <a:rPr lang="ru-RU" sz="2400" dirty="0"/>
              <a:t>, </a:t>
            </a:r>
            <a:r>
              <a:rPr lang="ru-RU" sz="2400" dirty="0" err="1" smtClean="0"/>
              <a:t>стабілізації,стимуляції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1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/>
              <a:t>Психологічні</a:t>
            </a:r>
            <a:r>
              <a:rPr lang="ru-RU" b="1" i="1" dirty="0"/>
              <a:t> </a:t>
            </a:r>
            <a:r>
              <a:rPr lang="ru-RU" b="1" i="1" dirty="0" err="1"/>
              <a:t>аспекти</a:t>
            </a:r>
            <a:r>
              <a:rPr lang="ru-RU" b="1" i="1" dirty="0"/>
              <a:t> </a:t>
            </a:r>
            <a:r>
              <a:rPr lang="ru-RU" b="1" i="1" dirty="0" err="1"/>
              <a:t>формування</a:t>
            </a:r>
            <a:r>
              <a:rPr lang="ru-RU" b="1" i="1" dirty="0"/>
              <a:t> </a:t>
            </a:r>
            <a:r>
              <a:rPr lang="ru-RU" b="1" i="1" dirty="0" err="1"/>
              <a:t>етнічної</a:t>
            </a:r>
            <a:r>
              <a:rPr lang="ru-RU" b="1" i="1" dirty="0"/>
              <a:t> </a:t>
            </a:r>
            <a:r>
              <a:rPr lang="ru-RU" b="1" i="1" dirty="0" err="1"/>
              <a:t>самосвідомості</a:t>
            </a:r>
            <a:r>
              <a:rPr lang="ru-RU" b="1" i="1" dirty="0"/>
              <a:t> та </a:t>
            </a:r>
            <a:r>
              <a:rPr lang="ru-RU" b="1" i="1" dirty="0" err="1" smtClean="0"/>
              <a:t>етнічної</a:t>
            </a:r>
            <a:r>
              <a:rPr lang="en-US" b="1" i="1" dirty="0" smtClean="0"/>
              <a:t> </a:t>
            </a:r>
            <a:r>
              <a:rPr lang="ru-RU" b="1" i="1" dirty="0" err="1" smtClean="0"/>
              <a:t>ідентичності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err="1"/>
              <a:t>Етнічна</a:t>
            </a:r>
            <a:r>
              <a:rPr lang="ru-RU" sz="2400" b="1" i="1" dirty="0"/>
              <a:t> </a:t>
            </a:r>
            <a:r>
              <a:rPr lang="ru-RU" sz="2400" b="1" i="1" dirty="0" err="1"/>
              <a:t>самосвідомість</a:t>
            </a:r>
            <a:r>
              <a:rPr lang="ru-RU" sz="2400" b="1" i="1" dirty="0"/>
              <a:t> </a:t>
            </a:r>
            <a:r>
              <a:rPr lang="ru-RU" sz="2400" dirty="0"/>
              <a:t>– результат </a:t>
            </a:r>
            <a:r>
              <a:rPr lang="ru-RU" sz="2400" dirty="0" err="1"/>
              <a:t>осмислення</a:t>
            </a:r>
            <a:r>
              <a:rPr lang="ru-RU" sz="2400" dirty="0"/>
              <a:t> людьми </a:t>
            </a:r>
            <a:r>
              <a:rPr lang="ru-RU" sz="2400" dirty="0" err="1" smtClean="0"/>
              <a:t>своєї</a:t>
            </a:r>
            <a:r>
              <a:rPr lang="en-US" sz="2400" dirty="0" smtClean="0"/>
              <a:t> </a:t>
            </a:r>
            <a:r>
              <a:rPr lang="ru-RU" sz="2400" dirty="0" err="1" smtClean="0"/>
              <a:t>приналежності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етнічної</a:t>
            </a:r>
            <a:r>
              <a:rPr lang="ru-RU" sz="2400" dirty="0"/>
              <a:t> </a:t>
            </a:r>
            <a:r>
              <a:rPr lang="ru-RU" sz="2400" dirty="0" err="1"/>
              <a:t>спільноти</a:t>
            </a:r>
            <a:r>
              <a:rPr lang="ru-RU" sz="2400" dirty="0"/>
              <a:t> і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останньої</a:t>
            </a:r>
            <a:r>
              <a:rPr lang="ru-RU" sz="2400" dirty="0"/>
              <a:t> у </a:t>
            </a:r>
            <a:r>
              <a:rPr lang="ru-RU" sz="2400" dirty="0" err="1" smtClean="0"/>
              <a:t>системі</a:t>
            </a:r>
            <a:r>
              <a:rPr lang="en-US" sz="2400" dirty="0" smtClean="0"/>
              <a:t> 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.</a:t>
            </a:r>
          </a:p>
          <a:p>
            <a:r>
              <a:rPr lang="ru-RU" sz="2400" i="1" dirty="0" err="1"/>
              <a:t>Рівні</a:t>
            </a:r>
            <a:r>
              <a:rPr lang="ru-RU" sz="2400" i="1" dirty="0"/>
              <a:t> </a:t>
            </a:r>
            <a:r>
              <a:rPr lang="ru-RU" sz="2400" i="1" dirty="0" err="1"/>
              <a:t>розгляду</a:t>
            </a:r>
            <a:r>
              <a:rPr lang="ru-RU" sz="2400" i="1" dirty="0"/>
              <a:t> </a:t>
            </a:r>
            <a:r>
              <a:rPr lang="ru-RU" sz="2400" i="1" dirty="0" err="1"/>
              <a:t>етнічної</a:t>
            </a:r>
            <a:r>
              <a:rPr lang="ru-RU" sz="2400" i="1" dirty="0"/>
              <a:t> </a:t>
            </a:r>
            <a:r>
              <a:rPr lang="ru-RU" sz="2400" i="1" dirty="0" err="1"/>
              <a:t>самосвідомості</a:t>
            </a:r>
            <a:r>
              <a:rPr lang="ru-RU" sz="2400" i="1" dirty="0"/>
              <a:t>: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особистісний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етнічний</a:t>
            </a:r>
            <a:r>
              <a:rPr lang="ru-RU" sz="2400" dirty="0"/>
              <a:t> Я-образ </a:t>
            </a:r>
            <a:r>
              <a:rPr lang="ru-RU" sz="2400" dirty="0" err="1"/>
              <a:t>конкретної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загальноетнічний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;</a:t>
            </a:r>
          </a:p>
          <a:p>
            <a:r>
              <a:rPr lang="ru-RU" sz="2400" dirty="0"/>
              <a:t>§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 </a:t>
            </a:r>
            <a:r>
              <a:rPr lang="ru-RU" sz="2400" dirty="0" err="1"/>
              <a:t>всередині</a:t>
            </a:r>
            <a:r>
              <a:rPr lang="ru-RU" sz="2400" dirty="0"/>
              <a:t> одного </a:t>
            </a:r>
            <a:r>
              <a:rPr lang="ru-RU" sz="2400" dirty="0" err="1"/>
              <a:t>етносу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4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1862</TotalTime>
  <Words>1388</Words>
  <Application>Microsoft Office PowerPoint</Application>
  <PresentationFormat>Широкоэкранный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Corbel</vt:lpstr>
      <vt:lpstr>Gill Sans MT</vt:lpstr>
      <vt:lpstr>Wingdings 2</vt:lpstr>
      <vt:lpstr>Дивиденд</vt:lpstr>
      <vt:lpstr>Сутність і структура етнічних спільнот</vt:lpstr>
      <vt:lpstr>Презентация PowerPoint</vt:lpstr>
      <vt:lpstr>До системоутворюючих компонентів психології нації відносять </vt:lpstr>
      <vt:lpstr>Презентация PowerPoint</vt:lpstr>
      <vt:lpstr>До динамічних компонентів</vt:lpstr>
      <vt:lpstr>Презентация PowerPoint</vt:lpstr>
      <vt:lpstr>Властивості національної психології –</vt:lpstr>
      <vt:lpstr>Специфічні функції національної психіки:</vt:lpstr>
      <vt:lpstr>Психологічні аспекти формування етнічної самосвідомості та етнічної ідентичності</vt:lpstr>
      <vt:lpstr>Презентация PowerPoint</vt:lpstr>
      <vt:lpstr>Презентация PowerPoint</vt:lpstr>
      <vt:lpstr>Класифікації етнічної ідентичності:</vt:lpstr>
      <vt:lpstr>Види відхилень від норми етнічної ідентичності: </vt:lpstr>
      <vt:lpstr>Феномено зростання етнічної ідентичності </vt:lpstr>
      <vt:lpstr>Криза етнічної ідентичності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і структура етнічних спільнот</dc:title>
  <dc:creator>Latitude</dc:creator>
  <cp:lastModifiedBy>Latitude</cp:lastModifiedBy>
  <cp:revision>9</cp:revision>
  <dcterms:created xsi:type="dcterms:W3CDTF">2020-12-07T18:07:11Z</dcterms:created>
  <dcterms:modified xsi:type="dcterms:W3CDTF">2020-12-09T13:21:45Z</dcterms:modified>
</cp:coreProperties>
</file>