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9c4abf62a_2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9c4abf62a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852"/>
              </a:buClr>
              <a:buSzPts val="2400"/>
              <a:buNone/>
              <a:defRPr sz="2400">
                <a:solidFill>
                  <a:srgbClr val="87785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4400"/>
              <a:buFont typeface="Times New Roman"/>
              <a:buNone/>
              <a:defRPr b="1" i="0" sz="4400" u="none" cap="none" strike="noStrike">
                <a:solidFill>
                  <a:srgbClr val="8778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498764" y="166255"/>
            <a:ext cx="8146472" cy="3343708"/>
          </a:xfrm>
          <a:prstGeom prst="rect">
            <a:avLst/>
          </a:prstGeom>
          <a:solidFill>
            <a:srgbClr val="B9AD8D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ru-RU" sz="5400">
                <a:solidFill>
                  <a:schemeClr val="dk1"/>
                </a:solidFill>
              </a:rPr>
              <a:t>Наступ польських та білогвардійських військ. Повернення більшовицького режиму.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2400"/>
              <a:buNone/>
            </a:pPr>
            <a:r>
              <a:rPr lang="ru-RU"/>
              <a:t>Історія України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852"/>
              </a:buClr>
              <a:buSzPts val="2400"/>
              <a:buNone/>
            </a:pPr>
            <a:r>
              <a:rPr lang="ru-RU"/>
              <a:t>10 клас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628650" y="166256"/>
            <a:ext cx="7886700" cy="1080653"/>
          </a:xfrm>
          <a:prstGeom prst="rect">
            <a:avLst/>
          </a:prstGeom>
          <a:solidFill>
            <a:srgbClr val="D2CA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3959"/>
              <a:buFont typeface="Times New Roman"/>
              <a:buNone/>
            </a:pPr>
            <a:r>
              <a:rPr b="0" lang="ru-RU" sz="3959"/>
              <a:t>            30 серпня 1919 р. більшовики залишили Київ</a:t>
            </a:r>
            <a:endParaRPr sz="3959"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628650" y="1496291"/>
            <a:ext cx="3886200" cy="4680672"/>
          </a:xfrm>
          <a:prstGeom prst="rect">
            <a:avLst/>
          </a:prstGeom>
          <a:solidFill>
            <a:srgbClr val="D2CA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ru-RU" sz="2400"/>
              <a:t>Київ 31 серпня 1919 року. Картина Леоніда Перфецького</a:t>
            </a:r>
            <a:endParaRPr sz="2400"/>
          </a:p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4629150" y="1482436"/>
            <a:ext cx="3886200" cy="469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До Києва майже одночасно увійшли українські та денікінські війська, дотримуючись при цьому дружнього нейтралітету. </a:t>
            </a:r>
            <a:endParaRPr/>
          </a:p>
        </p:txBody>
      </p:sp>
      <p:pic>
        <p:nvPicPr>
          <p:cNvPr descr="Київ 31 серпня 1919 року. Картина Леоніда Перфецького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9455"/>
            <a:ext cx="4779818" cy="394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в’язане зображення"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9647" y="1722437"/>
            <a:ext cx="2524125" cy="180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>
            <p:ph type="title"/>
          </p:nvPr>
        </p:nvSpPr>
        <p:spPr>
          <a:xfrm>
            <a:off x="628650" y="0"/>
            <a:ext cx="7886700" cy="1191491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“Київська катастрофа”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263236" y="1357745"/>
            <a:ext cx="4251614" cy="481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Українські підрозділи, не бажаючи воювати з потенційними союзниками, залишили Київ та відійшли до Василькова.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 Здача Києва була рівносильна поразці. Ця подія увійшла в історію як «Київська катастрофа».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 Отже, на початку осені 1919 р. майже вся Україна опинилася під владою білогвардійських військ.</a:t>
            </a:r>
            <a:endParaRPr sz="2590"/>
          </a:p>
        </p:txBody>
      </p:sp>
      <p:pic>
        <p:nvPicPr>
          <p:cNvPr descr="Пов’язане зображення"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7308" y="4239491"/>
            <a:ext cx="4696691" cy="2618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в’язане зображення" id="168" name="Google Shape;16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5539" y="969818"/>
            <a:ext cx="2407516" cy="315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628650" y="0"/>
            <a:ext cx="7886700" cy="1302327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Мовою джерел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628650" y="1482437"/>
            <a:ext cx="7886700" cy="4364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/>
              <a:t>Прем’єр УНР Ісаак Мазепа: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«Так славно почався і так безславно скінчився похід об'єднаної Української Армії на Київ».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/>
              <a:t> Марко Безручко. «Від Проскурова до Чарториї»: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«Великий вплив на все українське військо зробило залишення українськими частинами тільки що взятої столиці України — Києва. Дух підупав, порив охолонув, у душу почала закрадатися зневіра в перемогу»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трикутник смерті&quot;"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628650" y="166256"/>
            <a:ext cx="7886700" cy="1025236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Поразка українських військ</a:t>
            </a:r>
            <a:endParaRPr sz="3959"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221673" y="1288473"/>
            <a:ext cx="4293177" cy="48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Оточена з усіх боків, не маючи достатньої стратегічної бази, зброї й амуніції, Українська армія мусила відступати перед численним ворогом — Білою й   Червоною              арміями. З тилу загрожували поляки. Узимку 1919—1920 рр. від тифу вмерло 25 тисяч українських вояків.</a:t>
            </a:r>
            <a:endParaRPr sz="2590"/>
          </a:p>
        </p:txBody>
      </p:sp>
      <p:sp>
        <p:nvSpPr>
          <p:cNvPr id="186" name="Google Shape;186;p26"/>
          <p:cNvSpPr txBox="1"/>
          <p:nvPr>
            <p:ph idx="2" type="body"/>
          </p:nvPr>
        </p:nvSpPr>
        <p:spPr>
          <a:xfrm>
            <a:off x="4629150" y="1343891"/>
            <a:ext cx="4320886" cy="483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Врешті-решт, розбіжності призвели до відкритого конфлікту та розколу між УНР та ЗУНР, наслідком чого стало припинення збройної боротьби УГА в листопаді 1919 р. після переходу її частин на бік Добровольчої армії, а згодом Червоної армії.</a:t>
            </a:r>
            <a:endParaRPr sz="259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166255" y="1825625"/>
            <a:ext cx="4348595" cy="4589030"/>
          </a:xfrm>
          <a:prstGeom prst="rect">
            <a:avLst/>
          </a:prstGeom>
          <a:solidFill>
            <a:srgbClr val="B9AD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</p:txBody>
      </p:sp>
      <p:sp>
        <p:nvSpPr>
          <p:cNvPr id="192" name="Google Shape;192;p27"/>
          <p:cNvSpPr txBox="1"/>
          <p:nvPr>
            <p:ph idx="2" type="body"/>
          </p:nvPr>
        </p:nvSpPr>
        <p:spPr>
          <a:xfrm>
            <a:off x="4629150" y="1825625"/>
            <a:ext cx="433474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Ще на початку наступу білогвардійських військ, у січні 1919 р., А. Денікін сформулював засади своєї політики: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«єдина і неділима Росія»,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 боротьба з більшовиками до кінця,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 встановлення порядку і запровадження тимчасової військової диктатури,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 смертна кара за участь у «бунтах», більшовицьких організаціях, за дезертирство в армії.</a:t>
            </a:r>
            <a:endParaRPr sz="217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628650" y="166256"/>
            <a:ext cx="7886700" cy="1524434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Встановлення денікінського режиму в Україні. Білий терор.</a:t>
            </a: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/>
          </a:p>
        </p:txBody>
      </p:sp>
      <p:pic>
        <p:nvPicPr>
          <p:cNvPr descr="Результат пошуку зображень за запитом &quot;денікінський режим в україні коротко&quot;"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744" y="1870363"/>
            <a:ext cx="3255819" cy="455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8"/>
          <p:cNvGrpSpPr/>
          <p:nvPr/>
        </p:nvGrpSpPr>
        <p:grpSpPr>
          <a:xfrm>
            <a:off x="628650" y="1825625"/>
            <a:ext cx="7886700" cy="4351338"/>
            <a:chOff x="0" y="0"/>
            <a:chExt cx="7886700" cy="4351338"/>
          </a:xfrm>
        </p:grpSpPr>
        <p:sp>
          <p:nvSpPr>
            <p:cNvPr id="200" name="Google Shape;200;p28"/>
            <p:cNvSpPr/>
            <p:nvPr/>
          </p:nvSpPr>
          <p:spPr>
            <a:xfrm>
              <a:off x="0" y="0"/>
              <a:ext cx="4351338" cy="4351338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30243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175669" y="0"/>
              <a:ext cx="5711031" cy="4351338"/>
            </a:xfrm>
            <a:prstGeom prst="rect">
              <a:avLst/>
            </a:prstGeom>
            <a:solidFill>
              <a:srgbClr val="9E87B7">
                <a:alpha val="89803"/>
              </a:srgbClr>
            </a:solidFill>
            <a:ln cap="flat" cmpd="sng" w="12700">
              <a:solidFill>
                <a:srgbClr val="EF7F0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2175669" y="0"/>
              <a:ext cx="5711031" cy="1305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Київська область</a:t>
              </a:r>
              <a:endPara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761485" y="1305404"/>
              <a:ext cx="2828366" cy="2828366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9E87B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175669" y="1305404"/>
              <a:ext cx="5711031" cy="2828366"/>
            </a:xfrm>
            <a:prstGeom prst="rect">
              <a:avLst/>
            </a:prstGeom>
            <a:solidFill>
              <a:srgbClr val="DFD6E7">
                <a:alpha val="89803"/>
              </a:srgbClr>
            </a:solidFill>
            <a:ln cap="flat" cmpd="sng" w="12700">
              <a:solidFill>
                <a:srgbClr val="EF7F0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 txBox="1"/>
            <p:nvPr/>
          </p:nvSpPr>
          <p:spPr>
            <a:xfrm>
              <a:off x="2175669" y="1305404"/>
              <a:ext cx="5711031" cy="1305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Харківська область</a:t>
              </a:r>
              <a:endPara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522968" y="2610804"/>
              <a:ext cx="1305400" cy="13054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0D2C3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175669" y="2610804"/>
              <a:ext cx="5711031" cy="1305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F7F0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8"/>
            <p:cNvSpPr txBox="1"/>
            <p:nvPr/>
          </p:nvSpPr>
          <p:spPr>
            <a:xfrm>
              <a:off x="2175669" y="2610804"/>
              <a:ext cx="5711031" cy="1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Новоросійська область (центр Одеса)</a:t>
              </a:r>
              <a:endPara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8"/>
          <p:cNvSpPr txBox="1"/>
          <p:nvPr/>
        </p:nvSpPr>
        <p:spPr>
          <a:xfrm>
            <a:off x="318655" y="0"/>
            <a:ext cx="8409709" cy="1323439"/>
          </a:xfrm>
          <a:prstGeom prst="rect">
            <a:avLst/>
          </a:prstGeom>
          <a:solidFill>
            <a:srgbClr val="664D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Адміністративний поділ 		України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628650" y="180110"/>
            <a:ext cx="7886700" cy="1149926"/>
          </a:xfrm>
          <a:prstGeom prst="rect">
            <a:avLst/>
          </a:prstGeom>
          <a:gradFill>
            <a:gsLst>
              <a:gs pos="0">
                <a:srgbClr val="A6BFA2"/>
              </a:gs>
              <a:gs pos="50000">
                <a:srgbClr val="99B495"/>
              </a:gs>
              <a:gs pos="100000">
                <a:srgbClr val="88AB83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Антиукраїнська політика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277091" y="1620982"/>
            <a:ext cx="8631381" cy="425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У Києві був скинутий із п’єдесталу і розтрощений бюст Тараса Шевченка. В усі установи надійшла інструкція зняти його портрети.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Закривали українські школи.Українською мовою могли навчати дітей лише у приватних навчальних закладах.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Ледь животіла Українська Академія наук, на фінансування якої не виділяли коштів.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 Спеціальні цензори проглядали запасники київських книгарень і вилучали навіть ті видання, які свого часу дозволила імперська цензура.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Українські вивіски на крамницях замінили на російські, усі залізнічні станції перейменували російською мовою.</a:t>
            </a:r>
            <a:endParaRPr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628650" y="180110"/>
            <a:ext cx="7886700" cy="1025235"/>
          </a:xfrm>
          <a:prstGeom prst="rect">
            <a:avLst/>
          </a:prstGeom>
          <a:gradFill>
            <a:gsLst>
              <a:gs pos="0">
                <a:srgbClr val="A6BFA2"/>
              </a:gs>
              <a:gs pos="50000">
                <a:srgbClr val="99B495"/>
              </a:gs>
              <a:gs pos="100000">
                <a:srgbClr val="88AB83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Економічна політика</a:t>
            </a:r>
            <a:endParaRPr/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235527" y="1246910"/>
            <a:ext cx="5638800" cy="493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Передбачалося відновлення великого землеволодіння.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 У селян, за сприяння військових команд, знову забирали землю і реманент.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Згідно із законом про врожай 1919 р. третину зібраного зерна, половину скошених трав і шосту частину овочів селяни зобов’язувалися безоплатно віддавати поміщикам та орендарям, якщо останні заявляли про свої права на землю.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Крім того, їх змушували вносити на потреби денікінської армії разовий податок — 5 пудів зерна з кожної десятини землі. За несвоєчасну поставку примусово стягали подвійну суму.</a:t>
            </a:r>
            <a:endParaRPr sz="2170"/>
          </a:p>
        </p:txBody>
      </p:sp>
      <p:sp>
        <p:nvSpPr>
          <p:cNvPr id="222" name="Google Shape;222;p30"/>
          <p:cNvSpPr txBox="1"/>
          <p:nvPr>
            <p:ph idx="2" type="body"/>
          </p:nvPr>
        </p:nvSpPr>
        <p:spPr>
          <a:xfrm>
            <a:off x="6082144" y="1825625"/>
            <a:ext cx="24332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0804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</p:txBody>
      </p:sp>
      <p:pic>
        <p:nvPicPr>
          <p:cNvPr descr="https://history.vn.ua/pidruchniki/ukraine-history-10-class-2018-byrneiko-standard-level/ukraine-history-10-class-2018-byrneiko-standard-level.files/image082.jpg" id="223" name="Google Shape;2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4945" y="1454727"/>
            <a:ext cx="3311237" cy="426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628650" y="180110"/>
            <a:ext cx="7886700" cy="1108363"/>
          </a:xfrm>
          <a:prstGeom prst="rect">
            <a:avLst/>
          </a:prstGeom>
          <a:gradFill>
            <a:gsLst>
              <a:gs pos="0">
                <a:srgbClr val="A6BFA2"/>
              </a:gs>
              <a:gs pos="50000">
                <a:srgbClr val="99B495"/>
              </a:gs>
              <a:gs pos="100000">
                <a:srgbClr val="88AB83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Становище в промисловості</a:t>
            </a:r>
            <a:endParaRPr sz="3959"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135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230" name="Google Shape;230;p31"/>
          <p:cNvSpPr txBox="1"/>
          <p:nvPr>
            <p:ph idx="2" type="body"/>
          </p:nvPr>
        </p:nvSpPr>
        <p:spPr>
          <a:xfrm>
            <a:off x="4629150" y="1427018"/>
            <a:ext cx="4307032" cy="474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Фабрики і заводи повертали власникам.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 Формально зберігали 8-годинний робочий день, проте реально він тривав 11-12 годин.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 Багато підприємств через нестачу сировини й палива працювали неповний робочий день або зупинялися зовсім, і робітники залишалися без зарплати.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Практично перестали діяти профспілки.</a:t>
            </a:r>
            <a:endParaRPr sz="2590"/>
          </a:p>
        </p:txBody>
      </p:sp>
      <p:pic>
        <p:nvPicPr>
          <p:cNvPr descr="Пов’язане зображення"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29" y="1397144"/>
            <a:ext cx="3605271" cy="2731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в’язане зображення" id="232" name="Google Shape;2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418" y="4114800"/>
            <a:ext cx="3911571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628650" y="166256"/>
            <a:ext cx="7886700" cy="1524434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Воєнно-політична ситуація в Україні влітку 1919 р.</a:t>
            </a: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Влітку 1919 р. за володіння українськими землями боролися три основні сили: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92" name="Google Shape;92;p14"/>
          <p:cNvGrpSpPr/>
          <p:nvPr/>
        </p:nvGrpSpPr>
        <p:grpSpPr>
          <a:xfrm>
            <a:off x="207819" y="3253074"/>
            <a:ext cx="8686799" cy="1628775"/>
            <a:chOff x="0" y="579148"/>
            <a:chExt cx="8686799" cy="1628775"/>
          </a:xfrm>
        </p:grpSpPr>
        <p:sp>
          <p:nvSpPr>
            <p:cNvPr id="93" name="Google Shape;93;p14"/>
            <p:cNvSpPr/>
            <p:nvPr/>
          </p:nvSpPr>
          <p:spPr>
            <a:xfrm>
              <a:off x="0" y="579148"/>
              <a:ext cx="2714624" cy="1628775"/>
            </a:xfrm>
            <a:prstGeom prst="rect">
              <a:avLst/>
            </a:prstGeom>
            <a:gradFill>
              <a:gsLst>
                <a:gs pos="0">
                  <a:srgbClr val="F78D47"/>
                </a:gs>
                <a:gs pos="50000">
                  <a:srgbClr val="FA7F00"/>
                </a:gs>
                <a:gs pos="100000">
                  <a:srgbClr val="E36F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0" y="579148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Червона армія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986087" y="579148"/>
              <a:ext cx="2714624" cy="1628775"/>
            </a:xfrm>
            <a:prstGeom prst="rect">
              <a:avLst/>
            </a:prstGeom>
            <a:gradFill>
              <a:gsLst>
                <a:gs pos="0">
                  <a:srgbClr val="F78D47"/>
                </a:gs>
                <a:gs pos="50000">
                  <a:srgbClr val="FA7F00"/>
                </a:gs>
                <a:gs pos="100000">
                  <a:srgbClr val="E36F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2986087" y="579148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Білогвардійські війська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972175" y="579148"/>
              <a:ext cx="2714624" cy="1628775"/>
            </a:xfrm>
            <a:prstGeom prst="rect">
              <a:avLst/>
            </a:prstGeom>
            <a:gradFill>
              <a:gsLst>
                <a:gs pos="0">
                  <a:srgbClr val="F78D47"/>
                </a:gs>
                <a:gs pos="50000">
                  <a:srgbClr val="FA7F00"/>
                </a:gs>
                <a:gs pos="100000">
                  <a:srgbClr val="E36F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5972175" y="579148"/>
              <a:ext cx="2714624" cy="162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Армія УНР</a:t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628650" y="1"/>
            <a:ext cx="7886700" cy="1011382"/>
          </a:xfrm>
          <a:prstGeom prst="rect">
            <a:avLst/>
          </a:prstGeom>
          <a:gradFill>
            <a:gsLst>
              <a:gs pos="0">
                <a:srgbClr val="A6BFA2"/>
              </a:gs>
              <a:gs pos="50000">
                <a:srgbClr val="99B495"/>
              </a:gs>
              <a:gs pos="100000">
                <a:srgbClr val="88AB83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Білий терор</a:t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318656" y="1246909"/>
            <a:ext cx="3352800" cy="493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 Ненависть денікінців до більшовиків, серед яких було багато євреїв, подекуди переростала у єврейські погроми.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Відповіддю на «червоний терор» більшовиків став «білий терор» денікінців.</a:t>
            </a:r>
            <a:endParaRPr sz="2170"/>
          </a:p>
        </p:txBody>
      </p:sp>
      <p:sp>
        <p:nvSpPr>
          <p:cNvPr id="239" name="Google Shape;239;p32"/>
          <p:cNvSpPr txBox="1"/>
          <p:nvPr>
            <p:ph idx="2" type="body"/>
          </p:nvPr>
        </p:nvSpPr>
        <p:spPr>
          <a:xfrm>
            <a:off x="3837709" y="1177636"/>
            <a:ext cx="5098473" cy="4999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На контрольованій денікінцями території питання про відповідальність більшовиків вирішувався жорстко. Наказом № 7 від 14 (27) серпня 1918 р. Денікін розпорядився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i="1" lang="ru-RU" sz="2170"/>
              <a:t>«всіх осіб, звинувачуваних у сприянні або сприянні військам або владі радянської республіки в їхніх військових або в інших ворожих діях проти Добровольчої армії, а також за навмисне вбивство, зґвалтування, розбої, грабежі, навмисне підпалювання або затоплення чужого майна віддавати воєнно-польовим судам військової частини Добровольчої армії, розпорядженням військового губернатора».</a:t>
            </a:r>
            <a:endParaRPr sz="217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боротьба з денікінцями&quot;" id="244" name="Google Shape;2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422111"/>
            <a:ext cx="76200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>
            <p:ph type="title"/>
          </p:nvPr>
        </p:nvSpPr>
        <p:spPr>
          <a:xfrm>
            <a:off x="0" y="166256"/>
            <a:ext cx="9144000" cy="1524434"/>
          </a:xfrm>
          <a:prstGeom prst="rect">
            <a:avLst/>
          </a:prstGeom>
          <a:gradFill>
            <a:gsLst>
              <a:gs pos="0">
                <a:srgbClr val="9BAABB"/>
              </a:gs>
              <a:gs pos="50000">
                <a:srgbClr val="8E9EAF"/>
              </a:gs>
              <a:gs pos="100000">
                <a:srgbClr val="798FA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Боротьба проти денікінців. </a:t>
            </a: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/>
          </a:p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193964" y="1825625"/>
            <a:ext cx="5361709" cy="4351338"/>
          </a:xfrm>
          <a:prstGeom prst="rect">
            <a:avLst/>
          </a:prstGeom>
          <a:solidFill>
            <a:schemeClr val="lt2">
              <a:alpha val="5764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ru-RU" sz="2590"/>
              <a:t>Значної шкоди денікінським військам завдали загони Н. Махна, організовані у Революційну повстанську армію України (махновців), яка налічувала близько 50 тис. вояків.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ru-RU" sz="2590"/>
              <a:t>У жовтні 1919 р. під їхнім контролем опинилися великі райони півдня України, зокрема Катеринослав, Каховка, Бердянськ, Перекоп.</a:t>
            </a:r>
            <a:endParaRPr b="1" sz="259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628650" y="166256"/>
            <a:ext cx="7886700" cy="1177635"/>
          </a:xfrm>
          <a:prstGeom prst="rect">
            <a:avLst/>
          </a:prstGeom>
          <a:gradFill>
            <a:gsLst>
              <a:gs pos="0">
                <a:srgbClr val="9BAABB"/>
              </a:gs>
              <a:gs pos="50000">
                <a:srgbClr val="8E9EAF"/>
              </a:gs>
              <a:gs pos="100000">
                <a:srgbClr val="798FA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Зимовий похід військ УНР.</a:t>
            </a:r>
            <a:endParaRPr sz="3959"/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ru-RU" sz="2590"/>
              <a:t>Пе́рший зимови́й похі́д</a:t>
            </a:r>
            <a:r>
              <a:rPr lang="ru-RU" sz="2590"/>
              <a:t> — похід Армії Української Народної Республіки тилами    Червоної та Добровольчої армій під проводом Михайла Омеляновича-Павленка                              (6 грудня 1919 —       6 травня 1920 рр.)</a:t>
            </a:r>
            <a:endParaRPr sz="2590"/>
          </a:p>
        </p:txBody>
      </p:sp>
      <p:pic>
        <p:nvPicPr>
          <p:cNvPr descr="Результат пошуку зображень за запитом &quot;перший зимовий похід військ директорії&quot;" id="253" name="Google Shape;253;p34"/>
          <p:cNvPicPr preferRelativeResize="0"/>
          <p:nvPr/>
        </p:nvPicPr>
        <p:blipFill rotWithShape="1">
          <a:blip r:embed="rId3">
            <a:alphaModFix/>
          </a:blip>
          <a:srcRect b="0" l="17333" r="0" t="0"/>
          <a:stretch/>
        </p:blipFill>
        <p:spPr>
          <a:xfrm>
            <a:off x="4419600" y="2881745"/>
            <a:ext cx="4724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перший зимовий похід військ директорії&quot;" id="254" name="Google Shape;25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1383" y="1011381"/>
            <a:ext cx="4322617" cy="235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перший зимовий похід військ директорії&quot;" id="259" name="Google Shape;25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628650" y="180110"/>
            <a:ext cx="7886700" cy="1510580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Відновлення радянської влади в кінці 1919 – на початку 1920 року.</a:t>
            </a:r>
            <a:b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/>
          </a:p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207818" y="1825625"/>
            <a:ext cx="43070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Середина </a:t>
            </a:r>
            <a:r>
              <a:rPr b="1" lang="ru-RU" sz="2170"/>
              <a:t>жовтня 1919 р. </a:t>
            </a:r>
            <a:r>
              <a:rPr lang="ru-RU" sz="2170"/>
              <a:t>Червона армія, маючи кількісну перевагу над військами Денікіна, перейшла в контрнаступ. 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b="1" lang="ru-RU" sz="2170"/>
              <a:t>6 листопада 1919 р. </a:t>
            </a:r>
            <a:r>
              <a:rPr lang="ru-RU" sz="2170"/>
              <a:t>радянські війська зайняли Чернігів,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b="1" lang="ru-RU" sz="2170"/>
              <a:t>12 грудня </a:t>
            </a:r>
            <a:r>
              <a:rPr lang="ru-RU" sz="2170"/>
              <a:t>оволоділи Харковом.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b="1" lang="ru-RU" sz="2170"/>
              <a:t>16 грудня 1919 р. </a:t>
            </a:r>
            <a:r>
              <a:rPr lang="ru-RU" sz="2170"/>
              <a:t>більшовики увійшли до Києва.</a:t>
            </a:r>
            <a:endParaRPr/>
          </a:p>
          <a:p>
            <a:pPr indent="-9080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</p:txBody>
      </p:sp>
      <p:sp>
        <p:nvSpPr>
          <p:cNvPr id="266" name="Google Shape;266;p36"/>
          <p:cNvSpPr txBox="1"/>
          <p:nvPr>
            <p:ph idx="2" type="body"/>
          </p:nvPr>
        </p:nvSpPr>
        <p:spPr>
          <a:xfrm>
            <a:off x="4629149" y="1825625"/>
            <a:ext cx="433474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Продовжуючи наступ на Правобережну Україну, Червона армія в районі Вінниці оточила групу військ Денікіна.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ru-RU" sz="2170"/>
              <a:t>В той час частина УГА відмовилася воювати за Денікіна і перейшла на бік Радянської влади, а                    С. Петлюра </a:t>
            </a:r>
            <a:r>
              <a:rPr b="1" lang="ru-RU" sz="2170"/>
              <a:t>5 грудня 1919 р. </a:t>
            </a:r>
            <a:r>
              <a:rPr lang="ru-RU" sz="2170"/>
              <a:t>з кількома міністрами Директорії виїхав до Польщі.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b="1" lang="ru-RU" sz="2170"/>
              <a:t>Початок січня 1920 р. </a:t>
            </a:r>
            <a:r>
              <a:rPr lang="ru-RU" sz="2170"/>
              <a:t>-  Червона армія повністю зайняла Донбас.</a:t>
            </a:r>
            <a:endParaRPr sz="217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воєнно-політична ситуація влітку 1919&quot;" id="271" name="Google Shape;2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09" y="166256"/>
            <a:ext cx="8769927" cy="62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180109" y="180109"/>
            <a:ext cx="4334741" cy="599685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На початку </a:t>
            </a:r>
            <a:r>
              <a:rPr b="1" lang="ru-RU"/>
              <a:t>лютого 1920 р. </a:t>
            </a:r>
            <a:r>
              <a:rPr lang="ru-RU"/>
              <a:t>денікінців було повністю вибито з території України.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Лише Крим усе ще залишався під контролем білогвардійців.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На території України було знову встановлено радянську владу.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Більшовики втретє повернулися в Україну.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Пов’язане зображення" id="278" name="Google Shape;2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3677" y="0"/>
            <a:ext cx="4438650" cy="319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відновлення більшовицького режиму у 1920 р&quot;" id="279" name="Google Shape;2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28109"/>
            <a:ext cx="4724400" cy="3629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в’язане зображення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28650" y="180110"/>
            <a:ext cx="7886700" cy="106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3959"/>
              <a:buFont typeface="Times New Roman"/>
              <a:buNone/>
            </a:pPr>
            <a:br>
              <a:rPr lang="ru-RU" sz="3959"/>
            </a:br>
            <a:r>
              <a:rPr lang="ru-RU" sz="3959"/>
              <a:t>2. Наступ білогвардійців. </a:t>
            </a:r>
            <a:br>
              <a:rPr lang="ru-RU" sz="3959"/>
            </a:br>
            <a:endParaRPr sz="3959"/>
          </a:p>
        </p:txBody>
      </p:sp>
      <p:grpSp>
        <p:nvGrpSpPr>
          <p:cNvPr id="109" name="Google Shape;109;p16"/>
          <p:cNvGrpSpPr/>
          <p:nvPr/>
        </p:nvGrpSpPr>
        <p:grpSpPr>
          <a:xfrm>
            <a:off x="628650" y="1427163"/>
            <a:ext cx="7886699" cy="4749800"/>
            <a:chOff x="0" y="0"/>
            <a:chExt cx="7886699" cy="4749800"/>
          </a:xfrm>
        </p:grpSpPr>
        <p:sp>
          <p:nvSpPr>
            <p:cNvPr id="110" name="Google Shape;110;p16"/>
            <p:cNvSpPr/>
            <p:nvPr/>
          </p:nvSpPr>
          <p:spPr>
            <a:xfrm>
              <a:off x="0" y="0"/>
              <a:ext cx="6703695" cy="1424940"/>
            </a:xfrm>
            <a:prstGeom prst="roundRect">
              <a:avLst>
                <a:gd fmla="val 10000" name="adj"/>
              </a:avLst>
            </a:prstGeom>
            <a:solidFill>
              <a:srgbClr val="B9A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0" y="0"/>
              <a:ext cx="5249543" cy="1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 травні 1919 р. денікінські війська перейшли у наступ на донецькій ділянці Південного фронту.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591502" y="1662430"/>
              <a:ext cx="6703695" cy="1424940"/>
            </a:xfrm>
            <a:prstGeom prst="roundRect">
              <a:avLst>
                <a:gd fmla="val 10000" name="adj"/>
              </a:avLst>
            </a:prstGeom>
            <a:solidFill>
              <a:srgbClr val="B9A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591502" y="1662430"/>
              <a:ext cx="5185981" cy="1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травня захопили Луганськ.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183004" y="3324860"/>
              <a:ext cx="6703695" cy="1424940"/>
            </a:xfrm>
            <a:prstGeom prst="roundRect">
              <a:avLst>
                <a:gd fmla="val 10000" name="adj"/>
              </a:avLst>
            </a:prstGeom>
            <a:solidFill>
              <a:srgbClr val="B9A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183004" y="3324860"/>
              <a:ext cx="5185981" cy="1424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 червні 1919 р. захопили Харків та Катеринослав.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777483" y="1080579"/>
              <a:ext cx="926211" cy="92621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877852">
                <a:alpha val="89803"/>
              </a:srgbClr>
            </a:solidFill>
            <a:ln cap="flat" cmpd="sng" w="9525">
              <a:solidFill>
                <a:srgbClr val="F9D6C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5777483" y="1080579"/>
              <a:ext cx="926211" cy="926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6368986" y="2733509"/>
              <a:ext cx="926211" cy="92621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877852">
                <a:alpha val="89803"/>
              </a:srgbClr>
            </a:solidFill>
            <a:ln cap="flat" cmpd="sng" w="9525">
              <a:solidFill>
                <a:srgbClr val="F9D6C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6368986" y="2733509"/>
              <a:ext cx="926211" cy="926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воєнно-політична ситуація влітку 1919&quot;"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9386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28650" y="0"/>
            <a:ext cx="7886700" cy="13300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852"/>
              </a:buClr>
              <a:buSzPts val="3959"/>
              <a:buFont typeface="Times New Roman"/>
              <a:buNone/>
            </a:pPr>
            <a:br>
              <a:rPr lang="ru-RU" sz="3959"/>
            </a:br>
            <a:r>
              <a:rPr lang="ru-RU" sz="3959"/>
              <a:t>3. Наступ українських армій та їх поразка.</a:t>
            </a:r>
            <a:br>
              <a:rPr lang="ru-RU" sz="3959"/>
            </a:br>
            <a:endParaRPr sz="3959"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87927" y="1496291"/>
            <a:ext cx="4447309" cy="468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На Правобережжі падіння більшовицького режиму прискорили війська Директорії УНР та уряду ЗУНР.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ru-RU" sz="2380"/>
              <a:t> Опинившись улітку 1919 р. в районі Надзбруччя після невдалих військових дій УНР проти більшовиків, а УГА — проти польських військ, обидві сторони у липні того ж року підписали угоду про об’єднання збройних сил задля спільної боротьби за незалежність України.</a:t>
            </a:r>
            <a:endParaRPr sz="2380"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5043054" y="1510145"/>
            <a:ext cx="3472295" cy="4666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747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pic>
        <p:nvPicPr>
          <p:cNvPr descr="План наступу корпусів Галицької армії на Київ у липні-серпні 1919 р.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496291"/>
            <a:ext cx="3976255" cy="458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0" y="4308765"/>
            <a:ext cx="9144000" cy="1191490"/>
          </a:xfrm>
          <a:prstGeom prst="rect">
            <a:avLst/>
          </a:prstGeom>
          <a:gradFill>
            <a:gsLst>
              <a:gs pos="0">
                <a:srgbClr val="DDC8AD"/>
              </a:gs>
              <a:gs pos="50000">
                <a:srgbClr val="D7BEA0"/>
              </a:gs>
              <a:gs pos="100000">
                <a:srgbClr val="D4B58F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r>
              <a:rPr lang="ru-RU" sz="39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Непорозуміння та неузгодженість     				дій</a:t>
            </a:r>
            <a:endParaRPr sz="3959"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614795" y="0"/>
            <a:ext cx="3886200" cy="3366655"/>
          </a:xfrm>
          <a:prstGeom prst="rect">
            <a:avLst/>
          </a:prstGeom>
          <a:solidFill>
            <a:srgbClr val="D9C0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 Євген Петрушевич й уряд ЗУНР орієнтувалися на боротьбу з Польщею та більшовицькою Росією і готові були укласти ситуативний союз із А. Денікіним.</a:t>
            </a:r>
            <a:endParaRPr/>
          </a:p>
        </p:txBody>
      </p:sp>
      <p:sp>
        <p:nvSpPr>
          <p:cNvPr id="144" name="Google Shape;144;p20"/>
          <p:cNvSpPr txBox="1"/>
          <p:nvPr>
            <p:ph idx="2" type="body"/>
          </p:nvPr>
        </p:nvSpPr>
        <p:spPr>
          <a:xfrm>
            <a:off x="4573732" y="0"/>
            <a:ext cx="3886200" cy="3352800"/>
          </a:xfrm>
          <a:prstGeom prst="rect">
            <a:avLst/>
          </a:prstGeom>
          <a:solidFill>
            <a:srgbClr val="D9C0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С. Петлюра схилявся до переговорів із більшовицьким урядом В. Леніна для координації зусиль проти денікінських військ.</a:t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2299854" y="3338946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AF5C0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082146" y="3338945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AF5C0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history.vn.ua/pidruchniki/ukraine-history-10-class-2018-byrneiko-standard-level/ukraine-history-10-class-2018-byrneiko-standard-level.files/image080.jpg"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