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08.03.2021</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08.03.2021</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08.03.2021</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08.03.2021</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08.03.2021</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08.03.2021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08.03.2021</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08.03.2021</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08.03.2021</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08.03.2021</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143116"/>
            <a:ext cx="7239000" cy="1362075"/>
          </a:xfrm>
        </p:spPr>
        <p:txBody>
          <a:bodyPr/>
          <a:lstStyle/>
          <a:p>
            <a:r>
              <a:rPr lang="ru-RU" dirty="0" err="1" smtClean="0">
                <a:solidFill>
                  <a:schemeClr val="tx1"/>
                </a:solidFill>
                <a:latin typeface="Times New Roman" pitchFamily="18" charset="0"/>
                <a:cs typeface="Times New Roman" pitchFamily="18" charset="0"/>
              </a:rPr>
              <a:t>Лекц</a:t>
            </a:r>
            <a:r>
              <a:rPr lang="uk-UA" dirty="0" err="1" smtClean="0">
                <a:solidFill>
                  <a:schemeClr val="tx1"/>
                </a:solidFill>
                <a:latin typeface="Times New Roman" pitchFamily="18" charset="0"/>
                <a:cs typeface="Times New Roman" pitchFamily="18" charset="0"/>
              </a:rPr>
              <a:t>ія</a:t>
            </a:r>
            <a:r>
              <a:rPr lang="uk-UA" dirty="0" smtClean="0">
                <a:solidFill>
                  <a:schemeClr val="tx1"/>
                </a:solidFill>
                <a:latin typeface="Times New Roman" pitchFamily="18" charset="0"/>
                <a:cs typeface="Times New Roman" pitchFamily="18" charset="0"/>
              </a:rPr>
              <a:t> 12: Сприймання</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929718" cy="6097642"/>
          </a:xfrm>
        </p:spPr>
        <p:txBody>
          <a:bodyPr>
            <a:noAutofit/>
          </a:bodyPr>
          <a:lstStyle/>
          <a:p>
            <a:pPr algn="just">
              <a:buNone/>
            </a:pPr>
            <a:r>
              <a:rPr lang="uk-UA" sz="2400" dirty="0" smtClean="0">
                <a:latin typeface="Times New Roman" pitchFamily="18" charset="0"/>
                <a:cs typeface="Times New Roman" pitchFamily="18" charset="0"/>
              </a:rPr>
              <a:t>                Аналіз </a:t>
            </a:r>
            <a:r>
              <a:rPr lang="uk-UA" sz="2400" dirty="0" smtClean="0">
                <a:latin typeface="Times New Roman" pitchFamily="18" charset="0"/>
                <a:cs typeface="Times New Roman" pitchFamily="18" charset="0"/>
              </a:rPr>
              <a:t>забезпечує виокремлення об'єкта з навколишнього світу, синтез </a:t>
            </a:r>
            <a:r>
              <a:rPr lang="ru-RU" sz="2400" b="1" i="1" dirty="0" smtClean="0">
                <a:latin typeface="Times New Roman" pitchFamily="18" charset="0"/>
                <a:cs typeface="Times New Roman" pitchFamily="18" charset="0"/>
              </a:rPr>
              <a:t>–</a:t>
            </a:r>
            <a:r>
              <a:rPr lang="uk-UA" sz="2400" dirty="0" smtClean="0">
                <a:latin typeface="Times New Roman" pitchFamily="18" charset="0"/>
                <a:cs typeface="Times New Roman" pitchFamily="18" charset="0"/>
              </a:rPr>
              <a:t> об'єднання окремих властивостей та рис об'єкта сприймання в цілісний образ. Без аналізу неможливе осмислене сприймання об'єкта. Тому незнайома іноземна мова сприймається як звуковий потік. Для осмисленого сприймання мови необхідно поділити мову на окремі слова або словосполучення, а потім, використовуючи синтез, людина сприймає не окремі, розрізнені звуки, а слова і фрази. При сприйманні уроку школяр бачить учителя, чує його пояснення, бачить наочність, робить певні записи в зошиті. Подразник в даному випадку діє як комплексний і викликає збудження в зоровому, слуховому, руховому аналізаторах. Збудження передається до мозку, у результаті чого утворюються складні системи тимчасових нервових зв'язків, що і визначає цілісність сприймання.</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00042"/>
            <a:ext cx="8729634" cy="5929322"/>
          </a:xfrm>
        </p:spPr>
        <p:txBody>
          <a:bodyPr>
            <a:normAutofit/>
          </a:bodyPr>
          <a:lstStyle/>
          <a:p>
            <a:pPr algn="just">
              <a:buNone/>
            </a:pPr>
            <a:r>
              <a:rPr lang="uk-UA" sz="2400" dirty="0" smtClean="0">
                <a:latin typeface="Times New Roman" pitchFamily="18" charset="0"/>
                <a:cs typeface="Times New Roman" pitchFamily="18" charset="0"/>
              </a:rPr>
              <a:t>           Підґрунтям </a:t>
            </a:r>
            <a:r>
              <a:rPr lang="uk-UA" sz="2400" dirty="0" smtClean="0">
                <a:latin typeface="Times New Roman" pitchFamily="18" charset="0"/>
                <a:cs typeface="Times New Roman" pitchFamily="18" charset="0"/>
              </a:rPr>
              <a:t>сприймання є два види нервових зв'язків: зв'язки всередині одного аналізатора та </a:t>
            </a:r>
            <a:r>
              <a:rPr lang="uk-UA" sz="2400" dirty="0" err="1" smtClean="0">
                <a:latin typeface="Times New Roman" pitchFamily="18" charset="0"/>
                <a:cs typeface="Times New Roman" pitchFamily="18" charset="0"/>
              </a:rPr>
              <a:t>міжаналізаторні</a:t>
            </a:r>
            <a:r>
              <a:rPr lang="uk-UA" sz="2400" dirty="0" smtClean="0">
                <a:latin typeface="Times New Roman" pitchFamily="18" charset="0"/>
                <a:cs typeface="Times New Roman" pitchFamily="18" charset="0"/>
              </a:rPr>
              <a:t> зв'язки. Перший вид зв'язку має місце тоді, коли подразник має одну модальність (мелодія, яка являє собою поєднання окремих звуків і діє як складний подразник). Другий вид нервових зв'язків при впливі комплексного подразника </a:t>
            </a:r>
            <a:r>
              <a:rPr lang="ru-RU" sz="2400" b="1" i="1" dirty="0" smtClean="0">
                <a:latin typeface="Times New Roman" pitchFamily="18" charset="0"/>
                <a:cs typeface="Times New Roman" pitchFamily="18" charset="0"/>
              </a:rPr>
              <a:t>–</a:t>
            </a:r>
            <a:r>
              <a:rPr lang="uk-UA" sz="2400" dirty="0" smtClean="0">
                <a:latin typeface="Times New Roman" pitchFamily="18" charset="0"/>
                <a:cs typeface="Times New Roman" pitchFamily="18" charset="0"/>
              </a:rPr>
              <a:t> це зв'язки в межах різних аналізаторів.</a:t>
            </a:r>
            <a:endParaRPr lang="ru-RU" sz="2400" dirty="0" smtClean="0">
              <a:latin typeface="Times New Roman" pitchFamily="18" charset="0"/>
              <a:cs typeface="Times New Roman" pitchFamily="18" charset="0"/>
            </a:endParaRPr>
          </a:p>
          <a:p>
            <a:pPr algn="just">
              <a:buNone/>
            </a:pPr>
            <a:r>
              <a:rPr lang="uk-UA" sz="2400" dirty="0" smtClean="0">
                <a:latin typeface="Times New Roman" pitchFamily="18" charset="0"/>
                <a:cs typeface="Times New Roman" pitchFamily="18" charset="0"/>
              </a:rPr>
              <a:t>            Фізіологічним </a:t>
            </a:r>
            <a:r>
              <a:rPr lang="uk-UA" sz="2400" dirty="0" smtClean="0">
                <a:latin typeface="Times New Roman" pitchFamily="18" charset="0"/>
                <a:cs typeface="Times New Roman" pitchFamily="18" charset="0"/>
              </a:rPr>
              <a:t>підґрунтям сприймання, на думку </a:t>
            </a:r>
            <a:r>
              <a:rPr lang="uk-UA" sz="2400" dirty="0" smtClean="0">
                <a:latin typeface="Times New Roman" pitchFamily="18" charset="0"/>
                <a:cs typeface="Times New Roman" pitchFamily="18" charset="0"/>
              </a:rPr>
              <a:t>І.П.Павлова</a:t>
            </a:r>
            <a:r>
              <a:rPr lang="uk-UA" sz="2400" dirty="0" smtClean="0">
                <a:latin typeface="Times New Roman" pitchFamily="18" charset="0"/>
                <a:cs typeface="Times New Roman" pitchFamily="18" charset="0"/>
              </a:rPr>
              <a:t>, є «рефлекс на відношення». Учений показав, що при сприйманні окремих явищ сигнальне значення мають не самі подразники, а особливості відношень між ними. Тому в ході сприймання виробляється умовний рефлекс більшою мірою на відношення між подразниками.</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46" y="0"/>
            <a:ext cx="9144064" cy="6669098"/>
          </a:xfrm>
        </p:spPr>
        <p:txBody>
          <a:bodyPr>
            <a:noAutofit/>
          </a:bodyPr>
          <a:lstStyle/>
          <a:p>
            <a:pPr algn="just">
              <a:spcBef>
                <a:spcPts val="0"/>
              </a:spcBef>
              <a:buNone/>
            </a:pPr>
            <a:r>
              <a:rPr lang="uk-UA" sz="2400" dirty="0" smtClean="0">
                <a:latin typeface="Times New Roman" pitchFamily="18" charset="0"/>
                <a:cs typeface="Times New Roman" pitchFamily="18" charset="0"/>
              </a:rPr>
              <a:t>            Взаємодія </a:t>
            </a:r>
            <a:r>
              <a:rPr lang="uk-UA" sz="2400" dirty="0" smtClean="0">
                <a:latin typeface="Times New Roman" pitchFamily="18" charset="0"/>
                <a:cs typeface="Times New Roman" pitchFamily="18" charset="0"/>
              </a:rPr>
              <a:t>аналізаторів зумовлюється взаємозв'язком об'єктивних подразників, внаслідок чого виникає асоціація відчуттів, яка властива будь-якому сприйманню. Цілісний образ предмета чи явища складається поступово завдяки взаємодії аналізаторів.</a:t>
            </a:r>
            <a:endParaRPr lang="ru-RU" sz="2400" dirty="0" smtClean="0">
              <a:latin typeface="Times New Roman" pitchFamily="18" charset="0"/>
              <a:cs typeface="Times New Roman" pitchFamily="18" charset="0"/>
            </a:endParaRPr>
          </a:p>
          <a:p>
            <a:pPr algn="just">
              <a:spcBef>
                <a:spcPts val="0"/>
              </a:spcBef>
              <a:buNone/>
            </a:pPr>
            <a:r>
              <a:rPr lang="uk-UA" sz="2400" dirty="0" smtClean="0">
                <a:latin typeface="Times New Roman" pitchFamily="18" charset="0"/>
                <a:cs typeface="Times New Roman" pitchFamily="18" charset="0"/>
              </a:rPr>
              <a:t>             Фізіологічне </a:t>
            </a:r>
            <a:r>
              <a:rPr lang="uk-UA" sz="2400" dirty="0" smtClean="0">
                <a:latin typeface="Times New Roman" pitchFamily="18" charset="0"/>
                <a:cs typeface="Times New Roman" pitchFamily="18" charset="0"/>
              </a:rPr>
              <a:t>підґрунтя сприймання ще більш ускладнюється тим, що воно тісно пов'язане з руховою активністю, з емоційними переживаннями, з різноманітними психічними процесами. Почавшись в органах чуття, нервові збудження, викликані зовнішніми подразниками, переходять у нервові центри, де охоплюють собою різні зони кори, вступають у взаємодію з іншими нервовими збудженнями. Уся ця мережа збуджень, які взаємодіють між собою і охоплюють різні зони кори, і складає фізіологічне підґрунтя сприймання.</a:t>
            </a:r>
            <a:endParaRPr lang="ru-RU" sz="2400" dirty="0" smtClean="0">
              <a:latin typeface="Times New Roman" pitchFamily="18" charset="0"/>
              <a:cs typeface="Times New Roman" pitchFamily="18" charset="0"/>
            </a:endParaRPr>
          </a:p>
          <a:p>
            <a:pPr algn="just">
              <a:spcBef>
                <a:spcPts val="0"/>
              </a:spcBef>
              <a:buNone/>
            </a:pPr>
            <a:r>
              <a:rPr lang="uk-UA" sz="2400" dirty="0" smtClean="0">
                <a:latin typeface="Times New Roman" pitchFamily="18" charset="0"/>
                <a:cs typeface="Times New Roman" pitchFamily="18" charset="0"/>
              </a:rPr>
              <a:t>             Таким </a:t>
            </a:r>
            <a:r>
              <a:rPr lang="uk-UA" sz="2400" dirty="0" smtClean="0">
                <a:latin typeface="Times New Roman" pitchFamily="18" charset="0"/>
                <a:cs typeface="Times New Roman" pitchFamily="18" charset="0"/>
              </a:rPr>
              <a:t>чином, фізіологічною основою сприймання є умовно рефлекторна діяльність </a:t>
            </a:r>
            <a:r>
              <a:rPr lang="uk-UA" sz="2400" dirty="0" err="1" smtClean="0">
                <a:latin typeface="Times New Roman" pitchFamily="18" charset="0"/>
                <a:cs typeface="Times New Roman" pitchFamily="18" charset="0"/>
              </a:rPr>
              <a:t>внутрішньоаналізаторного</a:t>
            </a:r>
            <a:r>
              <a:rPr lang="uk-UA" sz="2400" dirty="0" smtClean="0">
                <a:latin typeface="Times New Roman" pitchFamily="18" charset="0"/>
                <a:cs typeface="Times New Roman" pitchFamily="18" charset="0"/>
              </a:rPr>
              <a:t> та </a:t>
            </a:r>
            <a:r>
              <a:rPr lang="uk-UA" sz="2400" dirty="0" err="1" smtClean="0">
                <a:latin typeface="Times New Roman" pitchFamily="18" charset="0"/>
                <a:cs typeface="Times New Roman" pitchFamily="18" charset="0"/>
              </a:rPr>
              <a:t>міжаналізаторного</a:t>
            </a:r>
            <a:r>
              <a:rPr lang="uk-UA" sz="2400" dirty="0" smtClean="0">
                <a:latin typeface="Times New Roman" pitchFamily="18" charset="0"/>
                <a:cs typeface="Times New Roman" pitchFamily="18" charset="0"/>
              </a:rPr>
              <a:t> комплексу нервових зв'язків, що забезпечує цілісність та предметність об'єкта сприймання.</a:t>
            </a:r>
            <a:endParaRPr lang="ru-RU"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804052"/>
          </a:xfrm>
        </p:spPr>
        <p:txBody>
          <a:bodyPr>
            <a:normAutofit/>
          </a:bodyPr>
          <a:lstStyle/>
          <a:p>
            <a:r>
              <a:rPr lang="uk-UA" sz="2400" b="1" dirty="0" smtClean="0">
                <a:solidFill>
                  <a:schemeClr val="tx1"/>
                </a:solidFill>
                <a:latin typeface="Times New Roman" pitchFamily="18" charset="0"/>
                <a:cs typeface="Times New Roman" pitchFamily="18" charset="0"/>
              </a:rPr>
              <a:t>Властивості сприймання</a:t>
            </a:r>
            <a:endParaRPr lang="ru-RU" sz="2400" b="1" dirty="0">
              <a:solidFill>
                <a:schemeClr val="tx1"/>
              </a:solidFill>
              <a:latin typeface="Times New Roman" pitchFamily="18" charset="0"/>
              <a:cs typeface="Times New Roman" pitchFamily="18" charset="0"/>
            </a:endParaRPr>
          </a:p>
        </p:txBody>
      </p:sp>
      <p:pic>
        <p:nvPicPr>
          <p:cNvPr id="2050" name="Picture 2" descr="D:\Виктория\Навчальні предмети\1111 Скачане\image033.jpg"/>
          <p:cNvPicPr>
            <a:picLocks noGrp="1" noChangeAspect="1" noChangeArrowheads="1"/>
          </p:cNvPicPr>
          <p:nvPr>
            <p:ph idx="1"/>
          </p:nvPr>
        </p:nvPicPr>
        <p:blipFill>
          <a:blip r:embed="rId2"/>
          <a:srcRect/>
          <a:stretch>
            <a:fillRect/>
          </a:stretch>
        </p:blipFill>
        <p:spPr bwMode="auto">
          <a:xfrm>
            <a:off x="0" y="921677"/>
            <a:ext cx="9144000" cy="550771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8858280" cy="6429420"/>
          </a:xfrm>
        </p:spPr>
        <p:txBody>
          <a:bodyPr>
            <a:noAutofit/>
          </a:bodyPr>
          <a:lstStyle/>
          <a:p>
            <a:pPr algn="just">
              <a:buNone/>
            </a:pPr>
            <a:r>
              <a:rPr lang="uk-UA" sz="2400" b="1" i="1" dirty="0" smtClean="0">
                <a:latin typeface="Times New Roman" pitchFamily="18" charset="0"/>
                <a:cs typeface="Times New Roman" pitchFamily="18" charset="0"/>
              </a:rPr>
              <a:t>             Предметність</a:t>
            </a:r>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 це здатність відображати об'єкти та явища реального світу не у вигляді набору не зв'язаних один з одним відчуттів, а у формі окремих предметів. При предметному відображенні дійсності різні за якостями відчуття поєднуються, і об'єкт відтворюється у багатстві його властивостей.</a:t>
            </a:r>
            <a:endParaRPr lang="ru-RU" sz="2400" dirty="0" smtClean="0">
              <a:latin typeface="Times New Roman" pitchFamily="18" charset="0"/>
              <a:cs typeface="Times New Roman" pitchFamily="18" charset="0"/>
            </a:endParaRPr>
          </a:p>
          <a:p>
            <a:pPr algn="just">
              <a:buNone/>
            </a:pPr>
            <a:r>
              <a:rPr lang="uk-UA" sz="2400" dirty="0" smtClean="0">
                <a:latin typeface="Times New Roman" pitchFamily="18" charset="0"/>
                <a:cs typeface="Times New Roman" pitchFamily="18" charset="0"/>
              </a:rPr>
              <a:t>            Предметність </a:t>
            </a:r>
            <a:r>
              <a:rPr lang="uk-UA" sz="2400" dirty="0" smtClean="0">
                <a:latin typeface="Times New Roman" pitchFamily="18" charset="0"/>
                <a:cs typeface="Times New Roman" pitchFamily="18" charset="0"/>
              </a:rPr>
              <a:t>не є вродженою властивістю сприймання. Виникнення і вдосконалення цієї властивості відбувається в процесі онтогенезу, починаючи з першого року життя дитини. Предметність виявляється в тому, що об'єкт постає перед нами саме як уособлене в просторі та часі окреме фізичне тіло. Найяскравіше дана властивість виявляється у феномені виокремлення фігури (предмета або об'єкта сприймання) з фону. Предмет – це те, на чому зосереджене в даний момент сприймання і фон – усе, що утворюють інші предмети, які діють на нас в той же час, але відступають порівняно з об'єктом сприймання «на задній план».</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732614"/>
          </a:xfrm>
        </p:spPr>
        <p:txBody>
          <a:bodyPr>
            <a:normAutofit/>
          </a:bodyPr>
          <a:lstStyle/>
          <a:p>
            <a:r>
              <a:rPr lang="uk-UA" sz="2400" b="1" dirty="0" smtClean="0">
                <a:solidFill>
                  <a:schemeClr val="tx1"/>
                </a:solidFill>
              </a:rPr>
              <a:t>Предметність сприймання</a:t>
            </a:r>
            <a:endParaRPr lang="ru-RU" sz="2400" b="1" dirty="0">
              <a:solidFill>
                <a:schemeClr val="tx1"/>
              </a:solidFill>
            </a:endParaRPr>
          </a:p>
        </p:txBody>
      </p:sp>
      <p:pic>
        <p:nvPicPr>
          <p:cNvPr id="3074" name="Picture 2"/>
          <p:cNvPicPr>
            <a:picLocks noGrp="1" noChangeAspect="1" noChangeArrowheads="1"/>
          </p:cNvPicPr>
          <p:nvPr>
            <p:ph idx="1"/>
          </p:nvPr>
        </p:nvPicPr>
        <p:blipFill>
          <a:blip r:embed="rId2"/>
          <a:srcRect l="9091" t="8023" r="9091" b="11747"/>
          <a:stretch>
            <a:fillRect/>
          </a:stretch>
        </p:blipFill>
        <p:spPr bwMode="auto">
          <a:xfrm>
            <a:off x="6786578" y="1142984"/>
            <a:ext cx="1928826" cy="2143140"/>
          </a:xfrm>
          <a:prstGeom prst="rect">
            <a:avLst/>
          </a:prstGeom>
          <a:noFill/>
          <a:ln w="9525">
            <a:noFill/>
            <a:miter lim="800000"/>
            <a:headEnd/>
            <a:tailEnd/>
          </a:ln>
          <a:effectLst/>
        </p:spPr>
      </p:pic>
      <p:pic>
        <p:nvPicPr>
          <p:cNvPr id="3075" name="Picture 3" descr="D:\Виктория\Навчальні предмети\1111 Скачане\Сприймання\image017.jpg"/>
          <p:cNvPicPr>
            <a:picLocks noChangeAspect="1" noChangeArrowheads="1"/>
          </p:cNvPicPr>
          <p:nvPr/>
        </p:nvPicPr>
        <p:blipFill>
          <a:blip r:embed="rId3"/>
          <a:srcRect b="10714"/>
          <a:stretch>
            <a:fillRect/>
          </a:stretch>
        </p:blipFill>
        <p:spPr bwMode="auto">
          <a:xfrm>
            <a:off x="2643174" y="1000108"/>
            <a:ext cx="3986240" cy="2214578"/>
          </a:xfrm>
          <a:prstGeom prst="rect">
            <a:avLst/>
          </a:prstGeom>
          <a:noFill/>
        </p:spPr>
      </p:pic>
      <p:pic>
        <p:nvPicPr>
          <p:cNvPr id="3076" name="Picture 4" descr="D:\Виктория\Навчальні предмети\1111 Скачане\Сприймання\images.jpg"/>
          <p:cNvPicPr>
            <a:picLocks noChangeAspect="1" noChangeArrowheads="1"/>
          </p:cNvPicPr>
          <p:nvPr/>
        </p:nvPicPr>
        <p:blipFill>
          <a:blip r:embed="rId4"/>
          <a:srcRect/>
          <a:stretch>
            <a:fillRect/>
          </a:stretch>
        </p:blipFill>
        <p:spPr bwMode="auto">
          <a:xfrm>
            <a:off x="357158" y="1000108"/>
            <a:ext cx="2071702" cy="2145691"/>
          </a:xfrm>
          <a:prstGeom prst="rect">
            <a:avLst/>
          </a:prstGeom>
          <a:noFill/>
        </p:spPr>
      </p:pic>
      <p:pic>
        <p:nvPicPr>
          <p:cNvPr id="3077" name="Picture 5" descr="D:\Виктория\Навчальні предмети\1111 Скачане\Сприймання\unnamed.jpg"/>
          <p:cNvPicPr>
            <a:picLocks noChangeAspect="1" noChangeArrowheads="1"/>
          </p:cNvPicPr>
          <p:nvPr/>
        </p:nvPicPr>
        <p:blipFill>
          <a:blip r:embed="rId5"/>
          <a:srcRect/>
          <a:stretch>
            <a:fillRect/>
          </a:stretch>
        </p:blipFill>
        <p:spPr bwMode="auto">
          <a:xfrm>
            <a:off x="5500694" y="3714752"/>
            <a:ext cx="2786082" cy="2398780"/>
          </a:xfrm>
          <a:prstGeom prst="rect">
            <a:avLst/>
          </a:prstGeom>
          <a:noFill/>
        </p:spPr>
      </p:pic>
      <p:pic>
        <p:nvPicPr>
          <p:cNvPr id="3079" name="Picture 7" descr="https://fc.vseosvita.ua/0012f2-e15e/00d.jpg"/>
          <p:cNvPicPr>
            <a:picLocks noChangeAspect="1" noChangeArrowheads="1"/>
          </p:cNvPicPr>
          <p:nvPr/>
        </p:nvPicPr>
        <p:blipFill>
          <a:blip r:embed="rId6"/>
          <a:srcRect/>
          <a:stretch>
            <a:fillRect/>
          </a:stretch>
        </p:blipFill>
        <p:spPr bwMode="auto">
          <a:xfrm>
            <a:off x="428596" y="3714752"/>
            <a:ext cx="4672173" cy="235745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46" y="142852"/>
            <a:ext cx="9072626" cy="6715148"/>
          </a:xfrm>
        </p:spPr>
        <p:txBody>
          <a:bodyPr>
            <a:noAutofit/>
          </a:bodyPr>
          <a:lstStyle/>
          <a:p>
            <a:pPr algn="just">
              <a:spcBef>
                <a:spcPts val="0"/>
              </a:spcBef>
              <a:buNone/>
            </a:pPr>
            <a:r>
              <a:rPr lang="uk-UA" sz="2400" b="1" i="1" dirty="0" smtClean="0">
                <a:latin typeface="Times New Roman" pitchFamily="18" charset="0"/>
                <a:cs typeface="Times New Roman" pitchFamily="18" charset="0"/>
              </a:rPr>
              <a:t>                 Константність</a:t>
            </a:r>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сприймання полягає у відносній постійності деяких властивостей предметів при зміні віддалі, ракурсу та освітленості. Завдяки константності ми сприймаємо оточуючі нас предмети як відносно постійні за формою, кольором та величиною. Форма, колір та розмір предметів сприймаються нами як постійні, незважаючи на те, що сигнали, які надходять від цих предметів до органів чуття, безперервно змінюються. </a:t>
            </a:r>
            <a:endParaRPr lang="ru-RU" sz="2400" dirty="0" smtClean="0">
              <a:latin typeface="Times New Roman" pitchFamily="18" charset="0"/>
              <a:cs typeface="Times New Roman" pitchFamily="18" charset="0"/>
            </a:endParaRPr>
          </a:p>
          <a:p>
            <a:pPr algn="just">
              <a:spcBef>
                <a:spcPts val="0"/>
              </a:spcBef>
              <a:buNone/>
            </a:pPr>
            <a:r>
              <a:rPr lang="uk-UA" sz="2400" dirty="0" smtClean="0">
                <a:latin typeface="Times New Roman" pitchFamily="18" charset="0"/>
                <a:cs typeface="Times New Roman" pitchFamily="18" charset="0"/>
              </a:rPr>
              <a:t>                 Джерелом </a:t>
            </a:r>
            <a:r>
              <a:rPr lang="uk-UA" sz="2400" dirty="0" smtClean="0">
                <a:latin typeface="Times New Roman" pitchFamily="18" charset="0"/>
                <a:cs typeface="Times New Roman" pitchFamily="18" charset="0"/>
              </a:rPr>
              <a:t>константності сприймання є активні дії </a:t>
            </a:r>
            <a:r>
              <a:rPr lang="uk-UA" sz="2400" dirty="0" err="1" smtClean="0">
                <a:latin typeface="Times New Roman" pitchFamily="18" charset="0"/>
                <a:cs typeface="Times New Roman" pitchFamily="18" charset="0"/>
              </a:rPr>
              <a:t>перцептивної</a:t>
            </a:r>
            <a:r>
              <a:rPr lang="uk-UA" sz="2400" dirty="0" smtClean="0">
                <a:latin typeface="Times New Roman" pitchFamily="18" charset="0"/>
                <a:cs typeface="Times New Roman" pitchFamily="18" charset="0"/>
              </a:rPr>
              <a:t> системи. Численні сприймання одних і тих самих предметів за різних умов забезпечують постійність </a:t>
            </a:r>
            <a:r>
              <a:rPr lang="uk-UA" sz="2400" dirty="0" err="1" smtClean="0">
                <a:latin typeface="Times New Roman" pitchFamily="18" charset="0"/>
                <a:cs typeface="Times New Roman" pitchFamily="18" charset="0"/>
              </a:rPr>
              <a:t>перцептивного</a:t>
            </a:r>
            <a:r>
              <a:rPr lang="uk-UA" sz="2400" dirty="0" smtClean="0">
                <a:latin typeface="Times New Roman" pitchFamily="18" charset="0"/>
                <a:cs typeface="Times New Roman" pitchFamily="18" charset="0"/>
              </a:rPr>
              <a:t> образу відносно умов, що змінюються, а також рухів самого рецепторного апарата. Таким чином, властивість константності пояснюється тим, що сприймання являє собою своєрідну дію, яка має механізм зворотного зв'язку і налаштовується на особливості об'єкта сприймання та умов його існування. </a:t>
            </a:r>
            <a:endParaRPr lang="ru-RU"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75490"/>
          </a:xfrm>
        </p:spPr>
        <p:txBody>
          <a:bodyPr>
            <a:normAutofit/>
          </a:bodyPr>
          <a:lstStyle/>
          <a:p>
            <a:r>
              <a:rPr lang="uk-UA" sz="2400" b="1" dirty="0" smtClean="0">
                <a:solidFill>
                  <a:schemeClr val="tx1"/>
                </a:solidFill>
                <a:effectLst/>
              </a:rPr>
              <a:t>Константність сприймання</a:t>
            </a:r>
            <a:endParaRPr lang="ru-RU" sz="2400" b="1" dirty="0">
              <a:solidFill>
                <a:schemeClr val="tx1"/>
              </a:solidFill>
              <a:effectLst/>
            </a:endParaRPr>
          </a:p>
        </p:txBody>
      </p:sp>
      <p:pic>
        <p:nvPicPr>
          <p:cNvPr id="29698" name="Picture 2" descr="D:\Виктория\Навчальні предмети\1111 Скачане\Сприймання\01c.jpg"/>
          <p:cNvPicPr>
            <a:picLocks noGrp="1" noChangeAspect="1" noChangeArrowheads="1"/>
          </p:cNvPicPr>
          <p:nvPr>
            <p:ph idx="1"/>
          </p:nvPr>
        </p:nvPicPr>
        <p:blipFill>
          <a:blip r:embed="rId2"/>
          <a:srcRect l="21875" t="44757" r="27734" b="5243"/>
          <a:stretch>
            <a:fillRect/>
          </a:stretch>
        </p:blipFill>
        <p:spPr bwMode="auto">
          <a:xfrm>
            <a:off x="357158" y="1285860"/>
            <a:ext cx="5087725" cy="3580930"/>
          </a:xfrm>
          <a:prstGeom prst="rect">
            <a:avLst/>
          </a:prstGeom>
          <a:noFill/>
        </p:spPr>
      </p:pic>
      <p:pic>
        <p:nvPicPr>
          <p:cNvPr id="29699" name="Picture 3" descr="D:\Виктория\Навчальні предмети\1111 Скачане\Сприймання\unnamed.jpg"/>
          <p:cNvPicPr>
            <a:picLocks noChangeAspect="1" noChangeArrowheads="1"/>
          </p:cNvPicPr>
          <p:nvPr/>
        </p:nvPicPr>
        <p:blipFill>
          <a:blip r:embed="rId3"/>
          <a:srcRect l="6054" t="7519" r="7519" b="8984"/>
          <a:stretch>
            <a:fillRect/>
          </a:stretch>
        </p:blipFill>
        <p:spPr bwMode="auto">
          <a:xfrm>
            <a:off x="5500694" y="3571876"/>
            <a:ext cx="3393932" cy="307183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740452"/>
          </a:xfrm>
        </p:spPr>
        <p:txBody>
          <a:bodyPr>
            <a:normAutofit/>
          </a:bodyPr>
          <a:lstStyle/>
          <a:p>
            <a:pPr algn="just">
              <a:buNone/>
            </a:pPr>
            <a:r>
              <a:rPr lang="uk-UA" sz="2400" b="1" i="1" dirty="0" smtClean="0">
                <a:latin typeface="Times New Roman" pitchFamily="18" charset="0"/>
                <a:cs typeface="Times New Roman" pitchFamily="18" charset="0"/>
              </a:rPr>
              <a:t>         Вибірковість</a:t>
            </a:r>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 це виокремлення окремих предметів та явищ з усього різноманіття навколишнього середовища, водночас як інші об'єкти реального світу є фоном нашого сприймання, тобто не відображаються. У вибірковості розкривається активність процесу сприймання як вияв змістовної сторони діяльності людини. Вибірковість сприймання визначається інтересами, установками та потребами особистості.</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pic>
        <p:nvPicPr>
          <p:cNvPr id="30722" name="Picture 2" descr="D:\Виктория\Навчальні предмети\1111 Скачане\Сприймання\1-15-638.jpg"/>
          <p:cNvPicPr>
            <a:picLocks noChangeAspect="1" noChangeArrowheads="1"/>
          </p:cNvPicPr>
          <p:nvPr/>
        </p:nvPicPr>
        <p:blipFill>
          <a:blip r:embed="rId2"/>
          <a:srcRect t="61458" b="29167"/>
          <a:stretch>
            <a:fillRect/>
          </a:stretch>
        </p:blipFill>
        <p:spPr bwMode="auto">
          <a:xfrm>
            <a:off x="73880" y="4071942"/>
            <a:ext cx="9070120" cy="185738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71480"/>
            <a:ext cx="8472518" cy="5883328"/>
          </a:xfrm>
        </p:spPr>
        <p:txBody>
          <a:bodyPr>
            <a:noAutofit/>
          </a:bodyPr>
          <a:lstStyle/>
          <a:p>
            <a:pPr algn="just">
              <a:buNone/>
            </a:pPr>
            <a:r>
              <a:rPr lang="uk-UA" sz="2400" b="1" i="1" dirty="0" smtClean="0">
                <a:latin typeface="Times New Roman" pitchFamily="18" charset="0"/>
                <a:cs typeface="Times New Roman" pitchFamily="18" charset="0"/>
              </a:rPr>
              <a:t>           Цілісність</a:t>
            </a:r>
            <a:r>
              <a:rPr lang="uk-UA" sz="2400" b="1" i="1"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Будь-якому образу сприймання властива </a:t>
            </a:r>
            <a:r>
              <a:rPr lang="uk-UA" sz="2400" b="1" i="1" dirty="0" smtClean="0">
                <a:latin typeface="Times New Roman" pitchFamily="18" charset="0"/>
                <a:cs typeface="Times New Roman" pitchFamily="18" charset="0"/>
              </a:rPr>
              <a:t>цілісність.</a:t>
            </a:r>
            <a:r>
              <a:rPr lang="uk-UA" sz="2400" dirty="0" smtClean="0">
                <a:latin typeface="Times New Roman" pitchFamily="18" charset="0"/>
                <a:cs typeface="Times New Roman" pitchFamily="18" charset="0"/>
              </a:rPr>
              <a:t> Під цим розуміється внутрішній органічний взаємозв'язок частин і цілого в образі. Завдяки цілісності сприймання зовнішній подразник виступає як цілісний образ. Він складається на основі узагальнення знань про окремі властивості та якості предмета, які надходять у вигляді окремих відчуттів. Компоненти відчуття настільки тісно пов'язані між собою, що єдиний складний образ предмета виникає навіть тоді, коли на людину безпосередньо діють тільки окремі властивості або окремі частини об'єкта. Коли образ предмета не дається повністю, він </a:t>
            </a:r>
            <a:r>
              <a:rPr lang="uk-UA" sz="2400" dirty="0" err="1" smtClean="0">
                <a:latin typeface="Times New Roman" pitchFamily="18" charset="0"/>
                <a:cs typeface="Times New Roman" pitchFamily="18" charset="0"/>
              </a:rPr>
              <a:t>мисленнєво</a:t>
            </a:r>
            <a:r>
              <a:rPr lang="uk-UA" sz="2400" dirty="0" smtClean="0">
                <a:latin typeface="Times New Roman" pitchFamily="18" charset="0"/>
                <a:cs typeface="Times New Roman" pitchFamily="18" charset="0"/>
              </a:rPr>
              <a:t> добудовується до цілісної форми. Цілісна форма предмета виникає на основі умовних рефлексів, які виробилися протягом життя й зберігаються у досвіді людини.</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1428728" y="785794"/>
            <a:ext cx="7258072" cy="5669014"/>
          </a:xfrm>
        </p:spPr>
        <p:txBody>
          <a:bodyPr/>
          <a:lstStyle/>
          <a:p>
            <a:pPr>
              <a:buNone/>
            </a:pPr>
            <a:r>
              <a:rPr lang="ru-RU" dirty="0" smtClean="0">
                <a:latin typeface="Times New Roman" pitchFamily="18" charset="0"/>
                <a:cs typeface="Times New Roman" pitchFamily="18" charset="0"/>
              </a:rPr>
              <a:t>             План</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1. </a:t>
            </a:r>
            <a:r>
              <a:rPr lang="uk-UA" dirty="0" smtClean="0">
                <a:latin typeface="Times New Roman" pitchFamily="18" charset="0"/>
                <a:cs typeface="Times New Roman" pitchFamily="18" charset="0"/>
              </a:rPr>
              <a:t>Поняття сприймання.</a:t>
            </a:r>
            <a:endParaRPr lang="ru-RU"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2. Фізіологічні основи сприймання.</a:t>
            </a:r>
            <a:endParaRPr lang="ru-RU" b="1"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3. Властивості сприймання.</a:t>
            </a:r>
            <a:endParaRPr lang="ru-RU" b="1"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4. Класифікація сприймання.</a:t>
            </a:r>
            <a:endParaRPr lang="ru-RU" b="1"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5. Складні форми сприймання</a:t>
            </a:r>
            <a:endParaRPr lang="ru-RU" b="1"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6. Ілюзії сприймання.</a:t>
            </a:r>
            <a:endParaRPr lang="ru-RU" b="1"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946928"/>
          </a:xfrm>
        </p:spPr>
        <p:txBody>
          <a:bodyPr>
            <a:normAutofit/>
          </a:bodyPr>
          <a:lstStyle/>
          <a:p>
            <a:r>
              <a:rPr lang="uk-UA" sz="2400" b="1" dirty="0" smtClean="0">
                <a:solidFill>
                  <a:schemeClr val="tx1"/>
                </a:solidFill>
              </a:rPr>
              <a:t>Цілісність сприймання</a:t>
            </a:r>
            <a:endParaRPr lang="ru-RU" sz="2400" b="1" dirty="0">
              <a:solidFill>
                <a:schemeClr val="tx1"/>
              </a:solidFill>
            </a:endParaRPr>
          </a:p>
        </p:txBody>
      </p:sp>
      <p:pic>
        <p:nvPicPr>
          <p:cNvPr id="31746" name="Picture 2" descr="D:\Виктория\Навчальні предмети\1111 Скачане\Сприймання\image037.jpg"/>
          <p:cNvPicPr>
            <a:picLocks noGrp="1" noChangeAspect="1" noChangeArrowheads="1"/>
          </p:cNvPicPr>
          <p:nvPr>
            <p:ph idx="1"/>
          </p:nvPr>
        </p:nvPicPr>
        <p:blipFill>
          <a:blip r:embed="rId2"/>
          <a:srcRect l="46933" t="5870" r="3987" b="28092"/>
          <a:stretch>
            <a:fillRect/>
          </a:stretch>
        </p:blipFill>
        <p:spPr bwMode="auto">
          <a:xfrm>
            <a:off x="571472" y="1928802"/>
            <a:ext cx="8164343" cy="35719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686800" cy="6097642"/>
          </a:xfrm>
        </p:spPr>
        <p:txBody>
          <a:bodyPr>
            <a:normAutofit/>
          </a:bodyPr>
          <a:lstStyle/>
          <a:p>
            <a:pPr algn="just">
              <a:buNone/>
            </a:pPr>
            <a:r>
              <a:rPr lang="uk-UA" sz="2400" b="1" i="1" dirty="0" smtClean="0">
                <a:latin typeface="Times New Roman" pitchFamily="18" charset="0"/>
                <a:cs typeface="Times New Roman" pitchFamily="18" charset="0"/>
              </a:rPr>
              <a:t>         Структурність</a:t>
            </a:r>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полягає у відтворенні структури предмета сприймання. При зміні окремих відчуттів від предмета і збереженні окремих відношень між ними загальна структура образу залишається незмінною (одна й та сама пісня у виконанні різних співаків).</a:t>
            </a:r>
            <a:endParaRPr lang="ru-RU"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240518"/>
          </a:xfrm>
        </p:spPr>
        <p:txBody>
          <a:bodyPr>
            <a:noAutofit/>
          </a:bodyPr>
          <a:lstStyle/>
          <a:p>
            <a:pPr algn="just">
              <a:buNone/>
            </a:pPr>
            <a:r>
              <a:rPr lang="uk-UA" sz="2400" b="1" i="1" dirty="0" smtClean="0">
                <a:latin typeface="Times New Roman" pitchFamily="18" charset="0"/>
                <a:cs typeface="Times New Roman" pitchFamily="18" charset="0"/>
              </a:rPr>
              <a:t>            </a:t>
            </a:r>
            <a:r>
              <a:rPr lang="uk-UA" sz="2400" b="1" i="1" dirty="0" err="1" smtClean="0">
                <a:latin typeface="Times New Roman" pitchFamily="18" charset="0"/>
                <a:cs typeface="Times New Roman" pitchFamily="18" charset="0"/>
              </a:rPr>
              <a:t>Категоріальність</a:t>
            </a:r>
            <a:r>
              <a:rPr lang="uk-UA" sz="2400" b="1" i="1" dirty="0" smtClean="0">
                <a:latin typeface="Times New Roman" pitchFamily="18" charset="0"/>
                <a:cs typeface="Times New Roman" pitchFamily="18" charset="0"/>
              </a:rPr>
              <a:t>.</a:t>
            </a:r>
            <a:r>
              <a:rPr lang="uk-UA" sz="2400" dirty="0" smtClean="0">
                <a:latin typeface="Times New Roman" pitchFamily="18" charset="0"/>
                <a:cs typeface="Times New Roman" pitchFamily="18" charset="0"/>
              </a:rPr>
              <a:t> Сприймання носить узагальнений характер, кожен предмет сприймання позначається певним поняттям і відноситься до певного класу. Якраз у цьому полягає наступна властивість сприймання - </a:t>
            </a:r>
            <a:r>
              <a:rPr lang="uk-UA" sz="2400" b="1" i="1" dirty="0" err="1" smtClean="0">
                <a:latin typeface="Times New Roman" pitchFamily="18" charset="0"/>
                <a:cs typeface="Times New Roman" pitchFamily="18" charset="0"/>
              </a:rPr>
              <a:t>категоріальність</a:t>
            </a:r>
            <a:r>
              <a:rPr lang="uk-UA" sz="2400" dirty="0" smtClean="0">
                <a:latin typeface="Times New Roman" pitchFamily="18" charset="0"/>
                <a:cs typeface="Times New Roman" pitchFamily="18" charset="0"/>
              </a:rPr>
              <a:t>. Сприймаючи новий предмет, людина прагне не лише зрозуміти, що перед нею знаходиться, але й відносить до певної групи відомих їй предметів. У цьому відображається вплив мови й особистого досвіду людини. У міру розширення особистого досвіду сприймання образ, зберігаючи свою індивідуальність і віднесеність до конкретного предмета, до все більшої сукупності предметів певної категорії, усе більш надійно класифікується. Для цього необхідне узагальнення, звернення до класу подібних об'єктів, які зберігаються в пам'яті, що означає перехід від наявної ситуації до іншої, до осягнення реальності через призму особисто узагальненої схеми дійсності</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875490"/>
          </a:xfrm>
        </p:spPr>
        <p:txBody>
          <a:bodyPr>
            <a:normAutofit/>
          </a:bodyPr>
          <a:lstStyle/>
          <a:p>
            <a:r>
              <a:rPr lang="uk-UA" sz="2400" b="1" dirty="0" err="1" smtClean="0">
                <a:solidFill>
                  <a:schemeClr val="tx1"/>
                </a:solidFill>
              </a:rPr>
              <a:t>Категоріальність</a:t>
            </a:r>
            <a:r>
              <a:rPr lang="uk-UA" sz="2400" b="1" dirty="0" smtClean="0">
                <a:solidFill>
                  <a:schemeClr val="tx1"/>
                </a:solidFill>
              </a:rPr>
              <a:t>  сприймання</a:t>
            </a:r>
            <a:endParaRPr lang="ru-RU" sz="2400" b="1" dirty="0">
              <a:solidFill>
                <a:schemeClr val="tx1"/>
              </a:solidFill>
            </a:endParaRPr>
          </a:p>
        </p:txBody>
      </p:sp>
      <p:pic>
        <p:nvPicPr>
          <p:cNvPr id="32770" name="Picture 2" descr="D:\Виктория\Навчальні предмети\1111 Скачане\Сприймання\Memory_2.jpg"/>
          <p:cNvPicPr>
            <a:picLocks noGrp="1" noChangeAspect="1" noChangeArrowheads="1"/>
          </p:cNvPicPr>
          <p:nvPr>
            <p:ph idx="1"/>
          </p:nvPr>
        </p:nvPicPr>
        <p:blipFill>
          <a:blip r:embed="rId2"/>
          <a:srcRect/>
          <a:stretch>
            <a:fillRect/>
          </a:stretch>
        </p:blipFill>
        <p:spPr bwMode="auto">
          <a:xfrm>
            <a:off x="1928794" y="758844"/>
            <a:ext cx="5095900" cy="609915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8858280" cy="6240518"/>
          </a:xfrm>
        </p:spPr>
        <p:txBody>
          <a:bodyPr>
            <a:noAutofit/>
          </a:bodyPr>
          <a:lstStyle/>
          <a:p>
            <a:pPr algn="just">
              <a:buNone/>
            </a:pPr>
            <a:r>
              <a:rPr lang="uk-UA" sz="2400" b="1" i="1" dirty="0" smtClean="0">
                <a:latin typeface="Times New Roman" pitchFamily="18" charset="0"/>
                <a:cs typeface="Times New Roman" pitchFamily="18" charset="0"/>
              </a:rPr>
              <a:t>            Осмисленість</a:t>
            </a:r>
            <a:r>
              <a:rPr lang="uk-UA" sz="2400" b="1" i="1"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Наступною властивістю сприймання є його </a:t>
            </a:r>
            <a:r>
              <a:rPr lang="uk-UA" sz="2400" b="1" i="1" dirty="0" smtClean="0">
                <a:latin typeface="Times New Roman" pitchFamily="18" charset="0"/>
                <a:cs typeface="Times New Roman" pitchFamily="18" charset="0"/>
              </a:rPr>
              <a:t>осмисленість.</a:t>
            </a:r>
            <a:r>
              <a:rPr lang="uk-UA" sz="2400" dirty="0" smtClean="0">
                <a:latin typeface="Times New Roman" pitchFamily="18" charset="0"/>
                <a:cs typeface="Times New Roman" pitchFamily="18" charset="0"/>
              </a:rPr>
              <a:t> Осмисленість передбачає усвідомлення об'єкта сприймання. Хоча сприймання виникає при безпосередній дії подразника на органи чуття, </a:t>
            </a:r>
            <a:r>
              <a:rPr lang="uk-UA" sz="2400" dirty="0" err="1" smtClean="0">
                <a:latin typeface="Times New Roman" pitchFamily="18" charset="0"/>
                <a:cs typeface="Times New Roman" pitchFamily="18" charset="0"/>
              </a:rPr>
              <a:t>перцептивні</a:t>
            </a:r>
            <a:r>
              <a:rPr lang="uk-UA" sz="2400" dirty="0" smtClean="0">
                <a:latin typeface="Times New Roman" pitchFamily="18" charset="0"/>
                <a:cs typeface="Times New Roman" pitchFamily="18" charset="0"/>
              </a:rPr>
              <a:t> образи завжди мають певне смислове значення. Завдяки осмисленості стає можливим цілеспрямоване використання предметів. Осмисленість досягається в процесі розуміння сутності предметів, тобто процес сприймання ускладнюється </a:t>
            </a:r>
            <a:r>
              <a:rPr lang="uk-UA" sz="2400" dirty="0" err="1" smtClean="0">
                <a:latin typeface="Times New Roman" pitchFamily="18" charset="0"/>
                <a:cs typeface="Times New Roman" pitchFamily="18" charset="0"/>
              </a:rPr>
              <a:t>мисленнєвою</a:t>
            </a:r>
            <a:r>
              <a:rPr lang="uk-UA" sz="2400" dirty="0" smtClean="0">
                <a:latin typeface="Times New Roman" pitchFamily="18" charset="0"/>
                <a:cs typeface="Times New Roman" pitchFamily="18" charset="0"/>
              </a:rPr>
              <a:t> діяльністю. Зв'язок мислення і сприймання насамперед виявляється в тому, що свідомо сприймати предмет означає </a:t>
            </a:r>
            <a:r>
              <a:rPr lang="uk-UA" sz="2400" dirty="0" err="1" smtClean="0">
                <a:latin typeface="Times New Roman" pitchFamily="18" charset="0"/>
                <a:cs typeface="Times New Roman" pitchFamily="18" charset="0"/>
              </a:rPr>
              <a:t>мисленнєво</a:t>
            </a:r>
            <a:r>
              <a:rPr lang="uk-UA" sz="2400" dirty="0" smtClean="0">
                <a:latin typeface="Times New Roman" pitchFamily="18" charset="0"/>
                <a:cs typeface="Times New Roman" pitchFamily="18" charset="0"/>
              </a:rPr>
              <a:t> називати його, тобто віднести до певної групи, класу, зв'язати його з певним поняттям. Навіть при сприйманні незнайомого предмета ми намагаємося встановити в ньому подібність з іншими предметами. Таким чином, сприймання не визначається просто набором подразників, що впливають на органи чуття, а являє собою постійний пошук найкращого тлумачення наявних даних.</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858280" cy="6097642"/>
          </a:xfrm>
        </p:spPr>
        <p:txBody>
          <a:bodyPr>
            <a:noAutofit/>
          </a:bodyPr>
          <a:lstStyle/>
          <a:p>
            <a:pPr algn="just">
              <a:buNone/>
            </a:pPr>
            <a:r>
              <a:rPr lang="uk-UA" sz="2400" b="1" i="1" dirty="0" smtClean="0">
                <a:latin typeface="Times New Roman" pitchFamily="18" charset="0"/>
                <a:cs typeface="Times New Roman" pitchFamily="18" charset="0"/>
              </a:rPr>
              <a:t>            </a:t>
            </a:r>
            <a:r>
              <a:rPr lang="uk-UA" sz="2400" b="1" i="1" dirty="0" err="1" smtClean="0">
                <a:latin typeface="Times New Roman" pitchFamily="18" charset="0"/>
                <a:cs typeface="Times New Roman" pitchFamily="18" charset="0"/>
              </a:rPr>
              <a:t>Аперцепція</a:t>
            </a:r>
            <a:r>
              <a:rPr lang="uk-UA" sz="2400" b="1" i="1"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Сприймання – складний процес, який зумовлюється не тільки об'єктивними, а й суб'єктивними чинниками. Сприймає не саме по собі око чи вухо, а конкретна людина. Залежність сприймання від змісту психічного життя людини, від особливостей її особистості, від її індивідуального досвіду називається </a:t>
            </a:r>
            <a:r>
              <a:rPr lang="uk-UA" sz="2400" b="1" i="1" dirty="0" err="1" smtClean="0">
                <a:latin typeface="Times New Roman" pitchFamily="18" charset="0"/>
                <a:cs typeface="Times New Roman" pitchFamily="18" charset="0"/>
              </a:rPr>
              <a:t>аперцепцією</a:t>
            </a:r>
            <a:r>
              <a:rPr lang="uk-UA" sz="2400" b="1" i="1" dirty="0" smtClean="0">
                <a:latin typeface="Times New Roman" pitchFamily="18" charset="0"/>
                <a:cs typeface="Times New Roman" pitchFamily="18" charset="0"/>
              </a:rPr>
              <a:t>.</a:t>
            </a:r>
            <a:r>
              <a:rPr lang="uk-UA" sz="2400" dirty="0" smtClean="0">
                <a:latin typeface="Times New Roman" pitchFamily="18" charset="0"/>
                <a:cs typeface="Times New Roman" pitchFamily="18" charset="0"/>
              </a:rPr>
              <a:t> При сприйманні предметів із навколишнього середовища людина намагається відшукати суб'єктивні еталони, до яких можна було б віднести ці предмети. Іншими словами, у ході сприймання активізуються сліди минулого досвіду. Крім цього, у сприйманні виявляються бажання, інтереси, мотиви, почуття людини та її ставлення до предмета сприймання. Тому одні й ті самі предмети сприймаються різними людьми по-різному.</a:t>
            </a:r>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00042"/>
            <a:ext cx="8858280" cy="6143668"/>
          </a:xfrm>
        </p:spPr>
        <p:txBody>
          <a:bodyPr>
            <a:noAutofit/>
          </a:bodyPr>
          <a:lstStyle/>
          <a:p>
            <a:pPr algn="just">
              <a:buNone/>
            </a:pPr>
            <a:r>
              <a:rPr lang="uk-UA" sz="2400" dirty="0" smtClean="0">
                <a:latin typeface="Times New Roman" pitchFamily="18" charset="0"/>
                <a:cs typeface="Times New Roman" pitchFamily="18" charset="0"/>
              </a:rPr>
              <a:t>              Відчуття </a:t>
            </a:r>
            <a:r>
              <a:rPr lang="uk-UA" sz="2400" dirty="0" smtClean="0">
                <a:latin typeface="Times New Roman" pitchFamily="18" charset="0"/>
                <a:cs typeface="Times New Roman" pitchFamily="18" charset="0"/>
              </a:rPr>
              <a:t>є лише елементарною формою відображення окремих властивостей предметів та явищ навколишньої дійсності. Але реальні процеси відображення зовнішнього світу виходять далеко за межі елементарних форм. Що б не відображував людський мозок, він має справу не з окремими відчуттями, а з цілісними образами предметів та явищ. Виникнення цілісного образу ґрунтується на спільній роботі органів чуття, синтезі окремих відчуттів у складні комплексні системи. Цей процес може відбуватися як у межах однієї </a:t>
            </a:r>
            <a:r>
              <a:rPr lang="uk-UA" sz="2400" dirty="0" smtClean="0">
                <a:latin typeface="Times New Roman" pitchFamily="18" charset="0"/>
                <a:cs typeface="Times New Roman" pitchFamily="18" charset="0"/>
              </a:rPr>
              <a:t>модальності, </a:t>
            </a:r>
            <a:r>
              <a:rPr lang="uk-UA" sz="2400" dirty="0" smtClean="0">
                <a:latin typeface="Times New Roman" pitchFamily="18" charset="0"/>
                <a:cs typeface="Times New Roman" pitchFamily="18" charset="0"/>
              </a:rPr>
              <a:t>так і в межах кількох </a:t>
            </a:r>
            <a:r>
              <a:rPr lang="uk-UA" sz="2400" dirty="0" err="1" smtClean="0">
                <a:latin typeface="Times New Roman" pitchFamily="18" charset="0"/>
                <a:cs typeface="Times New Roman" pitchFamily="18" charset="0"/>
              </a:rPr>
              <a:t>модальностей</a:t>
            </a:r>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У результаті такого поєднання ізольовані відчуття перетворюються в цілісне сприймання, що передбачає перехід від відображення окремих властивостей предметів до відображення цілісних предметів та ситуацій.</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28604"/>
            <a:ext cx="8686800" cy="6026204"/>
          </a:xfrm>
        </p:spPr>
        <p:txBody>
          <a:bodyPr>
            <a:noAutofit/>
          </a:bodyPr>
          <a:lstStyle/>
          <a:p>
            <a:pPr algn="just">
              <a:buNone/>
            </a:pPr>
            <a:r>
              <a:rPr lang="uk-UA" sz="2400" dirty="0" smtClean="0">
                <a:latin typeface="Times New Roman" pitchFamily="18" charset="0"/>
                <a:cs typeface="Times New Roman" pitchFamily="18" charset="0"/>
              </a:rPr>
              <a:t>            Саме </a:t>
            </a:r>
            <a:r>
              <a:rPr lang="uk-UA" sz="2400" dirty="0" smtClean="0">
                <a:latin typeface="Times New Roman" pitchFamily="18" charset="0"/>
                <a:cs typeface="Times New Roman" pitchFamily="18" charset="0"/>
              </a:rPr>
              <a:t>сприймання найтісніше пов'язане з перетворенням інформації, що надходить із зовнішнього середовища. При цьому формуються образи, з якими в подальшому оперують увага, пам'ять, мислення, емоції. Одержана в активній взаємодії з об'єктом інформація про його властивості (форму, величину тощо) перетворюється в низку характеристик, з яких у подальшому при впізнаванні знову реконструюються цілісні відображення об'єктів </a:t>
            </a:r>
            <a:r>
              <a:rPr lang="ru-RU" sz="2400" dirty="0" smtClean="0">
                <a:latin typeface="Times New Roman" pitchFamily="18" charset="0"/>
                <a:cs typeface="Times New Roman" pitchFamily="18" charset="0"/>
              </a:rPr>
              <a:t>–</a:t>
            </a:r>
            <a:r>
              <a:rPr lang="uk-UA" sz="2400" dirty="0" smtClean="0">
                <a:latin typeface="Times New Roman" pitchFamily="18" charset="0"/>
                <a:cs typeface="Times New Roman" pitchFamily="18" charset="0"/>
              </a:rPr>
              <a:t> образи. Завдяки зв'язкам, що утворюються в ході навчання між різними аналізаторами, в образі відображаються такі властивості предметів чи явищ, для яких немає спеціальних аналізаторів, наприклад, величина предмета, вага, форма, що свідчить про складну організацію цього психічного процесу.</a:t>
            </a:r>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46" y="0"/>
            <a:ext cx="9144064" cy="6669098"/>
          </a:xfrm>
        </p:spPr>
        <p:txBody>
          <a:bodyPr>
            <a:noAutofit/>
          </a:bodyPr>
          <a:lstStyle/>
          <a:p>
            <a:pPr algn="just">
              <a:spcBef>
                <a:spcPts val="0"/>
              </a:spcBef>
              <a:buNone/>
            </a:pPr>
            <a:r>
              <a:rPr lang="uk-UA" sz="2400" dirty="0" smtClean="0">
                <a:latin typeface="Times New Roman" pitchFamily="18" charset="0"/>
                <a:cs typeface="Times New Roman" pitchFamily="18" charset="0"/>
              </a:rPr>
              <a:t>              Спочатку </a:t>
            </a:r>
            <a:r>
              <a:rPr lang="uk-UA" sz="2400" dirty="0" smtClean="0">
                <a:latin typeface="Times New Roman" pitchFamily="18" charset="0"/>
                <a:cs typeface="Times New Roman" pitchFamily="18" charset="0"/>
              </a:rPr>
              <a:t>діяльність людини спрямовується і коригується впливом лише зовнішніх об'єктів. Виконавши свою функцію в регуляції поведінки, певний образ втрачає своє безпосереднє чуттєве підґрунтя і включається до життєвого досвіду людини, набуваючи статусу уявлення. Усе, що б людина не сприймала, незмінно постає перед нею у вигляді цілісних образів. Людина сприймає в першу чергу те, що відповідає її інтересам і потребам. Тому сприймання вважається активною цілеспрямованою діяльністю. З цієї точки зору сприймання постає як система предметних </a:t>
            </a:r>
            <a:r>
              <a:rPr lang="uk-UA" sz="2400" dirty="0" err="1" smtClean="0">
                <a:latin typeface="Times New Roman" pitchFamily="18" charset="0"/>
                <a:cs typeface="Times New Roman" pitchFamily="18" charset="0"/>
              </a:rPr>
              <a:t>перцептивних</a:t>
            </a:r>
            <a:r>
              <a:rPr lang="uk-UA" sz="2400" dirty="0" smtClean="0">
                <a:latin typeface="Times New Roman" pitchFamily="18" charset="0"/>
                <a:cs typeface="Times New Roman" pitchFamily="18" charset="0"/>
              </a:rPr>
              <a:t> дій, які формуються в процесі життя людини і за допомогою яких людина будує образ навколишньої дійсності та орієнтується в ній.</a:t>
            </a:r>
            <a:endParaRPr lang="ru-RU" sz="2400" dirty="0" smtClean="0">
              <a:latin typeface="Times New Roman" pitchFamily="18" charset="0"/>
              <a:cs typeface="Times New Roman" pitchFamily="18" charset="0"/>
            </a:endParaRPr>
          </a:p>
          <a:p>
            <a:pPr algn="just">
              <a:spcBef>
                <a:spcPts val="0"/>
              </a:spcBef>
              <a:buNone/>
            </a:pPr>
            <a:r>
              <a:rPr lang="uk-UA" sz="2400" dirty="0" smtClean="0">
                <a:latin typeface="Times New Roman" pitchFamily="18" charset="0"/>
                <a:cs typeface="Times New Roman" pitchFamily="18" charset="0"/>
              </a:rPr>
              <a:t>               Крім </a:t>
            </a:r>
            <a:r>
              <a:rPr lang="uk-UA" sz="2400" dirty="0" smtClean="0">
                <a:latin typeface="Times New Roman" pitchFamily="18" charset="0"/>
                <a:cs typeface="Times New Roman" pitchFamily="18" charset="0"/>
              </a:rPr>
              <a:t>відчуттів, у процесі сприймання задіяний попередній досвід, процеси осмислення того, що сприймається, тобто до процесу сприймання включаються психічні процеси ще вищого рівня, такі як пам'ять і мислення. Тому сприймання часто називають </a:t>
            </a:r>
            <a:r>
              <a:rPr lang="uk-UA" sz="2400" dirty="0" err="1" smtClean="0">
                <a:latin typeface="Times New Roman" pitchFamily="18" charset="0"/>
                <a:cs typeface="Times New Roman" pitchFamily="18" charset="0"/>
              </a:rPr>
              <a:t>перцептивною</a:t>
            </a:r>
            <a:r>
              <a:rPr lang="uk-UA" sz="2400" dirty="0" smtClean="0">
                <a:latin typeface="Times New Roman" pitchFamily="18" charset="0"/>
                <a:cs typeface="Times New Roman" pitchFamily="18" charset="0"/>
              </a:rPr>
              <a:t> системою людини.</a:t>
            </a:r>
            <a:endParaRPr lang="ru-RU" sz="2400" dirty="0" smtClean="0">
              <a:latin typeface="Times New Roman" pitchFamily="18" charset="0"/>
              <a:cs typeface="Times New Roman" pitchFamily="18" charset="0"/>
            </a:endParaRPr>
          </a:p>
          <a:p>
            <a:pPr algn="just">
              <a:spcBef>
                <a:spcPts val="0"/>
              </a:spcBef>
            </a:pP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uk-UA" b="1" i="1" dirty="0" smtClean="0">
              <a:latin typeface="Times New Roman" pitchFamily="18" charset="0"/>
              <a:cs typeface="Times New Roman" pitchFamily="18" charset="0"/>
            </a:endParaRPr>
          </a:p>
          <a:p>
            <a:pPr algn="just">
              <a:buNone/>
            </a:pPr>
            <a:r>
              <a:rPr lang="uk-UA" b="1" i="1" dirty="0" smtClean="0">
                <a:latin typeface="Times New Roman" pitchFamily="18" charset="0"/>
                <a:cs typeface="Times New Roman" pitchFamily="18" charset="0"/>
              </a:rPr>
              <a:t>              Сприймання</a:t>
            </a:r>
            <a:r>
              <a:rPr lang="ru-RU" b="1"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це </a:t>
            </a:r>
            <a:r>
              <a:rPr lang="ru-RU" dirty="0" err="1" smtClean="0">
                <a:latin typeface="Times New Roman" pitchFamily="18" charset="0"/>
                <a:cs typeface="Times New Roman" pitchFamily="18" charset="0"/>
              </a:rPr>
              <a:t>психічний</a:t>
            </a:r>
            <a:r>
              <a:rPr lang="ru-RU" dirty="0" smtClean="0">
                <a:latin typeface="Times New Roman" pitchFamily="18" charset="0"/>
                <a:cs typeface="Times New Roman" pitchFamily="18" charset="0"/>
              </a:rPr>
              <a:t> процесс </a:t>
            </a:r>
            <a:r>
              <a:rPr lang="uk-UA" dirty="0" smtClean="0">
                <a:latin typeface="Times New Roman" pitchFamily="18" charset="0"/>
                <a:cs typeface="Times New Roman" pitchFamily="18" charset="0"/>
              </a:rPr>
              <a:t>відображення предметів та явищ у сукупності їх властивостей і частин при безпосередньому їх впливові на органи чуття</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686800" cy="6357982"/>
          </a:xfrm>
        </p:spPr>
        <p:txBody>
          <a:bodyPr>
            <a:normAutofit/>
          </a:bodyPr>
          <a:lstStyle/>
          <a:p>
            <a:pPr algn="just">
              <a:buNone/>
            </a:pPr>
            <a:r>
              <a:rPr lang="uk-UA" sz="2400" dirty="0" smtClean="0">
                <a:latin typeface="Times New Roman" pitchFamily="18" charset="0"/>
                <a:cs typeface="Times New Roman" pitchFamily="18" charset="0"/>
              </a:rPr>
              <a:t>              Таким </a:t>
            </a:r>
            <a:r>
              <a:rPr lang="uk-UA" sz="2400" dirty="0" smtClean="0">
                <a:latin typeface="Times New Roman" pitchFamily="18" charset="0"/>
                <a:cs typeface="Times New Roman" pitchFamily="18" charset="0"/>
              </a:rPr>
              <a:t>чином, сприймання є складним психічним процесом, який ґрунтується на минулому досвіді людини у вигляді уявлень та знань. Це можна пояснити тим, як відзначалося вище, що процес сприймання протікає у зв'язку з іншими психологічними процесами особистості: мисленням (ми усвідомлюємо те, що перед нами знаходиться), мовою (ми можемо усвідомити, що перед нами, тільки тоді, коли можемо його назвати), почуттями (певним чином ставимося до того, що сприймаємо), волею (у тій чи іншій формі довільно організовуємо процес сприймання). Сприймання </a:t>
            </a:r>
            <a:r>
              <a:rPr lang="ru-RU" sz="2400" dirty="0" smtClean="0">
                <a:latin typeface="Times New Roman" pitchFamily="18" charset="0"/>
                <a:cs typeface="Times New Roman" pitchFamily="18" charset="0"/>
              </a:rPr>
              <a:t>–</a:t>
            </a:r>
            <a:r>
              <a:rPr lang="uk-UA" sz="2400" dirty="0" smtClean="0">
                <a:latin typeface="Times New Roman" pitchFamily="18" charset="0"/>
                <a:cs typeface="Times New Roman" pitchFamily="18" charset="0"/>
              </a:rPr>
              <a:t> досить складний, але разом з тим єдиний процес, спрямований на пізнання того, що вданий момент впливає на людину</a:t>
            </a:r>
            <a:endParaRPr lang="ru-RU"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Виктория\Навчальні предмети\1111 Скачане\Slide3.jpg"/>
          <p:cNvPicPr>
            <a:picLocks noGrp="1" noChangeAspect="1" noChangeArrowheads="1"/>
          </p:cNvPicPr>
          <p:nvPr>
            <p:ph idx="1"/>
          </p:nvPr>
        </p:nvPicPr>
        <p:blipFill>
          <a:blip r:embed="rId2"/>
          <a:srcRect/>
          <a:stretch>
            <a:fillRect/>
          </a:stretch>
        </p:blipFill>
        <p:spPr bwMode="auto">
          <a:xfrm>
            <a:off x="0" y="0"/>
            <a:ext cx="9035048" cy="67762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04052"/>
          </a:xfrm>
        </p:spPr>
        <p:txBody>
          <a:bodyPr>
            <a:normAutofit/>
          </a:bodyPr>
          <a:lstStyle/>
          <a:p>
            <a:r>
              <a:rPr lang="uk-UA" sz="2800" b="1" dirty="0" smtClean="0">
                <a:solidFill>
                  <a:schemeClr val="tx1"/>
                </a:solidFill>
              </a:rPr>
              <a:t>Фізіологічна основа сприймання</a:t>
            </a:r>
            <a:endParaRPr lang="ru-RU" sz="2800" b="1" dirty="0">
              <a:solidFill>
                <a:schemeClr val="tx1"/>
              </a:solidFill>
            </a:endParaRPr>
          </a:p>
        </p:txBody>
      </p:sp>
      <p:sp>
        <p:nvSpPr>
          <p:cNvPr id="3" name="Содержимое 2"/>
          <p:cNvSpPr>
            <a:spLocks noGrp="1"/>
          </p:cNvSpPr>
          <p:nvPr>
            <p:ph idx="1"/>
          </p:nvPr>
        </p:nvSpPr>
        <p:spPr>
          <a:xfrm>
            <a:off x="0" y="1142984"/>
            <a:ext cx="8686800" cy="5311824"/>
          </a:xfrm>
        </p:spPr>
        <p:txBody>
          <a:bodyPr>
            <a:normAutofit/>
          </a:bodyPr>
          <a:lstStyle/>
          <a:p>
            <a:pPr algn="just">
              <a:buNone/>
            </a:pPr>
            <a:r>
              <a:rPr lang="uk-UA" sz="2400" dirty="0" smtClean="0">
                <a:latin typeface="Times New Roman" pitchFamily="18" charset="0"/>
                <a:cs typeface="Times New Roman" pitchFamily="18" charset="0"/>
              </a:rPr>
              <a:t>            Сприймання</a:t>
            </a:r>
            <a:r>
              <a:rPr lang="uk-UA" sz="2400" dirty="0" smtClean="0">
                <a:latin typeface="Times New Roman" pitchFamily="18" charset="0"/>
                <a:cs typeface="Times New Roman" pitchFamily="18" charset="0"/>
              </a:rPr>
              <a:t>, як і відчуття, носить рефлекторний характер. І.П. Павлов довів, що підґрунтя сприймання складають умовні рефлекси, тимчасові нервові зв'язки, які утворюються в корі головного мозку при впливі предметів та явищ навколишнього світу з різноманітними властивостями на рецептори. Предмети та явища виступають комплексними подразниками в єдності всіх своїх властивостей та рис, тому сприймання є комплексною діяльністю системи аналізаторів. Це, у свою чергу, передбачає складну аналітико-синтетичну діяльність мозкових відділів </a:t>
            </a:r>
            <a:r>
              <a:rPr lang="uk-UA" sz="2400" dirty="0" smtClean="0">
                <a:latin typeface="Times New Roman" pitchFamily="18" charset="0"/>
                <a:cs typeface="Times New Roman" pitchFamily="18" charset="0"/>
              </a:rPr>
              <a:t>аналізаторів.</a:t>
            </a:r>
            <a:endParaRPr lang="ru-RU"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Другая 14">
      <a:dk1>
        <a:srgbClr val="0042C7"/>
      </a:dk1>
      <a:lt1>
        <a:srgbClr val="FFFF00"/>
      </a:lt1>
      <a:dk2>
        <a:srgbClr val="002060"/>
      </a:dk2>
      <a:lt2>
        <a:srgbClr val="FFFFFF"/>
      </a:lt2>
      <a:accent1>
        <a:srgbClr val="062328"/>
      </a:accent1>
      <a:accent2>
        <a:srgbClr val="003A51"/>
      </a:accent2>
      <a:accent3>
        <a:srgbClr val="FFFF00"/>
      </a:accent3>
      <a:accent4>
        <a:srgbClr val="003195"/>
      </a:accent4>
      <a:accent5>
        <a:srgbClr val="FFFF00"/>
      </a:accent5>
      <a:accent6>
        <a:srgbClr val="B0DFA0"/>
      </a:accent6>
      <a:hlink>
        <a:srgbClr val="E2D700"/>
      </a:hlink>
      <a:folHlink>
        <a:srgbClr val="85DFD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75</TotalTime>
  <Words>1888</Words>
  <PresentationFormat>Экран (4:3)</PresentationFormat>
  <Paragraphs>38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Яркая</vt:lpstr>
      <vt:lpstr>Лекція 12: Сприймання</vt:lpstr>
      <vt:lpstr>Слайд 2</vt:lpstr>
      <vt:lpstr>Слайд 3</vt:lpstr>
      <vt:lpstr>Слайд 4</vt:lpstr>
      <vt:lpstr>Слайд 5</vt:lpstr>
      <vt:lpstr>Слайд 6</vt:lpstr>
      <vt:lpstr>Слайд 7</vt:lpstr>
      <vt:lpstr>Слайд 8</vt:lpstr>
      <vt:lpstr>Фізіологічна основа сприймання</vt:lpstr>
      <vt:lpstr>Слайд 10</vt:lpstr>
      <vt:lpstr>Слайд 11</vt:lpstr>
      <vt:lpstr>Слайд 12</vt:lpstr>
      <vt:lpstr>Властивості сприймання</vt:lpstr>
      <vt:lpstr>Слайд 14</vt:lpstr>
      <vt:lpstr>Предметність сприймання</vt:lpstr>
      <vt:lpstr>Слайд 16</vt:lpstr>
      <vt:lpstr>Константність сприймання</vt:lpstr>
      <vt:lpstr>Слайд 18</vt:lpstr>
      <vt:lpstr>Слайд 19</vt:lpstr>
      <vt:lpstr>Цілісність сприймання</vt:lpstr>
      <vt:lpstr>Слайд 21</vt:lpstr>
      <vt:lpstr>Слайд 22</vt:lpstr>
      <vt:lpstr>Категоріальність  сприймання</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12: Сприймання</dc:title>
  <dc:creator>1</dc:creator>
  <cp:lastModifiedBy>1</cp:lastModifiedBy>
  <cp:revision>16</cp:revision>
  <dcterms:created xsi:type="dcterms:W3CDTF">2021-03-08T09:33:10Z</dcterms:created>
  <dcterms:modified xsi:type="dcterms:W3CDTF">2021-03-08T10:58:18Z</dcterms:modified>
</cp:coreProperties>
</file>