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56" r:id="rId5"/>
    <p:sldMasterId id="2147483770" r:id="rId6"/>
    <p:sldMasterId id="2147483880" r:id="rId7"/>
    <p:sldMasterId id="2147484006" r:id="rId8"/>
    <p:sldMasterId id="2147484017" r:id="rId9"/>
    <p:sldMasterId id="2147484031" r:id="rId10"/>
    <p:sldMasterId id="2147484035" r:id="rId11"/>
    <p:sldMasterId id="2147484039" r:id="rId12"/>
    <p:sldMasterId id="2147484412" r:id="rId13"/>
    <p:sldMasterId id="2147484414" r:id="rId14"/>
    <p:sldMasterId id="2147484426" r:id="rId15"/>
  </p:sldMasterIdLst>
  <p:notesMasterIdLst>
    <p:notesMasterId r:id="rId34"/>
  </p:notesMasterIdLst>
  <p:sldIdLst>
    <p:sldId id="256" r:id="rId16"/>
    <p:sldId id="257" r:id="rId17"/>
    <p:sldId id="258" r:id="rId18"/>
    <p:sldId id="274" r:id="rId19"/>
    <p:sldId id="283" r:id="rId20"/>
    <p:sldId id="275" r:id="rId21"/>
    <p:sldId id="273" r:id="rId22"/>
    <p:sldId id="260" r:id="rId23"/>
    <p:sldId id="262" r:id="rId24"/>
    <p:sldId id="284" r:id="rId25"/>
    <p:sldId id="285" r:id="rId26"/>
    <p:sldId id="286" r:id="rId27"/>
    <p:sldId id="290" r:id="rId28"/>
    <p:sldId id="287" r:id="rId29"/>
    <p:sldId id="276" r:id="rId30"/>
    <p:sldId id="277" r:id="rId31"/>
    <p:sldId id="28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99"/>
    <a:srgbClr val="CCFF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B325E-431C-4A77-B97C-6244DE220667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3DB4-B769-4B54-BAED-26BDD56B76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36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652A1C-3C9D-4CE8-8303-938CF450CDA9}" type="slidenum">
              <a:rPr lang="ru-RU" smtClean="0"/>
              <a:pPr eaLnBrk="1" hangingPunct="1"/>
              <a:t>8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54E5D-44FD-4B88-8DC3-044D3C6B6875}" type="slidenum">
              <a:rPr lang="ru-RU" smtClean="0"/>
              <a:pPr eaLnBrk="1" hangingPunct="1"/>
              <a:t>9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0D0AA-A564-40E6-BDF9-FE3371FD07B4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F8CDAD-CAD8-49DC-B95E-053C34849C20}" type="datetime1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42D291-9F1B-44FB-9592-1932BCEFC2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441450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 sz="25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889F-9F5B-4BDE-A59C-4B99930487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DD75-5AFF-485C-A34A-E6F734988F2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04D3-E2E2-4D76-A690-747A15A9D40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45A4-EE82-4C3B-854F-6B110E1349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144D-E0DA-4F3E-A420-D27E48F8F1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6415-81F7-4401-8017-A70C59FDAB0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D4FB-80C4-4F8A-858D-1630A8923E3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177C-6D53-4F68-8817-7A093DA8D09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4D19-535A-4BD1-9120-29F9AFAB92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6DD-E847-49C3-8005-323471CAA0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F6889F-9F5B-4BDE-A59C-4B99930487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DD75-5AFF-485C-A34A-E6F734988F2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04D3-E2E2-4D76-A690-747A15A9D40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889F-9F5B-4BDE-A59C-4B999304879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45A4-EE82-4C3B-854F-6B110E1349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144D-E0DA-4F3E-A420-D27E48F8F1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6415-81F7-4401-8017-A70C59FDAB0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D4FB-80C4-4F8A-858D-1630A8923E3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177C-6D53-4F68-8817-7A093DA8D09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4D19-535A-4BD1-9120-29F9AFAB92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6DD-E847-49C3-8005-323471CAA0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CA189-3FA0-4E69-B562-34EEB8B885B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96C8F-3058-45B6-B065-905CD31965D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DD75-5AFF-485C-A34A-E6F734988F2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77A44-E42E-457D-99BE-C8CF613DA6E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EFC6A-38A2-47B9-BE0E-B942779E1DF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EE5A-C003-467A-A38F-AF04B9948AC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7DA80-C9DF-4788-AEB4-A74590B6CFE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1A949-12B2-4FAF-8A21-74A1F2083BC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072FD-9076-4A10-91B9-D7354AF403E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1EED3-B119-441D-851C-50EC6BF6188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1E522-7DFE-4732-B920-301C79025D4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E1BA-E3AA-45A3-9A53-5F4DCED69A6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04D3-E2E2-4D76-A690-747A15A9D40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45A4-EE82-4C3B-854F-6B110E1349E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144D-E0DA-4F3E-A420-D27E48F8F12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6415-81F7-4401-8017-A70C59FDAB0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D4FB-80C4-4F8A-858D-1630A8923E3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D9BD-BC6C-45BF-AAD8-54E7D403BEF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177C-6D53-4F68-8817-7A093DA8D09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4D19-535A-4BD1-9120-29F9AFAB928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6DD-E847-49C3-8005-323471CAA00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/>
              <a:t>Вставка картинки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889F-9F5B-4BDE-A59C-4B99930487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DD75-5AFF-485C-A34A-E6F734988F2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04D3-E2E2-4D76-A690-747A15A9D40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45A4-EE82-4C3B-854F-6B110E1349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144D-E0DA-4F3E-A420-D27E48F8F1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6415-81F7-4401-8017-A70C59FDAB0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D4FB-80C4-4F8A-858D-1630A8923E3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D9BD-BC6C-45BF-AAD8-54E7D403BEF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177C-6D53-4F68-8817-7A093DA8D09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4D19-535A-4BD1-9120-29F9AFAB928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6DD-E847-49C3-8005-323471CAA00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785818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52"/>
            <a:ext cx="3786214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857620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46032"/>
            <a:ext cx="38117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785794"/>
            <a:ext cx="3811734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0769" y="146032"/>
            <a:ext cx="38132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0769" y="785794"/>
            <a:ext cx="3813231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3EB7F9-20F6-49AC-A60E-1C4AD3EE4835}" type="datetimeFigureOut">
              <a:rPr lang="uk-UA" smtClean="0"/>
              <a:t>01.12.2022</a:t>
            </a:fld>
            <a:endParaRPr lang="uk-UA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8DB2F0-13CA-448C-B581-168F404FE2E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6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</p:sldLayoutIdLst>
  <p:transition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6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transition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</p:sldLayoutIdLst>
  <p:transition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0717F7-39A1-46F0-9956-92B7F4E82A1F}" type="slidenum">
              <a:rPr lang="ru-RU"/>
              <a:pPr/>
              <a:t>‹№›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>
    <p:dissolve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BB3A3D-D6E7-41A3-AC94-D49123F66850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5D9E9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FFFB7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499E0-65AB-442E-82C1-9C8EDABA68A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9AD9E-B5E3-4565-84C3-07608F21EE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7017" y="2809373"/>
            <a:ext cx="3768584" cy="3768732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1114" y="3494620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8373" y="2603828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2681" y="274067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8162" y="0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342589"/>
            <a:ext cx="3559217" cy="335759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22063" y="2272583"/>
            <a:ext cx="5201583" cy="4296385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843" y="1750486"/>
            <a:ext cx="4257108" cy="482761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86680 w 5411155"/>
              <a:gd name="connsiteY0" fmla="*/ 0 h 5581650"/>
              <a:gd name="connsiteX1" fmla="*/ 5411155 w 541115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1155" h="5581650">
                <a:moveTo>
                  <a:pt x="86680" y="0"/>
                </a:moveTo>
                <a:cubicBezTo>
                  <a:pt x="0" y="3960788"/>
                  <a:pt x="2031348" y="4387839"/>
                  <a:pt x="541115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535060" y="2033564"/>
            <a:ext cx="3397892" cy="454454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50043"/>
              <a:gd name="connsiteY0" fmla="*/ 0 h 5581650"/>
              <a:gd name="connsiteX1" fmla="*/ 4550043 w 4550043"/>
              <a:gd name="connsiteY1" fmla="*/ 5581650 h 5581650"/>
              <a:gd name="connsiteX0" fmla="*/ 163410 w 4713453"/>
              <a:gd name="connsiteY0" fmla="*/ 0 h 5581650"/>
              <a:gd name="connsiteX1" fmla="*/ 4713453 w 4713453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453" h="5581650">
                <a:moveTo>
                  <a:pt x="163410" y="0"/>
                </a:moveTo>
                <a:cubicBezTo>
                  <a:pt x="0" y="3750856"/>
                  <a:pt x="1333646" y="4387839"/>
                  <a:pt x="4713453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06024" y="2766570"/>
            <a:ext cx="4047803" cy="381153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825343"/>
              <a:gd name="connsiteY0" fmla="*/ 0 h 4804342"/>
              <a:gd name="connsiteX1" fmla="*/ 4825343 w 4825343"/>
              <a:gd name="connsiteY1" fmla="*/ 4804342 h 4804342"/>
              <a:gd name="connsiteX0" fmla="*/ 0 w 4825343"/>
              <a:gd name="connsiteY0" fmla="*/ 0 h 4804342"/>
              <a:gd name="connsiteX1" fmla="*/ 4825343 w 4825343"/>
              <a:gd name="connsiteY1" fmla="*/ 4804342 h 480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5343" h="4804342">
                <a:moveTo>
                  <a:pt x="0" y="0"/>
                </a:moveTo>
                <a:cubicBezTo>
                  <a:pt x="68442" y="1981382"/>
                  <a:pt x="1445536" y="3610531"/>
                  <a:pt x="4825343" y="4804342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10272" y="2498858"/>
            <a:ext cx="5722680" cy="407924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89428" y="2681116"/>
            <a:ext cx="5443523" cy="389698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9435" y="2398238"/>
            <a:ext cx="2993971" cy="417986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48039"/>
              <a:gd name="connsiteY0" fmla="*/ 0 h 5973380"/>
              <a:gd name="connsiteX1" fmla="*/ 4548039 w 4548039"/>
              <a:gd name="connsiteY1" fmla="*/ 5973380 h 5973380"/>
              <a:gd name="connsiteX0" fmla="*/ 210735 w 4758774"/>
              <a:gd name="connsiteY0" fmla="*/ 0 h 5973380"/>
              <a:gd name="connsiteX1" fmla="*/ 4758774 w 4758774"/>
              <a:gd name="connsiteY1" fmla="*/ 5973380 h 59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8774" h="5973380">
                <a:moveTo>
                  <a:pt x="210735" y="0"/>
                </a:moveTo>
                <a:cubicBezTo>
                  <a:pt x="0" y="3828092"/>
                  <a:pt x="1378967" y="4779569"/>
                  <a:pt x="4758774" y="597338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955000" y="2307406"/>
            <a:ext cx="3419669" cy="427069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017337"/>
              <a:gd name="connsiteY0" fmla="*/ 0 h 6403645"/>
              <a:gd name="connsiteX1" fmla="*/ 5017337 w 5017337"/>
              <a:gd name="connsiteY1" fmla="*/ 6403645 h 6403645"/>
              <a:gd name="connsiteX0" fmla="*/ 0 w 5017337"/>
              <a:gd name="connsiteY0" fmla="*/ 0 h 6403645"/>
              <a:gd name="connsiteX1" fmla="*/ 5017337 w 5017337"/>
              <a:gd name="connsiteY1" fmla="*/ 6403645 h 64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7337" h="6403645">
                <a:moveTo>
                  <a:pt x="0" y="0"/>
                </a:moveTo>
                <a:cubicBezTo>
                  <a:pt x="194292" y="4016449"/>
                  <a:pt x="1637530" y="5209834"/>
                  <a:pt x="5017337" y="640364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91680" y="1438902"/>
            <a:ext cx="4622505" cy="513920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962744"/>
              <a:gd name="connsiteY0" fmla="*/ 0 h 5581650"/>
              <a:gd name="connsiteX1" fmla="*/ 6962744 w 6962744"/>
              <a:gd name="connsiteY1" fmla="*/ 5581650 h 5581650"/>
              <a:gd name="connsiteX0" fmla="*/ 0 w 6143633"/>
              <a:gd name="connsiteY0" fmla="*/ 0 h 6040444"/>
              <a:gd name="connsiteX1" fmla="*/ 6143633 w 6143633"/>
              <a:gd name="connsiteY1" fmla="*/ 6040444 h 6040444"/>
              <a:gd name="connsiteX0" fmla="*/ 638505 w 6782138"/>
              <a:gd name="connsiteY0" fmla="*/ 0 h 6040444"/>
              <a:gd name="connsiteX1" fmla="*/ 6782138 w 6782138"/>
              <a:gd name="connsiteY1" fmla="*/ 6040444 h 6040444"/>
              <a:gd name="connsiteX0" fmla="*/ 638505 w 6782138"/>
              <a:gd name="connsiteY0" fmla="*/ 0 h 5734624"/>
              <a:gd name="connsiteX1" fmla="*/ 6782138 w 6782138"/>
              <a:gd name="connsiteY1" fmla="*/ 5734624 h 573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2138" h="5734624">
                <a:moveTo>
                  <a:pt x="638505" y="0"/>
                </a:moveTo>
                <a:cubicBezTo>
                  <a:pt x="0" y="4230704"/>
                  <a:pt x="3402331" y="4540813"/>
                  <a:pt x="6782138" y="5734624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373704" y="2603805"/>
            <a:ext cx="3349879" cy="3974300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914942"/>
              <a:gd name="connsiteY0" fmla="*/ 0 h 6108259"/>
              <a:gd name="connsiteX1" fmla="*/ 4914942 w 4914942"/>
              <a:gd name="connsiteY1" fmla="*/ 6108259 h 6108259"/>
              <a:gd name="connsiteX0" fmla="*/ 0 w 4914942"/>
              <a:gd name="connsiteY0" fmla="*/ 0 h 6108259"/>
              <a:gd name="connsiteX1" fmla="*/ 4914942 w 4914942"/>
              <a:gd name="connsiteY1" fmla="*/ 6108259 h 61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4942" h="6108259">
                <a:moveTo>
                  <a:pt x="0" y="0"/>
                </a:moveTo>
                <a:cubicBezTo>
                  <a:pt x="105547" y="3910618"/>
                  <a:pt x="1535135" y="4914448"/>
                  <a:pt x="4914942" y="61082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34125" y="2877872"/>
            <a:ext cx="3838404" cy="3837276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5297899"/>
              <a:gd name="connsiteX1" fmla="*/ 5631705 w 5631705"/>
              <a:gd name="connsiteY1" fmla="*/ 5297899 h 5297899"/>
              <a:gd name="connsiteX0" fmla="*/ 0 w 5631705"/>
              <a:gd name="connsiteY0" fmla="*/ 0 h 5297899"/>
              <a:gd name="connsiteX1" fmla="*/ 5631705 w 5631705"/>
              <a:gd name="connsiteY1" fmla="*/ 5297899 h 52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1705" h="5297899">
                <a:moveTo>
                  <a:pt x="0" y="0"/>
                </a:moveTo>
                <a:cubicBezTo>
                  <a:pt x="412715" y="3803608"/>
                  <a:pt x="2251898" y="4104088"/>
                  <a:pt x="5631705" y="529789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92408" y="3357506"/>
            <a:ext cx="3280121" cy="335764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446424"/>
              <a:gd name="connsiteX1" fmla="*/ 5119732 w 5119732"/>
              <a:gd name="connsiteY1" fmla="*/ 4446424 h 4446424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635697"/>
              <a:gd name="connsiteX1" fmla="*/ 4812594 w 4812594"/>
              <a:gd name="connsiteY1" fmla="*/ 4635697 h 4635697"/>
              <a:gd name="connsiteX0" fmla="*/ 0 w 4812594"/>
              <a:gd name="connsiteY0" fmla="*/ 0 h 4635697"/>
              <a:gd name="connsiteX1" fmla="*/ 4812594 w 4812594"/>
              <a:gd name="connsiteY1" fmla="*/ 4635697 h 46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94" h="4635697">
                <a:moveTo>
                  <a:pt x="0" y="0"/>
                </a:moveTo>
                <a:cubicBezTo>
                  <a:pt x="269353" y="2403461"/>
                  <a:pt x="1432787" y="3441886"/>
                  <a:pt x="4812594" y="4635697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489396" y="3151985"/>
            <a:ext cx="5583133" cy="3563163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8191571"/>
              <a:gd name="connsiteY0" fmla="*/ 0 h 4919448"/>
              <a:gd name="connsiteX1" fmla="*/ 8191571 w 8191571"/>
              <a:gd name="connsiteY1" fmla="*/ 4919448 h 4919448"/>
              <a:gd name="connsiteX0" fmla="*/ 0 w 8191571"/>
              <a:gd name="connsiteY0" fmla="*/ 0 h 4919448"/>
              <a:gd name="connsiteX1" fmla="*/ 8191571 w 8191571"/>
              <a:gd name="connsiteY1" fmla="*/ 4919448 h 49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71" h="4919448">
                <a:moveTo>
                  <a:pt x="0" y="0"/>
                </a:moveTo>
                <a:cubicBezTo>
                  <a:pt x="1013459" y="3753175"/>
                  <a:pt x="4811764" y="3725637"/>
                  <a:pt x="8191571" y="4919448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977920" y="2466761"/>
            <a:ext cx="5094609" cy="424838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474809"/>
              <a:gd name="connsiteY0" fmla="*/ 0 h 5865496"/>
              <a:gd name="connsiteX1" fmla="*/ 7474809 w 7474809"/>
              <a:gd name="connsiteY1" fmla="*/ 5865496 h 5865496"/>
              <a:gd name="connsiteX0" fmla="*/ 0 w 7474809"/>
              <a:gd name="connsiteY0" fmla="*/ 0 h 5865496"/>
              <a:gd name="connsiteX1" fmla="*/ 7474809 w 7474809"/>
              <a:gd name="connsiteY1" fmla="*/ 5865496 h 58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4809" h="5865496">
                <a:moveTo>
                  <a:pt x="0" y="0"/>
                </a:moveTo>
                <a:cubicBezTo>
                  <a:pt x="269391" y="4018073"/>
                  <a:pt x="4095002" y="4671685"/>
                  <a:pt x="7474809" y="586549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05992" y="3494574"/>
            <a:ext cx="4466537" cy="322057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553303"/>
              <a:gd name="connsiteY0" fmla="*/ 0 h 4446456"/>
              <a:gd name="connsiteX1" fmla="*/ 6553303 w 6553303"/>
              <a:gd name="connsiteY1" fmla="*/ 4446456 h 4446456"/>
              <a:gd name="connsiteX0" fmla="*/ 0 w 6553303"/>
              <a:gd name="connsiteY0" fmla="*/ 0 h 4446456"/>
              <a:gd name="connsiteX1" fmla="*/ 6553303 w 6553303"/>
              <a:gd name="connsiteY1" fmla="*/ 4446456 h 4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3303" h="4446456">
                <a:moveTo>
                  <a:pt x="0" y="0"/>
                </a:moveTo>
                <a:cubicBezTo>
                  <a:pt x="521938" y="2346675"/>
                  <a:pt x="3173496" y="3252645"/>
                  <a:pt x="6553303" y="444645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117499" y="4042776"/>
            <a:ext cx="4955030" cy="267237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270019"/>
              <a:gd name="connsiteY0" fmla="*/ 0 h 4037015"/>
              <a:gd name="connsiteX1" fmla="*/ 7270019 w 7270019"/>
              <a:gd name="connsiteY1" fmla="*/ 3689585 h 4037015"/>
              <a:gd name="connsiteX0" fmla="*/ 0 w 7270019"/>
              <a:gd name="connsiteY0" fmla="*/ 0 h 3689585"/>
              <a:gd name="connsiteX1" fmla="*/ 7270019 w 7270019"/>
              <a:gd name="connsiteY1" fmla="*/ 3689585 h 36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0019" h="3689585">
                <a:moveTo>
                  <a:pt x="0" y="0"/>
                </a:moveTo>
                <a:cubicBezTo>
                  <a:pt x="1306982" y="2435015"/>
                  <a:pt x="3890212" y="2495774"/>
                  <a:pt x="7270019" y="368958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83071" y="3768686"/>
            <a:ext cx="3280059" cy="274087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4812502"/>
              <a:gd name="connsiteY0" fmla="*/ 0 h 3784159"/>
              <a:gd name="connsiteX1" fmla="*/ 4812502 w 4812502"/>
              <a:gd name="connsiteY1" fmla="*/ 3784159 h 37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02" h="3784159">
                <a:moveTo>
                  <a:pt x="0" y="0"/>
                </a:moveTo>
                <a:cubicBezTo>
                  <a:pt x="399052" y="1753840"/>
                  <a:pt x="1432695" y="2590348"/>
                  <a:pt x="4812502" y="37841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09097" y="4728023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6567" y="4590978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0783" y="417984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58043" y="3905754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37199" y="3289053"/>
            <a:ext cx="348946" cy="34261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362" y="390575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60151" y="3220530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892" y="4522456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94578" y="500211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85211" y="3974277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7530" y="4316889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29006" y="472802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22681" y="5344725"/>
            <a:ext cx="697892" cy="68522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06054" y="5344725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55000" y="4659501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52892" y="1301903"/>
            <a:ext cx="279157" cy="274090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3103" y="1027813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2681" y="890768"/>
            <a:ext cx="488524" cy="411134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4157" y="3220530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1627" y="4590978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83103" y="5070635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3946" y="5481770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0994" y="5139158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23855" y="1713037"/>
            <a:ext cx="837470" cy="8222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40482" y="548156"/>
            <a:ext cx="628103" cy="54817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0482" y="1644515"/>
            <a:ext cx="418735" cy="3426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428728" y="3643314"/>
            <a:ext cx="1046838" cy="10963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444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357290" y="6429396"/>
            <a:ext cx="778671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293167" y="2578863"/>
            <a:ext cx="601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0"/>
            <a:ext cx="7786710" cy="642939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4" name="Группа 64"/>
          <p:cNvGrpSpPr/>
          <p:nvPr/>
        </p:nvGrpSpPr>
        <p:grpSpPr>
          <a:xfrm>
            <a:off x="8743778" y="6483162"/>
            <a:ext cx="331471" cy="331471"/>
            <a:chOff x="4857752" y="6500834"/>
            <a:chExt cx="331471" cy="331471"/>
          </a:xfrm>
        </p:grpSpPr>
        <p:sp>
          <p:nvSpPr>
            <p:cNvPr id="66" name="Овал 65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0"/>
          <p:cNvGrpSpPr/>
          <p:nvPr/>
        </p:nvGrpSpPr>
        <p:grpSpPr>
          <a:xfrm rot="10800000">
            <a:off x="8266441" y="6487365"/>
            <a:ext cx="331471" cy="331471"/>
            <a:chOff x="4857752" y="6500834"/>
            <a:chExt cx="331471" cy="331471"/>
          </a:xfrm>
        </p:grpSpPr>
        <p:sp>
          <p:nvSpPr>
            <p:cNvPr id="82" name="Овал 81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6"/>
          <p:cNvGrpSpPr/>
          <p:nvPr/>
        </p:nvGrpSpPr>
        <p:grpSpPr>
          <a:xfrm>
            <a:off x="1417970" y="6490785"/>
            <a:ext cx="474347" cy="334941"/>
            <a:chOff x="7072330" y="6500834"/>
            <a:chExt cx="474347" cy="334941"/>
          </a:xfrm>
        </p:grpSpPr>
        <p:grpSp>
          <p:nvGrpSpPr>
            <p:cNvPr id="7" name="Группа 107"/>
            <p:cNvGrpSpPr/>
            <p:nvPr/>
          </p:nvGrpSpPr>
          <p:grpSpPr>
            <a:xfrm>
              <a:off x="7072330" y="6504304"/>
              <a:ext cx="331471" cy="331471"/>
              <a:chOff x="4857752" y="6500834"/>
              <a:chExt cx="331471" cy="33147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123"/>
            <p:cNvGrpSpPr/>
            <p:nvPr/>
          </p:nvGrpSpPr>
          <p:grpSpPr>
            <a:xfrm flipH="1">
              <a:off x="7215206" y="6500834"/>
              <a:ext cx="331471" cy="331471"/>
              <a:chOff x="4857752" y="6500834"/>
              <a:chExt cx="331471" cy="331471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5400" b="1" i="0" u="none" strike="noStrike" kern="1200" cap="none" spc="0" normalizeH="0" baseline="0" noProof="0" smtClean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</p:sldLayoutIdLst>
  <p:transition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ransition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icosidodecahedron.wrl" TargetMode="External"/><Relationship Id="rId7" Type="http://schemas.openxmlformats.org/officeDocument/2006/relationships/image" Target="../media/image69.png"/><Relationship Id="rId12" Type="http://schemas.openxmlformats.org/officeDocument/2006/relationships/image" Target="../media/image4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rhombicuboctahedron.wrl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hyperlink" Target="file:///C:\DOCUME~1\class\LOCALS~1\Temp\&#1084;&#1085;&#1086;&#1075;&#1086;&#1075;&#1088;&#1072;&#1085;&#1085;&#1080;&#1082;&#1080;\www.nips.riss-telecom.ru\poly\uniform\convex\archimedean\vrml\truncated_cuboctahedron.wr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translate.googleusercontent.com/translate_c?hl=ru&amp;langpair=en|ru&amp;rurl=translate.google.com.ua&amp;u=http://www.mathsisfun.com/quadrilaterals.html&amp;usg=ALkJrhhjEphsxEnUUEZRLCGMIL6FX_YMCQ" TargetMode="External"/><Relationship Id="rId7" Type="http://schemas.openxmlformats.org/officeDocument/2006/relationships/image" Target="../media/image24.gif"/><Relationship Id="rId2" Type="http://schemas.openxmlformats.org/officeDocument/2006/relationships/hyperlink" Target="http://translate.googleusercontent.com/translate_c?hl=ru&amp;langpair=en|ru&amp;rurl=translate.google.com.ua&amp;u=http://www.mathsisfun.com/triangle.html&amp;usg=ALkJrhixuVFshSpReloUSFjcCkAk_afjs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translate.googleusercontent.com/translate_c?hl=ru&amp;langpair=en|ru&amp;rurl=translate.google.com.ua&amp;u=http://www.mathsisfun.com/geometry/hexagon.html&amp;usg=ALkJrhgCMORwd9OfHDwGXHT7F3ZAqKIZxQ" TargetMode="External"/><Relationship Id="rId10" Type="http://schemas.openxmlformats.org/officeDocument/2006/relationships/image" Target="../media/image27.gif"/><Relationship Id="rId4" Type="http://schemas.openxmlformats.org/officeDocument/2006/relationships/hyperlink" Target="http://translate.googleusercontent.com/translate_c?hl=ru&amp;langpair=en|ru&amp;rurl=translate.google.com.ua&amp;u=http://www.mathsisfun.com/geometry/pentagon.html&amp;usg=ALkJrhg-scVTXxGL8CKOd41FnwWdh1Cuvw" TargetMode="External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rhombicuboctahedron.wrl" TargetMode="External"/><Relationship Id="rId18" Type="http://schemas.openxmlformats.org/officeDocument/2006/relationships/image" Target="../media/image50.jpeg"/><Relationship Id="rId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dodecahedron.wrl" TargetMode="External"/><Relationship Id="rId21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rhombicosidodecahedron.wrl" TargetMode="External"/><Relationship Id="rId7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octahedron.wrl" TargetMode="External"/><Relationship Id="rId12" Type="http://schemas.openxmlformats.org/officeDocument/2006/relationships/image" Target="../media/image47.jpeg"/><Relationship Id="rId17" Type="http://schemas.openxmlformats.org/officeDocument/2006/relationships/hyperlink" Target="file:///C:\DOCUME~1\class\LOCALS~1\Temp\&#1084;&#1085;&#1086;&#1075;&#1086;&#1075;&#1088;&#1072;&#1085;&#1085;&#1080;&#1082;&#1080;\www.nips.riss-telecom.ru\poly\uniform\convex\archimedean\vrml\truncated_cuboctahedron.wrl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icosidodecahedron.wrl" TargetMode="External"/><Relationship Id="rId5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tetrahedron.wrl" TargetMode="External"/><Relationship Id="rId15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icosidodecahedron.wrl" TargetMode="External"/><Relationship Id="rId23" Type="http://schemas.openxmlformats.org/officeDocument/2006/relationships/image" Target="../media/image53.jpeg"/><Relationship Id="rId10" Type="http://schemas.openxmlformats.org/officeDocument/2006/relationships/image" Target="../media/image46.jpeg"/><Relationship Id="rId19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cuboctahedron.wrl" TargetMode="External"/><Relationship Id="rId4" Type="http://schemas.openxmlformats.org/officeDocument/2006/relationships/image" Target="../media/image43.jpeg"/><Relationship Id="rId9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icosahedron.wrl" TargetMode="External"/><Relationship Id="rId14" Type="http://schemas.openxmlformats.org/officeDocument/2006/relationships/image" Target="../media/image48.jpeg"/><Relationship Id="rId22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3479" r="1160" b="17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2060848"/>
            <a:ext cx="8784976" cy="2736304"/>
          </a:xfrm>
          <a:effectLst>
            <a:glow rad="101600">
              <a:srgbClr val="CCFF99">
                <a:alpha val="60000"/>
              </a:srgbClr>
            </a:glow>
          </a:effectLst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Правильні</a:t>
            </a:r>
            <a:br>
              <a:rPr lang="uk-U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uk-U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і </a:t>
            </a:r>
            <a:br>
              <a:rPr lang="uk-U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uk-UA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напівправильні</a:t>
            </a:r>
            <a:r>
              <a:rPr lang="uk-U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многогранники</a:t>
            </a:r>
          </a:p>
        </p:txBody>
      </p:sp>
    </p:spTree>
    <p:extLst>
      <p:ext uri="{BB962C8B-B14F-4D97-AF65-F5344CB8AC3E}">
        <p14:creationId xmlns:p14="http://schemas.microsoft.com/office/powerpoint/2010/main" val="90359210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rinitas.ru/rus/doc/0232/004a/pic/0031/0031-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9" y="1340768"/>
            <a:ext cx="1771646" cy="17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www.trinitas.ru/rus/doc/0232/004a/pic/0031/0031-0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69" y="1356400"/>
            <a:ext cx="1755847" cy="17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rinitas.ru/rus/doc/0232/004a/pic/0031/0031-0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9" y="1346111"/>
            <a:ext cx="1755230" cy="17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trinitas.ru/rus/doc/0232/004a/pic/0031/0031-0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0628"/>
            <a:ext cx="1712089" cy="17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rinitas.ru/rus/doc/0232/004a/pic/0031/0031-01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16" y="4149690"/>
            <a:ext cx="1716640" cy="17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Множину </a:t>
            </a:r>
            <a:r>
              <a:rPr lang="uk-UA" dirty="0" err="1"/>
              <a:t>Архімедових</a:t>
            </a:r>
            <a:r>
              <a:rPr lang="uk-UA" dirty="0"/>
              <a:t> тіл можна розбити на кілька груп. Першу з них складають п'ять багатогранників, які виходять з Платонових тіл в результаті їх зрізання. Зрізане тіло - це тіло з відрізаною верхівкою.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089" y="3101341"/>
            <a:ext cx="177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Зрізаний тетраедр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769" y="3212976"/>
            <a:ext cx="175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Зрізаний куб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3212975"/>
            <a:ext cx="174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Зрізаний октаедр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5833418"/>
            <a:ext cx="1712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Зрізаний додекаедр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9616" y="5833418"/>
            <a:ext cx="171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Зрізаний  ікосаедр</a:t>
            </a:r>
          </a:p>
        </p:txBody>
      </p:sp>
    </p:spTree>
    <p:extLst>
      <p:ext uri="{BB962C8B-B14F-4D97-AF65-F5344CB8AC3E}">
        <p14:creationId xmlns:p14="http://schemas.microsoft.com/office/powerpoint/2010/main" val="29041861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Іншу групу </a:t>
            </a:r>
            <a:r>
              <a:rPr lang="uk-UA" dirty="0" err="1"/>
              <a:t>Архімедових</a:t>
            </a:r>
            <a:r>
              <a:rPr lang="uk-UA" dirty="0"/>
              <a:t> тіл складають два тіла, іменовані </a:t>
            </a:r>
            <a:r>
              <a:rPr lang="uk-UA" dirty="0" err="1"/>
              <a:t>квазіправильними</a:t>
            </a:r>
            <a:r>
              <a:rPr lang="uk-UA" dirty="0"/>
              <a:t> многогранниками. Частка «</a:t>
            </a:r>
            <a:r>
              <a:rPr lang="uk-UA" dirty="0" err="1"/>
              <a:t>квазі</a:t>
            </a:r>
            <a:r>
              <a:rPr lang="uk-UA" dirty="0"/>
              <a:t>» підкреслює, що межі цих багатогранників є правильні багатокутники всього двох типів, причому кожна грань одного типу оточена багатокутниками іншого типу. Ці два тіла носять назву </a:t>
            </a:r>
            <a:r>
              <a:rPr lang="uk-UA" dirty="0" err="1"/>
              <a:t>кубооктаедра</a:t>
            </a:r>
            <a:r>
              <a:rPr lang="uk-UA" dirty="0"/>
              <a:t> і </a:t>
            </a:r>
            <a:r>
              <a:rPr lang="uk-UA" dirty="0" err="1"/>
              <a:t>ікосододекаедра</a:t>
            </a:r>
            <a:r>
              <a:rPr lang="uk-UA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8860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8860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33721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/>
              <a:t>кубооктаедр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8905" y="5445224"/>
            <a:ext cx="3288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ікосододекаедр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1601199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96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Архімедових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ромбокубооктаедром</a:t>
            </a:r>
            <a:r>
              <a:rPr lang="ru-RU" dirty="0"/>
              <a:t>  і </a:t>
            </a:r>
            <a:r>
              <a:rPr lang="ru-RU" dirty="0" err="1"/>
              <a:t>ромбоікосододекаедром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9016"/>
            <a:ext cx="32606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9119"/>
            <a:ext cx="3240000" cy="326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82851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ромбокубооктаедр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82851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ромбоікосододекаедр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93746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modeling.narod.ru/Images/archimedia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3" t="55457" r="531" b="30795"/>
          <a:stretch/>
        </p:blipFill>
        <p:spPr bwMode="auto">
          <a:xfrm>
            <a:off x="683568" y="1484784"/>
            <a:ext cx="392443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webmodeling.narod.ru/Images/archimedia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4" t="3075" r="40128" b="83217"/>
          <a:stretch/>
        </p:blipFill>
        <p:spPr bwMode="auto">
          <a:xfrm>
            <a:off x="5004048" y="1628800"/>
            <a:ext cx="3672408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Є ще великий </a:t>
            </a:r>
            <a:r>
              <a:rPr lang="uk-UA" dirty="0" err="1"/>
              <a:t>ромбоікосаедр</a:t>
            </a:r>
            <a:r>
              <a:rPr lang="uk-UA" dirty="0"/>
              <a:t> та великий </a:t>
            </a:r>
            <a:r>
              <a:rPr lang="uk-UA" dirty="0" err="1"/>
              <a:t>ромбокубооктаедр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207008" y="5605058"/>
            <a:ext cx="30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великий </a:t>
            </a:r>
            <a:r>
              <a:rPr lang="uk-UA" dirty="0" err="1"/>
              <a:t>ромбоікосаедр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328059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великий </a:t>
            </a:r>
            <a:r>
              <a:rPr lang="uk-UA" dirty="0" err="1"/>
              <a:t>ромбокубооктаедр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8447289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FF"/>
                </a:solidFill>
              </a:rPr>
              <a:t>Нарешті, існують дві так звані «кирпаті» модифікації - одна для куба (кирпатий куб), інша - для додекаедра (кирпатий додекаедр)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5285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5892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>
                <a:solidFill>
                  <a:srgbClr val="00B050"/>
                </a:solidFill>
              </a:rPr>
              <a:t>Кеплер</a:t>
            </a:r>
            <a:r>
              <a:rPr lang="uk-UA" sz="2400" dirty="0">
                <a:solidFill>
                  <a:srgbClr val="00B050"/>
                </a:solidFill>
              </a:rPr>
              <a:t> першим опублікував повний список тринадцяти </a:t>
            </a:r>
            <a:r>
              <a:rPr lang="uk-UA" sz="2400" dirty="0" err="1">
                <a:solidFill>
                  <a:srgbClr val="00B050"/>
                </a:solidFill>
              </a:rPr>
              <a:t>Архімедових</a:t>
            </a:r>
            <a:r>
              <a:rPr lang="uk-UA" sz="2400" dirty="0">
                <a:solidFill>
                  <a:srgbClr val="00B050"/>
                </a:solidFill>
              </a:rPr>
              <a:t> тіл і дав їм ті назви, під якими вони відомі понині. </a:t>
            </a:r>
          </a:p>
        </p:txBody>
      </p:sp>
    </p:spTree>
    <p:extLst>
      <p:ext uri="{BB962C8B-B14F-4D97-AF65-F5344CB8AC3E}">
        <p14:creationId xmlns:p14="http://schemas.microsoft.com/office/powerpoint/2010/main" val="2167559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374"/>
            <a:ext cx="9144000" cy="68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1" y="43693"/>
            <a:ext cx="5670555" cy="5760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031460" y="-8377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Платонові тіла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276872"/>
            <a:ext cx="1296144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259632" y="226775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Тетраедр 4 грані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0578" y="1660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5690" y="2675697"/>
            <a:ext cx="1984742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372200" y="2704927"/>
            <a:ext cx="212875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Куб (гексаедр) 6граней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661248"/>
            <a:ext cx="1512168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740578" y="5739353"/>
            <a:ext cx="131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Октаедр 8граней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213357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666FF"/>
                </a:solidFill>
              </a:rPr>
              <a:t>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4734436"/>
            <a:ext cx="1944216" cy="8548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491880" y="473443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Додекаедр 12 граней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6666FF"/>
                </a:solidFill>
              </a:rPr>
              <a:t>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62580" y="5934816"/>
            <a:ext cx="2127386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6762580" y="5934816"/>
            <a:ext cx="208243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Ікосаедр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20 граней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45497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6666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49898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/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95" r="23750"/>
          <a:stretch>
            <a:fillRect/>
          </a:stretch>
        </p:blipFill>
        <p:spPr bwMode="auto">
          <a:xfrm>
            <a:off x="2123728" y="4935388"/>
            <a:ext cx="1657350" cy="16668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56" descr="Модель ромбоусеченного икосододекаэдр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29585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575"/>
            <a:ext cx="21717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24" y="26185"/>
            <a:ext cx="2088232" cy="192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69" y="2486546"/>
            <a:ext cx="2102301" cy="210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059" descr="Модель ромбоусеченного кубоктаэдра (VRML)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9672"/>
            <a:ext cx="1956048" cy="1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48" descr="Модель ромбокубоктаэдра (VRML)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98" y="4935388"/>
            <a:ext cx="1743264" cy="17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5567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269" y="1741458"/>
            <a:ext cx="434659" cy="36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3724" y="1556792"/>
            <a:ext cx="40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221088"/>
            <a:ext cx="41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9269" y="4221088"/>
            <a:ext cx="2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3698" y="4221088"/>
            <a:ext cx="28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6309320"/>
            <a:ext cx="3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2398" y="6309320"/>
            <a:ext cx="2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036186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81" y="188640"/>
            <a:ext cx="579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solidFill>
                  <a:srgbClr val="FF00FF"/>
                </a:solidFill>
                <a:latin typeface="Monotype Corsiva" pitchFamily="66" charset="0"/>
              </a:rPr>
              <a:t>Висновок</a:t>
            </a:r>
          </a:p>
          <a:p>
            <a:r>
              <a:rPr lang="uk-UA" sz="3600" dirty="0"/>
              <a:t>1.Правильних багатогранників існує тільки п'ять і називаються вони тіла Платона.</a:t>
            </a:r>
          </a:p>
          <a:p>
            <a:r>
              <a:rPr lang="uk-UA" sz="3600" dirty="0"/>
              <a:t>2. Архімед описав 13 </a:t>
            </a:r>
          </a:p>
          <a:p>
            <a:r>
              <a:rPr lang="uk-UA" sz="3600" dirty="0" err="1"/>
              <a:t>напівправильних</a:t>
            </a:r>
            <a:r>
              <a:rPr lang="uk-UA" sz="3600" dirty="0"/>
              <a:t> </a:t>
            </a:r>
          </a:p>
          <a:p>
            <a:r>
              <a:rPr lang="uk-UA" sz="3600" dirty="0"/>
              <a:t>многогранників.</a:t>
            </a:r>
          </a:p>
          <a:p>
            <a:r>
              <a:rPr lang="uk-UA" sz="3600" dirty="0"/>
              <a:t> Це тіла Архімеда.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35" y="28971"/>
            <a:ext cx="2936689" cy="28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35" y="2792572"/>
            <a:ext cx="293668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732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560840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>
                <a:solidFill>
                  <a:srgbClr val="FF0000"/>
                </a:solidFill>
                <a:latin typeface="Monotype Corsiva" pitchFamily="66" charset="0"/>
              </a:rPr>
              <a:t>Дякую </a:t>
            </a:r>
            <a:r>
              <a:rPr lang="uk-UA" sz="9600" b="1" dirty="0">
                <a:solidFill>
                  <a:srgbClr val="FF0000"/>
                </a:solidFill>
                <a:latin typeface="Monotype Corsiva" pitchFamily="66" charset="0"/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1845874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1.11111E-6 L 0.00104 -0.12361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18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"/>
            <a:ext cx="9144000" cy="64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4" y="6150114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Назва «правильні» йде від античних часів,коли прагнули знайти гармонію,правильність,  досконалість в природі і людині</a:t>
            </a:r>
          </a:p>
        </p:txBody>
      </p:sp>
    </p:spTree>
    <p:extLst>
      <p:ext uri="{BB962C8B-B14F-4D97-AF65-F5344CB8AC3E}">
        <p14:creationId xmlns:p14="http://schemas.microsoft.com/office/powerpoint/2010/main" val="42908133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48263" y="0"/>
            <a:ext cx="3995737" cy="6858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7030A0"/>
                </a:solidFill>
              </a:rPr>
              <a:t>Правильні многокутники </a:t>
            </a:r>
            <a:r>
              <a:rPr lang="uk-UA" dirty="0">
                <a:solidFill>
                  <a:srgbClr val="00B050"/>
                </a:solidFill>
              </a:rPr>
              <a:t>- </a:t>
            </a:r>
            <a:r>
              <a:rPr lang="uk-UA" sz="2800" dirty="0">
                <a:solidFill>
                  <a:srgbClr val="00B050"/>
                </a:solidFill>
              </a:rPr>
              <a:t>це багатокутники, у яких всі сторони і всі кути рівні.</a:t>
            </a:r>
          </a:p>
          <a:p>
            <a:pPr marL="0" indent="0" algn="ctr">
              <a:buNone/>
            </a:pPr>
            <a:r>
              <a:rPr lang="uk-UA" sz="2800" dirty="0">
                <a:solidFill>
                  <a:srgbClr val="00B050"/>
                </a:solidFill>
              </a:rPr>
              <a:t> </a:t>
            </a:r>
            <a:r>
              <a:rPr lang="uk-UA" sz="2800" dirty="0">
                <a:solidFill>
                  <a:srgbClr val="7030A0"/>
                </a:solidFill>
              </a:rPr>
              <a:t>Правильний многогранник - </a:t>
            </a:r>
          </a:p>
          <a:p>
            <a:pPr marL="0" indent="0" algn="ctr">
              <a:buNone/>
            </a:pPr>
            <a:r>
              <a:rPr lang="uk-UA" sz="2800" dirty="0">
                <a:solidFill>
                  <a:srgbClr val="00B050"/>
                </a:solidFill>
              </a:rPr>
              <a:t>це опуклий многогранник, гранями якого є рівні між собою правильні многокутники і в кожній з його вершин сходиться однакова кількість ребер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4" y="23699"/>
            <a:ext cx="4493300" cy="336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3" y="3501009"/>
            <a:ext cx="44932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709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0"/>
            <a:ext cx="355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00FF"/>
                </a:solidFill>
              </a:rPr>
              <a:t>До цих пір багатокутники нерідко називають у науці по-грецьки з закінченням "</a:t>
            </a:r>
            <a:r>
              <a:rPr lang="uk-UA" sz="4000" dirty="0" err="1">
                <a:solidFill>
                  <a:srgbClr val="FF00FF"/>
                </a:solidFill>
              </a:rPr>
              <a:t>гон</a:t>
            </a:r>
            <a:r>
              <a:rPr lang="uk-UA" sz="4000" dirty="0">
                <a:solidFill>
                  <a:srgbClr val="FF00FF"/>
                </a:solidFill>
              </a:rPr>
              <a:t>":</a:t>
            </a:r>
          </a:p>
          <a:p>
            <a:pPr algn="ctr"/>
            <a:r>
              <a:rPr lang="uk-UA" sz="4000" dirty="0">
                <a:solidFill>
                  <a:srgbClr val="FF00FF"/>
                </a:solidFill>
              </a:rPr>
              <a:t> </a:t>
            </a:r>
            <a:r>
              <a:rPr lang="uk-UA" sz="4000" dirty="0">
                <a:solidFill>
                  <a:srgbClr val="FF0000"/>
                </a:solidFill>
              </a:rPr>
              <a:t>полігон - багатокутник</a:t>
            </a:r>
            <a:endParaRPr lang="uk-UA" sz="4000" dirty="0">
              <a:solidFill>
                <a:srgbClr val="6666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32052"/>
              </p:ext>
            </p:extLst>
          </p:nvPr>
        </p:nvGraphicFramePr>
        <p:xfrm>
          <a:off x="408252" y="692697"/>
          <a:ext cx="4853326" cy="5577840"/>
        </p:xfrm>
        <a:graphic>
          <a:graphicData uri="http://schemas.openxmlformats.org/drawingml/2006/table">
            <a:tbl>
              <a:tblPr/>
              <a:tblGrid>
                <a:gridCol w="164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Якщо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це</a:t>
                      </a:r>
                      <a:r>
                        <a:rPr lang="ru-RU" dirty="0"/>
                        <a:t> </a:t>
                      </a:r>
                      <a:r>
                        <a:rPr lang="ru-RU" b="1" dirty="0" err="1"/>
                        <a:t>правильний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многокутник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Сторони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hlinkClick r:id="rId2"/>
                        </a:rPr>
                        <a:t>Трикутник</a:t>
                      </a:r>
                      <a:r>
                        <a:rPr lang="ru-RU" dirty="0"/>
                        <a:t> </a:t>
                      </a:r>
                      <a:r>
                        <a:rPr lang="ru-RU" i="1" dirty="0"/>
                        <a:t>(или </a:t>
                      </a:r>
                      <a:r>
                        <a:rPr lang="en-US" i="1" dirty="0"/>
                        <a:t>Trigon)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hlinkClick r:id="rId3"/>
                        </a:rPr>
                        <a:t>Чотирикутник</a:t>
                      </a:r>
                      <a:r>
                        <a:rPr lang="ru-RU" dirty="0"/>
                        <a:t> </a:t>
                      </a:r>
                      <a:r>
                        <a:rPr lang="ru-RU" i="1" dirty="0"/>
                        <a:t>(</a:t>
                      </a:r>
                      <a:r>
                        <a:rPr lang="ru-RU" i="1" dirty="0" err="1"/>
                        <a:t>або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тетрагон</a:t>
                      </a:r>
                      <a:r>
                        <a:rPr lang="ru-RU" i="1" dirty="0"/>
                        <a:t>)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4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hlinkClick r:id="rId4"/>
                        </a:rPr>
                        <a:t>П’ятикутник</a:t>
                      </a:r>
                      <a:r>
                        <a:rPr lang="ru-RU" dirty="0"/>
                        <a:t> </a:t>
                      </a:r>
                    </a:p>
                    <a:p>
                      <a:pPr algn="ctr"/>
                      <a:r>
                        <a:rPr lang="ru-RU" dirty="0"/>
                        <a:t>(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пентагон)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5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hlinkClick r:id="rId5"/>
                        </a:rPr>
                        <a:t>Шестикутник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гексагон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6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u="sng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Семикутник</a:t>
                      </a:r>
                      <a:r>
                        <a:rPr lang="ru-RU" u="sng" dirty="0"/>
                        <a:t> </a:t>
                      </a:r>
                      <a:r>
                        <a:rPr lang="ru-RU" i="1" dirty="0"/>
                        <a:t>(</a:t>
                      </a:r>
                      <a:r>
                        <a:rPr lang="ru-RU" i="1" dirty="0" err="1"/>
                        <a:t>або</a:t>
                      </a:r>
                      <a:r>
                        <a:rPr lang="ru-RU" i="1" dirty="0"/>
                        <a:t> </a:t>
                      </a:r>
                      <a:r>
                        <a:rPr lang="uk-UA" i="1" dirty="0" err="1"/>
                        <a:t>септагон</a:t>
                      </a:r>
                      <a:r>
                        <a:rPr lang="en-US" i="1" dirty="0"/>
                        <a:t>)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46421"/>
            <a:ext cx="31232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Назви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полігонів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</a:t>
            </a:r>
          </a:p>
        </p:txBody>
      </p:sp>
      <p:pic>
        <p:nvPicPr>
          <p:cNvPr id="4100" name="Picture 4" descr="http://www.mathsisfun.com/geometry/images/regular-triangle-s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9" y="206084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mathsisfun.com/geometry/images/regular-quadrilateral-s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9" y="292494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athsisfun.com/geometry/images/regular-pentagon-s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9" y="37890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mathsisfun.com/geometry/images/regular-hexagon-s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9" y="465313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athsisfun.com/geometry/images/regular-heptagon-sm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9" y="558213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535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16" y="5805603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66FF"/>
                </a:solidFill>
              </a:rPr>
              <a:t>Пентагон (</a:t>
            </a:r>
            <a:r>
              <a:rPr lang="ru-RU" dirty="0" err="1">
                <a:solidFill>
                  <a:srgbClr val="6666FF"/>
                </a:solidFill>
              </a:rPr>
              <a:t>від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грец</a:t>
            </a:r>
            <a:r>
              <a:rPr lang="ru-RU" dirty="0">
                <a:solidFill>
                  <a:srgbClr val="6666FF"/>
                </a:solidFill>
              </a:rPr>
              <a:t>. </a:t>
            </a:r>
            <a:r>
              <a:rPr lang="ru-RU" dirty="0" err="1">
                <a:solidFill>
                  <a:srgbClr val="6666FF"/>
                </a:solidFill>
              </a:rPr>
              <a:t>Πεντάγωνον</a:t>
            </a:r>
            <a:r>
              <a:rPr lang="ru-RU" dirty="0">
                <a:solidFill>
                  <a:srgbClr val="6666FF"/>
                </a:solidFill>
              </a:rPr>
              <a:t> - «</a:t>
            </a:r>
            <a:r>
              <a:rPr lang="ru-RU" dirty="0" err="1">
                <a:solidFill>
                  <a:srgbClr val="6666FF"/>
                </a:solidFill>
              </a:rPr>
              <a:t>п'ятикутник</a:t>
            </a:r>
            <a:r>
              <a:rPr lang="ru-RU" dirty="0">
                <a:solidFill>
                  <a:srgbClr val="6666FF"/>
                </a:solidFill>
              </a:rPr>
              <a:t>») - </a:t>
            </a:r>
            <a:r>
              <a:rPr lang="ru-RU" dirty="0" err="1">
                <a:solidFill>
                  <a:srgbClr val="6666FF"/>
                </a:solidFill>
              </a:rPr>
              <a:t>назва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будівлі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Міністерства</a:t>
            </a:r>
            <a:r>
              <a:rPr lang="ru-RU" dirty="0">
                <a:solidFill>
                  <a:srgbClr val="6666FF"/>
                </a:solidFill>
              </a:rPr>
              <a:t> оборони США, </a:t>
            </a:r>
            <a:r>
              <a:rPr lang="ru-RU" dirty="0" err="1">
                <a:solidFill>
                  <a:srgbClr val="6666FF"/>
                </a:solidFill>
              </a:rPr>
              <a:t>що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має</a:t>
            </a:r>
            <a:r>
              <a:rPr lang="ru-RU" dirty="0">
                <a:solidFill>
                  <a:srgbClr val="6666FF"/>
                </a:solidFill>
              </a:rPr>
              <a:t> форму правильного </a:t>
            </a:r>
            <a:r>
              <a:rPr lang="ru-RU" dirty="0" err="1">
                <a:solidFill>
                  <a:srgbClr val="6666FF"/>
                </a:solidFill>
              </a:rPr>
              <a:t>п'ятикутника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знаходиться</a:t>
            </a:r>
            <a:r>
              <a:rPr lang="ru-RU" dirty="0">
                <a:solidFill>
                  <a:srgbClr val="6666FF"/>
                </a:solidFill>
              </a:rPr>
              <a:t> в </a:t>
            </a:r>
            <a:r>
              <a:rPr lang="ru-RU" dirty="0" err="1">
                <a:solidFill>
                  <a:srgbClr val="6666FF"/>
                </a:solidFill>
              </a:rPr>
              <a:t>штаті</a:t>
            </a:r>
            <a:r>
              <a:rPr lang="ru-RU" dirty="0">
                <a:solidFill>
                  <a:srgbClr val="6666FF"/>
                </a:solidFill>
              </a:rPr>
              <a:t> </a:t>
            </a:r>
            <a:r>
              <a:rPr lang="ru-RU" dirty="0" err="1">
                <a:solidFill>
                  <a:srgbClr val="6666FF"/>
                </a:solidFill>
              </a:rPr>
              <a:t>Вірджинія</a:t>
            </a:r>
            <a:r>
              <a:rPr lang="ru-RU" dirty="0">
                <a:solidFill>
                  <a:srgbClr val="6666FF"/>
                </a:solidFill>
              </a:rPr>
              <a:t> недалеко </a:t>
            </a:r>
            <a:r>
              <a:rPr lang="ru-RU" dirty="0" err="1">
                <a:solidFill>
                  <a:srgbClr val="6666FF"/>
                </a:solidFill>
              </a:rPr>
              <a:t>від</a:t>
            </a:r>
            <a:r>
              <a:rPr lang="ru-RU" dirty="0">
                <a:solidFill>
                  <a:srgbClr val="6666FF"/>
                </a:solidFill>
              </a:rPr>
              <a:t> Вашингтона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3172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Назва многогранника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499350" cy="4891087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100" b="1" dirty="0">
                <a:solidFill>
                  <a:srgbClr val="FF00FF"/>
                </a:solidFill>
              </a:rPr>
              <a:t>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51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51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1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І частина                 ІІ частина</a:t>
            </a:r>
            <a:endParaRPr lang="ru-RU" sz="1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        «тетра» - 4 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12800" b="1" dirty="0" err="1"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» - 6               «</a:t>
            </a:r>
            <a:r>
              <a:rPr lang="ru-RU" sz="12800" b="1" dirty="0" err="1">
                <a:latin typeface="Times New Roman" pitchFamily="18" charset="0"/>
                <a:cs typeface="Times New Roman" pitchFamily="18" charset="0"/>
              </a:rPr>
              <a:t>едра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» - грань 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        «окта» - 8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2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2800" b="1" dirty="0" err="1">
                <a:latin typeface="Times New Roman" pitchFamily="18" charset="0"/>
                <a:cs typeface="Times New Roman" pitchFamily="18" charset="0"/>
              </a:rPr>
              <a:t>додека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»-12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12800" b="1" dirty="0" err="1">
                <a:latin typeface="Times New Roman" pitchFamily="18" charset="0"/>
                <a:cs typeface="Times New Roman" pitchFamily="18" charset="0"/>
              </a:rPr>
              <a:t>ікоса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» - 20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8B41D-83F0-49A0-B806-CE38189A646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27584" y="1143000"/>
            <a:ext cx="1000125" cy="1928813"/>
          </a:xfrm>
          <a:prstGeom prst="curved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882519" y="928688"/>
            <a:ext cx="1000125" cy="2143125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39552" y="4725144"/>
            <a:ext cx="936104" cy="1800200"/>
          </a:xfrm>
          <a:prstGeom prst="cub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уб 8"/>
          <p:cNvSpPr/>
          <p:nvPr/>
        </p:nvSpPr>
        <p:spPr>
          <a:xfrm>
            <a:off x="7020272" y="5625244"/>
            <a:ext cx="1512168" cy="756084"/>
          </a:xfrm>
          <a:prstGeom prst="cub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6381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43614-0C31-41F6-9D9A-600DF16E203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5" descr="Рисунок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r="65335"/>
          <a:stretch>
            <a:fillRect/>
          </a:stretch>
        </p:blipFill>
        <p:spPr>
          <a:xfrm>
            <a:off x="243235" y="701407"/>
            <a:ext cx="1443038" cy="1857375"/>
          </a:xfrm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07504" y="2689492"/>
            <a:ext cx="1714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Тетраедр</a:t>
            </a:r>
            <a:endParaRPr lang="ru-RU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6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0"/>
          <a:stretch>
            <a:fillRect/>
          </a:stretch>
        </p:blipFill>
        <p:spPr bwMode="auto">
          <a:xfrm>
            <a:off x="3563888" y="1670943"/>
            <a:ext cx="1643062" cy="215528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551938" y="3907987"/>
            <a:ext cx="18573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Гексаедр</a:t>
            </a:r>
            <a:endParaRPr lang="ru-RU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2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r="45535"/>
          <a:stretch>
            <a:fillRect/>
          </a:stretch>
        </p:blipFill>
        <p:spPr bwMode="auto">
          <a:xfrm>
            <a:off x="6732165" y="836712"/>
            <a:ext cx="1584325" cy="16684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95" r="23750"/>
          <a:stretch>
            <a:fillRect/>
          </a:stretch>
        </p:blipFill>
        <p:spPr bwMode="auto">
          <a:xfrm>
            <a:off x="5758864" y="4395019"/>
            <a:ext cx="1657350" cy="16668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/>
          <a:stretch>
            <a:fillRect/>
          </a:stretch>
        </p:blipFill>
        <p:spPr bwMode="auto">
          <a:xfrm>
            <a:off x="1403648" y="4529579"/>
            <a:ext cx="1722438" cy="15970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6595639" y="2689579"/>
            <a:ext cx="18573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Октаедр</a:t>
            </a:r>
            <a:r>
              <a:rPr lang="ru-RU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758864" y="6155356"/>
            <a:ext cx="18573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Ікосаедр</a:t>
            </a:r>
            <a:r>
              <a:rPr lang="ru-RU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426231" y="6215063"/>
            <a:ext cx="18573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Додекаедр</a:t>
            </a:r>
            <a:r>
              <a:rPr lang="ru-RU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6632"/>
            <a:ext cx="762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6666FF"/>
                </a:solidFill>
              </a:rPr>
              <a:t>Правильні многогранники</a:t>
            </a:r>
          </a:p>
        </p:txBody>
      </p:sp>
    </p:spTree>
    <p:extLst>
      <p:ext uri="{BB962C8B-B14F-4D97-AF65-F5344CB8AC3E}">
        <p14:creationId xmlns:p14="http://schemas.microsoft.com/office/powerpoint/2010/main" val="20320449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6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5ikos2pros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1600200"/>
            <a:ext cx="1085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5okta2pros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2895600"/>
            <a:ext cx="1123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5kub2pros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4114800"/>
            <a:ext cx="1133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5dode2pros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5410200"/>
            <a:ext cx="113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tmn.fio.ru/works/26x/304/images/og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43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1600200" y="914400"/>
            <a:ext cx="440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u="none" dirty="0">
                <a:solidFill>
                  <a:srgbClr val="000071"/>
                </a:solidFill>
                <a:cs typeface="Times New Roman" pitchFamily="18" charset="0"/>
              </a:rPr>
              <a:t>  </a:t>
            </a:r>
            <a:r>
              <a:rPr lang="uk-UA" sz="2000" b="1" u="none" dirty="0">
                <a:solidFill>
                  <a:srgbClr val="FF0000"/>
                </a:solidFill>
                <a:cs typeface="Times New Roman" pitchFamily="18" charset="0"/>
              </a:rPr>
              <a:t>вогонь</a:t>
            </a:r>
          </a:p>
          <a:p>
            <a:pPr eaLnBrk="0" hangingPunct="0"/>
            <a:endParaRPr lang="ru-RU" sz="2000" b="1" u="none" dirty="0">
              <a:solidFill>
                <a:srgbClr val="FF0000"/>
              </a:solidFill>
            </a:endParaRP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4114800" y="381000"/>
            <a:ext cx="4632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i="0" u="none">
                <a:cs typeface="Times New Roman" pitchFamily="18" charset="0"/>
              </a:rPr>
              <a:t>тетраедр</a:t>
            </a:r>
            <a:endParaRPr lang="uk-UA" sz="1200" i="0" u="none">
              <a:solidFill>
                <a:srgbClr val="000071"/>
              </a:solidFill>
              <a:cs typeface="Times New Roman" pitchFamily="18" charset="0"/>
            </a:endParaRPr>
          </a:p>
          <a:p>
            <a:pPr eaLnBrk="0" hangingPunct="0"/>
            <a:endParaRPr lang="ru-RU" sz="2400" i="0" u="none"/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4114800" y="1676400"/>
            <a:ext cx="4632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i="0" u="none">
                <a:cs typeface="Times New Roman" pitchFamily="18" charset="0"/>
              </a:rPr>
              <a:t>ікосаедр</a:t>
            </a:r>
            <a:endParaRPr lang="uk-UA" sz="1200" i="0" u="none">
              <a:cs typeface="Times New Roman" pitchFamily="18" charset="0"/>
            </a:endParaRPr>
          </a:p>
          <a:p>
            <a:pPr eaLnBrk="0" hangingPunct="0"/>
            <a:endParaRPr lang="ru-RU" sz="2400" i="0" u="none"/>
          </a:p>
        </p:txBody>
      </p:sp>
      <p:pic>
        <p:nvPicPr>
          <p:cNvPr id="19467" name="Picture 7" descr="http://tmn.fio.ru/works/26x/304/images/wozdu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343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21"/>
          <p:cNvSpPr>
            <a:spLocks noChangeArrowheads="1"/>
          </p:cNvSpPr>
          <p:nvPr/>
        </p:nvSpPr>
        <p:spPr bwMode="auto">
          <a:xfrm>
            <a:off x="2209800" y="1600200"/>
            <a:ext cx="440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i="0" u="none">
                <a:solidFill>
                  <a:srgbClr val="000071"/>
                </a:solidFill>
                <a:cs typeface="Times New Roman" pitchFamily="18" charset="0"/>
              </a:rPr>
              <a:t> </a:t>
            </a:r>
            <a:endParaRPr lang="ru-RU" sz="2400" i="0" u="none"/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4214813" y="3000375"/>
            <a:ext cx="4632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i="0" u="none">
                <a:cs typeface="Times New Roman" pitchFamily="18" charset="0"/>
              </a:rPr>
              <a:t>октаедр</a:t>
            </a:r>
            <a:endParaRPr lang="uk-UA" sz="1200" i="0" u="none">
              <a:solidFill>
                <a:srgbClr val="000071"/>
              </a:solidFill>
              <a:cs typeface="Times New Roman" pitchFamily="18" charset="0"/>
            </a:endParaRPr>
          </a:p>
          <a:p>
            <a:pPr eaLnBrk="0" hangingPunct="0"/>
            <a:endParaRPr lang="ru-RU" sz="2400" i="0" u="none"/>
          </a:p>
        </p:txBody>
      </p:sp>
      <p:sp>
        <p:nvSpPr>
          <p:cNvPr id="19471" name="Rectangle 25"/>
          <p:cNvSpPr>
            <a:spLocks noChangeArrowheads="1"/>
          </p:cNvSpPr>
          <p:nvPr/>
        </p:nvSpPr>
        <p:spPr bwMode="auto">
          <a:xfrm>
            <a:off x="6096000" y="3048000"/>
            <a:ext cx="440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i="0" u="none">
                <a:solidFill>
                  <a:srgbClr val="000071"/>
                </a:solidFill>
                <a:cs typeface="Times New Roman" pitchFamily="18" charset="0"/>
              </a:rPr>
              <a:t> </a:t>
            </a:r>
            <a:endParaRPr lang="ru-RU" sz="2400" i="0" u="none"/>
          </a:p>
        </p:txBody>
      </p:sp>
      <p:sp>
        <p:nvSpPr>
          <p:cNvPr id="19472" name="Rectangle 27"/>
          <p:cNvSpPr>
            <a:spLocks noChangeArrowheads="1"/>
          </p:cNvSpPr>
          <p:nvPr/>
        </p:nvSpPr>
        <p:spPr bwMode="auto">
          <a:xfrm>
            <a:off x="4191000" y="4483100"/>
            <a:ext cx="4632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i="0" u="none">
                <a:solidFill>
                  <a:srgbClr val="000071"/>
                </a:solidFill>
              </a:rPr>
              <a:t> </a:t>
            </a:r>
            <a:r>
              <a:rPr lang="uk-UA" b="1" i="0" u="none">
                <a:cs typeface="Times New Roman" pitchFamily="18" charset="0"/>
              </a:rPr>
              <a:t>гексаедр</a:t>
            </a:r>
            <a:endParaRPr lang="uk-UA" sz="1200" i="0" u="none">
              <a:cs typeface="Times New Roman" pitchFamily="18" charset="0"/>
            </a:endParaRPr>
          </a:p>
          <a:p>
            <a:pPr eaLnBrk="0" hangingPunct="0"/>
            <a:endParaRPr lang="ru-RU" sz="2400" i="0" u="none"/>
          </a:p>
        </p:txBody>
      </p:sp>
      <p:pic>
        <p:nvPicPr>
          <p:cNvPr id="19473" name="Picture 3" descr="http://tmn.fio.ru/works/26x/304/images/vsel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1343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29"/>
          <p:cNvSpPr>
            <a:spLocks noChangeArrowheads="1"/>
          </p:cNvSpPr>
          <p:nvPr/>
        </p:nvSpPr>
        <p:spPr bwMode="auto">
          <a:xfrm>
            <a:off x="1524000" y="5786438"/>
            <a:ext cx="440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u="none" dirty="0">
                <a:solidFill>
                  <a:srgbClr val="6666FF"/>
                </a:solidFill>
                <a:cs typeface="Times New Roman" pitchFamily="18" charset="0"/>
              </a:rPr>
              <a:t>   </a:t>
            </a:r>
            <a:r>
              <a:rPr lang="uk-UA" sz="2000" b="1" u="none" dirty="0">
                <a:solidFill>
                  <a:srgbClr val="6666FF"/>
                </a:solidFill>
                <a:cs typeface="Times New Roman" pitchFamily="18" charset="0"/>
              </a:rPr>
              <a:t>Всесвіт</a:t>
            </a:r>
          </a:p>
          <a:p>
            <a:pPr eaLnBrk="0" hangingPunct="0"/>
            <a:endParaRPr lang="ru-RU" sz="2000" b="1" u="none" dirty="0">
              <a:solidFill>
                <a:schemeClr val="folHlink"/>
              </a:solidFill>
            </a:endParaRPr>
          </a:p>
        </p:txBody>
      </p:sp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4114800" y="5788025"/>
            <a:ext cx="463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i="0" u="none" dirty="0">
                <a:cs typeface="Times New Roman" pitchFamily="18" charset="0"/>
              </a:rPr>
              <a:t>додекаедр</a:t>
            </a:r>
            <a:endParaRPr lang="uk-UA" sz="1200" i="0" u="none" dirty="0">
              <a:cs typeface="Times New Roman" pitchFamily="18" charset="0"/>
            </a:endParaRPr>
          </a:p>
          <a:p>
            <a:pPr eaLnBrk="0" hangingPunct="0"/>
            <a:endParaRPr lang="ru-RU" b="1" i="0" dirty="0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04800"/>
            <a:ext cx="5124450" cy="6324600"/>
            <a:chOff x="-3" y="-3"/>
            <a:chExt cx="2943" cy="3599"/>
          </a:xfrm>
        </p:grpSpPr>
        <p:grpSp>
          <p:nvGrpSpPr>
            <p:cNvPr id="19486" name="Group 52"/>
            <p:cNvGrpSpPr>
              <a:grpSpLocks/>
            </p:cNvGrpSpPr>
            <p:nvPr/>
          </p:nvGrpSpPr>
          <p:grpSpPr bwMode="auto">
            <a:xfrm>
              <a:off x="0" y="0"/>
              <a:ext cx="2937" cy="3593"/>
              <a:chOff x="0" y="0"/>
              <a:chExt cx="2937" cy="3593"/>
            </a:xfrm>
          </p:grpSpPr>
          <p:grpSp>
            <p:nvGrpSpPr>
              <p:cNvPr id="19488" name="Group 33"/>
              <p:cNvGrpSpPr>
                <a:grpSpLocks/>
              </p:cNvGrpSpPr>
              <p:nvPr/>
            </p:nvGrpSpPr>
            <p:grpSpPr bwMode="auto">
              <a:xfrm>
                <a:off x="0" y="0"/>
                <a:ext cx="1431" cy="708"/>
                <a:chOff x="0" y="0"/>
                <a:chExt cx="1431" cy="708"/>
              </a:xfrm>
            </p:grpSpPr>
            <p:sp>
              <p:nvSpPr>
                <p:cNvPr id="19516" name="Rectangle 12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419" cy="696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17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1" cy="708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89" name="Group 35"/>
              <p:cNvGrpSpPr>
                <a:grpSpLocks/>
              </p:cNvGrpSpPr>
              <p:nvPr/>
            </p:nvGrpSpPr>
            <p:grpSpPr bwMode="auto">
              <a:xfrm>
                <a:off x="1431" y="0"/>
                <a:ext cx="1506" cy="708"/>
                <a:chOff x="1431" y="0"/>
                <a:chExt cx="1506" cy="708"/>
              </a:xfrm>
            </p:grpSpPr>
            <p:sp>
              <p:nvSpPr>
                <p:cNvPr id="1951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7" y="6"/>
                  <a:ext cx="1494" cy="696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15" name="Rectangle 34"/>
                <p:cNvSpPr>
                  <a:spLocks noChangeArrowheads="1"/>
                </p:cNvSpPr>
                <p:nvPr/>
              </p:nvSpPr>
              <p:spPr bwMode="auto">
                <a:xfrm>
                  <a:off x="1431" y="0"/>
                  <a:ext cx="1506" cy="708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0" name="Group 37"/>
              <p:cNvGrpSpPr>
                <a:grpSpLocks/>
              </p:cNvGrpSpPr>
              <p:nvPr/>
            </p:nvGrpSpPr>
            <p:grpSpPr bwMode="auto">
              <a:xfrm>
                <a:off x="0" y="720"/>
                <a:ext cx="1431" cy="750"/>
                <a:chOff x="0" y="720"/>
                <a:chExt cx="1431" cy="750"/>
              </a:xfrm>
            </p:grpSpPr>
            <p:sp>
              <p:nvSpPr>
                <p:cNvPr id="19512" name="Rectangle 16"/>
                <p:cNvSpPr>
                  <a:spLocks noChangeArrowheads="1"/>
                </p:cNvSpPr>
                <p:nvPr/>
              </p:nvSpPr>
              <p:spPr bwMode="auto">
                <a:xfrm>
                  <a:off x="6" y="726"/>
                  <a:ext cx="1419" cy="738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13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720"/>
                  <a:ext cx="1431" cy="750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1" name="Group 39"/>
              <p:cNvGrpSpPr>
                <a:grpSpLocks/>
              </p:cNvGrpSpPr>
              <p:nvPr/>
            </p:nvGrpSpPr>
            <p:grpSpPr bwMode="auto">
              <a:xfrm>
                <a:off x="1431" y="720"/>
                <a:ext cx="1506" cy="750"/>
                <a:chOff x="1431" y="720"/>
                <a:chExt cx="1506" cy="750"/>
              </a:xfrm>
            </p:grpSpPr>
            <p:sp>
              <p:nvSpPr>
                <p:cNvPr id="19510" name="Rectangle 18"/>
                <p:cNvSpPr>
                  <a:spLocks noChangeArrowheads="1"/>
                </p:cNvSpPr>
                <p:nvPr/>
              </p:nvSpPr>
              <p:spPr bwMode="auto">
                <a:xfrm>
                  <a:off x="1437" y="726"/>
                  <a:ext cx="1494" cy="738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11" name="Rectangle 38"/>
                <p:cNvSpPr>
                  <a:spLocks noChangeArrowheads="1"/>
                </p:cNvSpPr>
                <p:nvPr/>
              </p:nvSpPr>
              <p:spPr bwMode="auto">
                <a:xfrm>
                  <a:off x="1431" y="720"/>
                  <a:ext cx="1506" cy="750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2" name="Group 41"/>
              <p:cNvGrpSpPr>
                <a:grpSpLocks/>
              </p:cNvGrpSpPr>
              <p:nvPr/>
            </p:nvGrpSpPr>
            <p:grpSpPr bwMode="auto">
              <a:xfrm>
                <a:off x="0" y="1482"/>
                <a:ext cx="1431" cy="552"/>
                <a:chOff x="0" y="1482"/>
                <a:chExt cx="1431" cy="552"/>
              </a:xfrm>
            </p:grpSpPr>
            <p:sp>
              <p:nvSpPr>
                <p:cNvPr id="19508" name="Rectangle 20"/>
                <p:cNvSpPr>
                  <a:spLocks noChangeArrowheads="1"/>
                </p:cNvSpPr>
                <p:nvPr/>
              </p:nvSpPr>
              <p:spPr bwMode="auto">
                <a:xfrm>
                  <a:off x="6" y="1488"/>
                  <a:ext cx="1419" cy="540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09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482"/>
                  <a:ext cx="1431" cy="552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3" name="Group 43"/>
              <p:cNvGrpSpPr>
                <a:grpSpLocks/>
              </p:cNvGrpSpPr>
              <p:nvPr/>
            </p:nvGrpSpPr>
            <p:grpSpPr bwMode="auto">
              <a:xfrm>
                <a:off x="1431" y="1482"/>
                <a:ext cx="1506" cy="552"/>
                <a:chOff x="1431" y="1482"/>
                <a:chExt cx="1506" cy="552"/>
              </a:xfrm>
            </p:grpSpPr>
            <p:sp>
              <p:nvSpPr>
                <p:cNvPr id="19506" name="Rectangle 22"/>
                <p:cNvSpPr>
                  <a:spLocks noChangeArrowheads="1"/>
                </p:cNvSpPr>
                <p:nvPr/>
              </p:nvSpPr>
              <p:spPr bwMode="auto">
                <a:xfrm>
                  <a:off x="1437" y="1488"/>
                  <a:ext cx="1494" cy="540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200" i="0" u="none">
                      <a:solidFill>
                        <a:schemeClr val="bg1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2400" i="0" u="non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07" name="Rectangle 42"/>
                <p:cNvSpPr>
                  <a:spLocks noChangeArrowheads="1"/>
                </p:cNvSpPr>
                <p:nvPr/>
              </p:nvSpPr>
              <p:spPr bwMode="auto">
                <a:xfrm>
                  <a:off x="1431" y="1482"/>
                  <a:ext cx="1506" cy="552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4" name="Group 45"/>
              <p:cNvGrpSpPr>
                <a:grpSpLocks/>
              </p:cNvGrpSpPr>
              <p:nvPr/>
            </p:nvGrpSpPr>
            <p:grpSpPr bwMode="auto">
              <a:xfrm>
                <a:off x="0" y="2046"/>
                <a:ext cx="1431" cy="806"/>
                <a:chOff x="0" y="2046"/>
                <a:chExt cx="1431" cy="806"/>
              </a:xfrm>
            </p:grpSpPr>
            <p:sp>
              <p:nvSpPr>
                <p:cNvPr id="19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6" y="2052"/>
                  <a:ext cx="1419" cy="794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05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046"/>
                  <a:ext cx="1431" cy="806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5" name="Group 47"/>
              <p:cNvGrpSpPr>
                <a:grpSpLocks/>
              </p:cNvGrpSpPr>
              <p:nvPr/>
            </p:nvGrpSpPr>
            <p:grpSpPr bwMode="auto">
              <a:xfrm>
                <a:off x="1431" y="2046"/>
                <a:ext cx="1506" cy="806"/>
                <a:chOff x="1431" y="2046"/>
                <a:chExt cx="1506" cy="806"/>
              </a:xfrm>
            </p:grpSpPr>
            <p:sp>
              <p:nvSpPr>
                <p:cNvPr id="19502" name="Rectangle 26"/>
                <p:cNvSpPr>
                  <a:spLocks noChangeArrowheads="1"/>
                </p:cNvSpPr>
                <p:nvPr/>
              </p:nvSpPr>
              <p:spPr bwMode="auto">
                <a:xfrm>
                  <a:off x="1437" y="2052"/>
                  <a:ext cx="1494" cy="794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03" name="Rectangle 46"/>
                <p:cNvSpPr>
                  <a:spLocks noChangeArrowheads="1"/>
                </p:cNvSpPr>
                <p:nvPr/>
              </p:nvSpPr>
              <p:spPr bwMode="auto">
                <a:xfrm>
                  <a:off x="1431" y="2046"/>
                  <a:ext cx="1506" cy="806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6" name="Group 49"/>
              <p:cNvGrpSpPr>
                <a:grpSpLocks/>
              </p:cNvGrpSpPr>
              <p:nvPr/>
            </p:nvGrpSpPr>
            <p:grpSpPr bwMode="auto">
              <a:xfrm>
                <a:off x="0" y="2864"/>
                <a:ext cx="1431" cy="729"/>
                <a:chOff x="0" y="2864"/>
                <a:chExt cx="1431" cy="729"/>
              </a:xfrm>
            </p:grpSpPr>
            <p:sp>
              <p:nvSpPr>
                <p:cNvPr id="19500" name="Rectangle 28"/>
                <p:cNvSpPr>
                  <a:spLocks noChangeArrowheads="1"/>
                </p:cNvSpPr>
                <p:nvPr/>
              </p:nvSpPr>
              <p:spPr bwMode="auto">
                <a:xfrm>
                  <a:off x="6" y="2870"/>
                  <a:ext cx="1419" cy="717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501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864"/>
                  <a:ext cx="1431" cy="729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19497" name="Group 51"/>
              <p:cNvGrpSpPr>
                <a:grpSpLocks/>
              </p:cNvGrpSpPr>
              <p:nvPr/>
            </p:nvGrpSpPr>
            <p:grpSpPr bwMode="auto">
              <a:xfrm>
                <a:off x="1431" y="2864"/>
                <a:ext cx="1506" cy="729"/>
                <a:chOff x="1431" y="2864"/>
                <a:chExt cx="1506" cy="729"/>
              </a:xfrm>
            </p:grpSpPr>
            <p:sp>
              <p:nvSpPr>
                <p:cNvPr id="19498" name="Rectangle 30"/>
                <p:cNvSpPr>
                  <a:spLocks noChangeArrowheads="1"/>
                </p:cNvSpPr>
                <p:nvPr/>
              </p:nvSpPr>
              <p:spPr bwMode="auto">
                <a:xfrm>
                  <a:off x="1437" y="2870"/>
                  <a:ext cx="1494" cy="717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9499" name="Rectangle 50"/>
                <p:cNvSpPr>
                  <a:spLocks noChangeArrowheads="1"/>
                </p:cNvSpPr>
                <p:nvPr/>
              </p:nvSpPr>
              <p:spPr bwMode="auto">
                <a:xfrm>
                  <a:off x="1431" y="2864"/>
                  <a:ext cx="1506" cy="729"/>
                </a:xfrm>
                <a:prstGeom prst="rect">
                  <a:avLst/>
                </a:prstGeom>
                <a:noFill/>
                <a:ln w="0" cap="rnd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ctr"/>
                  <a:endParaRPr lang="uk-UA"/>
                </a:p>
              </p:txBody>
            </p:sp>
          </p:grpSp>
        </p:grpSp>
        <p:sp>
          <p:nvSpPr>
            <p:cNvPr id="19487" name="Rectangle 53"/>
            <p:cNvSpPr>
              <a:spLocks noChangeArrowheads="1"/>
            </p:cNvSpPr>
            <p:nvPr/>
          </p:nvSpPr>
          <p:spPr bwMode="auto">
            <a:xfrm>
              <a:off x="-3" y="-3"/>
              <a:ext cx="2943" cy="3599"/>
            </a:xfrm>
            <a:prstGeom prst="rect">
              <a:avLst/>
            </a:prstGeom>
            <a:noFill/>
            <a:ln w="0" cap="rnd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endParaRPr lang="uk-UA"/>
            </a:p>
          </p:txBody>
        </p:sp>
      </p:grpSp>
      <p:sp>
        <p:nvSpPr>
          <p:cNvPr id="19477" name="Text Box 56"/>
          <p:cNvSpPr txBox="1">
            <a:spLocks noChangeArrowheads="1"/>
          </p:cNvSpPr>
          <p:nvPr/>
        </p:nvSpPr>
        <p:spPr bwMode="auto">
          <a:xfrm>
            <a:off x="1828800" y="192881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u="none" dirty="0">
                <a:solidFill>
                  <a:srgbClr val="0070C0"/>
                </a:solidFill>
              </a:rPr>
              <a:t>вода</a:t>
            </a:r>
          </a:p>
        </p:txBody>
      </p:sp>
      <p:sp>
        <p:nvSpPr>
          <p:cNvPr id="19478" name="Text Box 57"/>
          <p:cNvSpPr txBox="1">
            <a:spLocks noChangeArrowheads="1"/>
          </p:cNvSpPr>
          <p:nvPr/>
        </p:nvSpPr>
        <p:spPr bwMode="auto">
          <a:xfrm>
            <a:off x="1828800" y="450056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u="none" dirty="0">
                <a:solidFill>
                  <a:schemeClr val="accent5">
                    <a:lumMod val="25000"/>
                  </a:schemeClr>
                </a:solidFill>
              </a:rPr>
              <a:t>земля</a:t>
            </a:r>
          </a:p>
        </p:txBody>
      </p:sp>
      <p:sp>
        <p:nvSpPr>
          <p:cNvPr id="19479" name="Text Box 58"/>
          <p:cNvSpPr txBox="1">
            <a:spLocks noChangeArrowheads="1"/>
          </p:cNvSpPr>
          <p:nvPr/>
        </p:nvSpPr>
        <p:spPr bwMode="auto">
          <a:xfrm>
            <a:off x="1643063" y="31432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u="none" dirty="0">
                <a:solidFill>
                  <a:srgbClr val="00B0F0"/>
                </a:solidFill>
              </a:rPr>
              <a:t>повітря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5695950" y="3597275"/>
            <a:ext cx="35909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u="none" dirty="0"/>
              <a:t>В античній філософії Стародавньої  Греції  п'ять правильних многогранників символізували матерію і Всесвіт. </a:t>
            </a:r>
            <a:r>
              <a:rPr lang="uk-UA" sz="2200" u="none" dirty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Вони одержали назву «Платонові  тіла»</a:t>
            </a:r>
            <a:endParaRPr lang="ru-RU" sz="2200" u="none" dirty="0">
              <a:solidFill>
                <a:srgbClr val="6666FF"/>
              </a:solidFill>
            </a:endParaRPr>
          </a:p>
        </p:txBody>
      </p:sp>
      <p:pic>
        <p:nvPicPr>
          <p:cNvPr id="18457" name="Picture 63" descr="5tetra2pros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457200"/>
            <a:ext cx="1066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Text Box 64"/>
          <p:cNvSpPr txBox="1">
            <a:spLocks noChangeArrowheads="1"/>
          </p:cNvSpPr>
          <p:nvPr/>
        </p:nvSpPr>
        <p:spPr bwMode="auto">
          <a:xfrm>
            <a:off x="56388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9483" name="Text Box 73"/>
          <p:cNvSpPr txBox="1">
            <a:spLocks noChangeArrowheads="1"/>
          </p:cNvSpPr>
          <p:nvPr/>
        </p:nvSpPr>
        <p:spPr bwMode="auto">
          <a:xfrm>
            <a:off x="5638800" y="3124200"/>
            <a:ext cx="3216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uk-UA"/>
          </a:p>
        </p:txBody>
      </p:sp>
      <p:sp>
        <p:nvSpPr>
          <p:cNvPr id="19484" name="Text Box 74"/>
          <p:cNvSpPr txBox="1">
            <a:spLocks noChangeArrowheads="1"/>
          </p:cNvSpPr>
          <p:nvPr/>
        </p:nvSpPr>
        <p:spPr bwMode="auto">
          <a:xfrm>
            <a:off x="5029200" y="3276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uk-UA"/>
          </a:p>
        </p:txBody>
      </p:sp>
      <p:pic>
        <p:nvPicPr>
          <p:cNvPr id="19485" name="Picture 67" descr="C:\Documents and Settings\Іра\Рабочий стол\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5750"/>
            <a:ext cx="35099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8395"/>
            <a:ext cx="1343025" cy="10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1" y="4114800"/>
            <a:ext cx="1333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4" y="1653184"/>
            <a:ext cx="1415673" cy="10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71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/>
        </p:nvSpPr>
        <p:spPr bwMode="auto">
          <a:xfrm>
            <a:off x="1115616" y="124531"/>
            <a:ext cx="73448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4400" b="1" u="none" dirty="0">
                <a:solidFill>
                  <a:srgbClr val="FF00FF"/>
                </a:solidFill>
              </a:rPr>
              <a:t>Тіла Архімеда</a:t>
            </a:r>
          </a:p>
        </p:txBody>
      </p:sp>
      <p:pic>
        <p:nvPicPr>
          <p:cNvPr id="44042" name="Picture 1034" descr="Модель усеченного додекаэдр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28" y="79825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036" descr="Модель усеченного тетраэдра (VRML)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7" y="277688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040" descr="Модель усеченного октаэдра (VRML)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7" y="4305686"/>
            <a:ext cx="15287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042" descr="Модель усеченного икосаэдра (VRML)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28" y="38987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046" descr="Модель икосододекаэдра (VRML)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49" y="2796351"/>
            <a:ext cx="1514098" cy="151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1048" descr="Модель ромбокубоктаэдра (VRML)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08" y="236333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1056" descr="Модель ромбоусеченного икосододекаэдра (VRML)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08" y="235698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1059" descr="Модель ромбоусеченного кубоктаэдра (VRML)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7" y="124515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328" y="5842337"/>
            <a:ext cx="9144000" cy="1015663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0" u="none" dirty="0" err="1">
                <a:solidFill>
                  <a:srgbClr val="FF0000"/>
                </a:solidFill>
              </a:rPr>
              <a:t>Архімедовими</a:t>
            </a:r>
            <a:r>
              <a:rPr lang="uk-UA" sz="2000" b="1" i="0" u="none" dirty="0">
                <a:solidFill>
                  <a:srgbClr val="FF0000"/>
                </a:solidFill>
              </a:rPr>
              <a:t> тілами  </a:t>
            </a:r>
            <a:r>
              <a:rPr lang="uk-UA" sz="2000" i="0" u="none" dirty="0"/>
              <a:t>називаються </a:t>
            </a:r>
            <a:r>
              <a:rPr lang="uk-UA" sz="2000" i="0" u="none" dirty="0" err="1"/>
              <a:t>напівправильні</a:t>
            </a:r>
            <a:r>
              <a:rPr lang="uk-UA" sz="2000" i="0" u="none" dirty="0"/>
              <a:t> однорідні опуклі многогранники, тобто опуклі многогранники, усі многогранні кути яких є рівними, а грані - правильні многокутники декількох типів.</a:t>
            </a:r>
          </a:p>
        </p:txBody>
      </p:sp>
      <p:pic>
        <p:nvPicPr>
          <p:cNvPr id="44052" name="Picture 1044" descr="Модель кубоктаэдра (VRML)">
            <a:hlinkClick r:id="rId19" action="ppaction://hlinkfil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08" y="389417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1052" descr="Модель ромбоикосододекаэдра (VRML)">
            <a:hlinkClick r:id="rId21" action="ppaction://hlinkfile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3" y="431044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Архимед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7" y="893972"/>
            <a:ext cx="2762817" cy="3766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5968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19" grpId="0" animBg="1"/>
    </p:bldLst>
  </p:timing>
</p:sld>
</file>

<file path=ppt/theme/theme1.xml><?xml version="1.0" encoding="utf-8"?>
<a:theme xmlns:a="http://schemas.openxmlformats.org/drawingml/2006/main" name="Тема1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Новые техн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830</TotalTime>
  <Words>506</Words>
  <Application>Microsoft Office PowerPoint</Application>
  <PresentationFormat>Екран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15</vt:i4>
      </vt:variant>
      <vt:variant>
        <vt:lpstr>Заголовки слайдів</vt:lpstr>
      </vt:variant>
      <vt:variant>
        <vt:i4>18</vt:i4>
      </vt:variant>
    </vt:vector>
  </HeadingPairs>
  <TitlesOfParts>
    <vt:vector size="45" baseType="lpstr">
      <vt:lpstr>Arial</vt:lpstr>
      <vt:lpstr>Calibri</vt:lpstr>
      <vt:lpstr>Comic Sans MS</vt:lpstr>
      <vt:lpstr>Courier New</vt:lpstr>
      <vt:lpstr>Monotype Corsiva</vt:lpstr>
      <vt:lpstr>Segoe</vt:lpstr>
      <vt:lpstr>Segoe Semibold</vt:lpstr>
      <vt:lpstr>Times New Roman</vt:lpstr>
      <vt:lpstr>Trebuchet MS</vt:lpstr>
      <vt:lpstr>Verdana</vt:lpstr>
      <vt:lpstr>Wingdings</vt:lpstr>
      <vt:lpstr>Wingdings 2</vt:lpstr>
      <vt:lpstr>Тема10</vt:lpstr>
      <vt:lpstr>1_Оформление по умолчанию</vt:lpstr>
      <vt:lpstr>Тема3</vt:lpstr>
      <vt:lpstr>Тема4</vt:lpstr>
      <vt:lpstr>Склон</vt:lpstr>
      <vt:lpstr>1_Тема4</vt:lpstr>
      <vt:lpstr>Новые технологии</vt:lpstr>
      <vt:lpstr>1_Theme20</vt:lpstr>
      <vt:lpstr>Ценность лицензионного ПО Microsoft-ш1</vt:lpstr>
      <vt:lpstr>White with Courier font for code slides</vt:lpstr>
      <vt:lpstr>1_White with Courier font for code slides</vt:lpstr>
      <vt:lpstr>Тема7</vt:lpstr>
      <vt:lpstr>3_White with Courier font for code slides</vt:lpstr>
      <vt:lpstr>Light-blue_flower</vt:lpstr>
      <vt:lpstr>Специальное оформление</vt:lpstr>
      <vt:lpstr>Правильні   і  напівправильні многогранники</vt:lpstr>
      <vt:lpstr>Презентація PowerPoint</vt:lpstr>
      <vt:lpstr>Презентація PowerPoint</vt:lpstr>
      <vt:lpstr>Презентація PowerPoint</vt:lpstr>
      <vt:lpstr>Презентація PowerPoint</vt:lpstr>
      <vt:lpstr>Назва многогранника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СШ №6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Olena</cp:lastModifiedBy>
  <cp:revision>65</cp:revision>
  <dcterms:created xsi:type="dcterms:W3CDTF">2011-09-30T17:47:54Z</dcterms:created>
  <dcterms:modified xsi:type="dcterms:W3CDTF">2022-11-30T22:04:11Z</dcterms:modified>
</cp:coreProperties>
</file>