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507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00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9572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9059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363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0487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8180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7118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260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728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522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600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23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055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596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849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029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DBF34-5CFD-41F9-925C-7722F562E314}" type="datetimeFigureOut">
              <a:rPr lang="uk-UA" smtClean="0"/>
              <a:t>23.10.2022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45A64-C0F0-408F-9A89-569A43731E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6939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o.uu.edu.ua/mod/glossary/showentry.php?eid=26964&amp;displayformat=dictionar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o.uu.edu.ua/mod/glossary/showentry.php?eid=26928&amp;displayformat=dictionar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o.uu.edu.ua/mod/glossary/showentry.php?eid=26928&amp;displayformat=dictionar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o.uu.edu.ua/mod/glossary/showentry.php?eid=26928&amp;displayformat=dictiona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o.uu.edu.ua/mod/glossary/showentry.php?eid=26964&amp;displayformat=dictionar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o.uu.edu.ua/mod/glossary/showentry.php?eid=26964&amp;displayformat=dictionar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o.uu.edu.ua/mod/glossary/showentry.php?eid=26964&amp;displayformat=dictionar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o.uu.edu.ua/mod/glossary/showentry.php?eid=26928&amp;displayformat=dictionary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o.uu.edu.ua/mod/glossary/showentry.php?eid=26964&amp;displayformat=dictiona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47F58-85B6-4CCC-A8C3-B93EFA649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3622" y="1464738"/>
            <a:ext cx="9544756" cy="2565395"/>
          </a:xfrm>
        </p:spPr>
        <p:txBody>
          <a:bodyPr>
            <a:noAutofit/>
          </a:bodyPr>
          <a:lstStyle/>
          <a:p>
            <a:pPr algn="r"/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ЛЕКЦІЯ 9. </a:t>
            </a:r>
            <a:b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ПУБЛІЧНА СЛУЖБА </a:t>
            </a:r>
            <a:b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ТА ПРАВОВИЙ СТАТУС </a:t>
            </a:r>
            <a:b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ДЕРЖАНОГО СЛУЖБОВЦЯ</a:t>
            </a:r>
            <a:endParaRPr lang="uk-UA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203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0F4B1-D08D-4A00-953A-495A455C4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288" y="406400"/>
            <a:ext cx="6922911" cy="1614311"/>
          </a:xfrm>
        </p:spPr>
        <p:txBody>
          <a:bodyPr>
            <a:normAutofit/>
          </a:bodyPr>
          <a:lstStyle/>
          <a:p>
            <a:r>
              <a:rPr lang="ru-RU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i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i="1" dirty="0">
                <a:ea typeface="Calibri" panose="020F0502020204030204" pitchFamily="34" charset="0"/>
                <a:cs typeface="Times New Roman" panose="02020603050405020304" pitchFamily="18" charset="0"/>
              </a:rPr>
              <a:t> характеру </a:t>
            </a:r>
            <a:r>
              <a:rPr lang="ru-RU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D9F7D50-D8F9-442F-946D-054E03156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1800" i="1" u="sng" dirty="0" err="1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публічна</a:t>
            </a:r>
            <a:r>
              <a:rPr lang="ru-RU" sz="1800" i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на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керівних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посадах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суб’єктами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наділені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організаційно-розпорядчими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повноваженнями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емпірично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встановлюються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хоча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 одного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підлеглого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1800" i="1" u="sng" dirty="0" err="1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публічна</a:t>
            </a:r>
            <a:r>
              <a:rPr lang="ru-RU" sz="1800" i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на посадах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спеціалістів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суб’єктами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наділені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організаційно-розпорядчими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правоможностями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але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юридично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значущі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повноваження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переважно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спрямовані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владно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зовнішніх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поза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апаратних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напр.,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приватним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особам);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1800" i="1" u="sng" dirty="0" err="1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публічна</a:t>
            </a:r>
            <a:r>
              <a:rPr lang="ru-RU" sz="1800" i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на посадах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обслуговуючого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персоналу)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- не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наявністю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владно-розпорядчих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повноважень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внутрішньо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зовнішньо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спрямованих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забезпечувати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керівників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дорадчих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матеріально-технічних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55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CCBA64-DE9E-46AC-9FA3-ED7A5C7B3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8800" y="231422"/>
            <a:ext cx="7667978" cy="1293028"/>
          </a:xfrm>
        </p:spPr>
        <p:txBody>
          <a:bodyPr>
            <a:normAutofit/>
          </a:bodyPr>
          <a:lstStyle/>
          <a:p>
            <a:r>
              <a:rPr lang="ru-RU" sz="2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Поняття</a:t>
            </a:r>
            <a:r>
              <a:rPr lang="ru-RU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сутність</a:t>
            </a:r>
            <a:r>
              <a:rPr lang="ru-RU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служби</a:t>
            </a:r>
            <a:r>
              <a:rPr lang="ru-RU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служби</a:t>
            </a:r>
            <a:r>
              <a:rPr lang="ru-RU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в органах </a:t>
            </a:r>
            <a:r>
              <a:rPr lang="ru-RU" sz="2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місцевого</a:t>
            </a:r>
            <a:r>
              <a:rPr lang="ru-RU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самоврядування</a:t>
            </a:r>
            <a:r>
              <a:rPr lang="ru-RU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2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різновидів</a:t>
            </a:r>
            <a:r>
              <a:rPr lang="ru-RU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служби</a:t>
            </a:r>
            <a:endParaRPr lang="uk-UA" sz="2000" dirty="0">
              <a:latin typeface="+mn-lt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971D62E-CE3B-4CDF-A724-464819E8C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89" y="1524451"/>
            <a:ext cx="11638844" cy="510212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ч. 1 ст. 1 Закону «Про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службу»: «</a:t>
            </a:r>
            <a:r>
              <a:rPr lang="ru-RU" sz="1800" u="sng" dirty="0" err="1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Держав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державна</a:t>
            </a:r>
            <a:r>
              <a:rPr lang="ru-RU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Держав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професійна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політично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неупереджена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практичного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політики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загальнодержавному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галузевому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регіональному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рівнях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підготовки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пропозицій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стосовно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розроблення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експертизи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проєктів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програм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концепцій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стратегій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проєктів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нормативно-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проєктів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договорів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політики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загально­державних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галузевих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регіональних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програм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нормативно-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доступних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якісних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4)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нагляду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контролю за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дотриманням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5)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державними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фінансовими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ресурсами,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майном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контролю за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6)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персоналом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7)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повноважень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державного органу,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визначених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законодавством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0217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53911B7-1F86-4C27-8F9E-88BC3B6CE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8" y="1512711"/>
            <a:ext cx="11336866" cy="479628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звернути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увагу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нормативне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службовця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(ч.2 ст.1 Закону «Про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службу»), то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назвати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дві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додаткові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ознаки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служби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законодавчому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трактуванні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останньої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названі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але є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зручними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прикладними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ідентифікаторами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   </a:t>
            </a:r>
            <a:r>
              <a:rPr lang="ru-RU" sz="1800" i="1" u="sng" dirty="0" err="1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Держав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Державна</a:t>
            </a:r>
            <a:r>
              <a:rPr lang="ru-RU" sz="1800" i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Держав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є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оплачуваною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діяльністю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і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заробітна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плата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одержується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рахунок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коштів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державного бюджету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Водночас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державного бюджету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фонду оплати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службовців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кошти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надходити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рамках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програм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допомоги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Європейського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Союзу,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урядів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іноземних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держав,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організацій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донорських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установ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   </a:t>
            </a:r>
            <a:r>
              <a:rPr lang="ru-RU" sz="1800" u="sng" dirty="0" err="1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Держав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Державна</a:t>
            </a:r>
            <a:r>
              <a:rPr lang="ru-RU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Держав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пов’язана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займанням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посади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служби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іншому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державному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</a:t>
            </a:r>
            <a:r>
              <a:rPr lang="ru-RU" sz="1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апараті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особа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займає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посаду в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державній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установі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на державному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приватному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підприємстві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інколи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виконанням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набутих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 порядку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делегування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вона не є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державним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службовцем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4129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BB5194-1831-4863-98EF-86A178A7D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1111"/>
            <a:ext cx="10820400" cy="5125155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1800" u="sng" dirty="0" err="1">
                <a:solidFill>
                  <a:srgbClr val="35FA7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Держав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Державна</a:t>
            </a:r>
            <a:r>
              <a:rPr lang="ru-RU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Держав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та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посадова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служба в органах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місцевого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самоврядування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характеризуються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такими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ознаками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 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є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професійною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діяльністю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характеризуються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субординаційністю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ієрархічністю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службових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високими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вимогами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дисципліни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 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застосовується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конкурс як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основний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спосіб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заміщення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посад;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 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є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політично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неупередженою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особистих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а чужих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різного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звернулися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владним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сервісом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  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перебування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посаді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органах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фінансуються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рахунок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фондів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грошових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коштів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(державного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місцевих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бюджетів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регулюється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публічно-службовим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законодавством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субсидіарним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трудових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приписів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155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55F874-B70F-4CAD-84B1-F2532077C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0" y="764373"/>
            <a:ext cx="7442200" cy="1293028"/>
          </a:xfrm>
        </p:spPr>
        <p:txBody>
          <a:bodyPr/>
          <a:lstStyle/>
          <a:p>
            <a:r>
              <a:rPr lang="uk-UA" dirty="0"/>
              <a:t>План лекційного заняття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7D56957-59EF-4F6A-B50D-87260A98C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267" y="2069502"/>
            <a:ext cx="10388600" cy="402412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1.Поняття та види публічної служби.</a:t>
            </a:r>
          </a:p>
          <a:p>
            <a:pPr>
              <a:spcAft>
                <a:spcPts val="0"/>
              </a:spcAft>
            </a:pP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2.Поняття державного службовця. Посади держаної служби та їх категорії.</a:t>
            </a:r>
          </a:p>
          <a:p>
            <a:pPr>
              <a:spcAft>
                <a:spcPts val="0"/>
              </a:spcAft>
            </a:pP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3.Обов’язки і права державного службовця.</a:t>
            </a:r>
          </a:p>
          <a:p>
            <a:pPr>
              <a:spcAft>
                <a:spcPts val="0"/>
              </a:spcAft>
            </a:pP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       3.1.Вступ на державну службу;</a:t>
            </a:r>
          </a:p>
          <a:p>
            <a:pPr>
              <a:spcAft>
                <a:spcPts val="0"/>
              </a:spcAft>
            </a:pP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       3.2.Проходження державної служби і службова кар’єра;</a:t>
            </a:r>
          </a:p>
          <a:p>
            <a:pPr>
              <a:spcAft>
                <a:spcPts val="0"/>
              </a:spcAft>
            </a:pP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4.Дисциплінарна та матеріальна відповідальність державного службовця.</a:t>
            </a:r>
          </a:p>
          <a:p>
            <a:pPr>
              <a:spcAft>
                <a:spcPts val="0"/>
              </a:spcAft>
            </a:pP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5.Припинення державної служби.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856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2B3AB-DF3E-4E2F-9F8F-EC309F497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0844" y="764373"/>
            <a:ext cx="7995356" cy="1293028"/>
          </a:xfrm>
        </p:spPr>
        <p:txBody>
          <a:bodyPr/>
          <a:lstStyle/>
          <a:p>
            <a:r>
              <a:rPr lang="uk-UA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1.Поняття та види публічної служби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545B981-B53F-4FEE-A85C-6D523B241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778" y="2194560"/>
            <a:ext cx="10772422" cy="402412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ru-RU" sz="2000" dirty="0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err="1">
                <a:effectLst/>
                <a:ea typeface="Calibri" panose="020F0502020204030204" pitchFamily="34" charset="0"/>
              </a:rPr>
              <a:t>Орієнтуючись</a:t>
            </a:r>
            <a:r>
              <a:rPr lang="ru-RU" sz="2000" dirty="0">
                <a:effectLst/>
                <a:ea typeface="Calibri" panose="020F0502020204030204" pitchFamily="34" charset="0"/>
              </a:rPr>
              <a:t> на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термінологічні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компоненти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розглядуваної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категорії</a:t>
            </a:r>
            <a:r>
              <a:rPr lang="ru-RU" sz="2000" dirty="0">
                <a:effectLst/>
                <a:ea typeface="Calibri" panose="020F0502020204030204" pitchFamily="34" charset="0"/>
              </a:rPr>
              <a:t>,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першочергово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відзначимо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очевидне</a:t>
            </a:r>
            <a:r>
              <a:rPr lang="ru-RU" sz="2000" dirty="0">
                <a:effectLst/>
                <a:ea typeface="Calibri" panose="020F0502020204030204" pitchFamily="34" charset="0"/>
              </a:rPr>
              <a:t>: </a:t>
            </a:r>
            <a:r>
              <a:rPr lang="ru-RU" sz="2000" u="sng" dirty="0" err="1">
                <a:effectLst/>
                <a:ea typeface="Calibri" panose="020F0502020204030204" pitchFamily="34" charset="0"/>
                <a:hlinkClick r:id="rId2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публічна</a:t>
            </a:r>
            <a:r>
              <a:rPr lang="ru-RU" sz="2000" u="sng" dirty="0">
                <a:effectLst/>
                <a:ea typeface="Calibri" panose="020F0502020204030204" pitchFamily="34" charset="0"/>
                <a:hlinkClick r:id="rId2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</a:t>
            </a:r>
            <a:r>
              <a:rPr lang="ru-RU" sz="2000" dirty="0">
                <a:effectLst/>
                <a:ea typeface="Calibri" panose="020F0502020204030204" pitchFamily="34" charset="0"/>
              </a:rPr>
              <a:t> є «службою».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Цим</a:t>
            </a:r>
            <a:r>
              <a:rPr lang="ru-RU" sz="2000" dirty="0">
                <a:effectLst/>
                <a:ea typeface="Calibri" panose="020F0502020204030204" pitchFamily="34" charset="0"/>
              </a:rPr>
              <a:t> словом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позначається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або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специфічна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організаційна</a:t>
            </a:r>
            <a:r>
              <a:rPr lang="ru-RU" sz="2000" dirty="0">
                <a:effectLst/>
                <a:ea typeface="Calibri" panose="020F0502020204030204" pitchFamily="34" charset="0"/>
              </a:rPr>
              <a:t> форма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різних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апаратних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утворень</a:t>
            </a:r>
            <a:r>
              <a:rPr lang="ru-RU" sz="2000" dirty="0">
                <a:effectLst/>
                <a:ea typeface="Calibri" panose="020F0502020204030204" pitchFamily="34" charset="0"/>
              </a:rPr>
              <a:t> (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зокрема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державних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інституцій</a:t>
            </a:r>
            <a:r>
              <a:rPr lang="ru-RU" sz="2000" dirty="0">
                <a:effectLst/>
                <a:ea typeface="Calibri" panose="020F0502020204030204" pitchFamily="34" charset="0"/>
              </a:rPr>
              <a:t> -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Державної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митної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служби</a:t>
            </a:r>
            <a:r>
              <a:rPr lang="ru-RU" sz="2000" dirty="0">
                <a:effectLst/>
                <a:ea typeface="Calibri" panose="020F0502020204030204" pitchFamily="34" charset="0"/>
              </a:rPr>
              <a:t>,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Державної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служби</a:t>
            </a:r>
            <a:r>
              <a:rPr lang="ru-RU" sz="2000" dirty="0">
                <a:effectLst/>
                <a:ea typeface="Calibri" panose="020F0502020204030204" pitchFamily="34" charset="0"/>
              </a:rPr>
              <a:t> статистики,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Служби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безпеки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України</a:t>
            </a:r>
            <a:r>
              <a:rPr lang="ru-RU" sz="2000" dirty="0">
                <a:effectLst/>
                <a:ea typeface="Calibri" panose="020F0502020204030204" pitchFamily="34" charset="0"/>
              </a:rPr>
              <a:t>)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або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окремий</a:t>
            </a:r>
            <a:r>
              <a:rPr lang="ru-RU" sz="2000" dirty="0">
                <a:effectLst/>
                <a:ea typeface="Calibri" panose="020F0502020204030204" pitchFamily="34" charset="0"/>
              </a:rPr>
              <a:t> вид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трудової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активності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людини</a:t>
            </a:r>
            <a:r>
              <a:rPr lang="ru-RU" sz="2000" dirty="0">
                <a:effectLst/>
                <a:ea typeface="Calibri" panose="020F0502020204030204" pitchFamily="34" charset="0"/>
              </a:rPr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71680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E6CD8AF6-375F-4272-8FE1-4797248E2C9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46" y="1464734"/>
            <a:ext cx="3928532" cy="39285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86CE92F-1F0C-44B2-9D34-12BFA5E1B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020515"/>
            <a:ext cx="5861756" cy="544801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огляду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контекстну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актуальність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другого значення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можемо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стверджувати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u="sng" dirty="0" err="1">
                <a:solidFill>
                  <a:srgbClr val="35FA7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публічна</a:t>
            </a:r>
            <a:r>
              <a:rPr lang="ru-RU" sz="1800" i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є видом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служби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поряд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корпоративною та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громадською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і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їй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властиві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всі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ознаки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останньої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10000"/>
              </a:lnSpc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безпосередньо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спрямована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умов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матеріального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(а не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виробництво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цінностей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</a:p>
          <a:p>
            <a:pPr algn="just">
              <a:lnSpc>
                <a:spcPct val="110000"/>
              </a:lnSpc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специфічного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засобу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algn="just">
              <a:lnSpc>
                <a:spcPct val="110000"/>
              </a:lnSpc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пов’язана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переважно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розумовою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(а не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фізичною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активністю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algn="just">
              <a:lnSpc>
                <a:spcPct val="110000"/>
              </a:lnSpc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4) є оплатною; </a:t>
            </a:r>
          </a:p>
          <a:p>
            <a:pPr algn="just">
              <a:lnSpc>
                <a:spcPct val="110000"/>
              </a:lnSpc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особами,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займають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певну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посаду як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штатну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одиницю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органу/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організації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(а не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володіють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посадою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не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розпоряджаються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нею за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власним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бажанням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060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71FF0-CEA8-42E1-89C8-F023F4E7B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488" y="639315"/>
            <a:ext cx="8853311" cy="1293028"/>
          </a:xfrm>
        </p:spPr>
        <p:txBody>
          <a:bodyPr>
            <a:noAutofit/>
          </a:bodyPr>
          <a:lstStyle/>
          <a:p>
            <a:r>
              <a:rPr lang="ru-RU" sz="2800" b="1" i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Сприймаючи</a:t>
            </a:r>
            <a:r>
              <a:rPr lang="ru-RU" sz="2800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таке</a:t>
            </a:r>
            <a:r>
              <a:rPr lang="ru-RU" sz="2800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трактування</a:t>
            </a:r>
            <a:r>
              <a:rPr lang="ru-RU" sz="2800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800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i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2800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служби</a:t>
            </a:r>
            <a:r>
              <a:rPr lang="ru-RU" sz="2800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слід</a:t>
            </a:r>
            <a:r>
              <a:rPr lang="ru-RU" sz="2800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враховувати</a:t>
            </a:r>
            <a:r>
              <a:rPr lang="ru-RU" sz="2800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800" b="1" i="1" dirty="0">
              <a:latin typeface="+mn-lt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86C062C-29F0-43AC-ACC9-31B8BC3E5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89" y="2194560"/>
            <a:ext cx="11379199" cy="4024125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воно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недосконалим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 точки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зору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юридичної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техніки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характеризує-описує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предмет, а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перераховує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складові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частини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(до того ж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названі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елементи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 є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однопорядковими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Формально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КАС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трактування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взагалі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 є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визначенням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розкриває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змісту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там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логічна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операція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поділ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забезпечує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характеристику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обсягу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u="sng" dirty="0" err="1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публічна</a:t>
            </a:r>
            <a:r>
              <a:rPr lang="ru-RU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»;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теж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позитивно, з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огляду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офіційних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тлумачень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 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воно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введене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процесуальний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нормативно-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правовий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акт і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першочергово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забезпечити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потреби судового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правозастосування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точніше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сприяти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окресленню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предметної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юрисдикції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судів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з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справляється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тому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зміст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п. 17 ч. 1 ст. 4 КАС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 став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остаточним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критерієм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правильного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служби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матеріальному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спостерігаються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розрізнені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доктринальні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підходи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 характеристики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служби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виключає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пріоритетності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навчальних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цілей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301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05547B54-7698-4218-BF64-5B88F74D2C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311" y="1374348"/>
            <a:ext cx="6823473" cy="4109304"/>
          </a:xfrm>
        </p:spPr>
      </p:pic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28A3011-621F-4987-9F24-DCB1583BB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311" y="1670755"/>
            <a:ext cx="4955822" cy="483164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Цитоване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вище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офіційне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трактування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служби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вимагає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вказати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значенням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охоплюється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0000"/>
              </a:lnSpc>
            </a:pP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dirty="0">
                <a:effectLst/>
                <a:ea typeface="Calibri" panose="020F0502020204030204" pitchFamily="34" charset="0"/>
              </a:rPr>
              <a:t>1) </a:t>
            </a:r>
            <a:r>
              <a:rPr lang="ru-RU" sz="2000" i="1" dirty="0">
                <a:effectLst/>
                <a:ea typeface="Calibri" panose="020F0502020204030204" pitchFamily="34" charset="0"/>
              </a:rPr>
              <a:t>служба на </a:t>
            </a:r>
            <a:r>
              <a:rPr lang="ru-RU" sz="2000" i="1" dirty="0" err="1">
                <a:effectLst/>
                <a:ea typeface="Calibri" panose="020F0502020204030204" pitchFamily="34" charset="0"/>
              </a:rPr>
              <a:t>державних</a:t>
            </a:r>
            <a:r>
              <a:rPr lang="ru-RU" sz="2000" i="1" dirty="0">
                <a:effectLst/>
                <a:ea typeface="Calibri" panose="020F0502020204030204" pitchFamily="34" charset="0"/>
              </a:rPr>
              <a:t> політичних посадах</a:t>
            </a:r>
          </a:p>
          <a:p>
            <a:pPr algn="just">
              <a:lnSpc>
                <a:spcPct val="100000"/>
              </a:lnSpc>
            </a:pPr>
            <a:r>
              <a:rPr lang="ru-RU" sz="2000" dirty="0">
                <a:effectLst/>
                <a:ea typeface="Calibri" panose="020F0502020204030204" pitchFamily="34" charset="0"/>
              </a:rPr>
              <a:t>2) </a:t>
            </a:r>
            <a:r>
              <a:rPr lang="ru-RU" sz="2000" i="1" dirty="0">
                <a:effectLst/>
                <a:ea typeface="Calibri" panose="020F0502020204030204" pitchFamily="34" charset="0"/>
              </a:rPr>
              <a:t>служба у </a:t>
            </a:r>
            <a:r>
              <a:rPr lang="ru-RU" sz="2000" i="1" dirty="0" err="1">
                <a:effectLst/>
                <a:ea typeface="Calibri" panose="020F0502020204030204" pitchFamily="34" charset="0"/>
              </a:rPr>
              <a:t>державних</a:t>
            </a:r>
            <a:r>
              <a:rPr lang="ru-RU" sz="2000" i="1" dirty="0">
                <a:effectLst/>
                <a:ea typeface="Calibri" panose="020F0502020204030204" pitchFamily="34" charset="0"/>
              </a:rPr>
              <a:t> </a:t>
            </a:r>
            <a:r>
              <a:rPr lang="ru-RU" sz="2000" i="1" dirty="0" err="1">
                <a:effectLst/>
                <a:ea typeface="Calibri" panose="020F0502020204030204" pitchFamily="34" charset="0"/>
              </a:rPr>
              <a:t>колегіальних</a:t>
            </a:r>
            <a:r>
              <a:rPr lang="ru-RU" sz="2000" i="1" dirty="0">
                <a:effectLst/>
                <a:ea typeface="Calibri" panose="020F0502020204030204" pitchFamily="34" charset="0"/>
              </a:rPr>
              <a:t> органах</a:t>
            </a:r>
          </a:p>
          <a:p>
            <a:pPr algn="just">
              <a:lnSpc>
                <a:spcPct val="100000"/>
              </a:lnSpc>
            </a:pPr>
            <a:r>
              <a:rPr lang="ru-RU" sz="2000" dirty="0">
                <a:effectLst/>
                <a:ea typeface="Calibri" panose="020F0502020204030204" pitchFamily="34" charset="0"/>
              </a:rPr>
              <a:t>3)  </a:t>
            </a:r>
            <a:r>
              <a:rPr lang="ru-RU" sz="2000" i="1" dirty="0">
                <a:effectLst/>
                <a:ea typeface="Calibri" panose="020F0502020204030204" pitchFamily="34" charset="0"/>
              </a:rPr>
              <a:t>служба</a:t>
            </a:r>
            <a:r>
              <a:rPr lang="ru-RU" sz="2000" baseline="30000" dirty="0">
                <a:effectLst/>
                <a:ea typeface="Calibri" panose="020F0502020204030204" pitchFamily="34" charset="0"/>
              </a:rPr>
              <a:t> </a:t>
            </a:r>
            <a:r>
              <a:rPr lang="ru-RU" sz="2000" i="1" dirty="0" err="1">
                <a:effectLst/>
                <a:ea typeface="Calibri" panose="020F0502020204030204" pitchFamily="34" charset="0"/>
              </a:rPr>
              <a:t>судді</a:t>
            </a:r>
            <a:r>
              <a:rPr lang="ru-RU" sz="2000" dirty="0">
                <a:effectLst/>
                <a:ea typeface="Calibri" panose="020F0502020204030204" pitchFamily="34" charset="0"/>
              </a:rPr>
              <a:t> </a:t>
            </a:r>
            <a:endParaRPr lang="ru-RU" sz="20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dirty="0">
                <a:effectLst/>
                <a:ea typeface="Calibri" panose="020F0502020204030204" pitchFamily="34" charset="0"/>
              </a:rPr>
              <a:t>4)  </a:t>
            </a:r>
            <a:r>
              <a:rPr lang="ru-RU" sz="2000" i="1" u="sng" dirty="0" err="1">
                <a:effectLst/>
                <a:ea typeface="Calibri" panose="020F0502020204030204" pitchFamily="34" charset="0"/>
                <a:hlinkClick r:id="rId3" tooltip="Глосарій Адміністративне право: Держав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державна</a:t>
            </a:r>
            <a:r>
              <a:rPr lang="ru-RU" sz="2000" i="1" u="sng" dirty="0">
                <a:effectLst/>
                <a:ea typeface="Calibri" panose="020F0502020204030204" pitchFamily="34" charset="0"/>
                <a:hlinkClick r:id="rId3" tooltip="Глосарій Адміністративне право: Держав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</a:t>
            </a:r>
            <a:endParaRPr lang="uk-UA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3644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39E95-9D5D-4A5D-8669-C958978CE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1" y="764373"/>
            <a:ext cx="9835444" cy="1293028"/>
          </a:xfrm>
        </p:spPr>
        <p:txBody>
          <a:bodyPr>
            <a:noAutofit/>
          </a:bodyPr>
          <a:lstStyle/>
          <a:p>
            <a:r>
              <a:rPr lang="ru-RU" sz="32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Класифікувати</a:t>
            </a:r>
            <a:r>
              <a:rPr lang="ru-RU" sz="3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публічну</a:t>
            </a:r>
            <a:r>
              <a:rPr lang="ru-RU" sz="3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службу (у </a:t>
            </a:r>
            <a:r>
              <a:rPr lang="ru-RU" sz="32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3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широкому </a:t>
            </a:r>
            <a:r>
              <a:rPr lang="ru-RU" sz="32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трактуванні</a:t>
            </a:r>
            <a:r>
              <a:rPr lang="ru-RU" sz="3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3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різними</a:t>
            </a:r>
            <a:r>
              <a:rPr lang="ru-RU" sz="3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критеріями</a:t>
            </a:r>
            <a:r>
              <a:rPr lang="ru-RU" sz="3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latin typeface="+mn-lt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00C1E42-98AD-44CB-AE1F-0881B6905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      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підсистеми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публічної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де вона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відбувається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 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служба в органах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АРК;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 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служба в органах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місцевого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самоврядування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 </a:t>
            </a:r>
            <a:r>
              <a:rPr lang="ru-RU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лужба в органах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Остання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розподілена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службу в:</a:t>
            </a:r>
            <a:endParaRPr lang="uk-UA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  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органах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виконавчої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  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органах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законодавчої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  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органах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судової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  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органах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 належать до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традиційної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владної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тріади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прокуратура, РНБОУ, ЦВК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511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44CCD-B9DE-4882-A0CD-0D58AF0D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956" y="764373"/>
            <a:ext cx="9124244" cy="12930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Професійна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служба 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класифікована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2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регулятивно-</a:t>
            </a:r>
            <a:r>
              <a:rPr lang="ru-RU" sz="2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статусної</a:t>
            </a:r>
            <a:r>
              <a:rPr lang="ru-RU" sz="24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винятковості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на</a:t>
            </a:r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dirty="0">
              <a:latin typeface="+mn-lt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7B9CA2B-6CEE-49D6-A8C3-27730B5199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" y="2057401"/>
            <a:ext cx="6491110" cy="461433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ru-RU" sz="18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дміністративну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охоплює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загальну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службу та службу на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посадах в органах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місцевого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самоврядування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регламентуються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першочергово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законами «Про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службу» та «Про службу в органах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місцевого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самоврядування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»);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ru-RU" sz="18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пеціалізовану</a:t>
            </a:r>
            <a:r>
              <a:rPr lang="ru-R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яка: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регламентується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спеціальним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законодавством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закони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«Про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Національну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поліцію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», «Про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дипломатичну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службу»,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Митний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кодекс та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.), а Закон «Про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державну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службу»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застосовуватися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субсидіарно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наявністю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спеціальних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звань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чинів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рангів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в)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володіє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яскраво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вираженою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(часто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традиційною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«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галузевістю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 та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високим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рівнем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субординаційності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г) часто</a:t>
            </a:r>
            <a:r>
              <a:rPr lang="ru-RU" sz="1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відзначається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особливою системою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дисциплінарних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стягнень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36131E0E-13A2-4BFB-8317-F36965D95F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599" y="2325585"/>
            <a:ext cx="5334000" cy="3512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828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AA68EE6-8BF9-4A82-84C2-7A8083AA4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644" y="1490134"/>
            <a:ext cx="11729156" cy="517031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ознакою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ратності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спеціалізована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служба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своєю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чергою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розподіляється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два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підвиди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мілітаризована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служба,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пов’язана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потенційною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потребою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зброї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та/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спеціальних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примусу та/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фізичної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сили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Інколи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додатково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диференціюється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 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військову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(служба в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Збройних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Силах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 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воєнізовану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служба в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Національній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поліції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цивільна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спеціалізована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служба, яка не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потребою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зброї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спеціальних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примусу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фізичної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сили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(напр., дипломатична служба);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порядку доступу до посади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u="sng" dirty="0" err="1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публічна</a:t>
            </a:r>
            <a:r>
              <a:rPr lang="ru-RU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Глосарій Адміністративне право: Публічна служб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буває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результатами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виборів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(Президент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народні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депутати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сільські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селищні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міські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голови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призначенням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яке (з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огляду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передуючу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йому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процедуру)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теж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диференційоване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на: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конкурсне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призначення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 результатами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кваліфікаційного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відбору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перевіряється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професійної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кандидатів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відбирається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один,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декілька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переможців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формується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рейтинговий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список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фаховості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претендентів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4272747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Туман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Туман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уман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Туман</Template>
  <TotalTime>62</TotalTime>
  <Words>1386</Words>
  <Application>Microsoft Office PowerPoint</Application>
  <PresentationFormat>Широкий екран</PresentationFormat>
  <Paragraphs>78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Туман</vt:lpstr>
      <vt:lpstr>ЛЕКЦІЯ 9.  ПУБЛІЧНА СЛУЖБА  ТА ПРАВОВИЙ СТАТУС  ДЕРЖАНОГО СЛУЖБОВЦЯ</vt:lpstr>
      <vt:lpstr>План лекційного заняття</vt:lpstr>
      <vt:lpstr>1.Поняття та види публічної служби</vt:lpstr>
      <vt:lpstr>Презентація PowerPoint</vt:lpstr>
      <vt:lpstr>Сприймаючи таке трактування  публічної служби, слід враховувати, що:</vt:lpstr>
      <vt:lpstr>Презентація PowerPoint</vt:lpstr>
      <vt:lpstr>Класифікувати публічну службу (у її широкому трактуванні) можна за різними критеріями:</vt:lpstr>
      <vt:lpstr>Професійна служба може бути класифікована залежно від рівня регулятивно-статусної винятковості на:</vt:lpstr>
      <vt:lpstr>Презентація PowerPoint</vt:lpstr>
      <vt:lpstr>залежно від характеру повноважень:</vt:lpstr>
      <vt:lpstr>Поняття і сутність державної служби та служби в органах місцевого самоврядування як основних різновидів публічної служби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9.  ПУБЛІЧНА СЛУЖБА  ТА ПРАВОВИЙ СТАТУС  ДЕРЖАНОГО СЛУЖБОВЦЯ</dc:title>
  <dc:creator>Пользователь Windows</dc:creator>
  <cp:lastModifiedBy>Пользователь Windows</cp:lastModifiedBy>
  <cp:revision>2</cp:revision>
  <dcterms:created xsi:type="dcterms:W3CDTF">2022-10-23T10:01:38Z</dcterms:created>
  <dcterms:modified xsi:type="dcterms:W3CDTF">2022-10-23T11:04:22Z</dcterms:modified>
</cp:coreProperties>
</file>