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9" r:id="rId1"/>
  </p:sldMasterIdLst>
  <p:notesMasterIdLst>
    <p:notesMasterId r:id="rId18"/>
  </p:notesMasterIdLst>
  <p:handoutMasterIdLst>
    <p:handoutMasterId r:id="rId19"/>
  </p:handoutMasterIdLst>
  <p:sldIdLst>
    <p:sldId id="261" r:id="rId2"/>
    <p:sldId id="477" r:id="rId3"/>
    <p:sldId id="478" r:id="rId4"/>
    <p:sldId id="479" r:id="rId5"/>
    <p:sldId id="497" r:id="rId6"/>
    <p:sldId id="498" r:id="rId7"/>
    <p:sldId id="499" r:id="rId8"/>
    <p:sldId id="500" r:id="rId9"/>
    <p:sldId id="502" r:id="rId10"/>
    <p:sldId id="503" r:id="rId11"/>
    <p:sldId id="504" r:id="rId12"/>
    <p:sldId id="496" r:id="rId13"/>
    <p:sldId id="480" r:id="rId14"/>
    <p:sldId id="489" r:id="rId15"/>
    <p:sldId id="491" r:id="rId16"/>
    <p:sldId id="421" r:id="rId17"/>
  </p:sldIdLst>
  <p:sldSz cx="9144000" cy="6858000" type="screen4x3"/>
  <p:notesSz cx="6858000" cy="9144000"/>
  <p:defaultTextStyle>
    <a:defPPr>
      <a:defRPr lang="uk-UA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 autoAdjust="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5853C8-A9C4-49B2-8BF3-8DB2EFC9E6F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7484E210-A25A-4025-84C7-C1C2C1FA5449}">
      <dgm:prSet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Інформаційна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система</a:t>
          </a:r>
        </a:p>
      </dgm:t>
    </dgm:pt>
    <dgm:pt modelId="{D51BB56C-1B97-47F5-B183-557FDFEF5A3F}" type="parTrans" cxnId="{9079F6A9-1D41-4F04-B41C-98C7B8B152DC}">
      <dgm:prSet/>
      <dgm:spPr/>
      <dgm:t>
        <a:bodyPr/>
        <a:lstStyle/>
        <a:p>
          <a:endParaRPr lang="ru-RU"/>
        </a:p>
      </dgm:t>
    </dgm:pt>
    <dgm:pt modelId="{A53622FC-9CC6-4D7D-B20C-86F4A8CF925F}" type="sibTrans" cxnId="{9079F6A9-1D41-4F04-B41C-98C7B8B152DC}">
      <dgm:prSet/>
      <dgm:spPr/>
      <dgm:t>
        <a:bodyPr/>
        <a:lstStyle/>
        <a:p>
          <a:endParaRPr lang="ru-RU"/>
        </a:p>
      </dgm:t>
    </dgm:pt>
    <dgm:pt modelId="{E9F55AAF-A71E-4F54-B9D4-7A65E09EC3EA}">
      <dgm:prSet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Технічні засоби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(апаратна складова)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функціональна складова</a:t>
          </a:r>
        </a:p>
      </dgm:t>
    </dgm:pt>
    <dgm:pt modelId="{DB57A406-48A1-4602-83AC-260A5F51C5DE}" type="parTrans" cxnId="{08746DEC-3B30-4F60-A4AE-77EEDD715499}">
      <dgm:prSet/>
      <dgm:spPr/>
      <dgm:t>
        <a:bodyPr/>
        <a:lstStyle/>
        <a:p>
          <a:endParaRPr lang="ru-RU"/>
        </a:p>
      </dgm:t>
    </dgm:pt>
    <dgm:pt modelId="{B2FF6C53-72B1-4606-8D22-8F3500FDBF75}" type="sibTrans" cxnId="{08746DEC-3B30-4F60-A4AE-77EEDD715499}">
      <dgm:prSet/>
      <dgm:spPr/>
      <dgm:t>
        <a:bodyPr/>
        <a:lstStyle/>
        <a:p>
          <a:endParaRPr lang="ru-RU"/>
        </a:p>
      </dgm:t>
    </dgm:pt>
    <dgm:pt modelId="{A1B2848F-1BC5-41A0-AEAD-0F11A2A9B4D9}">
      <dgm:prSet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Програмні засоби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(програмна складова)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функціональна складова</a:t>
          </a:r>
        </a:p>
      </dgm:t>
    </dgm:pt>
    <dgm:pt modelId="{041AE33F-EEB1-4C96-853E-18EA6C46FB91}" type="parTrans" cxnId="{DB7039F2-BA2C-4DF9-B6B9-AA9D775920A2}">
      <dgm:prSet/>
      <dgm:spPr/>
      <dgm:t>
        <a:bodyPr/>
        <a:lstStyle/>
        <a:p>
          <a:endParaRPr lang="ru-RU"/>
        </a:p>
      </dgm:t>
    </dgm:pt>
    <dgm:pt modelId="{DA569A72-D76C-4782-9635-011A8F722345}" type="sibTrans" cxnId="{DB7039F2-BA2C-4DF9-B6B9-AA9D775920A2}">
      <dgm:prSet/>
      <dgm:spPr/>
      <dgm:t>
        <a:bodyPr/>
        <a:lstStyle/>
        <a:p>
          <a:endParaRPr lang="ru-RU"/>
        </a:p>
      </dgm:t>
    </dgm:pt>
    <dgm:pt modelId="{BEC68741-B992-4874-AF94-4BB4E6CCD041}">
      <dgm:prSet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Інформаційні засоби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(сховища даних)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сировинна складова</a:t>
          </a:r>
        </a:p>
      </dgm:t>
    </dgm:pt>
    <dgm:pt modelId="{9F5B5A4B-2549-4286-91A1-1EB2C7C45627}" type="parTrans" cxnId="{C3BBC0C3-3068-4B56-8407-78FF6A839F9E}">
      <dgm:prSet/>
      <dgm:spPr/>
      <dgm:t>
        <a:bodyPr/>
        <a:lstStyle/>
        <a:p>
          <a:endParaRPr lang="ru-RU"/>
        </a:p>
      </dgm:t>
    </dgm:pt>
    <dgm:pt modelId="{FEE5F5AF-E885-4E04-9231-6EA8C5B6F507}" type="sibTrans" cxnId="{C3BBC0C3-3068-4B56-8407-78FF6A839F9E}">
      <dgm:prSet/>
      <dgm:spPr/>
      <dgm:t>
        <a:bodyPr/>
        <a:lstStyle/>
        <a:p>
          <a:endParaRPr lang="ru-RU"/>
        </a:p>
      </dgm:t>
    </dgm:pt>
    <dgm:pt modelId="{3CFE0384-9987-4268-978D-531CFE14962B}">
      <dgm:prSet custT="1"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Організаційні засоби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(методика використання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ТЗ, ПЗ та ІЗ)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методична складов</a:t>
          </a:r>
          <a:r>
            <a:rPr kumimoji="0" lang="uk-UA" alt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а</a:t>
          </a:r>
        </a:p>
      </dgm:t>
    </dgm:pt>
    <dgm:pt modelId="{DBE76155-68A1-4D3F-B1EA-FE44A3097AC1}" type="parTrans" cxnId="{B827A039-9C7B-405E-9110-746A850245C1}">
      <dgm:prSet/>
      <dgm:spPr/>
      <dgm:t>
        <a:bodyPr/>
        <a:lstStyle/>
        <a:p>
          <a:endParaRPr lang="ru-RU"/>
        </a:p>
      </dgm:t>
    </dgm:pt>
    <dgm:pt modelId="{C85C7BE4-A63F-46B5-B5DC-43DBC5F29B2D}" type="sibTrans" cxnId="{B827A039-9C7B-405E-9110-746A850245C1}">
      <dgm:prSet/>
      <dgm:spPr/>
      <dgm:t>
        <a:bodyPr/>
        <a:lstStyle/>
        <a:p>
          <a:endParaRPr lang="ru-RU"/>
        </a:p>
      </dgm:t>
    </dgm:pt>
    <dgm:pt modelId="{8655E8A9-47CC-486B-86C5-9A7C25122759}" type="pres">
      <dgm:prSet presAssocID="{5A5853C8-A9C4-49B2-8BF3-8DB2EFC9E6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8A0079A-F0BF-493E-935E-F24FFDEA98D9}" type="pres">
      <dgm:prSet presAssocID="{7484E210-A25A-4025-84C7-C1C2C1FA5449}" presName="hierRoot1" presStyleCnt="0">
        <dgm:presLayoutVars>
          <dgm:hierBranch/>
        </dgm:presLayoutVars>
      </dgm:prSet>
      <dgm:spPr/>
    </dgm:pt>
    <dgm:pt modelId="{FB1CCD1B-AE93-4416-BDF9-8D1022B85DEE}" type="pres">
      <dgm:prSet presAssocID="{7484E210-A25A-4025-84C7-C1C2C1FA5449}" presName="rootComposite1" presStyleCnt="0"/>
      <dgm:spPr/>
    </dgm:pt>
    <dgm:pt modelId="{0B481098-161B-4487-B4D9-EC6C37EE26CA}" type="pres">
      <dgm:prSet presAssocID="{7484E210-A25A-4025-84C7-C1C2C1FA5449}" presName="rootText1" presStyleLbl="node0" presStyleIdx="0" presStyleCnt="1">
        <dgm:presLayoutVars>
          <dgm:chPref val="3"/>
        </dgm:presLayoutVars>
      </dgm:prSet>
      <dgm:spPr/>
    </dgm:pt>
    <dgm:pt modelId="{AF68E0F6-D239-434F-B05F-FD5AD65A12ED}" type="pres">
      <dgm:prSet presAssocID="{7484E210-A25A-4025-84C7-C1C2C1FA5449}" presName="rootConnector1" presStyleLbl="node1" presStyleIdx="0" presStyleCnt="0"/>
      <dgm:spPr/>
    </dgm:pt>
    <dgm:pt modelId="{761DBEBE-EBE6-4DC6-AD6B-237581D710E6}" type="pres">
      <dgm:prSet presAssocID="{7484E210-A25A-4025-84C7-C1C2C1FA5449}" presName="hierChild2" presStyleCnt="0"/>
      <dgm:spPr/>
    </dgm:pt>
    <dgm:pt modelId="{ACDCE9A3-302B-4824-83E3-C07F8DF81D58}" type="pres">
      <dgm:prSet presAssocID="{DB57A406-48A1-4602-83AC-260A5F51C5DE}" presName="Name35" presStyleLbl="parChTrans1D2" presStyleIdx="0" presStyleCnt="4"/>
      <dgm:spPr/>
    </dgm:pt>
    <dgm:pt modelId="{49FDB420-A619-4D39-B13B-741C2F0BD6D4}" type="pres">
      <dgm:prSet presAssocID="{E9F55AAF-A71E-4F54-B9D4-7A65E09EC3EA}" presName="hierRoot2" presStyleCnt="0">
        <dgm:presLayoutVars>
          <dgm:hierBranch/>
        </dgm:presLayoutVars>
      </dgm:prSet>
      <dgm:spPr/>
    </dgm:pt>
    <dgm:pt modelId="{71C375BB-EB11-42F6-AC82-A54CCE7237BC}" type="pres">
      <dgm:prSet presAssocID="{E9F55AAF-A71E-4F54-B9D4-7A65E09EC3EA}" presName="rootComposite" presStyleCnt="0"/>
      <dgm:spPr/>
    </dgm:pt>
    <dgm:pt modelId="{9E330B52-84E7-4F73-B5F6-4711C4EB8296}" type="pres">
      <dgm:prSet presAssocID="{E9F55AAF-A71E-4F54-B9D4-7A65E09EC3EA}" presName="rootText" presStyleLbl="node2" presStyleIdx="0" presStyleCnt="4">
        <dgm:presLayoutVars>
          <dgm:chPref val="3"/>
        </dgm:presLayoutVars>
      </dgm:prSet>
      <dgm:spPr/>
    </dgm:pt>
    <dgm:pt modelId="{E3AA210A-7EC2-40F3-B27E-1CA40EF3F362}" type="pres">
      <dgm:prSet presAssocID="{E9F55AAF-A71E-4F54-B9D4-7A65E09EC3EA}" presName="rootConnector" presStyleLbl="node2" presStyleIdx="0" presStyleCnt="4"/>
      <dgm:spPr/>
    </dgm:pt>
    <dgm:pt modelId="{39E2A90E-271D-4CB7-B208-540DD931E868}" type="pres">
      <dgm:prSet presAssocID="{E9F55AAF-A71E-4F54-B9D4-7A65E09EC3EA}" presName="hierChild4" presStyleCnt="0"/>
      <dgm:spPr/>
    </dgm:pt>
    <dgm:pt modelId="{B78918D8-36A3-4EA4-BFCE-D783849E4787}" type="pres">
      <dgm:prSet presAssocID="{E9F55AAF-A71E-4F54-B9D4-7A65E09EC3EA}" presName="hierChild5" presStyleCnt="0"/>
      <dgm:spPr/>
    </dgm:pt>
    <dgm:pt modelId="{27BF9700-EDE6-4ADC-9462-0EFFE866C196}" type="pres">
      <dgm:prSet presAssocID="{041AE33F-EEB1-4C96-853E-18EA6C46FB91}" presName="Name35" presStyleLbl="parChTrans1D2" presStyleIdx="1" presStyleCnt="4"/>
      <dgm:spPr/>
    </dgm:pt>
    <dgm:pt modelId="{81AAC036-D4D9-4CF6-BAB2-D7997BA48051}" type="pres">
      <dgm:prSet presAssocID="{A1B2848F-1BC5-41A0-AEAD-0F11A2A9B4D9}" presName="hierRoot2" presStyleCnt="0">
        <dgm:presLayoutVars>
          <dgm:hierBranch/>
        </dgm:presLayoutVars>
      </dgm:prSet>
      <dgm:spPr/>
    </dgm:pt>
    <dgm:pt modelId="{DC3B91B1-B7D9-42F7-9E9D-235544F11A7C}" type="pres">
      <dgm:prSet presAssocID="{A1B2848F-1BC5-41A0-AEAD-0F11A2A9B4D9}" presName="rootComposite" presStyleCnt="0"/>
      <dgm:spPr/>
    </dgm:pt>
    <dgm:pt modelId="{6893F281-CD33-48D5-A3EA-215E423507C1}" type="pres">
      <dgm:prSet presAssocID="{A1B2848F-1BC5-41A0-AEAD-0F11A2A9B4D9}" presName="rootText" presStyleLbl="node2" presStyleIdx="1" presStyleCnt="4">
        <dgm:presLayoutVars>
          <dgm:chPref val="3"/>
        </dgm:presLayoutVars>
      </dgm:prSet>
      <dgm:spPr/>
    </dgm:pt>
    <dgm:pt modelId="{E5CE2992-2D8D-4C78-AF8A-574DC927BCFB}" type="pres">
      <dgm:prSet presAssocID="{A1B2848F-1BC5-41A0-AEAD-0F11A2A9B4D9}" presName="rootConnector" presStyleLbl="node2" presStyleIdx="1" presStyleCnt="4"/>
      <dgm:spPr/>
    </dgm:pt>
    <dgm:pt modelId="{23FBEAAA-A536-4EB4-A733-5E58529CB363}" type="pres">
      <dgm:prSet presAssocID="{A1B2848F-1BC5-41A0-AEAD-0F11A2A9B4D9}" presName="hierChild4" presStyleCnt="0"/>
      <dgm:spPr/>
    </dgm:pt>
    <dgm:pt modelId="{444008BA-2801-4BE6-921D-F619EF32BE79}" type="pres">
      <dgm:prSet presAssocID="{A1B2848F-1BC5-41A0-AEAD-0F11A2A9B4D9}" presName="hierChild5" presStyleCnt="0"/>
      <dgm:spPr/>
    </dgm:pt>
    <dgm:pt modelId="{CFAFA4FE-6028-4D10-AF21-ECB7D99B34C2}" type="pres">
      <dgm:prSet presAssocID="{9F5B5A4B-2549-4286-91A1-1EB2C7C45627}" presName="Name35" presStyleLbl="parChTrans1D2" presStyleIdx="2" presStyleCnt="4"/>
      <dgm:spPr/>
    </dgm:pt>
    <dgm:pt modelId="{7FEA1E2E-AC89-4836-97AF-E1BA225D78B2}" type="pres">
      <dgm:prSet presAssocID="{BEC68741-B992-4874-AF94-4BB4E6CCD041}" presName="hierRoot2" presStyleCnt="0">
        <dgm:presLayoutVars>
          <dgm:hierBranch/>
        </dgm:presLayoutVars>
      </dgm:prSet>
      <dgm:spPr/>
    </dgm:pt>
    <dgm:pt modelId="{A495DD28-5A27-4E6C-B865-BC03626EA60C}" type="pres">
      <dgm:prSet presAssocID="{BEC68741-B992-4874-AF94-4BB4E6CCD041}" presName="rootComposite" presStyleCnt="0"/>
      <dgm:spPr/>
    </dgm:pt>
    <dgm:pt modelId="{BF1A6F3D-D97F-4219-8BC5-237AD71BB867}" type="pres">
      <dgm:prSet presAssocID="{BEC68741-B992-4874-AF94-4BB4E6CCD041}" presName="rootText" presStyleLbl="node2" presStyleIdx="2" presStyleCnt="4">
        <dgm:presLayoutVars>
          <dgm:chPref val="3"/>
        </dgm:presLayoutVars>
      </dgm:prSet>
      <dgm:spPr/>
    </dgm:pt>
    <dgm:pt modelId="{1DC56B05-5699-45E9-9A54-DAADD646E443}" type="pres">
      <dgm:prSet presAssocID="{BEC68741-B992-4874-AF94-4BB4E6CCD041}" presName="rootConnector" presStyleLbl="node2" presStyleIdx="2" presStyleCnt="4"/>
      <dgm:spPr/>
    </dgm:pt>
    <dgm:pt modelId="{ED34EBB1-8C2A-45F8-A0A4-D72F0612550B}" type="pres">
      <dgm:prSet presAssocID="{BEC68741-B992-4874-AF94-4BB4E6CCD041}" presName="hierChild4" presStyleCnt="0"/>
      <dgm:spPr/>
    </dgm:pt>
    <dgm:pt modelId="{8C45211B-816E-42B2-82BC-C133E868F83F}" type="pres">
      <dgm:prSet presAssocID="{BEC68741-B992-4874-AF94-4BB4E6CCD041}" presName="hierChild5" presStyleCnt="0"/>
      <dgm:spPr/>
    </dgm:pt>
    <dgm:pt modelId="{5EEAFAE0-1AF7-4268-B513-0888D3559852}" type="pres">
      <dgm:prSet presAssocID="{DBE76155-68A1-4D3F-B1EA-FE44A3097AC1}" presName="Name35" presStyleLbl="parChTrans1D2" presStyleIdx="3" presStyleCnt="4"/>
      <dgm:spPr/>
    </dgm:pt>
    <dgm:pt modelId="{65323999-3E4E-44DE-9D70-C3DEF07401DD}" type="pres">
      <dgm:prSet presAssocID="{3CFE0384-9987-4268-978D-531CFE14962B}" presName="hierRoot2" presStyleCnt="0">
        <dgm:presLayoutVars>
          <dgm:hierBranch/>
        </dgm:presLayoutVars>
      </dgm:prSet>
      <dgm:spPr/>
    </dgm:pt>
    <dgm:pt modelId="{D7D23C66-80F9-43DB-A50F-97147D8944B8}" type="pres">
      <dgm:prSet presAssocID="{3CFE0384-9987-4268-978D-531CFE14962B}" presName="rootComposite" presStyleCnt="0"/>
      <dgm:spPr/>
    </dgm:pt>
    <dgm:pt modelId="{28044093-25E6-4843-9C7F-268EFA721925}" type="pres">
      <dgm:prSet presAssocID="{3CFE0384-9987-4268-978D-531CFE14962B}" presName="rootText" presStyleLbl="node2" presStyleIdx="3" presStyleCnt="4">
        <dgm:presLayoutVars>
          <dgm:chPref val="3"/>
        </dgm:presLayoutVars>
      </dgm:prSet>
      <dgm:spPr/>
    </dgm:pt>
    <dgm:pt modelId="{2D1CF4AD-DC40-4E71-9D2C-745BEC7AFD38}" type="pres">
      <dgm:prSet presAssocID="{3CFE0384-9987-4268-978D-531CFE14962B}" presName="rootConnector" presStyleLbl="node2" presStyleIdx="3" presStyleCnt="4"/>
      <dgm:spPr/>
    </dgm:pt>
    <dgm:pt modelId="{6068990B-792C-4E8E-9DF8-33B56243B85E}" type="pres">
      <dgm:prSet presAssocID="{3CFE0384-9987-4268-978D-531CFE14962B}" presName="hierChild4" presStyleCnt="0"/>
      <dgm:spPr/>
    </dgm:pt>
    <dgm:pt modelId="{554F7B5A-A319-4A07-80E8-198E26A3093D}" type="pres">
      <dgm:prSet presAssocID="{3CFE0384-9987-4268-978D-531CFE14962B}" presName="hierChild5" presStyleCnt="0"/>
      <dgm:spPr/>
    </dgm:pt>
    <dgm:pt modelId="{BCF3E16C-7F5B-4064-8962-CAD3CC9DA318}" type="pres">
      <dgm:prSet presAssocID="{7484E210-A25A-4025-84C7-C1C2C1FA5449}" presName="hierChild3" presStyleCnt="0"/>
      <dgm:spPr/>
    </dgm:pt>
  </dgm:ptLst>
  <dgm:cxnLst>
    <dgm:cxn modelId="{1C61639B-AFD9-4C43-880F-CA43F8B7BB4A}" type="presOf" srcId="{A1B2848F-1BC5-41A0-AEAD-0F11A2A9B4D9}" destId="{6893F281-CD33-48D5-A3EA-215E423507C1}" srcOrd="0" destOrd="0" presId="urn:microsoft.com/office/officeart/2005/8/layout/orgChart1"/>
    <dgm:cxn modelId="{9079F6A9-1D41-4F04-B41C-98C7B8B152DC}" srcId="{5A5853C8-A9C4-49B2-8BF3-8DB2EFC9E6FD}" destId="{7484E210-A25A-4025-84C7-C1C2C1FA5449}" srcOrd="0" destOrd="0" parTransId="{D51BB56C-1B97-47F5-B183-557FDFEF5A3F}" sibTransId="{A53622FC-9CC6-4D7D-B20C-86F4A8CF925F}"/>
    <dgm:cxn modelId="{A8B74259-0F4D-407C-B361-04CB8670ABB3}" type="presOf" srcId="{5A5853C8-A9C4-49B2-8BF3-8DB2EFC9E6FD}" destId="{8655E8A9-47CC-486B-86C5-9A7C25122759}" srcOrd="0" destOrd="0" presId="urn:microsoft.com/office/officeart/2005/8/layout/orgChart1"/>
    <dgm:cxn modelId="{C3BBC0C3-3068-4B56-8407-78FF6A839F9E}" srcId="{7484E210-A25A-4025-84C7-C1C2C1FA5449}" destId="{BEC68741-B992-4874-AF94-4BB4E6CCD041}" srcOrd="2" destOrd="0" parTransId="{9F5B5A4B-2549-4286-91A1-1EB2C7C45627}" sibTransId="{FEE5F5AF-E885-4E04-9231-6EA8C5B6F507}"/>
    <dgm:cxn modelId="{28C0E9A8-C732-4DDA-AB4D-E41E69AA5B8E}" type="presOf" srcId="{E9F55AAF-A71E-4F54-B9D4-7A65E09EC3EA}" destId="{E3AA210A-7EC2-40F3-B27E-1CA40EF3F362}" srcOrd="1" destOrd="0" presId="urn:microsoft.com/office/officeart/2005/8/layout/orgChart1"/>
    <dgm:cxn modelId="{46515BFF-4488-4D9A-93DE-0C6C1E8A6317}" type="presOf" srcId="{E9F55AAF-A71E-4F54-B9D4-7A65E09EC3EA}" destId="{9E330B52-84E7-4F73-B5F6-4711C4EB8296}" srcOrd="0" destOrd="0" presId="urn:microsoft.com/office/officeart/2005/8/layout/orgChart1"/>
    <dgm:cxn modelId="{B17DF4BE-85DE-4E9B-8B79-D21984522B5E}" type="presOf" srcId="{DB57A406-48A1-4602-83AC-260A5F51C5DE}" destId="{ACDCE9A3-302B-4824-83E3-C07F8DF81D58}" srcOrd="0" destOrd="0" presId="urn:microsoft.com/office/officeart/2005/8/layout/orgChart1"/>
    <dgm:cxn modelId="{427B2083-094B-450B-BBA5-D8124CE405AF}" type="presOf" srcId="{041AE33F-EEB1-4C96-853E-18EA6C46FB91}" destId="{27BF9700-EDE6-4ADC-9462-0EFFE866C196}" srcOrd="0" destOrd="0" presId="urn:microsoft.com/office/officeart/2005/8/layout/orgChart1"/>
    <dgm:cxn modelId="{346BDAA5-38F5-4961-A1F9-4A034587974A}" type="presOf" srcId="{3CFE0384-9987-4268-978D-531CFE14962B}" destId="{2D1CF4AD-DC40-4E71-9D2C-745BEC7AFD38}" srcOrd="1" destOrd="0" presId="urn:microsoft.com/office/officeart/2005/8/layout/orgChart1"/>
    <dgm:cxn modelId="{3CB5083F-B860-486A-A11E-3E452001EE96}" type="presOf" srcId="{BEC68741-B992-4874-AF94-4BB4E6CCD041}" destId="{BF1A6F3D-D97F-4219-8BC5-237AD71BB867}" srcOrd="0" destOrd="0" presId="urn:microsoft.com/office/officeart/2005/8/layout/orgChart1"/>
    <dgm:cxn modelId="{BD0BAABB-307A-4BF8-B77B-CB24A765922A}" type="presOf" srcId="{7484E210-A25A-4025-84C7-C1C2C1FA5449}" destId="{0B481098-161B-4487-B4D9-EC6C37EE26CA}" srcOrd="0" destOrd="0" presId="urn:microsoft.com/office/officeart/2005/8/layout/orgChart1"/>
    <dgm:cxn modelId="{D43FE77A-49D2-4BC8-A889-C3FA7E83EE4E}" type="presOf" srcId="{BEC68741-B992-4874-AF94-4BB4E6CCD041}" destId="{1DC56B05-5699-45E9-9A54-DAADD646E443}" srcOrd="1" destOrd="0" presId="urn:microsoft.com/office/officeart/2005/8/layout/orgChart1"/>
    <dgm:cxn modelId="{EB5709AA-7FB9-4D8A-BBE2-687323AADDAA}" type="presOf" srcId="{DBE76155-68A1-4D3F-B1EA-FE44A3097AC1}" destId="{5EEAFAE0-1AF7-4268-B513-0888D3559852}" srcOrd="0" destOrd="0" presId="urn:microsoft.com/office/officeart/2005/8/layout/orgChart1"/>
    <dgm:cxn modelId="{723B607E-28D9-4958-8DF4-1F574ED6F3EE}" type="presOf" srcId="{9F5B5A4B-2549-4286-91A1-1EB2C7C45627}" destId="{CFAFA4FE-6028-4D10-AF21-ECB7D99B34C2}" srcOrd="0" destOrd="0" presId="urn:microsoft.com/office/officeart/2005/8/layout/orgChart1"/>
    <dgm:cxn modelId="{DB7039F2-BA2C-4DF9-B6B9-AA9D775920A2}" srcId="{7484E210-A25A-4025-84C7-C1C2C1FA5449}" destId="{A1B2848F-1BC5-41A0-AEAD-0F11A2A9B4D9}" srcOrd="1" destOrd="0" parTransId="{041AE33F-EEB1-4C96-853E-18EA6C46FB91}" sibTransId="{DA569A72-D76C-4782-9635-011A8F722345}"/>
    <dgm:cxn modelId="{0196E110-2583-4465-8CDA-B1793CEB7863}" type="presOf" srcId="{7484E210-A25A-4025-84C7-C1C2C1FA5449}" destId="{AF68E0F6-D239-434F-B05F-FD5AD65A12ED}" srcOrd="1" destOrd="0" presId="urn:microsoft.com/office/officeart/2005/8/layout/orgChart1"/>
    <dgm:cxn modelId="{B827A039-9C7B-405E-9110-746A850245C1}" srcId="{7484E210-A25A-4025-84C7-C1C2C1FA5449}" destId="{3CFE0384-9987-4268-978D-531CFE14962B}" srcOrd="3" destOrd="0" parTransId="{DBE76155-68A1-4D3F-B1EA-FE44A3097AC1}" sibTransId="{C85C7BE4-A63F-46B5-B5DC-43DBC5F29B2D}"/>
    <dgm:cxn modelId="{08746DEC-3B30-4F60-A4AE-77EEDD715499}" srcId="{7484E210-A25A-4025-84C7-C1C2C1FA5449}" destId="{E9F55AAF-A71E-4F54-B9D4-7A65E09EC3EA}" srcOrd="0" destOrd="0" parTransId="{DB57A406-48A1-4602-83AC-260A5F51C5DE}" sibTransId="{B2FF6C53-72B1-4606-8D22-8F3500FDBF75}"/>
    <dgm:cxn modelId="{628D5707-2D73-43D1-8C49-8A7CD922805E}" type="presOf" srcId="{3CFE0384-9987-4268-978D-531CFE14962B}" destId="{28044093-25E6-4843-9C7F-268EFA721925}" srcOrd="0" destOrd="0" presId="urn:microsoft.com/office/officeart/2005/8/layout/orgChart1"/>
    <dgm:cxn modelId="{3F3CEE31-EE62-4207-8F25-A606A4BF9518}" type="presOf" srcId="{A1B2848F-1BC5-41A0-AEAD-0F11A2A9B4D9}" destId="{E5CE2992-2D8D-4C78-AF8A-574DC927BCFB}" srcOrd="1" destOrd="0" presId="urn:microsoft.com/office/officeart/2005/8/layout/orgChart1"/>
    <dgm:cxn modelId="{57CFFFC1-84BD-4F30-8E27-34AEE7D0CAE2}" type="presParOf" srcId="{8655E8A9-47CC-486B-86C5-9A7C25122759}" destId="{58A0079A-F0BF-493E-935E-F24FFDEA98D9}" srcOrd="0" destOrd="0" presId="urn:microsoft.com/office/officeart/2005/8/layout/orgChart1"/>
    <dgm:cxn modelId="{54A306B5-BD0B-405D-BE21-2AC6FE120A92}" type="presParOf" srcId="{58A0079A-F0BF-493E-935E-F24FFDEA98D9}" destId="{FB1CCD1B-AE93-4416-BDF9-8D1022B85DEE}" srcOrd="0" destOrd="0" presId="urn:microsoft.com/office/officeart/2005/8/layout/orgChart1"/>
    <dgm:cxn modelId="{41F47266-0960-47EA-BFAF-43ED6F15176B}" type="presParOf" srcId="{FB1CCD1B-AE93-4416-BDF9-8D1022B85DEE}" destId="{0B481098-161B-4487-B4D9-EC6C37EE26CA}" srcOrd="0" destOrd="0" presId="urn:microsoft.com/office/officeart/2005/8/layout/orgChart1"/>
    <dgm:cxn modelId="{3AC4C5CF-2CFB-4A48-AD1C-285A7B2B69A5}" type="presParOf" srcId="{FB1CCD1B-AE93-4416-BDF9-8D1022B85DEE}" destId="{AF68E0F6-D239-434F-B05F-FD5AD65A12ED}" srcOrd="1" destOrd="0" presId="urn:microsoft.com/office/officeart/2005/8/layout/orgChart1"/>
    <dgm:cxn modelId="{4EE38A8A-EFCA-4673-BC37-69C760FCBECF}" type="presParOf" srcId="{58A0079A-F0BF-493E-935E-F24FFDEA98D9}" destId="{761DBEBE-EBE6-4DC6-AD6B-237581D710E6}" srcOrd="1" destOrd="0" presId="urn:microsoft.com/office/officeart/2005/8/layout/orgChart1"/>
    <dgm:cxn modelId="{BB77D1A4-9C9B-451A-B537-A07569D5589B}" type="presParOf" srcId="{761DBEBE-EBE6-4DC6-AD6B-237581D710E6}" destId="{ACDCE9A3-302B-4824-83E3-C07F8DF81D58}" srcOrd="0" destOrd="0" presId="urn:microsoft.com/office/officeart/2005/8/layout/orgChart1"/>
    <dgm:cxn modelId="{77A41F26-8E43-45FE-BF80-47CAD7A5A394}" type="presParOf" srcId="{761DBEBE-EBE6-4DC6-AD6B-237581D710E6}" destId="{49FDB420-A619-4D39-B13B-741C2F0BD6D4}" srcOrd="1" destOrd="0" presId="urn:microsoft.com/office/officeart/2005/8/layout/orgChart1"/>
    <dgm:cxn modelId="{1186BC88-7C09-4433-A17C-6CA3ECB44380}" type="presParOf" srcId="{49FDB420-A619-4D39-B13B-741C2F0BD6D4}" destId="{71C375BB-EB11-42F6-AC82-A54CCE7237BC}" srcOrd="0" destOrd="0" presId="urn:microsoft.com/office/officeart/2005/8/layout/orgChart1"/>
    <dgm:cxn modelId="{6DD1FD7D-795F-479B-89F1-32FC3D307A04}" type="presParOf" srcId="{71C375BB-EB11-42F6-AC82-A54CCE7237BC}" destId="{9E330B52-84E7-4F73-B5F6-4711C4EB8296}" srcOrd="0" destOrd="0" presId="urn:microsoft.com/office/officeart/2005/8/layout/orgChart1"/>
    <dgm:cxn modelId="{5767E9EE-11D1-4CBE-B936-7AE9611F7138}" type="presParOf" srcId="{71C375BB-EB11-42F6-AC82-A54CCE7237BC}" destId="{E3AA210A-7EC2-40F3-B27E-1CA40EF3F362}" srcOrd="1" destOrd="0" presId="urn:microsoft.com/office/officeart/2005/8/layout/orgChart1"/>
    <dgm:cxn modelId="{7E003566-69A7-4F24-B380-F52C1F4C1AD1}" type="presParOf" srcId="{49FDB420-A619-4D39-B13B-741C2F0BD6D4}" destId="{39E2A90E-271D-4CB7-B208-540DD931E868}" srcOrd="1" destOrd="0" presId="urn:microsoft.com/office/officeart/2005/8/layout/orgChart1"/>
    <dgm:cxn modelId="{FEC49696-A64F-459E-93D9-7FFE436746C9}" type="presParOf" srcId="{49FDB420-A619-4D39-B13B-741C2F0BD6D4}" destId="{B78918D8-36A3-4EA4-BFCE-D783849E4787}" srcOrd="2" destOrd="0" presId="urn:microsoft.com/office/officeart/2005/8/layout/orgChart1"/>
    <dgm:cxn modelId="{6F19838B-0728-43DC-A3F2-9595C05C5FC8}" type="presParOf" srcId="{761DBEBE-EBE6-4DC6-AD6B-237581D710E6}" destId="{27BF9700-EDE6-4ADC-9462-0EFFE866C196}" srcOrd="2" destOrd="0" presId="urn:microsoft.com/office/officeart/2005/8/layout/orgChart1"/>
    <dgm:cxn modelId="{06118119-8F04-4962-8D9B-FD7B6484FB95}" type="presParOf" srcId="{761DBEBE-EBE6-4DC6-AD6B-237581D710E6}" destId="{81AAC036-D4D9-4CF6-BAB2-D7997BA48051}" srcOrd="3" destOrd="0" presId="urn:microsoft.com/office/officeart/2005/8/layout/orgChart1"/>
    <dgm:cxn modelId="{BD1C3DBA-9EDB-4AAF-9B3F-F3BDA10EDFD9}" type="presParOf" srcId="{81AAC036-D4D9-4CF6-BAB2-D7997BA48051}" destId="{DC3B91B1-B7D9-42F7-9E9D-235544F11A7C}" srcOrd="0" destOrd="0" presId="urn:microsoft.com/office/officeart/2005/8/layout/orgChart1"/>
    <dgm:cxn modelId="{E6850AC0-7F80-431F-9A8E-1F201430504F}" type="presParOf" srcId="{DC3B91B1-B7D9-42F7-9E9D-235544F11A7C}" destId="{6893F281-CD33-48D5-A3EA-215E423507C1}" srcOrd="0" destOrd="0" presId="urn:microsoft.com/office/officeart/2005/8/layout/orgChart1"/>
    <dgm:cxn modelId="{5FDFCEFB-5DBE-4571-A550-3DF5D7B40F45}" type="presParOf" srcId="{DC3B91B1-B7D9-42F7-9E9D-235544F11A7C}" destId="{E5CE2992-2D8D-4C78-AF8A-574DC927BCFB}" srcOrd="1" destOrd="0" presId="urn:microsoft.com/office/officeart/2005/8/layout/orgChart1"/>
    <dgm:cxn modelId="{EDB6F48C-AC45-4D8F-9CA5-E108341C7481}" type="presParOf" srcId="{81AAC036-D4D9-4CF6-BAB2-D7997BA48051}" destId="{23FBEAAA-A536-4EB4-A733-5E58529CB363}" srcOrd="1" destOrd="0" presId="urn:microsoft.com/office/officeart/2005/8/layout/orgChart1"/>
    <dgm:cxn modelId="{4233F214-2948-4F89-BE1F-8DADAF3F3755}" type="presParOf" srcId="{81AAC036-D4D9-4CF6-BAB2-D7997BA48051}" destId="{444008BA-2801-4BE6-921D-F619EF32BE79}" srcOrd="2" destOrd="0" presId="urn:microsoft.com/office/officeart/2005/8/layout/orgChart1"/>
    <dgm:cxn modelId="{528B3697-0E1A-4536-887D-F3145D9F9E08}" type="presParOf" srcId="{761DBEBE-EBE6-4DC6-AD6B-237581D710E6}" destId="{CFAFA4FE-6028-4D10-AF21-ECB7D99B34C2}" srcOrd="4" destOrd="0" presId="urn:microsoft.com/office/officeart/2005/8/layout/orgChart1"/>
    <dgm:cxn modelId="{D7187DE5-36A8-4264-9C4E-F51ACAB113EF}" type="presParOf" srcId="{761DBEBE-EBE6-4DC6-AD6B-237581D710E6}" destId="{7FEA1E2E-AC89-4836-97AF-E1BA225D78B2}" srcOrd="5" destOrd="0" presId="urn:microsoft.com/office/officeart/2005/8/layout/orgChart1"/>
    <dgm:cxn modelId="{58936707-18C4-4029-9FA7-1247700032B3}" type="presParOf" srcId="{7FEA1E2E-AC89-4836-97AF-E1BA225D78B2}" destId="{A495DD28-5A27-4E6C-B865-BC03626EA60C}" srcOrd="0" destOrd="0" presId="urn:microsoft.com/office/officeart/2005/8/layout/orgChart1"/>
    <dgm:cxn modelId="{AC8D20C8-5720-4F59-B944-49C563BAC2D9}" type="presParOf" srcId="{A495DD28-5A27-4E6C-B865-BC03626EA60C}" destId="{BF1A6F3D-D97F-4219-8BC5-237AD71BB867}" srcOrd="0" destOrd="0" presId="urn:microsoft.com/office/officeart/2005/8/layout/orgChart1"/>
    <dgm:cxn modelId="{C32C4E50-FE77-40FA-9C55-09650E8669A2}" type="presParOf" srcId="{A495DD28-5A27-4E6C-B865-BC03626EA60C}" destId="{1DC56B05-5699-45E9-9A54-DAADD646E443}" srcOrd="1" destOrd="0" presId="urn:microsoft.com/office/officeart/2005/8/layout/orgChart1"/>
    <dgm:cxn modelId="{54A861DC-B6E1-4F93-844E-756CDB793894}" type="presParOf" srcId="{7FEA1E2E-AC89-4836-97AF-E1BA225D78B2}" destId="{ED34EBB1-8C2A-45F8-A0A4-D72F0612550B}" srcOrd="1" destOrd="0" presId="urn:microsoft.com/office/officeart/2005/8/layout/orgChart1"/>
    <dgm:cxn modelId="{4E27FCDD-DB51-4ED4-BF59-41B458FADD23}" type="presParOf" srcId="{7FEA1E2E-AC89-4836-97AF-E1BA225D78B2}" destId="{8C45211B-816E-42B2-82BC-C133E868F83F}" srcOrd="2" destOrd="0" presId="urn:microsoft.com/office/officeart/2005/8/layout/orgChart1"/>
    <dgm:cxn modelId="{987AE3EB-764F-4A4F-BE0F-E4D1D11B73CC}" type="presParOf" srcId="{761DBEBE-EBE6-4DC6-AD6B-237581D710E6}" destId="{5EEAFAE0-1AF7-4268-B513-0888D3559852}" srcOrd="6" destOrd="0" presId="urn:microsoft.com/office/officeart/2005/8/layout/orgChart1"/>
    <dgm:cxn modelId="{719F6F63-B741-4EDA-AF1A-656641A62055}" type="presParOf" srcId="{761DBEBE-EBE6-4DC6-AD6B-237581D710E6}" destId="{65323999-3E4E-44DE-9D70-C3DEF07401DD}" srcOrd="7" destOrd="0" presId="urn:microsoft.com/office/officeart/2005/8/layout/orgChart1"/>
    <dgm:cxn modelId="{6143B9B2-7AEA-4EF1-B861-63800EF81D0C}" type="presParOf" srcId="{65323999-3E4E-44DE-9D70-C3DEF07401DD}" destId="{D7D23C66-80F9-43DB-A50F-97147D8944B8}" srcOrd="0" destOrd="0" presId="urn:microsoft.com/office/officeart/2005/8/layout/orgChart1"/>
    <dgm:cxn modelId="{D557B7F9-CAD8-40D4-9D27-A36AFF47E77D}" type="presParOf" srcId="{D7D23C66-80F9-43DB-A50F-97147D8944B8}" destId="{28044093-25E6-4843-9C7F-268EFA721925}" srcOrd="0" destOrd="0" presId="urn:microsoft.com/office/officeart/2005/8/layout/orgChart1"/>
    <dgm:cxn modelId="{780E6734-CDFC-4C25-8CB2-14BBCDCC77D4}" type="presParOf" srcId="{D7D23C66-80F9-43DB-A50F-97147D8944B8}" destId="{2D1CF4AD-DC40-4E71-9D2C-745BEC7AFD38}" srcOrd="1" destOrd="0" presId="urn:microsoft.com/office/officeart/2005/8/layout/orgChart1"/>
    <dgm:cxn modelId="{0E6A37CE-089C-4E0A-9C99-48885BFCC124}" type="presParOf" srcId="{65323999-3E4E-44DE-9D70-C3DEF07401DD}" destId="{6068990B-792C-4E8E-9DF8-33B56243B85E}" srcOrd="1" destOrd="0" presId="urn:microsoft.com/office/officeart/2005/8/layout/orgChart1"/>
    <dgm:cxn modelId="{A33B5DF0-D7D8-40E8-877F-AD988109542C}" type="presParOf" srcId="{65323999-3E4E-44DE-9D70-C3DEF07401DD}" destId="{554F7B5A-A319-4A07-80E8-198E26A3093D}" srcOrd="2" destOrd="0" presId="urn:microsoft.com/office/officeart/2005/8/layout/orgChart1"/>
    <dgm:cxn modelId="{DFFE8488-BEDD-47E4-826C-C59FB26E7017}" type="presParOf" srcId="{58A0079A-F0BF-493E-935E-F24FFDEA98D9}" destId="{BCF3E16C-7F5B-4064-8962-CAD3CC9DA3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AFAE0-1AF7-4268-B513-0888D3559852}">
      <dsp:nvSpPr>
        <dsp:cNvPr id="0" name=""/>
        <dsp:cNvSpPr/>
      </dsp:nvSpPr>
      <dsp:spPr>
        <a:xfrm>
          <a:off x="4404024" y="1472774"/>
          <a:ext cx="3449259" cy="399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543"/>
              </a:lnTo>
              <a:lnTo>
                <a:pt x="3449259" y="199543"/>
              </a:lnTo>
              <a:lnTo>
                <a:pt x="3449259" y="3990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FA4FE-6028-4D10-AF21-ECB7D99B34C2}">
      <dsp:nvSpPr>
        <dsp:cNvPr id="0" name=""/>
        <dsp:cNvSpPr/>
      </dsp:nvSpPr>
      <dsp:spPr>
        <a:xfrm>
          <a:off x="4404024" y="1472774"/>
          <a:ext cx="1149753" cy="399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543"/>
              </a:lnTo>
              <a:lnTo>
                <a:pt x="1149753" y="199543"/>
              </a:lnTo>
              <a:lnTo>
                <a:pt x="1149753" y="3990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F9700-EDE6-4ADC-9462-0EFFE866C196}">
      <dsp:nvSpPr>
        <dsp:cNvPr id="0" name=""/>
        <dsp:cNvSpPr/>
      </dsp:nvSpPr>
      <dsp:spPr>
        <a:xfrm>
          <a:off x="3254271" y="1472774"/>
          <a:ext cx="1149753" cy="399087"/>
        </a:xfrm>
        <a:custGeom>
          <a:avLst/>
          <a:gdLst/>
          <a:ahLst/>
          <a:cxnLst/>
          <a:rect l="0" t="0" r="0" b="0"/>
          <a:pathLst>
            <a:path>
              <a:moveTo>
                <a:pt x="1149753" y="0"/>
              </a:moveTo>
              <a:lnTo>
                <a:pt x="1149753" y="199543"/>
              </a:lnTo>
              <a:lnTo>
                <a:pt x="0" y="199543"/>
              </a:lnTo>
              <a:lnTo>
                <a:pt x="0" y="3990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DCE9A3-302B-4824-83E3-C07F8DF81D58}">
      <dsp:nvSpPr>
        <dsp:cNvPr id="0" name=""/>
        <dsp:cNvSpPr/>
      </dsp:nvSpPr>
      <dsp:spPr>
        <a:xfrm>
          <a:off x="954765" y="1472774"/>
          <a:ext cx="3449259" cy="399087"/>
        </a:xfrm>
        <a:custGeom>
          <a:avLst/>
          <a:gdLst/>
          <a:ahLst/>
          <a:cxnLst/>
          <a:rect l="0" t="0" r="0" b="0"/>
          <a:pathLst>
            <a:path>
              <a:moveTo>
                <a:pt x="3449259" y="0"/>
              </a:moveTo>
              <a:lnTo>
                <a:pt x="3449259" y="199543"/>
              </a:lnTo>
              <a:lnTo>
                <a:pt x="0" y="199543"/>
              </a:lnTo>
              <a:lnTo>
                <a:pt x="0" y="3990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81098-161B-4487-B4D9-EC6C37EE26CA}">
      <dsp:nvSpPr>
        <dsp:cNvPr id="0" name=""/>
        <dsp:cNvSpPr/>
      </dsp:nvSpPr>
      <dsp:spPr>
        <a:xfrm>
          <a:off x="3453815" y="522565"/>
          <a:ext cx="1900418" cy="950209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Інформаційна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система</a:t>
          </a:r>
        </a:p>
      </dsp:txBody>
      <dsp:txXfrm>
        <a:off x="3453815" y="522565"/>
        <a:ext cx="1900418" cy="950209"/>
      </dsp:txXfrm>
    </dsp:sp>
    <dsp:sp modelId="{9E330B52-84E7-4F73-B5F6-4711C4EB8296}">
      <dsp:nvSpPr>
        <dsp:cNvPr id="0" name=""/>
        <dsp:cNvSpPr/>
      </dsp:nvSpPr>
      <dsp:spPr>
        <a:xfrm>
          <a:off x="4556" y="1871862"/>
          <a:ext cx="1900418" cy="950209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Технічні засоби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(апаратна складова)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функціональна складова</a:t>
          </a:r>
        </a:p>
      </dsp:txBody>
      <dsp:txXfrm>
        <a:off x="4556" y="1871862"/>
        <a:ext cx="1900418" cy="950209"/>
      </dsp:txXfrm>
    </dsp:sp>
    <dsp:sp modelId="{6893F281-CD33-48D5-A3EA-215E423507C1}">
      <dsp:nvSpPr>
        <dsp:cNvPr id="0" name=""/>
        <dsp:cNvSpPr/>
      </dsp:nvSpPr>
      <dsp:spPr>
        <a:xfrm>
          <a:off x="2304062" y="1871862"/>
          <a:ext cx="1900418" cy="950209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Програмні засоби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(програмна складова)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функціональна складова</a:t>
          </a:r>
        </a:p>
      </dsp:txBody>
      <dsp:txXfrm>
        <a:off x="2304062" y="1871862"/>
        <a:ext cx="1900418" cy="950209"/>
      </dsp:txXfrm>
    </dsp:sp>
    <dsp:sp modelId="{BF1A6F3D-D97F-4219-8BC5-237AD71BB867}">
      <dsp:nvSpPr>
        <dsp:cNvPr id="0" name=""/>
        <dsp:cNvSpPr/>
      </dsp:nvSpPr>
      <dsp:spPr>
        <a:xfrm>
          <a:off x="4603568" y="1871862"/>
          <a:ext cx="1900418" cy="950209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Інформаційні засоби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(сховища даних)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сировинна складова</a:t>
          </a:r>
        </a:p>
      </dsp:txBody>
      <dsp:txXfrm>
        <a:off x="4603568" y="1871862"/>
        <a:ext cx="1900418" cy="950209"/>
      </dsp:txXfrm>
    </dsp:sp>
    <dsp:sp modelId="{28044093-25E6-4843-9C7F-268EFA721925}">
      <dsp:nvSpPr>
        <dsp:cNvPr id="0" name=""/>
        <dsp:cNvSpPr/>
      </dsp:nvSpPr>
      <dsp:spPr>
        <a:xfrm>
          <a:off x="6903075" y="1871862"/>
          <a:ext cx="1900418" cy="950209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Організаційні засоби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(методика використання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ТЗ, ПЗ та ІЗ)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методична складов</a:t>
          </a:r>
          <a:r>
            <a:rPr kumimoji="0" lang="uk-UA" altLang="en-US" sz="1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а</a:t>
          </a:r>
        </a:p>
      </dsp:txBody>
      <dsp:txXfrm>
        <a:off x="6903075" y="1871862"/>
        <a:ext cx="1900418" cy="950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7F5F0BB-52B4-4897-B624-826F7DAD56BF}" type="datetimeFigureOut">
              <a:rPr lang="uk-UA"/>
              <a:pPr>
                <a:defRPr/>
              </a:pPr>
              <a:t>28.09.2022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C300085-13B9-4F5D-A784-8BF6924CB68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1886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24372-951D-4A42-9526-7C93E97D5390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8160E-329D-4789-99E0-F7AEAE497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332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D2420B-A1B9-47F6-B4D1-98282297FE3F}" type="datetimeFigureOut">
              <a:rPr lang="ru-RU" smtClean="0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3C2AB-1958-4036-96E6-BAB03605D4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1085E1-6551-4ABE-9B5B-2B1910EAD040}" type="datetimeFigureOut">
              <a:rPr lang="ru-RU" smtClean="0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1A1CA-CA96-48F7-A442-0DCD8556E0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6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FE440C-77EF-42F9-8BB0-11549C640973}" type="datetimeFigureOut">
              <a:rPr lang="ru-RU" smtClean="0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3177B-E777-44C0-88E5-C9EF88A172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340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65391-EF9D-4316-9625-5688279609A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4225974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045107-74CC-4BFD-9C9F-4EA0D53536DF}" type="datetimeFigureOut">
              <a:rPr lang="ru-RU" smtClean="0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88E87-F0C2-4432-BE39-FAECC28F53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31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67581D-D395-4C02-8516-91B887AFBD1E}" type="datetimeFigureOut">
              <a:rPr lang="ru-RU" smtClean="0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F8735-A12C-49B3-87D0-08183CCE32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67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0B836-432A-4B1A-A610-DD4848137BCA}" type="datetimeFigureOut">
              <a:rPr lang="ru-RU" smtClean="0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0688D-26B3-4F1B-9100-A5C95F739A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92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0F714-3E7C-4AEA-85E3-1D4DE66C93D2}" type="datetimeFigureOut">
              <a:rPr lang="ru-RU" smtClean="0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02836-4BFB-4575-8F0E-F5A57FDC3B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79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3409A6-877A-4583-8EE9-1EF2469ACAA6}" type="datetimeFigureOut">
              <a:rPr lang="ru-RU" smtClean="0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A308D-4E8B-44BA-AC9B-20F63C8E1D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38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7A523F-8DD3-4E5D-B985-44E3A57892EF}" type="datetimeFigureOut">
              <a:rPr lang="ru-RU" smtClean="0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3FADD-0833-43C2-84FC-268C84F59A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32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CE4CC7-A487-47AD-B3F8-2B191C6B3315}" type="datetimeFigureOut">
              <a:rPr lang="ru-RU" smtClean="0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1110A-880B-47C0-9A2E-BE47F5A36F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1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B4799A-3FB2-4470-BADE-9AF652416EFE}" type="datetimeFigureOut">
              <a:rPr lang="ru-RU" smtClean="0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43FA4-8524-466D-84F7-D7500D2F52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61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F4159C-D879-42A5-8B4F-530FA2FE6182}" type="datetimeFigureOut">
              <a:rPr lang="ru-RU" smtClean="0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AD3B0C-15F5-4621-BFE5-E4E72497C9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47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  <p:sldLayoutId id="214748413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981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uk-UA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Васильківський фаховий коледж ВНЗ «Відкритий міжнародний університет розвитку людини «Україна»</a:t>
            </a:r>
            <a:r>
              <a:rPr lang="uk-UA" sz="2000" b="1" i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i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i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i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Навчальна дисципліна   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Інформаційні технології 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Викладач – Єременко Олександр Іванович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2209800"/>
            <a:ext cx="9130553" cy="43434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Clr>
                <a:schemeClr val="accent3"/>
              </a:buClr>
              <a:buNone/>
              <a:defRPr/>
            </a:pPr>
            <a:r>
              <a:rPr lang="uk-UA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uk-UA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uk-UA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Інформаційні системи та процеси </a:t>
            </a:r>
            <a:endParaRPr lang="uk-UA" sz="2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2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2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2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22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р.</a:t>
            </a:r>
            <a:endParaRPr lang="ru-RU" sz="22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3447" y="2893368"/>
            <a:ext cx="914400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лекції</a:t>
            </a:r>
          </a:p>
          <a:p>
            <a:pPr lvl="0" indent="355600" eaLnBrk="1" hangingPunct="1">
              <a:lnSpc>
                <a:spcPct val="150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1. </a:t>
            </a: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Поняття інформаційної 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системи ……………………………….........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</a:t>
            </a:r>
            <a:endParaRPr kumimoji="0" lang="uk-UA" alt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lvl="0" indent="355600" eaLnBrk="1" hangingPunct="1">
              <a:lnSpc>
                <a:spcPct val="150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2. </a:t>
            </a: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Функції і види інформаційної 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системи ..……………………...…....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5</a:t>
            </a:r>
          </a:p>
          <a:p>
            <a:pPr lvl="0" indent="355600" eaLnBrk="1" hangingPunct="1">
              <a:lnSpc>
                <a:spcPct val="150000"/>
              </a:lnSpc>
              <a:spcAft>
                <a:spcPts val="0"/>
              </a:spcAft>
            </a:pPr>
            <a:r>
              <a:rPr kumimoji="0" lang="uk-UA" altLang="ru-RU" sz="2000" b="1" dirty="0" smtClean="0">
                <a:solidFill>
                  <a:schemeClr val="accent5">
                    <a:lumMod val="50000"/>
                  </a:schemeClr>
                </a:solidFill>
              </a:rPr>
              <a:t>3. </a:t>
            </a:r>
            <a:r>
              <a:rPr kumimoji="0" lang="uk-UA" altLang="ru-RU" sz="2000" b="1" dirty="0">
                <a:solidFill>
                  <a:schemeClr val="accent5">
                    <a:lumMod val="50000"/>
                  </a:schemeClr>
                </a:solidFill>
              </a:rPr>
              <a:t>Процеси в інформаційних </a:t>
            </a:r>
            <a:r>
              <a:rPr kumimoji="0" lang="uk-UA" alt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системах  …………..…………………..12</a:t>
            </a:r>
            <a:endParaRPr kumimoji="0" lang="uk-UA" altLang="ru-RU" sz="2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lvl="0" indent="355600" eaLnBrk="1" hangingPunct="1">
              <a:lnSpc>
                <a:spcPct val="150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4. </a:t>
            </a: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Додаткові частини інформаційних 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систем …………………….…13</a:t>
            </a:r>
            <a:endParaRPr lang="uk-UA" sz="2000" b="1" dirty="0" smtClean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0" indent="355600" algn="just" eaLnBrk="1" hangingPunct="1">
              <a:spcAft>
                <a:spcPts val="0"/>
              </a:spcAft>
            </a:pPr>
            <a:endParaRPr lang="uk-UA" sz="2600" b="1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en-US" smtClean="0"/>
              <a:t>2-й етап розвитку інформаційних систем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57" y="1905000"/>
            <a:ext cx="9144000" cy="3514725"/>
          </a:xfrm>
        </p:spPr>
        <p:txBody>
          <a:bodyPr>
            <a:no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uk-UA" altLang="en-US" sz="2400" b="1" i="1" dirty="0" smtClean="0">
                <a:solidFill>
                  <a:srgbClr val="FF3300"/>
                </a:solidFill>
              </a:rPr>
              <a:t>2-й етап — початок систематичного запровадження </a:t>
            </a:r>
            <a:r>
              <a:rPr lang="uk-UA" altLang="en-US" sz="2400" b="1" dirty="0" smtClean="0">
                <a:solidFill>
                  <a:srgbClr val="FF3300"/>
                </a:solidFill>
              </a:rPr>
              <a:t>нових інформаційних технологій</a:t>
            </a:r>
            <a:r>
              <a:rPr lang="uk-UA" altLang="en-US" sz="2400" dirty="0" smtClean="0"/>
              <a:t> (70-ті роки </a:t>
            </a:r>
            <a:r>
              <a:rPr lang="en-US" altLang="en-US" sz="2400" dirty="0" smtClean="0"/>
              <a:t>XX </a:t>
            </a:r>
            <a:r>
              <a:rPr lang="uk-UA" altLang="en-US" sz="2400" dirty="0" smtClean="0"/>
              <a:t>ст.) з такими ознаками:</a:t>
            </a:r>
          </a:p>
          <a:p>
            <a:pPr marL="0" indent="0" eaLnBrk="1" hangingPunct="1">
              <a:buFont typeface="Wingdings" panose="05000000000000000000" pitchFamily="2" charset="2"/>
              <a:buChar char="l"/>
            </a:pPr>
            <a:r>
              <a:rPr lang="en-US" altLang="en-US" sz="2400" dirty="0" smtClean="0"/>
              <a:t> </a:t>
            </a:r>
            <a:r>
              <a:rPr lang="uk-UA" altLang="en-US" sz="2400" dirty="0" smtClean="0"/>
              <a:t>пошук нових сфер застосування комп'ютерів в управлінні;</a:t>
            </a:r>
          </a:p>
          <a:p>
            <a:pPr marL="0" indent="0" eaLnBrk="1" hangingPunct="1">
              <a:buFont typeface="Wingdings" panose="05000000000000000000" pitchFamily="2" charset="2"/>
              <a:buChar char="l"/>
            </a:pPr>
            <a:r>
              <a:rPr lang="en-US" altLang="en-US" sz="2400" dirty="0" smtClean="0"/>
              <a:t> </a:t>
            </a:r>
            <a:r>
              <a:rPr lang="uk-UA" altLang="en-US" sz="2400" dirty="0" smtClean="0"/>
              <a:t>створення організаційних систем управління технікою, виявлення її впливу на процеси управління в цілому;</a:t>
            </a:r>
          </a:p>
          <a:p>
            <a:pPr marL="0" indent="0" eaLnBrk="1" hangingPunct="1">
              <a:buFont typeface="Wingdings" panose="05000000000000000000" pitchFamily="2" charset="2"/>
              <a:buChar char="l"/>
            </a:pPr>
            <a:r>
              <a:rPr lang="en-US" altLang="en-US" sz="2400" dirty="0" smtClean="0"/>
              <a:t> </a:t>
            </a:r>
            <a:r>
              <a:rPr lang="uk-UA" altLang="en-US" sz="2400" dirty="0" smtClean="0"/>
              <a:t>ізольованість і, як правило, несумісність окремих інформаційних систем;</a:t>
            </a:r>
          </a:p>
          <a:p>
            <a:pPr marL="0" indent="0" eaLnBrk="1" hangingPunct="1">
              <a:buFont typeface="Wingdings" panose="05000000000000000000" pitchFamily="2" charset="2"/>
              <a:buChar char="l"/>
            </a:pPr>
            <a:r>
              <a:rPr lang="en-US" altLang="en-US" sz="2400" dirty="0" smtClean="0"/>
              <a:t> </a:t>
            </a:r>
            <a:r>
              <a:rPr lang="uk-UA" altLang="en-US" sz="2400" dirty="0" smtClean="0"/>
              <a:t>спрямованість на використання інформаційних технологій вузьким колом користувачів;</a:t>
            </a:r>
          </a:p>
          <a:p>
            <a:pPr marL="0" indent="0" eaLnBrk="1" hangingPunct="1">
              <a:buFont typeface="Wingdings" panose="05000000000000000000" pitchFamily="2" charset="2"/>
              <a:buChar char="l"/>
            </a:pPr>
            <a:r>
              <a:rPr lang="en-US" altLang="en-US" sz="2400" dirty="0" smtClean="0"/>
              <a:t> </a:t>
            </a:r>
            <a:r>
              <a:rPr lang="uk-UA" altLang="en-US" sz="2400" dirty="0" smtClean="0"/>
              <a:t>створення в організаціях єдиної інформаційної служби.</a:t>
            </a:r>
          </a:p>
        </p:txBody>
      </p:sp>
    </p:spTree>
    <p:extLst>
      <p:ext uri="{BB962C8B-B14F-4D97-AF65-F5344CB8AC3E}">
        <p14:creationId xmlns:p14="http://schemas.microsoft.com/office/powerpoint/2010/main" val="3495415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4513"/>
            <a:ext cx="7886700" cy="700314"/>
          </a:xfrm>
        </p:spPr>
        <p:txBody>
          <a:bodyPr/>
          <a:lstStyle/>
          <a:p>
            <a:pPr eaLnBrk="1" hangingPunct="1"/>
            <a:r>
              <a:rPr lang="uk-UA" altLang="en-US" dirty="0" smtClean="0"/>
              <a:t>3-й етап розвитку інформаційних систем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3058"/>
            <a:ext cx="8964613" cy="423545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en-US" sz="2400" b="1" i="1" dirty="0" smtClean="0">
                <a:solidFill>
                  <a:srgbClr val="FF3300"/>
                </a:solidFill>
              </a:rPr>
              <a:t>3-й етап - об'єднання інформаційних систем</a:t>
            </a:r>
            <a:r>
              <a:rPr lang="uk-UA" altLang="en-US" sz="2400" b="1" i="1" dirty="0" smtClean="0"/>
              <a:t> </a:t>
            </a:r>
            <a:r>
              <a:rPr lang="uk-UA" altLang="en-US" sz="2400" dirty="0" smtClean="0"/>
              <a:t>(з 80-х років</a:t>
            </a:r>
            <a:r>
              <a:rPr lang="uk-UA" altLang="en-US" sz="2400" b="1" dirty="0" smtClean="0"/>
              <a:t> </a:t>
            </a:r>
            <a:r>
              <a:rPr lang="en-US" altLang="en-US" sz="2400" dirty="0" smtClean="0"/>
              <a:t>XX </a:t>
            </a:r>
            <a:r>
              <a:rPr lang="uk-UA" altLang="en-US" sz="2400" dirty="0" smtClean="0"/>
              <a:t>ст.). </a:t>
            </a:r>
            <a:endParaRPr lang="en-US" altLang="en-US" sz="2400" dirty="0" smtClean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en-US" sz="2400" dirty="0" smtClean="0"/>
              <a:t>Цьому етапу притаманні риси: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en-US" altLang="en-US" sz="2400" dirty="0" smtClean="0"/>
              <a:t> </a:t>
            </a:r>
            <a:r>
              <a:rPr lang="uk-UA" altLang="en-US" sz="2400" dirty="0" smtClean="0"/>
              <a:t>пройдено технічні труднощі в розробці процесорів, оперативної пам'яті, розроблено нові, надзвичайно місткі носії інформації, розроблено швидкісні лінії передавання даних та засоби супутникового зв'язку;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en-US" altLang="en-US" sz="2400" dirty="0" smtClean="0"/>
              <a:t> </a:t>
            </a:r>
            <a:r>
              <a:rPr lang="uk-UA" altLang="en-US" sz="2400" dirty="0" smtClean="0"/>
              <a:t>запроваджуються потужні комп'ютерні мережі, які об'єднуються з інформаційно-комунікаційними системами: телефоном, телетайпом, радіо, телебаченням і </a:t>
            </a:r>
            <a:r>
              <a:rPr lang="uk-UA" altLang="en-US" sz="2400" dirty="0" err="1" smtClean="0"/>
              <a:t>т.д</a:t>
            </a:r>
            <a:r>
              <a:rPr lang="uk-UA" altLang="en-US" sz="2400" dirty="0" smtClean="0"/>
              <a:t>.;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en-US" altLang="en-US" sz="2400" dirty="0" smtClean="0"/>
              <a:t> </a:t>
            </a:r>
            <a:r>
              <a:rPr lang="uk-UA" altLang="en-US" sz="2400" dirty="0" smtClean="0"/>
              <a:t>реалізується вимога максимального наближення користувача до інформації: в користувача складається враження, що потрібна інформація знаходиться на його комп'ютері, хоча реально вона може знаходитись в різних вузлах локальної обчислювальної мережі;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en-US" altLang="en-US" sz="2400" dirty="0" smtClean="0"/>
              <a:t> </a:t>
            </a:r>
            <a:r>
              <a:rPr lang="uk-UA" altLang="en-US" sz="2400" dirty="0" smtClean="0"/>
              <a:t>висувається концепція, в якій інформація розглядається, як ще один важливий ресурс такого ж порядку, як фінанси, матеріали, обладнання і персонал;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en-US" altLang="en-US" sz="2400" dirty="0" smtClean="0"/>
              <a:t> </a:t>
            </a:r>
            <a:r>
              <a:rPr lang="uk-UA" altLang="en-US" sz="2400" dirty="0" smtClean="0"/>
              <a:t>формується новий еталон працівників, які природно ставляться до застосування нових інформаційних технологій;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en-US" altLang="en-US" sz="2400" dirty="0" smtClean="0"/>
              <a:t> </a:t>
            </a:r>
            <a:r>
              <a:rPr lang="uk-UA" altLang="en-US" sz="2400" dirty="0" smtClean="0"/>
              <a:t>зростає статус інформаційних служб організацій.</a:t>
            </a:r>
          </a:p>
        </p:txBody>
      </p:sp>
    </p:spTree>
    <p:extLst>
      <p:ext uri="{BB962C8B-B14F-4D97-AF65-F5344CB8AC3E}">
        <p14:creationId xmlns:p14="http://schemas.microsoft.com/office/powerpoint/2010/main" val="2637314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36286"/>
            <a:ext cx="9144000" cy="533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Процеси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інформаційних системах</a:t>
            </a:r>
            <a:endParaRPr lang="uk-UA" altLang="en-US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87" y="3086018"/>
            <a:ext cx="9114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indent="215900" fontAlgn="auto">
              <a:spcBef>
                <a:spcPts val="600"/>
              </a:spcBef>
              <a:spcAft>
                <a:spcPts val="0"/>
              </a:spcAft>
            </a:pPr>
            <a:r>
              <a:rPr kumimoji="0" lang="uk-UA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Процеси, </a:t>
            </a:r>
            <a:r>
              <a:rPr kumimoji="0" lang="uk-UA" spc="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 </a:t>
            </a:r>
            <a:r>
              <a:rPr kumimoji="0" lang="uk-UA" b="1" spc="5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забезпечують</a:t>
            </a:r>
            <a:r>
              <a:rPr kumimoji="0" lang="uk-UA" spc="5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spc="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роботу </a:t>
            </a:r>
            <a:r>
              <a:rPr kumimoji="0" lang="uk-UA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інформаційної </a:t>
            </a:r>
            <a:r>
              <a:rPr kumimoji="0" lang="uk-UA" spc="6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endParaRPr kumimoji="0" lang="uk-UA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7" name="Прямоугольник 5136"/>
          <p:cNvSpPr/>
          <p:nvPr/>
        </p:nvSpPr>
        <p:spPr>
          <a:xfrm>
            <a:off x="29907" y="3823323"/>
            <a:ext cx="9124979" cy="3034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kumimoji="0" lang="uk-UA" alt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kumimoji="0" lang="uk-UA" alt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інформаційній системі</a:t>
            </a:r>
            <a:r>
              <a:rPr kumimoji="0" lang="uk-UA" alt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відбуваються такі процеси:</a:t>
            </a:r>
          </a:p>
          <a:p>
            <a:pPr lvl="0" algn="l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endParaRPr kumimoji="0" lang="uk-UA" alt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kumimoji="0" lang="uk-UA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введення інформації, отриманої від джерел інформації; </a:t>
            </a:r>
          </a:p>
          <a:p>
            <a:pPr lvl="0" algn="l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kumimoji="0" lang="uk-UA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опрацювання (перетворення) інформації; </a:t>
            </a:r>
          </a:p>
          <a:p>
            <a:pPr lvl="0" algn="l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kumimoji="0" lang="uk-UA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зберігання вхідної і опрацьованої інформації; </a:t>
            </a:r>
          </a:p>
          <a:p>
            <a:pPr lvl="0" algn="l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kumimoji="0" lang="uk-UA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виведення інформації для передачі користувачу;</a:t>
            </a:r>
            <a:endParaRPr kumimoji="0" lang="en-US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kumimoji="0"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відправка/отримання інформації мережею.</a:t>
            </a:r>
          </a:p>
        </p:txBody>
      </p:sp>
      <p:pic>
        <p:nvPicPr>
          <p:cNvPr id="5138" name="Рисунок 5137"/>
          <p:cNvPicPr>
            <a:picLocks noChangeAspect="1"/>
          </p:cNvPicPr>
          <p:nvPr/>
        </p:nvPicPr>
        <p:blipFill rotWithShape="1">
          <a:blip r:embed="rId2"/>
          <a:srcRect l="4571" t="8380" r="10401" b="70992"/>
          <a:stretch/>
        </p:blipFill>
        <p:spPr>
          <a:xfrm>
            <a:off x="304800" y="400875"/>
            <a:ext cx="7866970" cy="270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9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45511"/>
            <a:ext cx="7886700" cy="60228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Роль комп’ютера в інформаційній системі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257" y="1784475"/>
            <a:ext cx="6019800" cy="5105400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uk-UA" altLang="en-US" sz="2000" b="1" dirty="0" smtClean="0">
                <a:latin typeface="Times New Roman" panose="02020603050405020304" pitchFamily="18" charset="0"/>
              </a:rPr>
              <a:t>У сучасній інформаційній системі комп'ютер відіграє роль апаратно-програмної частини.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uk-UA" altLang="en-US" sz="2000" dirty="0" smtClean="0">
                <a:latin typeface="Times New Roman" panose="02020603050405020304" pitchFamily="18" charset="0"/>
              </a:rPr>
              <a:t>Є два міжнародні стандарти персональних комп'ютерів (персональні комп'ютери інших видів не настільки поширені):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uk-UA" altLang="en-US" sz="2000" dirty="0" smtClean="0">
                <a:latin typeface="Times New Roman" panose="02020603050405020304" pitchFamily="18" charset="0"/>
              </a:rPr>
              <a:t> </a:t>
            </a:r>
            <a:r>
              <a:rPr lang="uk-UA" altLang="en-US" sz="2000" b="1" dirty="0" smtClean="0">
                <a:latin typeface="Times New Roman" panose="02020603050405020304" pitchFamily="18" charset="0"/>
              </a:rPr>
              <a:t>Macintosh</a:t>
            </a:r>
            <a:r>
              <a:rPr lang="uk-UA" altLang="en-US" sz="2000" dirty="0" smtClean="0">
                <a:latin typeface="Times New Roman" panose="02020603050405020304" pitchFamily="18" charset="0"/>
              </a:rPr>
              <a:t> виробляє фірма </a:t>
            </a:r>
            <a:r>
              <a:rPr lang="uk-UA" altLang="en-US" sz="2000" dirty="0" err="1" smtClean="0">
                <a:latin typeface="Times New Roman" panose="02020603050405020304" pitchFamily="18" charset="0"/>
              </a:rPr>
              <a:t>Аррlе</a:t>
            </a:r>
            <a:r>
              <a:rPr lang="uk-UA" altLang="en-US" sz="2000" dirty="0" smtClean="0">
                <a:latin typeface="Times New Roman" panose="02020603050405020304" pitchFamily="18" charset="0"/>
              </a:rPr>
              <a:t> (яблуко) - потужні, висока якість графіки, надійні, дорогі. Фірма </a:t>
            </a:r>
            <a:r>
              <a:rPr lang="uk-UA" altLang="en-US" sz="2000" dirty="0" err="1" smtClean="0">
                <a:latin typeface="Times New Roman" panose="02020603050405020304" pitchFamily="18" charset="0"/>
              </a:rPr>
              <a:t>Аррlе</a:t>
            </a:r>
            <a:r>
              <a:rPr lang="uk-UA" altLang="en-US" sz="2000" dirty="0" smtClean="0">
                <a:latin typeface="Times New Roman" panose="02020603050405020304" pitchFamily="18" charset="0"/>
              </a:rPr>
              <a:t> у 1976 році створила перший в світі персональний комп'ютер;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uk-UA" altLang="en-US" sz="2000" b="1" dirty="0" smtClean="0">
                <a:latin typeface="Times New Roman" panose="02020603050405020304" pitchFamily="18" charset="0"/>
              </a:rPr>
              <a:t> ІВМ РС</a:t>
            </a:r>
            <a:r>
              <a:rPr lang="uk-UA" altLang="en-US" sz="2000" dirty="0" smtClean="0">
                <a:latin typeface="Times New Roman" panose="02020603050405020304" pitchFamily="18" charset="0"/>
              </a:rPr>
              <a:t> - у 1981 році всесвітньо відома фірма  ІВМ (США) розробила комп'ютер з відкритою архітектурою, що дозволяє його пристрої виготовляти різними фірмами по всьому світі. Фірми-виробники постійно вдосконалюють свої комп'ютери, і з кожним роком на ринку з'являються більш потужні моделі.</a:t>
            </a:r>
          </a:p>
        </p:txBody>
      </p:sp>
      <p:pic>
        <p:nvPicPr>
          <p:cNvPr id="7172" name="Picture 5" descr="p0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290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451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Додаткові частини інформаційних систем</a:t>
            </a:r>
            <a:endParaRPr lang="uk-UA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402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9429" y="353068"/>
            <a:ext cx="7886700" cy="53861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Інформаційна культура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25846"/>
            <a:ext cx="9144000" cy="1296988"/>
          </a:xfrm>
        </p:spPr>
        <p:txBody>
          <a:bodyPr>
            <a:no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uk-UA" altLang="en-US" sz="2400" b="1" i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Інформаційна культура</a:t>
            </a:r>
            <a:r>
              <a:rPr lang="uk-UA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це систематизована сукупність знань, умінь, навичок, що забезпечує оптимальне здійснення інформаційної діяльності, спрямованої на задоволення як професійних, так і непрофесійних потреб.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2590800"/>
            <a:ext cx="9144000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indent="363538"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uk-UA" altLang="en-US" dirty="0">
                <a:latin typeface="Arial" panose="020B0604020202020204" pitchFamily="34" charset="0"/>
              </a:rPr>
              <a:t>Становлення інформаційної культури людини відбувається в її повсякденній діяльності під впливом засвоєних побутових знань та умінь, інформації засобів масових комунікацій, у процесі самоосвіти, під час навчання, в сім'ї, на роботі.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451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Додаткові частини інформаційних систем</a:t>
            </a:r>
            <a:endParaRPr lang="uk-UA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28650" y="4328886"/>
            <a:ext cx="78867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Інформаційна компетентність</a:t>
            </a:r>
            <a:endParaRPr kumimoji="0" lang="uk-UA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" y="4953000"/>
            <a:ext cx="9144000" cy="149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3538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kumimoji="0" lang="uk-UA" altLang="en-US" sz="2400" b="1" i="1" dirty="0" smtClean="0">
                <a:solidFill>
                  <a:srgbClr val="FF3300"/>
                </a:solidFill>
              </a:rPr>
              <a:t>Інформативна компетентність</a:t>
            </a:r>
            <a:r>
              <a:rPr kumimoji="0" lang="uk-UA" altLang="en-US" sz="2400" b="1" i="1" dirty="0" smtClean="0"/>
              <a:t> </a:t>
            </a:r>
            <a:r>
              <a:rPr kumimoji="0" lang="uk-UA" altLang="en-US" sz="2400" dirty="0" smtClean="0"/>
              <a:t>- це системний обсяг знань,</a:t>
            </a:r>
            <a:r>
              <a:rPr kumimoji="0" lang="uk-UA" altLang="en-US" sz="2400" b="1" dirty="0" smtClean="0"/>
              <a:t> </a:t>
            </a:r>
            <a:r>
              <a:rPr kumimoji="0" lang="uk-UA" altLang="en-US" sz="2400" dirty="0" smtClean="0"/>
              <a:t>умінь та навичок набуття, перетворення, передавання та використання інформації у різних галузях людської діяльності для якісного виконання професійних функцій.</a:t>
            </a:r>
            <a:endParaRPr kumimoji="0" lang="uk-UA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89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18344" y="521267"/>
            <a:ext cx="7886700" cy="563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altLang="en-US" sz="2400" b="1" dirty="0" smtClean="0"/>
              <a:t>Інформатика як наука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84830"/>
            <a:ext cx="8964613" cy="1354138"/>
          </a:xfrm>
        </p:spPr>
        <p:txBody>
          <a:bodyPr>
            <a:noAutofit/>
          </a:bodyPr>
          <a:lstStyle/>
          <a:p>
            <a:pPr marL="0" indent="363538" eaLnBrk="1" hangingPunct="1">
              <a:buFont typeface="Wingdings" panose="05000000000000000000" pitchFamily="2" charset="2"/>
              <a:buNone/>
            </a:pPr>
            <a:r>
              <a:rPr lang="uk-UA" altLang="en-US" sz="2400" b="1" dirty="0" smtClean="0">
                <a:solidFill>
                  <a:srgbClr val="FF3300"/>
                </a:solidFill>
              </a:rPr>
              <a:t>Інформатика </a:t>
            </a:r>
            <a:r>
              <a:rPr lang="uk-UA" altLang="en-US" sz="2400" dirty="0" smtClean="0"/>
              <a:t>- це наука про інформацію та інформаційні процеси в природі та суспільстві, методи та засоби одержання, зберігання, опрацювання, передавання, використання, захисту інформації та управління інформаційними процесами.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860800"/>
            <a:ext cx="896461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endParaRPr lang="uk-UA" altLang="en-US" dirty="0"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51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Додаткові частини інформаційних систем</a:t>
            </a:r>
            <a:endParaRPr lang="uk-UA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230997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uk-UA" altLang="en-US" dirty="0">
                <a:latin typeface="Arial" panose="020B0604020202020204" pitchFamily="34" charset="0"/>
              </a:rPr>
              <a:t>Інформатика (інформаційна автоматика) сформувалась як наука завдяки розвитку комп'ютерної техніки.</a:t>
            </a:r>
          </a:p>
          <a:p>
            <a:pPr indent="363538"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uk-UA" altLang="en-US" b="1" dirty="0">
                <a:solidFill>
                  <a:srgbClr val="FF3300"/>
                </a:solidFill>
                <a:latin typeface="Arial" panose="020B0604020202020204" pitchFamily="34" charset="0"/>
              </a:rPr>
              <a:t>Головна функція інформатики</a:t>
            </a:r>
            <a:r>
              <a:rPr lang="uk-UA" altLang="en-US" dirty="0">
                <a:latin typeface="Arial" panose="020B0604020202020204" pitchFamily="34" charset="0"/>
              </a:rPr>
              <a:t> полягає у розробці методів і засобів перетворення інформації.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uk-UA" altLang="en-US" u="sng" dirty="0">
                <a:latin typeface="Arial" panose="020B0604020202020204" pitchFamily="34" charset="0"/>
              </a:rPr>
              <a:t>Основними завданнями інформатики є:</a:t>
            </a:r>
          </a:p>
          <a:p>
            <a:pPr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r>
              <a:rPr lang="uk-UA" altLang="en-US" dirty="0">
                <a:latin typeface="Arial" panose="020B0604020202020204" pitchFamily="34" charset="0"/>
              </a:rPr>
              <a:t> дослідження інформаційних процесів;</a:t>
            </a:r>
          </a:p>
          <a:p>
            <a:pPr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r>
              <a:rPr lang="uk-UA" altLang="en-US" dirty="0">
                <a:latin typeface="Arial" panose="020B0604020202020204" pitchFamily="34" charset="0"/>
              </a:rPr>
              <a:t> розробка нових інформаційних технологій;</a:t>
            </a:r>
          </a:p>
          <a:p>
            <a:pPr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r>
              <a:rPr lang="uk-UA" altLang="en-US" dirty="0">
                <a:latin typeface="Arial" panose="020B0604020202020204" pitchFamily="34" charset="0"/>
              </a:rPr>
              <a:t> створення апаратно-програмного забезпечення.</a:t>
            </a:r>
            <a:endParaRPr lang="uk-UA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88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19400" y="152400"/>
            <a:ext cx="3624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ДЯКУЮ ЗА </a:t>
            </a:r>
            <a:r>
              <a:rPr lang="uk-UA" sz="36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УВАГУ!</a:t>
            </a:r>
            <a:endParaRPr lang="ru-RU" sz="36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8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9144000" cy="60234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alt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Поняття </a:t>
            </a:r>
            <a:r>
              <a:rPr lang="uk-UA" alt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інформаційної системи</a:t>
            </a:r>
          </a:p>
        </p:txBody>
      </p:sp>
      <p:sp>
        <p:nvSpPr>
          <p:cNvPr id="10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65931"/>
            <a:ext cx="9144000" cy="1433513"/>
          </a:xfrm>
        </p:spPr>
        <p:txBody>
          <a:bodyPr>
            <a:noAutofit/>
          </a:bodyPr>
          <a:lstStyle/>
          <a:p>
            <a:pPr marL="0" indent="363538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uk-UA" altLang="en-US" sz="24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Інформаційна система</a:t>
            </a: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(ІС)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це комплекс інформаційних, технічних, програмних та організаційних засобів, необхідних для автоматизованого опрацювання інформації</a:t>
            </a:r>
            <a:r>
              <a:rPr lang="uk-UA" altLang="en-US" sz="2400" i="1" dirty="0" smtClean="0"/>
              <a:t>.</a:t>
            </a:r>
            <a:endParaRPr lang="uk-UA" altLang="en-US" sz="2400" dirty="0" smtClean="0">
              <a:latin typeface="Times New Roman" panose="02020603050405020304" pitchFamily="18" charset="0"/>
            </a:endParaRPr>
          </a:p>
        </p:txBody>
      </p:sp>
      <p:sp>
        <p:nvSpPr>
          <p:cNvPr id="1039" name="Rectangle 5"/>
          <p:cNvSpPr>
            <a:spLocks noChangeArrowheads="1"/>
          </p:cNvSpPr>
          <p:nvPr/>
        </p:nvSpPr>
        <p:spPr bwMode="auto">
          <a:xfrm>
            <a:off x="129875" y="4944837"/>
            <a:ext cx="4518325" cy="22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uk-U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ІС </a:t>
            </a:r>
            <a:r>
              <a:rPr lang="uk-U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система забезпечує </a:t>
            </a:r>
            <a:r>
              <a:rPr lang="uk-UA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приймання </a:t>
            </a:r>
            <a:r>
              <a:rPr lang="uk-U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інформації, її </a:t>
            </a:r>
            <a:r>
              <a:rPr lang="uk-UA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перетворення</a:t>
            </a:r>
            <a:r>
              <a:rPr lang="uk-U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опрацювання,</a:t>
            </a:r>
            <a:r>
              <a:rPr lang="uk-U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збереження </a:t>
            </a:r>
            <a:r>
              <a:rPr lang="uk-U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uk-UA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передачу</a:t>
            </a:r>
            <a:r>
              <a:rPr lang="uk-U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результатів </a:t>
            </a:r>
            <a:r>
              <a:rPr lang="uk-U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споживачу: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uk-U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людині, машині, іншій </a:t>
            </a:r>
            <a:r>
              <a:rPr lang="uk-U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ІС.</a:t>
            </a:r>
            <a:endParaRPr lang="uk-U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0" name="Rectangle 6"/>
          <p:cNvSpPr>
            <a:spLocks noChangeArrowheads="1"/>
          </p:cNvSpPr>
          <p:nvPr/>
        </p:nvSpPr>
        <p:spPr bwMode="auto">
          <a:xfrm>
            <a:off x="4953000" y="4923066"/>
            <a:ext cx="3810000" cy="170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uk-U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Прикладом сучасної </a:t>
            </a:r>
            <a:r>
              <a:rPr lang="uk-U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ІС може </a:t>
            </a:r>
            <a:r>
              <a:rPr lang="uk-U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бути редакція газети або журналу, оснащена комп'ютерною технікою.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49248069"/>
              </p:ext>
            </p:extLst>
          </p:nvPr>
        </p:nvGraphicFramePr>
        <p:xfrm>
          <a:off x="129875" y="1600199"/>
          <a:ext cx="8808050" cy="3344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831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502" y="609600"/>
            <a:ext cx="8915400" cy="1455056"/>
          </a:xfrm>
        </p:spPr>
        <p:txBody>
          <a:bodyPr>
            <a:normAutofit/>
          </a:bodyPr>
          <a:lstStyle/>
          <a:p>
            <a:pPr marL="0" indent="363538">
              <a:buNone/>
            </a:pPr>
            <a:r>
              <a:rPr lang="uk-UA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Інформаційна система </a:t>
            </a:r>
            <a:r>
              <a:rPr lang="uk-U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— взаємозалежна сукупність засобів,  методів і персоналу, які використовуються для зберігання, обробки й  подання даних, відомостей з метою вирішення користувачем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окреслених завдань.</a:t>
            </a: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7257"/>
            <a:ext cx="9144000" cy="602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uk-UA" alt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Поняття інформаційної системи</a:t>
            </a:r>
            <a:endParaRPr kumimoji="0" lang="uk-UA" altLang="en-US" sz="1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39" y="2438400"/>
            <a:ext cx="865844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4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"/>
            <a:ext cx="9144000" cy="5318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Функції і види інформаційної </a:t>
            </a:r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991600" cy="17526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 функціональних елементів інформаційної системи відносять апаратну та програмну складові.</a:t>
            </a:r>
            <a:endParaRPr lang="en-US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en-US" sz="24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Апаратна частина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k-UA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"тверда частина") складається із з'єднаних між собою різноманітних пристроїв, які можна побачити і відчути на дотик.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en-US" sz="24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Програмне </a:t>
            </a:r>
            <a:r>
              <a:rPr lang="uk-UA" altLang="en-US" sz="24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забезпечення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k-UA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«м'яка частина») складається із </a:t>
            </a: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операційної системи, які роблять комп'ютер працездатним, і програм для виконання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переліку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робіт.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9144000" cy="216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77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Взаємодія апаратної та програмної частин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60160"/>
            <a:ext cx="9144000" cy="317364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Пристрої апаратної частини </a:t>
            </a:r>
            <a:r>
              <a:rPr lang="uk-UA" altLang="en-US" sz="24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можуть</a:t>
            </a: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опрацьовувати інформацію без відповідних програм.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забезпечення працездатності комп'ютера і виконання певної роботи потрібна сукупність програм, яка складає його </a:t>
            </a: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програмне забезпечення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uk-UA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Програмне забезпечення здійснює керування пристроями комп'ютера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під час введення, опрацювання, виведення і зберігання інформації, створює умови для роботи користувача на комп'ютері тощо.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/>
          <a:srcRect l="7028" t="8098" r="7943" b="75142"/>
          <a:stretch/>
        </p:blipFill>
        <p:spPr>
          <a:xfrm>
            <a:off x="457200" y="3759200"/>
            <a:ext cx="8137909" cy="227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5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7963" y="-7257"/>
            <a:ext cx="8515350" cy="76925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Види інформаційних систем. АРМ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32004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en-US" sz="24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Автоматизоване робоче місце (АРМ)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- це інформаційна система, в якій зібрані засоби для автоматизації роботи певного спеціаліста (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директора, конструктора, 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художника-мультиплікатора та інших</a:t>
            </a: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АРМ включає в себе апаратні, програмні та інформаційні засоби, перелік яких залежить від виконуваної спеціалістом роботи.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3607026"/>
            <a:ext cx="9144000" cy="3240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R="0" lvl="0" indent="36353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1" lang="uk-UA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Наприклад, АРМ </a:t>
            </a:r>
            <a:r>
              <a:rPr kumimoji="1" lang="uk-UA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директора </a:t>
            </a:r>
            <a:r>
              <a:rPr kumimoji="1" lang="uk-UA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може містити:</a:t>
            </a:r>
            <a:endParaRPr kumimoji="1" lang="uk-UA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R="0" lvl="0" indent="36353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1" lang="uk-UA" alt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апаратну складову:</a:t>
            </a:r>
            <a:r>
              <a:rPr kumimoji="1" lang="uk-UA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1" lang="uk-UA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персональний комп'ютер, включений у локальну мережу школи; модем для підключення до мережі Інтернет; сканер; принтер;</a:t>
            </a:r>
            <a:endParaRPr kumimoji="1" lang="uk-UA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R="0" lvl="0" indent="36353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1" lang="uk-UA" alt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програмну складову:</a:t>
            </a:r>
            <a:r>
              <a:rPr kumimoji="1" lang="uk-UA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1" lang="uk-UA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пакет офісних програм для роботи з текстами та автоматичного опрацювання числової інформації, програма-браузер для перегляду сайтів в Інтернеті, програма для роботи з електронною поштою, програма для спілкування з колегами через мережу Інтернет;</a:t>
            </a:r>
            <a:endParaRPr kumimoji="1" lang="uk-UA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R="0" lvl="0" indent="36353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1" lang="uk-UA" alt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інформаційну складову:</a:t>
            </a:r>
            <a:r>
              <a:rPr kumimoji="1" lang="uk-UA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1" lang="uk-UA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база даних про учнів школи; база даних про працівників; база даних законодавства в галузі освіти, охорони праці та інше.</a:t>
            </a:r>
          </a:p>
        </p:txBody>
      </p:sp>
    </p:spTree>
    <p:extLst>
      <p:ext uri="{BB962C8B-B14F-4D97-AF65-F5344CB8AC3E}">
        <p14:creationId xmlns:p14="http://schemas.microsoft.com/office/powerpoint/2010/main" val="798702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4927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Види інформаційних систем. ІПС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" y="717549"/>
            <a:ext cx="9144000" cy="1066800"/>
          </a:xfrm>
        </p:spPr>
        <p:txBody>
          <a:bodyPr>
            <a:no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uk-UA" altLang="en-US" sz="2400" b="1" dirty="0" smtClean="0">
                <a:solidFill>
                  <a:srgbClr val="FF3300"/>
                </a:solidFill>
              </a:rPr>
              <a:t>Інформаційно-пошукова система (ІПС)</a:t>
            </a:r>
            <a:r>
              <a:rPr lang="uk-UA" altLang="en-US" sz="2400" dirty="0" smtClean="0"/>
              <a:t> об'єднує засоби для оперативного пошуку інформації.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uk-UA" altLang="en-US" sz="2400" dirty="0" smtClean="0"/>
              <a:t>Існують як </a:t>
            </a:r>
            <a:r>
              <a:rPr lang="uk-UA" altLang="en-US" sz="2400" b="1" dirty="0" smtClean="0"/>
              <a:t>спеціалізовані, так і універсальні ІПС</a:t>
            </a:r>
            <a:r>
              <a:rPr lang="uk-UA" altLang="en-US" sz="2400" dirty="0" smtClean="0"/>
              <a:t>. 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8143" y="3124200"/>
            <a:ext cx="8867775" cy="27431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R="0" lvl="0" indent="363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1" lang="uk-UA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Надзвичайно </a:t>
            </a:r>
            <a:r>
              <a:rPr kumimoji="1" lang="uk-UA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популярними є </a:t>
            </a:r>
            <a:r>
              <a:rPr kumimoji="1" lang="uk-UA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універсальні ІПС</a:t>
            </a:r>
            <a:r>
              <a:rPr kumimoji="1" lang="uk-UA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розміщені в мережі Інтернет. Їхні складові віддалені одна від іншої: користувач сидить за </a:t>
            </a:r>
            <a:r>
              <a:rPr kumimoji="1" lang="uk-UA" alt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комп'ютером </a:t>
            </a:r>
            <a:r>
              <a:rPr kumimoji="1" lang="uk-UA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вдома, а за сотні кілометрів від нього на іншому комп'ютері (пошуковому сервері) працює програма, що аналізує </a:t>
            </a:r>
            <a:r>
              <a:rPr kumimoji="1" lang="uk-UA" altLang="en-US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інформаційні ресурси</a:t>
            </a:r>
            <a:r>
              <a:rPr kumimoji="1" lang="uk-UA" alt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1" lang="uk-UA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розміщені на тисячах комп'ютерів у різних країнах світу.</a:t>
            </a:r>
          </a:p>
        </p:txBody>
      </p:sp>
    </p:spTree>
    <p:extLst>
      <p:ext uri="{BB962C8B-B14F-4D97-AF65-F5344CB8AC3E}">
        <p14:creationId xmlns:p14="http://schemas.microsoft.com/office/powerpoint/2010/main" val="375918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0"/>
            <a:ext cx="7886700" cy="83820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Види інформаційних систем. АСУ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57" y="856344"/>
            <a:ext cx="9144000" cy="1296988"/>
          </a:xfrm>
        </p:spPr>
        <p:txBody>
          <a:bodyPr>
            <a:no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uk-UA" altLang="en-US" sz="2400" b="1" i="1" dirty="0" smtClean="0">
                <a:solidFill>
                  <a:srgbClr val="FF3300"/>
                </a:solidFill>
              </a:rPr>
              <a:t>Автоматизована система управління </a:t>
            </a:r>
            <a:r>
              <a:rPr lang="uk-UA" altLang="en-US" sz="2400" b="1" dirty="0" smtClean="0">
                <a:solidFill>
                  <a:srgbClr val="FF3300"/>
                </a:solidFill>
              </a:rPr>
              <a:t>(АСУ)</a:t>
            </a:r>
            <a:r>
              <a:rPr lang="uk-UA" altLang="en-US" sz="2400" dirty="0" smtClean="0"/>
              <a:t> - це сукупність засобів, що забезпечує раціональне керування складним об'єктом або процесом у відповідності до поставленої мети.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-29029" y="2057400"/>
            <a:ext cx="8753475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1" lang="uk-UA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Наприклад, </a:t>
            </a:r>
            <a:r>
              <a:rPr kumimoji="1" lang="uk-UA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АСУ підприємством </a:t>
            </a:r>
            <a:r>
              <a:rPr kumimoji="1" lang="uk-UA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покликана підвищувати </a:t>
            </a:r>
            <a:r>
              <a:rPr kumimoji="1" lang="uk-UA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ефективність управління</a:t>
            </a:r>
            <a:r>
              <a:rPr kumimoji="1" lang="uk-UA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забезпечувати збільшення продуктивності праці тощо.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114" t="9025" r="7943" b="71635"/>
          <a:stretch/>
        </p:blipFill>
        <p:spPr>
          <a:xfrm>
            <a:off x="32657" y="3657600"/>
            <a:ext cx="8834121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57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en-US" dirty="0" smtClean="0"/>
              <a:t>1-й етап розвитку інформаційних систем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2708275"/>
            <a:ext cx="8839200" cy="1296988"/>
          </a:xfrm>
          <a:noFill/>
        </p:spPr>
        <p:txBody>
          <a:bodyPr>
            <a:no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uk-UA" altLang="en-US" sz="2400" b="1" i="1" dirty="0" smtClean="0">
                <a:solidFill>
                  <a:srgbClr val="FF3300"/>
                </a:solidFill>
              </a:rPr>
              <a:t>1-й етап - початковий</a:t>
            </a:r>
            <a:r>
              <a:rPr lang="uk-UA" altLang="en-US" sz="2400" i="1" dirty="0" smtClean="0"/>
              <a:t> </a:t>
            </a:r>
            <a:r>
              <a:rPr lang="uk-UA" altLang="en-US" sz="2400" dirty="0" smtClean="0"/>
              <a:t>(60-ті роки </a:t>
            </a:r>
            <a:r>
              <a:rPr lang="en-US" altLang="en-US" sz="2400" dirty="0" smtClean="0"/>
              <a:t>XX </a:t>
            </a:r>
            <a:r>
              <a:rPr lang="uk-UA" altLang="en-US" sz="2400" dirty="0" smtClean="0"/>
              <a:t>століття) характерний тим, що в той час проходило нагромадження базового досвіду використання комп'ютерів, виявлення основних напрямків їх застосування. 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2700338" y="4652963"/>
            <a:ext cx="5942012" cy="7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1" lang="uk-UA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Головна мета цього етапу полягала в зменшенні управлінського апарату і витрат на його утримання.</a:t>
            </a:r>
          </a:p>
        </p:txBody>
      </p:sp>
    </p:spTree>
    <p:extLst>
      <p:ext uri="{BB962C8B-B14F-4D97-AF65-F5344CB8AC3E}">
        <p14:creationId xmlns:p14="http://schemas.microsoft.com/office/powerpoint/2010/main" val="145463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10206</TotalTime>
  <Words>1226</Words>
  <Application>Microsoft Office PowerPoint</Application>
  <PresentationFormat>Экран (4:3)</PresentationFormat>
  <Paragraphs>111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Васильківський фаховий коледж ВНЗ «Відкритий міжнародний університет розвитку людини «Україна»  Навчальна дисципліна   Інформаційні технології   Викладач – Єременко Олександр Іванович</vt:lpstr>
      <vt:lpstr>1. Поняття інформаційної системи</vt:lpstr>
      <vt:lpstr>Презентация PowerPoint</vt:lpstr>
      <vt:lpstr>2. Функції і види інформаційної системи</vt:lpstr>
      <vt:lpstr>Взаємодія апаратної та програмної частин</vt:lpstr>
      <vt:lpstr>Види інформаційних систем. АРМ</vt:lpstr>
      <vt:lpstr>Види інформаційних систем. ІПС</vt:lpstr>
      <vt:lpstr>Види інформаційних систем. АСУ</vt:lpstr>
      <vt:lpstr>1-й етап розвитку інформаційних систем</vt:lpstr>
      <vt:lpstr>2-й етап розвитку інформаційних систем</vt:lpstr>
      <vt:lpstr>3-й етап розвитку інформаційних систем</vt:lpstr>
      <vt:lpstr>3. Процеси в інформаційних системах</vt:lpstr>
      <vt:lpstr>Роль комп’ютера в інформаційній системі</vt:lpstr>
      <vt:lpstr>Інформаційна культура</vt:lpstr>
      <vt:lpstr>Інформатика як наука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снижения стрессового состояния работников для обеспечения охраны труда в сельскохозяйственном  производстве</dc:title>
  <dc:creator>User</dc:creator>
  <cp:lastModifiedBy>8</cp:lastModifiedBy>
  <cp:revision>658</cp:revision>
  <dcterms:created xsi:type="dcterms:W3CDTF">2007-10-17T13:38:43Z</dcterms:created>
  <dcterms:modified xsi:type="dcterms:W3CDTF">2022-09-28T06:42:16Z</dcterms:modified>
</cp:coreProperties>
</file>