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0" r:id="rId3"/>
    <p:sldId id="257" r:id="rId4"/>
    <p:sldId id="280" r:id="rId5"/>
    <p:sldId id="259" r:id="rId6"/>
    <p:sldId id="278" r:id="rId7"/>
    <p:sldId id="260" r:id="rId8"/>
    <p:sldId id="261" r:id="rId9"/>
    <p:sldId id="279" r:id="rId10"/>
    <p:sldId id="262" r:id="rId11"/>
    <p:sldId id="27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979" autoAdjust="0"/>
    <p:restoredTop sz="94660"/>
  </p:normalViewPr>
  <p:slideViewPr>
    <p:cSldViewPr snapToGrid="0">
      <p:cViewPr varScale="1">
        <p:scale>
          <a:sx n="52" d="100"/>
          <a:sy n="52" d="100"/>
        </p:scale>
        <p:origin x="77" y="48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09F9BEE6-2E3A-4928-A759-0B4C3E9000BA}" type="datetimeFigureOut">
              <a:rPr lang="ru-UA" smtClean="0"/>
              <a:t>26.10.2022</a:t>
            </a:fld>
            <a:endParaRPr lang="ru-UA"/>
          </a:p>
        </p:txBody>
      </p:sp>
      <p:sp>
        <p:nvSpPr>
          <p:cNvPr id="5" name="Footer Placeholder 4"/>
          <p:cNvSpPr>
            <a:spLocks noGrp="1"/>
          </p:cNvSpPr>
          <p:nvPr>
            <p:ph type="ftr" sz="quarter" idx="11"/>
          </p:nvPr>
        </p:nvSpPr>
        <p:spPr/>
        <p:txBody>
          <a:bodyPr/>
          <a:lstStyle/>
          <a:p>
            <a:endParaRPr lang="ru-UA"/>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37BDBDD-0160-4C16-87B7-BC29220099EE}" type="slidenum">
              <a:rPr lang="ru-UA" smtClean="0"/>
              <a:t>‹№›</a:t>
            </a:fld>
            <a:endParaRPr lang="ru-UA"/>
          </a:p>
        </p:txBody>
      </p:sp>
    </p:spTree>
    <p:extLst>
      <p:ext uri="{BB962C8B-B14F-4D97-AF65-F5344CB8AC3E}">
        <p14:creationId xmlns:p14="http://schemas.microsoft.com/office/powerpoint/2010/main" val="3735565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09F9BEE6-2E3A-4928-A759-0B4C3E9000BA}" type="datetimeFigureOut">
              <a:rPr lang="ru-UA" smtClean="0"/>
              <a:t>26.10.2022</a:t>
            </a:fld>
            <a:endParaRPr lang="ru-UA"/>
          </a:p>
        </p:txBody>
      </p:sp>
      <p:sp>
        <p:nvSpPr>
          <p:cNvPr id="5" name="Footer Placeholder 4"/>
          <p:cNvSpPr>
            <a:spLocks noGrp="1"/>
          </p:cNvSpPr>
          <p:nvPr>
            <p:ph type="ftr" sz="quarter" idx="11"/>
          </p:nvPr>
        </p:nvSpPr>
        <p:spPr/>
        <p:txBody>
          <a:bodyPr/>
          <a:lstStyle/>
          <a:p>
            <a:endParaRPr lang="ru-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37BDBDD-0160-4C16-87B7-BC29220099EE}" type="slidenum">
              <a:rPr lang="ru-UA" smtClean="0"/>
              <a:t>‹№›</a:t>
            </a:fld>
            <a:endParaRPr lang="ru-UA"/>
          </a:p>
        </p:txBody>
      </p:sp>
    </p:spTree>
    <p:extLst>
      <p:ext uri="{BB962C8B-B14F-4D97-AF65-F5344CB8AC3E}">
        <p14:creationId xmlns:p14="http://schemas.microsoft.com/office/powerpoint/2010/main" val="2677296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09F9BEE6-2E3A-4928-A759-0B4C3E9000BA}" type="datetimeFigureOut">
              <a:rPr lang="ru-UA" smtClean="0"/>
              <a:t>26.10.2022</a:t>
            </a:fld>
            <a:endParaRPr lang="ru-UA"/>
          </a:p>
        </p:txBody>
      </p:sp>
      <p:sp>
        <p:nvSpPr>
          <p:cNvPr id="5" name="Footer Placeholder 4"/>
          <p:cNvSpPr>
            <a:spLocks noGrp="1"/>
          </p:cNvSpPr>
          <p:nvPr>
            <p:ph type="ftr" sz="quarter" idx="11"/>
          </p:nvPr>
        </p:nvSpPr>
        <p:spPr/>
        <p:txBody>
          <a:bodyPr/>
          <a:lstStyle/>
          <a:p>
            <a:endParaRPr lang="ru-UA"/>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37BDBDD-0160-4C16-87B7-BC29220099EE}" type="slidenum">
              <a:rPr lang="ru-UA" smtClean="0"/>
              <a:t>‹№›</a:t>
            </a:fld>
            <a:endParaRPr lang="ru-UA"/>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990751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09F9BEE6-2E3A-4928-A759-0B4C3E9000BA}" type="datetimeFigureOut">
              <a:rPr lang="ru-UA" smtClean="0"/>
              <a:t>26.10.2022</a:t>
            </a:fld>
            <a:endParaRPr lang="ru-UA"/>
          </a:p>
        </p:txBody>
      </p:sp>
      <p:sp>
        <p:nvSpPr>
          <p:cNvPr id="6" name="Footer Placeholder 5"/>
          <p:cNvSpPr>
            <a:spLocks noGrp="1"/>
          </p:cNvSpPr>
          <p:nvPr>
            <p:ph type="ftr" sz="quarter" idx="11"/>
          </p:nvPr>
        </p:nvSpPr>
        <p:spPr/>
        <p:txBody>
          <a:bodyPr/>
          <a:lstStyle/>
          <a:p>
            <a:endParaRPr lang="ru-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37BDBDD-0160-4C16-87B7-BC29220099EE}" type="slidenum">
              <a:rPr lang="ru-UA" smtClean="0"/>
              <a:t>‹№›</a:t>
            </a:fld>
            <a:endParaRPr lang="ru-UA"/>
          </a:p>
        </p:txBody>
      </p:sp>
    </p:spTree>
    <p:extLst>
      <p:ext uri="{BB962C8B-B14F-4D97-AF65-F5344CB8AC3E}">
        <p14:creationId xmlns:p14="http://schemas.microsoft.com/office/powerpoint/2010/main" val="21124257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09F9BEE6-2E3A-4928-A759-0B4C3E9000BA}" type="datetimeFigureOut">
              <a:rPr lang="ru-UA" smtClean="0"/>
              <a:t>26.10.2022</a:t>
            </a:fld>
            <a:endParaRPr lang="ru-UA"/>
          </a:p>
        </p:txBody>
      </p:sp>
      <p:sp>
        <p:nvSpPr>
          <p:cNvPr id="6" name="Footer Placeholder 5"/>
          <p:cNvSpPr>
            <a:spLocks noGrp="1"/>
          </p:cNvSpPr>
          <p:nvPr>
            <p:ph type="ftr" sz="quarter" idx="11"/>
          </p:nvPr>
        </p:nvSpPr>
        <p:spPr/>
        <p:txBody>
          <a:bodyPr/>
          <a:lstStyle/>
          <a:p>
            <a:endParaRPr lang="ru-UA"/>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37BDBDD-0160-4C16-87B7-BC29220099EE}" type="slidenum">
              <a:rPr lang="ru-UA" smtClean="0"/>
              <a:t>‹№›</a:t>
            </a:fld>
            <a:endParaRPr lang="ru-UA"/>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806616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09F9BEE6-2E3A-4928-A759-0B4C3E9000BA}" type="datetimeFigureOut">
              <a:rPr lang="ru-UA" smtClean="0"/>
              <a:t>26.10.2022</a:t>
            </a:fld>
            <a:endParaRPr lang="ru-UA"/>
          </a:p>
        </p:txBody>
      </p:sp>
      <p:sp>
        <p:nvSpPr>
          <p:cNvPr id="6" name="Footer Placeholder 5"/>
          <p:cNvSpPr>
            <a:spLocks noGrp="1"/>
          </p:cNvSpPr>
          <p:nvPr>
            <p:ph type="ftr" sz="quarter" idx="11"/>
          </p:nvPr>
        </p:nvSpPr>
        <p:spPr/>
        <p:txBody>
          <a:bodyPr/>
          <a:lstStyle/>
          <a:p>
            <a:endParaRPr lang="ru-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37BDBDD-0160-4C16-87B7-BC29220099EE}" type="slidenum">
              <a:rPr lang="ru-UA" smtClean="0"/>
              <a:t>‹№›</a:t>
            </a:fld>
            <a:endParaRPr lang="ru-UA"/>
          </a:p>
        </p:txBody>
      </p:sp>
    </p:spTree>
    <p:extLst>
      <p:ext uri="{BB962C8B-B14F-4D97-AF65-F5344CB8AC3E}">
        <p14:creationId xmlns:p14="http://schemas.microsoft.com/office/powerpoint/2010/main" val="3901190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09F9BEE6-2E3A-4928-A759-0B4C3E9000BA}" type="datetimeFigureOut">
              <a:rPr lang="ru-UA" smtClean="0"/>
              <a:t>26.10.2022</a:t>
            </a:fld>
            <a:endParaRPr lang="ru-UA"/>
          </a:p>
        </p:txBody>
      </p:sp>
      <p:sp>
        <p:nvSpPr>
          <p:cNvPr id="5" name="Footer Placeholder 4"/>
          <p:cNvSpPr>
            <a:spLocks noGrp="1"/>
          </p:cNvSpPr>
          <p:nvPr>
            <p:ph type="ftr" sz="quarter" idx="11"/>
          </p:nvPr>
        </p:nvSpPr>
        <p:spPr/>
        <p:txBody>
          <a:bodyPr/>
          <a:lstStyle/>
          <a:p>
            <a:endParaRPr lang="ru-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37BDBDD-0160-4C16-87B7-BC29220099EE}" type="slidenum">
              <a:rPr lang="ru-UA" smtClean="0"/>
              <a:t>‹№›</a:t>
            </a:fld>
            <a:endParaRPr lang="ru-UA"/>
          </a:p>
        </p:txBody>
      </p:sp>
    </p:spTree>
    <p:extLst>
      <p:ext uri="{BB962C8B-B14F-4D97-AF65-F5344CB8AC3E}">
        <p14:creationId xmlns:p14="http://schemas.microsoft.com/office/powerpoint/2010/main" val="21154816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09F9BEE6-2E3A-4928-A759-0B4C3E9000BA}" type="datetimeFigureOut">
              <a:rPr lang="ru-UA" smtClean="0"/>
              <a:t>26.10.2022</a:t>
            </a:fld>
            <a:endParaRPr lang="ru-UA"/>
          </a:p>
        </p:txBody>
      </p:sp>
      <p:sp>
        <p:nvSpPr>
          <p:cNvPr id="5" name="Footer Placeholder 4"/>
          <p:cNvSpPr>
            <a:spLocks noGrp="1"/>
          </p:cNvSpPr>
          <p:nvPr>
            <p:ph type="ftr" sz="quarter" idx="11"/>
          </p:nvPr>
        </p:nvSpPr>
        <p:spPr/>
        <p:txBody>
          <a:bodyPr/>
          <a:lstStyle/>
          <a:p>
            <a:endParaRPr lang="ru-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37BDBDD-0160-4C16-87B7-BC29220099EE}" type="slidenum">
              <a:rPr lang="ru-UA" smtClean="0"/>
              <a:t>‹№›</a:t>
            </a:fld>
            <a:endParaRPr lang="ru-UA"/>
          </a:p>
        </p:txBody>
      </p:sp>
    </p:spTree>
    <p:extLst>
      <p:ext uri="{BB962C8B-B14F-4D97-AF65-F5344CB8AC3E}">
        <p14:creationId xmlns:p14="http://schemas.microsoft.com/office/powerpoint/2010/main" val="3554964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09F9BEE6-2E3A-4928-A759-0B4C3E9000BA}" type="datetimeFigureOut">
              <a:rPr lang="ru-UA" smtClean="0"/>
              <a:t>26.10.2022</a:t>
            </a:fld>
            <a:endParaRPr lang="ru-UA"/>
          </a:p>
        </p:txBody>
      </p:sp>
      <p:sp>
        <p:nvSpPr>
          <p:cNvPr id="5" name="Footer Placeholder 4"/>
          <p:cNvSpPr>
            <a:spLocks noGrp="1"/>
          </p:cNvSpPr>
          <p:nvPr>
            <p:ph type="ftr" sz="quarter" idx="11"/>
          </p:nvPr>
        </p:nvSpPr>
        <p:spPr/>
        <p:txBody>
          <a:bodyPr/>
          <a:lstStyle/>
          <a:p>
            <a:endParaRPr lang="ru-U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37BDBDD-0160-4C16-87B7-BC29220099EE}" type="slidenum">
              <a:rPr lang="ru-UA" smtClean="0"/>
              <a:t>‹№›</a:t>
            </a:fld>
            <a:endParaRPr lang="ru-UA"/>
          </a:p>
        </p:txBody>
      </p:sp>
    </p:spTree>
    <p:extLst>
      <p:ext uri="{BB962C8B-B14F-4D97-AF65-F5344CB8AC3E}">
        <p14:creationId xmlns:p14="http://schemas.microsoft.com/office/powerpoint/2010/main" val="1269642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09F9BEE6-2E3A-4928-A759-0B4C3E9000BA}" type="datetimeFigureOut">
              <a:rPr lang="ru-UA" smtClean="0"/>
              <a:t>26.10.2022</a:t>
            </a:fld>
            <a:endParaRPr lang="ru-UA"/>
          </a:p>
        </p:txBody>
      </p:sp>
      <p:sp>
        <p:nvSpPr>
          <p:cNvPr id="5" name="Footer Placeholder 4"/>
          <p:cNvSpPr>
            <a:spLocks noGrp="1"/>
          </p:cNvSpPr>
          <p:nvPr>
            <p:ph type="ftr" sz="quarter" idx="11"/>
          </p:nvPr>
        </p:nvSpPr>
        <p:spPr/>
        <p:txBody>
          <a:bodyPr/>
          <a:lstStyle/>
          <a:p>
            <a:endParaRPr lang="ru-U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37BDBDD-0160-4C16-87B7-BC29220099EE}" type="slidenum">
              <a:rPr lang="ru-UA" smtClean="0"/>
              <a:t>‹№›</a:t>
            </a:fld>
            <a:endParaRPr lang="ru-UA"/>
          </a:p>
        </p:txBody>
      </p:sp>
    </p:spTree>
    <p:extLst>
      <p:ext uri="{BB962C8B-B14F-4D97-AF65-F5344CB8AC3E}">
        <p14:creationId xmlns:p14="http://schemas.microsoft.com/office/powerpoint/2010/main" val="4230987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09F9BEE6-2E3A-4928-A759-0B4C3E9000BA}" type="datetimeFigureOut">
              <a:rPr lang="ru-UA" smtClean="0"/>
              <a:t>26.10.2022</a:t>
            </a:fld>
            <a:endParaRPr lang="ru-UA"/>
          </a:p>
        </p:txBody>
      </p:sp>
      <p:sp>
        <p:nvSpPr>
          <p:cNvPr id="6" name="Footer Placeholder 5"/>
          <p:cNvSpPr>
            <a:spLocks noGrp="1"/>
          </p:cNvSpPr>
          <p:nvPr>
            <p:ph type="ftr" sz="quarter" idx="11"/>
          </p:nvPr>
        </p:nvSpPr>
        <p:spPr/>
        <p:txBody>
          <a:bodyPr/>
          <a:lstStyle/>
          <a:p>
            <a:endParaRPr lang="ru-UA"/>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37BDBDD-0160-4C16-87B7-BC29220099EE}" type="slidenum">
              <a:rPr lang="ru-UA" smtClean="0"/>
              <a:t>‹№›</a:t>
            </a:fld>
            <a:endParaRPr lang="ru-UA"/>
          </a:p>
        </p:txBody>
      </p:sp>
    </p:spTree>
    <p:extLst>
      <p:ext uri="{BB962C8B-B14F-4D97-AF65-F5344CB8AC3E}">
        <p14:creationId xmlns:p14="http://schemas.microsoft.com/office/powerpoint/2010/main" val="1784524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09F9BEE6-2E3A-4928-A759-0B4C3E9000BA}" type="datetimeFigureOut">
              <a:rPr lang="ru-UA" smtClean="0"/>
              <a:t>26.10.2022</a:t>
            </a:fld>
            <a:endParaRPr lang="ru-UA"/>
          </a:p>
        </p:txBody>
      </p:sp>
      <p:sp>
        <p:nvSpPr>
          <p:cNvPr id="8" name="Footer Placeholder 7"/>
          <p:cNvSpPr>
            <a:spLocks noGrp="1"/>
          </p:cNvSpPr>
          <p:nvPr>
            <p:ph type="ftr" sz="quarter" idx="11"/>
          </p:nvPr>
        </p:nvSpPr>
        <p:spPr/>
        <p:txBody>
          <a:bodyPr/>
          <a:lstStyle/>
          <a:p>
            <a:endParaRPr lang="ru-U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37BDBDD-0160-4C16-87B7-BC29220099EE}" type="slidenum">
              <a:rPr lang="ru-UA" smtClean="0"/>
              <a:t>‹№›</a:t>
            </a:fld>
            <a:endParaRPr lang="ru-UA"/>
          </a:p>
        </p:txBody>
      </p:sp>
    </p:spTree>
    <p:extLst>
      <p:ext uri="{BB962C8B-B14F-4D97-AF65-F5344CB8AC3E}">
        <p14:creationId xmlns:p14="http://schemas.microsoft.com/office/powerpoint/2010/main" val="3388563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09F9BEE6-2E3A-4928-A759-0B4C3E9000BA}" type="datetimeFigureOut">
              <a:rPr lang="ru-UA" smtClean="0"/>
              <a:t>26.10.2022</a:t>
            </a:fld>
            <a:endParaRPr lang="ru-UA"/>
          </a:p>
        </p:txBody>
      </p:sp>
      <p:sp>
        <p:nvSpPr>
          <p:cNvPr id="4" name="Footer Placeholder 3"/>
          <p:cNvSpPr>
            <a:spLocks noGrp="1"/>
          </p:cNvSpPr>
          <p:nvPr>
            <p:ph type="ftr" sz="quarter" idx="11"/>
          </p:nvPr>
        </p:nvSpPr>
        <p:spPr/>
        <p:txBody>
          <a:bodyPr/>
          <a:lstStyle/>
          <a:p>
            <a:endParaRPr lang="ru-UA"/>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37BDBDD-0160-4C16-87B7-BC29220099EE}" type="slidenum">
              <a:rPr lang="ru-UA" smtClean="0"/>
              <a:t>‹№›</a:t>
            </a:fld>
            <a:endParaRPr lang="ru-UA"/>
          </a:p>
        </p:txBody>
      </p:sp>
    </p:spTree>
    <p:extLst>
      <p:ext uri="{BB962C8B-B14F-4D97-AF65-F5344CB8AC3E}">
        <p14:creationId xmlns:p14="http://schemas.microsoft.com/office/powerpoint/2010/main" val="3404161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F9BEE6-2E3A-4928-A759-0B4C3E9000BA}" type="datetimeFigureOut">
              <a:rPr lang="ru-UA" smtClean="0"/>
              <a:t>26.10.2022</a:t>
            </a:fld>
            <a:endParaRPr lang="ru-UA"/>
          </a:p>
        </p:txBody>
      </p:sp>
      <p:sp>
        <p:nvSpPr>
          <p:cNvPr id="3" name="Footer Placeholder 2"/>
          <p:cNvSpPr>
            <a:spLocks noGrp="1"/>
          </p:cNvSpPr>
          <p:nvPr>
            <p:ph type="ftr" sz="quarter" idx="11"/>
          </p:nvPr>
        </p:nvSpPr>
        <p:spPr/>
        <p:txBody>
          <a:bodyPr/>
          <a:lstStyle/>
          <a:p>
            <a:endParaRPr lang="ru-UA"/>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37BDBDD-0160-4C16-87B7-BC29220099EE}" type="slidenum">
              <a:rPr lang="ru-UA" smtClean="0"/>
              <a:t>‹№›</a:t>
            </a:fld>
            <a:endParaRPr lang="ru-UA"/>
          </a:p>
        </p:txBody>
      </p:sp>
    </p:spTree>
    <p:extLst>
      <p:ext uri="{BB962C8B-B14F-4D97-AF65-F5344CB8AC3E}">
        <p14:creationId xmlns:p14="http://schemas.microsoft.com/office/powerpoint/2010/main" val="2036105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09F9BEE6-2E3A-4928-A759-0B4C3E9000BA}" type="datetimeFigureOut">
              <a:rPr lang="ru-UA" smtClean="0"/>
              <a:t>26.10.2022</a:t>
            </a:fld>
            <a:endParaRPr lang="ru-UA"/>
          </a:p>
        </p:txBody>
      </p:sp>
      <p:sp>
        <p:nvSpPr>
          <p:cNvPr id="6" name="Footer Placeholder 5"/>
          <p:cNvSpPr>
            <a:spLocks noGrp="1"/>
          </p:cNvSpPr>
          <p:nvPr>
            <p:ph type="ftr" sz="quarter" idx="11"/>
          </p:nvPr>
        </p:nvSpPr>
        <p:spPr/>
        <p:txBody>
          <a:bodyPr/>
          <a:lstStyle/>
          <a:p>
            <a:endParaRPr lang="ru-UA"/>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37BDBDD-0160-4C16-87B7-BC29220099EE}" type="slidenum">
              <a:rPr lang="ru-UA" smtClean="0"/>
              <a:t>‹№›</a:t>
            </a:fld>
            <a:endParaRPr lang="ru-UA"/>
          </a:p>
        </p:txBody>
      </p:sp>
    </p:spTree>
    <p:extLst>
      <p:ext uri="{BB962C8B-B14F-4D97-AF65-F5344CB8AC3E}">
        <p14:creationId xmlns:p14="http://schemas.microsoft.com/office/powerpoint/2010/main" val="51537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09F9BEE6-2E3A-4928-A759-0B4C3E9000BA}" type="datetimeFigureOut">
              <a:rPr lang="ru-UA" smtClean="0"/>
              <a:t>26.10.2022</a:t>
            </a:fld>
            <a:endParaRPr lang="ru-UA"/>
          </a:p>
        </p:txBody>
      </p:sp>
      <p:sp>
        <p:nvSpPr>
          <p:cNvPr id="6" name="Footer Placeholder 5"/>
          <p:cNvSpPr>
            <a:spLocks noGrp="1"/>
          </p:cNvSpPr>
          <p:nvPr>
            <p:ph type="ftr" sz="quarter" idx="11"/>
          </p:nvPr>
        </p:nvSpPr>
        <p:spPr/>
        <p:txBody>
          <a:bodyPr/>
          <a:lstStyle/>
          <a:p>
            <a:endParaRPr lang="ru-U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37BDBDD-0160-4C16-87B7-BC29220099EE}" type="slidenum">
              <a:rPr lang="ru-UA" smtClean="0"/>
              <a:t>‹№›</a:t>
            </a:fld>
            <a:endParaRPr lang="ru-UA"/>
          </a:p>
        </p:txBody>
      </p:sp>
    </p:spTree>
    <p:extLst>
      <p:ext uri="{BB962C8B-B14F-4D97-AF65-F5344CB8AC3E}">
        <p14:creationId xmlns:p14="http://schemas.microsoft.com/office/powerpoint/2010/main" val="4019319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9F9BEE6-2E3A-4928-A759-0B4C3E9000BA}" type="datetimeFigureOut">
              <a:rPr lang="ru-UA" smtClean="0"/>
              <a:t>26.10.2022</a:t>
            </a:fld>
            <a:endParaRPr lang="ru-UA"/>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UA"/>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37BDBDD-0160-4C16-87B7-BC29220099EE}" type="slidenum">
              <a:rPr lang="ru-UA" smtClean="0"/>
              <a:t>‹№›</a:t>
            </a:fld>
            <a:endParaRPr lang="ru-UA"/>
          </a:p>
        </p:txBody>
      </p:sp>
    </p:spTree>
    <p:extLst>
      <p:ext uri="{BB962C8B-B14F-4D97-AF65-F5344CB8AC3E}">
        <p14:creationId xmlns:p14="http://schemas.microsoft.com/office/powerpoint/2010/main" val="31313614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C44E2A4-E073-66F0-CAC3-DA06571DE642}"/>
              </a:ext>
            </a:extLst>
          </p:cNvPr>
          <p:cNvSpPr>
            <a:spLocks noGrp="1"/>
          </p:cNvSpPr>
          <p:nvPr>
            <p:ph type="title"/>
          </p:nvPr>
        </p:nvSpPr>
        <p:spPr>
          <a:xfrm>
            <a:off x="2052537" y="624109"/>
            <a:ext cx="9452076" cy="4249448"/>
          </a:xfrm>
        </p:spPr>
        <p:txBody>
          <a:bodyPr>
            <a:normAutofit/>
          </a:bodyPr>
          <a:lstStyle/>
          <a:p>
            <a:pPr algn="ctr"/>
            <a:r>
              <a:rPr lang="uk-UA">
                <a:effectLst/>
                <a:latin typeface="Times New Roman" panose="02020603050405020304" pitchFamily="18" charset="0"/>
                <a:ea typeface="Calibri" panose="020F0502020204030204" pitchFamily="34" charset="0"/>
                <a:cs typeface="Times New Roman" panose="02020603050405020304" pitchFamily="18" charset="0"/>
              </a:rPr>
              <a:t>Лекція 6. </a:t>
            </a:r>
            <a:r>
              <a:rPr lang="uk-UA" b="1" dirty="0">
                <a:effectLst/>
                <a:latin typeface="Times New Roman" panose="02020603050405020304" pitchFamily="18" charset="0"/>
                <a:ea typeface="Calibri" panose="020F0502020204030204" pitchFamily="34" charset="0"/>
                <a:cs typeface="Times New Roman" panose="02020603050405020304" pitchFamily="18" charset="0"/>
              </a:rPr>
              <a:t>Розлади </a:t>
            </a:r>
            <a:r>
              <a:rPr lang="uk-UA" b="1" dirty="0" err="1">
                <a:effectLst/>
                <a:latin typeface="Times New Roman" panose="02020603050405020304" pitchFamily="18" charset="0"/>
                <a:ea typeface="Calibri" panose="020F0502020204030204" pitchFamily="34" charset="0"/>
                <a:cs typeface="Times New Roman" panose="02020603050405020304" pitchFamily="18" charset="0"/>
              </a:rPr>
              <a:t>ефекторно</a:t>
            </a:r>
            <a:r>
              <a:rPr lang="uk-UA" b="1" dirty="0">
                <a:effectLst/>
                <a:latin typeface="Times New Roman" panose="02020603050405020304" pitchFamily="18" charset="0"/>
                <a:ea typeface="Calibri" panose="020F0502020204030204" pitchFamily="34" charset="0"/>
                <a:cs typeface="Times New Roman" panose="02020603050405020304" pitchFamily="18" charset="0"/>
              </a:rPr>
              <a:t>-вольової сфери та потягів</a:t>
            </a:r>
            <a:br>
              <a:rPr lang="ru-UA" b="1" dirty="0">
                <a:effectLst/>
                <a:latin typeface="Times New Roman" panose="02020603050405020304" pitchFamily="18" charset="0"/>
                <a:ea typeface="Calibri" panose="020F0502020204030204" pitchFamily="34" charset="0"/>
                <a:cs typeface="Times New Roman" panose="02020603050405020304" pitchFamily="18" charset="0"/>
              </a:rPr>
            </a:br>
            <a:endParaRPr lang="ru-UA"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8693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31BBA1FE-328A-2C18-C85C-BAFFF4C2543E}"/>
              </a:ext>
            </a:extLst>
          </p:cNvPr>
          <p:cNvSpPr>
            <a:spLocks noGrp="1"/>
          </p:cNvSpPr>
          <p:nvPr>
            <p:ph idx="1"/>
          </p:nvPr>
        </p:nvSpPr>
        <p:spPr>
          <a:xfrm>
            <a:off x="1264597" y="262647"/>
            <a:ext cx="10240016" cy="6381344"/>
          </a:xfrm>
        </p:spPr>
        <p:txBody>
          <a:bodyPr>
            <a:normAutofit fontScale="85000" lnSpcReduction="10000"/>
          </a:bodyPr>
          <a:lstStyle/>
          <a:p>
            <a:pPr indent="0" algn="just">
              <a:lnSpc>
                <a:spcPct val="150000"/>
              </a:lnSpc>
              <a:spcAft>
                <a:spcPts val="800"/>
              </a:spcAft>
              <a:buNone/>
            </a:pPr>
            <a:r>
              <a:rPr lang="uk-UA" dirty="0">
                <a:latin typeface="Times New Roman" panose="02020603050405020304" pitchFamily="18" charset="0"/>
                <a:cs typeface="Times New Roman" panose="02020603050405020304" pitchFamily="18" charset="0"/>
              </a:rPr>
              <a:t>Статеві </a:t>
            </a:r>
            <a:r>
              <a:rPr lang="uk-UA" dirty="0" err="1">
                <a:latin typeface="Times New Roman" panose="02020603050405020304" pitchFamily="18" charset="0"/>
                <a:cs typeface="Times New Roman" panose="02020603050405020304" pitchFamily="18" charset="0"/>
              </a:rPr>
              <a:t>перверзії</a:t>
            </a:r>
            <a:r>
              <a:rPr lang="uk-UA" dirty="0">
                <a:latin typeface="Times New Roman" panose="02020603050405020304" pitchFamily="18" charset="0"/>
                <a:cs typeface="Times New Roman" panose="02020603050405020304" pitchFamily="18" charset="0"/>
              </a:rPr>
              <a:t> виявляються зміною спрямування статевого потягу та форм його реалізації. Їх можна вважати істинними тільки тоді, коли спотворений статевий потяг реалізується, заміщуючи нормальне статеве життя. Статеві збочення досить різноманітні. Це можуть бути порушення статевої самосвідомості (транссексуалізм), психосексуальних орієнтацій за об’єктом, віком та статтю об’єкта. </a:t>
            </a:r>
          </a:p>
          <a:p>
            <a:pPr indent="0" algn="just">
              <a:lnSpc>
                <a:spcPct val="150000"/>
              </a:lnSpc>
              <a:spcAft>
                <a:spcPts val="800"/>
              </a:spcAft>
              <a:buNone/>
            </a:pPr>
            <a:r>
              <a:rPr lang="uk-UA" dirty="0">
                <a:latin typeface="Times New Roman" panose="02020603050405020304" pitchFamily="18" charset="0"/>
                <a:cs typeface="Times New Roman" panose="02020603050405020304" pitchFamily="18" charset="0"/>
              </a:rPr>
              <a:t>Транссексуалізм — стійке усвідомлення власної належності до протилежної статі, попри те, що статеві залози, сечостатеві органи й вторинні статеві ознаки відповідають генетичній статі. </a:t>
            </a:r>
          </a:p>
          <a:p>
            <a:pPr indent="0" algn="just">
              <a:lnSpc>
                <a:spcPct val="150000"/>
              </a:lnSpc>
              <a:spcAft>
                <a:spcPts val="800"/>
              </a:spcAft>
              <a:buNone/>
            </a:pPr>
            <a:r>
              <a:rPr lang="uk-UA" dirty="0">
                <a:latin typeface="Times New Roman" panose="02020603050405020304" pitchFamily="18" charset="0"/>
                <a:cs typeface="Times New Roman" panose="02020603050405020304" pitchFamily="18" charset="0"/>
              </a:rPr>
              <a:t>Патологічний онанізм — отримання статевого задоволення за допомогою тільки механічного подразнення статевих органів (фізичний онанізм) або посиленого фантазування на еротичні теми (психічний онанізм). </a:t>
            </a:r>
          </a:p>
          <a:p>
            <a:pPr indent="0" algn="just">
              <a:lnSpc>
                <a:spcPct val="150000"/>
              </a:lnSpc>
              <a:spcAft>
                <a:spcPts val="800"/>
              </a:spcAft>
              <a:buNone/>
            </a:pPr>
            <a:r>
              <a:rPr lang="uk-UA" dirty="0" err="1">
                <a:latin typeface="Times New Roman" panose="02020603050405020304" pitchFamily="18" charset="0"/>
                <a:cs typeface="Times New Roman" panose="02020603050405020304" pitchFamily="18" charset="0"/>
              </a:rPr>
              <a:t>Нарцисизм</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аутоеротизм</a:t>
            </a:r>
            <a:r>
              <a:rPr lang="uk-UA" dirty="0">
                <a:latin typeface="Times New Roman" panose="02020603050405020304" pitchFamily="18" charset="0"/>
                <a:cs typeface="Times New Roman" panose="02020603050405020304" pitchFamily="18" charset="0"/>
              </a:rPr>
              <a:t>) — спрямування лібідо на самого себе, сексуальна закоханість, милування власним оголеним тілом (культ власного тіла), що супроводжується статевим збудженням. </a:t>
            </a:r>
          </a:p>
          <a:p>
            <a:pPr indent="0" algn="just">
              <a:lnSpc>
                <a:spcPct val="150000"/>
              </a:lnSpc>
              <a:spcAft>
                <a:spcPts val="800"/>
              </a:spcAft>
              <a:buNone/>
            </a:pPr>
            <a:r>
              <a:rPr lang="uk-UA" dirty="0">
                <a:latin typeface="Times New Roman" panose="02020603050405020304" pitchFamily="18" charset="0"/>
                <a:cs typeface="Times New Roman" panose="02020603050405020304" pitchFamily="18" charset="0"/>
              </a:rPr>
              <a:t>Ексгібіціонізм — отримання статевого збудження і задоволення шляхом оголювання і виставляння статевих органів перед особами протилежної статі. Спостерігається зазвичай у чоловіків. </a:t>
            </a:r>
          </a:p>
          <a:p>
            <a:pPr indent="0" algn="just">
              <a:lnSpc>
                <a:spcPct val="150000"/>
              </a:lnSpc>
              <a:spcAft>
                <a:spcPts val="800"/>
              </a:spcAft>
              <a:buNone/>
            </a:pPr>
            <a:r>
              <a:rPr lang="uk-UA" dirty="0" err="1">
                <a:latin typeface="Times New Roman" panose="02020603050405020304" pitchFamily="18" charset="0"/>
                <a:cs typeface="Times New Roman" panose="02020603050405020304" pitchFamily="18" charset="0"/>
              </a:rPr>
              <a:t>Вуайєризм</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візіонізм</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скопофілія</a:t>
            </a:r>
            <a:r>
              <a:rPr lang="uk-UA" dirty="0">
                <a:latin typeface="Times New Roman" panose="02020603050405020304" pitchFamily="18" charset="0"/>
                <a:cs typeface="Times New Roman" panose="02020603050405020304" pitchFamily="18" charset="0"/>
              </a:rPr>
              <a:t>) — непереборний потяг до підглядання за статевим актом, сексуальними діями, оголеними особами, їх статевими органами з метою отримання статевого задоволення. Різновидом </a:t>
            </a:r>
            <a:r>
              <a:rPr lang="uk-UA" dirty="0" err="1">
                <a:latin typeface="Times New Roman" panose="02020603050405020304" pitchFamily="18" charset="0"/>
                <a:cs typeface="Times New Roman" panose="02020603050405020304" pitchFamily="18" charset="0"/>
              </a:rPr>
              <a:t>скопофілії</a:t>
            </a:r>
            <a:r>
              <a:rPr lang="uk-UA" dirty="0">
                <a:latin typeface="Times New Roman" panose="02020603050405020304" pitchFamily="18" charset="0"/>
                <a:cs typeface="Times New Roman" panose="02020603050405020304" pitchFamily="18" charset="0"/>
              </a:rPr>
              <a:t> є захоплення порнографією, еротичними фільмами тощо.</a:t>
            </a:r>
            <a:endParaRPr lang="ru-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8602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EE43332B-2575-B7FF-AB97-64EF28BCA572}"/>
              </a:ext>
            </a:extLst>
          </p:cNvPr>
          <p:cNvSpPr>
            <a:spLocks noGrp="1"/>
          </p:cNvSpPr>
          <p:nvPr>
            <p:ph idx="1"/>
          </p:nvPr>
        </p:nvSpPr>
        <p:spPr>
          <a:xfrm>
            <a:off x="1135627" y="486383"/>
            <a:ext cx="10559844" cy="6106146"/>
          </a:xfrm>
        </p:spPr>
        <p:txBody>
          <a:bodyPr>
            <a:normAutofit fontScale="77500" lnSpcReduction="20000"/>
          </a:bodyPr>
          <a:lstStyle/>
          <a:p>
            <a:pPr indent="540385" algn="just">
              <a:lnSpc>
                <a:spcPct val="150000"/>
              </a:lnSpc>
              <a:spcAft>
                <a:spcPts val="800"/>
              </a:spcAft>
            </a:pPr>
            <a:r>
              <a:rPr lang="uk-UA" dirty="0">
                <a:latin typeface="Times New Roman" panose="02020603050405020304" pitchFamily="18" charset="0"/>
                <a:cs typeface="Times New Roman" panose="02020603050405020304" pitchFamily="18" charset="0"/>
              </a:rPr>
              <a:t>Фетишизм (</a:t>
            </a:r>
            <a:r>
              <a:rPr lang="uk-UA" dirty="0" err="1">
                <a:latin typeface="Times New Roman" panose="02020603050405020304" pitchFamily="18" charset="0"/>
                <a:cs typeface="Times New Roman" panose="02020603050405020304" pitchFamily="18" charset="0"/>
              </a:rPr>
              <a:t>ідолізм</a:t>
            </a:r>
            <a:r>
              <a:rPr lang="uk-UA" dirty="0">
                <a:latin typeface="Times New Roman" panose="02020603050405020304" pitchFamily="18" charset="0"/>
                <a:cs typeface="Times New Roman" panose="02020603050405020304" pitchFamily="18" charset="0"/>
              </a:rPr>
              <a:t>, символізм) — зведення до культу певного предмета (жіночої білизни, одягу, взуття або певних частин тіла — ноги, молочних залоз, статевих органів), настання статевого збудження та отримання насолоди від споглядання їх або дотику до них. Буває лише у чоловіків. </a:t>
            </a:r>
          </a:p>
          <a:p>
            <a:pPr indent="540385" algn="just">
              <a:lnSpc>
                <a:spcPct val="150000"/>
              </a:lnSpc>
              <a:spcAft>
                <a:spcPts val="800"/>
              </a:spcAft>
            </a:pPr>
            <a:r>
              <a:rPr lang="uk-UA" dirty="0" err="1">
                <a:latin typeface="Times New Roman" panose="02020603050405020304" pitchFamily="18" charset="0"/>
                <a:cs typeface="Times New Roman" panose="02020603050405020304" pitchFamily="18" charset="0"/>
              </a:rPr>
              <a:t>Трансвестизм</a:t>
            </a:r>
            <a:r>
              <a:rPr lang="uk-UA" dirty="0">
                <a:latin typeface="Times New Roman" panose="02020603050405020304" pitchFamily="18" charset="0"/>
                <a:cs typeface="Times New Roman" panose="02020603050405020304" pitchFamily="18" charset="0"/>
              </a:rPr>
              <a:t> — настання статевого збудження і задоволення під час переодягання в одяг протилежної статі. </a:t>
            </a:r>
          </a:p>
          <a:p>
            <a:pPr indent="540385" algn="just">
              <a:lnSpc>
                <a:spcPct val="150000"/>
              </a:lnSpc>
              <a:spcAft>
                <a:spcPts val="800"/>
              </a:spcAft>
            </a:pPr>
            <a:r>
              <a:rPr lang="uk-UA" dirty="0">
                <a:latin typeface="Times New Roman" panose="02020603050405020304" pitchFamily="18" charset="0"/>
                <a:cs typeface="Times New Roman" panose="02020603050405020304" pitchFamily="18" charset="0"/>
              </a:rPr>
              <a:t>Зоофілія (содомія, </a:t>
            </a:r>
            <a:r>
              <a:rPr lang="uk-UA" dirty="0" err="1">
                <a:latin typeface="Times New Roman" panose="02020603050405020304" pitchFamily="18" charset="0"/>
                <a:cs typeface="Times New Roman" panose="02020603050405020304" pitchFamily="18" charset="0"/>
              </a:rPr>
              <a:t>бестіалізм</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зооерастія</a:t>
            </a:r>
            <a:r>
              <a:rPr lang="uk-UA" dirty="0">
                <a:latin typeface="Times New Roman" panose="02020603050405020304" pitchFamily="18" charset="0"/>
                <a:cs typeface="Times New Roman" panose="02020603050405020304" pitchFamily="18" charset="0"/>
              </a:rPr>
              <a:t>) — сексуальний потяг до тварин, отримання задоволення від статевого акту з ними. </a:t>
            </a:r>
          </a:p>
          <a:p>
            <a:pPr indent="540385" algn="just">
              <a:lnSpc>
                <a:spcPct val="150000"/>
              </a:lnSpc>
              <a:spcAft>
                <a:spcPts val="800"/>
              </a:spcAft>
            </a:pPr>
            <a:r>
              <a:rPr lang="uk-UA" dirty="0" err="1">
                <a:latin typeface="Times New Roman" panose="02020603050405020304" pitchFamily="18" charset="0"/>
                <a:cs typeface="Times New Roman" panose="02020603050405020304" pitchFamily="18" charset="0"/>
              </a:rPr>
              <a:t>Некрофілія</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бертранізм</a:t>
            </a:r>
            <a:r>
              <a:rPr lang="uk-UA" dirty="0">
                <a:latin typeface="Times New Roman" panose="02020603050405020304" pitchFamily="18" charset="0"/>
                <a:cs typeface="Times New Roman" panose="02020603050405020304" pitchFamily="18" charset="0"/>
              </a:rPr>
              <a:t>) — статевий потяг до трупів, здійснення з трупами сексуальних дій і отримання від цього статевого задоволення. Педофілія — сексуальний потяг до дітей зі спробами вступити з ними у статеві контакти. </a:t>
            </a:r>
          </a:p>
          <a:p>
            <a:pPr indent="540385" algn="just">
              <a:lnSpc>
                <a:spcPct val="150000"/>
              </a:lnSpc>
              <a:spcAft>
                <a:spcPts val="800"/>
              </a:spcAft>
            </a:pPr>
            <a:r>
              <a:rPr lang="uk-UA" dirty="0" err="1">
                <a:latin typeface="Times New Roman" panose="02020603050405020304" pitchFamily="18" charset="0"/>
                <a:cs typeface="Times New Roman" panose="02020603050405020304" pitchFamily="18" charset="0"/>
              </a:rPr>
              <a:t>Ефебофілія</a:t>
            </a:r>
            <a:r>
              <a:rPr lang="uk-UA" dirty="0">
                <a:latin typeface="Times New Roman" panose="02020603050405020304" pitchFamily="18" charset="0"/>
                <a:cs typeface="Times New Roman" panose="02020603050405020304" pitchFamily="18" charset="0"/>
              </a:rPr>
              <a:t> — статевий потяг до підлітків та юнаків чи юнок. </a:t>
            </a:r>
          </a:p>
          <a:p>
            <a:pPr indent="540385" algn="just">
              <a:lnSpc>
                <a:spcPct val="150000"/>
              </a:lnSpc>
              <a:spcAft>
                <a:spcPts val="800"/>
              </a:spcAft>
            </a:pPr>
            <a:r>
              <a:rPr lang="uk-UA" dirty="0" err="1">
                <a:latin typeface="Times New Roman" panose="02020603050405020304" pitchFamily="18" charset="0"/>
                <a:cs typeface="Times New Roman" panose="02020603050405020304" pitchFamily="18" charset="0"/>
              </a:rPr>
              <a:t>Геронтофілія</a:t>
            </a:r>
            <a:r>
              <a:rPr lang="uk-UA" dirty="0">
                <a:latin typeface="Times New Roman" panose="02020603050405020304" pitchFamily="18" charset="0"/>
                <a:cs typeface="Times New Roman" panose="02020603050405020304" pitchFamily="18" charset="0"/>
              </a:rPr>
              <a:t> — статевий потяг до осіб старечого віку, отримання статевого задоволення під час статевого акту з ними. </a:t>
            </a:r>
          </a:p>
          <a:p>
            <a:pPr indent="540385" algn="just">
              <a:lnSpc>
                <a:spcPct val="150000"/>
              </a:lnSpc>
              <a:spcAft>
                <a:spcPts val="800"/>
              </a:spcAft>
            </a:pPr>
            <a:r>
              <a:rPr lang="uk-UA" dirty="0">
                <a:latin typeface="Times New Roman" panose="02020603050405020304" pitchFamily="18" charset="0"/>
                <a:cs typeface="Times New Roman" panose="02020603050405020304" pitchFamily="18" charset="0"/>
              </a:rPr>
              <a:t>Гомосексуалізм (сексуальна інверсія) — порушення психосексуальної орієнтації, статевий потяг до осіб однойменної статі. Чоловічий гомосексуалізм називають </a:t>
            </a:r>
            <a:r>
              <a:rPr lang="uk-UA" dirty="0" err="1">
                <a:latin typeface="Times New Roman" panose="02020603050405020304" pitchFamily="18" charset="0"/>
                <a:cs typeface="Times New Roman" panose="02020603050405020304" pitchFamily="18" charset="0"/>
              </a:rPr>
              <a:t>уранізмом</a:t>
            </a:r>
            <a:r>
              <a:rPr lang="uk-UA" dirty="0">
                <a:latin typeface="Times New Roman" panose="02020603050405020304" pitchFamily="18" charset="0"/>
                <a:cs typeface="Times New Roman" panose="02020603050405020304" pitchFamily="18" charset="0"/>
              </a:rPr>
              <a:t> (педерастією), жіночий — </a:t>
            </a:r>
            <a:r>
              <a:rPr lang="uk-UA" dirty="0" err="1">
                <a:latin typeface="Times New Roman" panose="02020603050405020304" pitchFamily="18" charset="0"/>
                <a:cs typeface="Times New Roman" panose="02020603050405020304" pitchFamily="18" charset="0"/>
              </a:rPr>
              <a:t>лесбіянством</a:t>
            </a:r>
            <a:r>
              <a:rPr lang="uk-UA" dirty="0">
                <a:latin typeface="Times New Roman" panose="02020603050405020304" pitchFamily="18" charset="0"/>
                <a:cs typeface="Times New Roman" panose="02020603050405020304" pitchFamily="18" charset="0"/>
              </a:rPr>
              <a:t>, лесбійською любов’ю, </a:t>
            </a:r>
            <a:r>
              <a:rPr lang="uk-UA" dirty="0" err="1">
                <a:latin typeface="Times New Roman" panose="02020603050405020304" pitchFamily="18" charset="0"/>
                <a:cs typeface="Times New Roman" panose="02020603050405020304" pitchFamily="18" charset="0"/>
              </a:rPr>
              <a:t>сафізмом</a:t>
            </a:r>
            <a:r>
              <a:rPr lang="uk-UA" dirty="0">
                <a:latin typeface="Times New Roman" panose="02020603050405020304" pitchFamily="18" charset="0"/>
                <a:cs typeface="Times New Roman" panose="02020603050405020304" pitchFamily="18" charset="0"/>
              </a:rPr>
              <a:t>. </a:t>
            </a:r>
          </a:p>
          <a:p>
            <a:pPr indent="540385" algn="just">
              <a:lnSpc>
                <a:spcPct val="150000"/>
              </a:lnSpc>
              <a:spcAft>
                <a:spcPts val="800"/>
              </a:spcAft>
            </a:pPr>
            <a:r>
              <a:rPr lang="uk-UA" dirty="0">
                <a:latin typeface="Times New Roman" panose="02020603050405020304" pitchFamily="18" charset="0"/>
                <a:cs typeface="Times New Roman" panose="02020603050405020304" pitchFamily="18" charset="0"/>
              </a:rPr>
              <a:t>Садизм — отримання сексуального задоволення під час статевих зносин тільки за умови, що зроблено боляче сексуальному партнерові. Патологічна пристрасть до жорстоких учинків, катування. Завдаючи фізичних мук іншим, садист дістає насолоду.</a:t>
            </a:r>
          </a:p>
          <a:p>
            <a:pPr indent="540385" algn="just">
              <a:lnSpc>
                <a:spcPct val="150000"/>
              </a:lnSpc>
              <a:spcAft>
                <a:spcPts val="800"/>
              </a:spcAft>
            </a:pPr>
            <a:r>
              <a:rPr lang="uk-UA" dirty="0">
                <a:latin typeface="Times New Roman" panose="02020603050405020304" pitchFamily="18" charset="0"/>
                <a:cs typeface="Times New Roman" panose="02020603050405020304" pitchFamily="18" charset="0"/>
              </a:rPr>
              <a:t> Мазохізм — статеве збудження і задоволення виникає лише на тлі відчуття болю, заподіяного партнером</a:t>
            </a:r>
            <a:r>
              <a:rPr lang="uk-UA" dirty="0"/>
              <a:t>.</a:t>
            </a:r>
            <a:endParaRPr lang="ru-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5917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E5610FA-A86E-44A7-ADF6-1261215AF67C}"/>
              </a:ext>
            </a:extLst>
          </p:cNvPr>
          <p:cNvSpPr>
            <a:spLocks noGrp="1"/>
          </p:cNvSpPr>
          <p:nvPr>
            <p:ph type="title"/>
          </p:nvPr>
        </p:nvSpPr>
        <p:spPr/>
        <p:txBody>
          <a:bodyPr/>
          <a:lstStyle/>
          <a:p>
            <a:r>
              <a:rPr lang="uk-UA" dirty="0">
                <a:latin typeface="Times New Roman" panose="02020603050405020304" pitchFamily="18" charset="0"/>
                <a:ea typeface="STZhongsong" panose="020B0503020204020204" pitchFamily="2" charset="-122"/>
                <a:cs typeface="Times New Roman" panose="02020603050405020304" pitchFamily="18" charset="0"/>
              </a:rPr>
              <a:t>План:</a:t>
            </a:r>
            <a:endParaRPr lang="ru-UA" dirty="0">
              <a:latin typeface="Times New Roman" panose="02020603050405020304" pitchFamily="18" charset="0"/>
              <a:ea typeface="STZhongsong" panose="020B0503020204020204" pitchFamily="2" charset="-122"/>
              <a:cs typeface="Times New Roman" panose="02020603050405020304" pitchFamily="18" charset="0"/>
            </a:endParaRPr>
          </a:p>
        </p:txBody>
      </p:sp>
      <p:sp>
        <p:nvSpPr>
          <p:cNvPr id="3" name="Місце для вмісту 2">
            <a:extLst>
              <a:ext uri="{FF2B5EF4-FFF2-40B4-BE49-F238E27FC236}">
                <a16:creationId xmlns:a16="http://schemas.microsoft.com/office/drawing/2014/main" id="{08A82F55-2896-29F9-7C1E-D9A5B4EB4F57}"/>
              </a:ext>
            </a:extLst>
          </p:cNvPr>
          <p:cNvSpPr>
            <a:spLocks noGrp="1"/>
          </p:cNvSpPr>
          <p:nvPr>
            <p:ph idx="1"/>
          </p:nvPr>
        </p:nvSpPr>
        <p:spPr/>
        <p:txBody>
          <a:bodyPr/>
          <a:lstStyle/>
          <a:p>
            <a:r>
              <a:rPr lang="ru-UA" b="1" dirty="0">
                <a:effectLst/>
                <a:latin typeface="Times New Roman" panose="02020603050405020304" pitchFamily="18" charset="0"/>
                <a:ea typeface="Calibri" panose="020F0502020204030204" pitchFamily="34" charset="0"/>
              </a:rPr>
              <a:t>1.</a:t>
            </a:r>
            <a:r>
              <a:rPr lang="uk-UA" b="1" dirty="0">
                <a:effectLst/>
                <a:latin typeface="Times New Roman" panose="02020603050405020304" pitchFamily="18" charset="0"/>
                <a:ea typeface="Calibri" panose="020F0502020204030204" pitchFamily="34" charset="0"/>
              </a:rPr>
              <a:t> Поняття про волю та потяги людини</a:t>
            </a:r>
          </a:p>
          <a:p>
            <a:r>
              <a:rPr lang="uk-UA" b="1" dirty="0">
                <a:effectLst/>
                <a:latin typeface="Times New Roman" panose="02020603050405020304" pitchFamily="18" charset="0"/>
                <a:ea typeface="Calibri" panose="020F0502020204030204" pitchFamily="34" charset="0"/>
              </a:rPr>
              <a:t>2. </a:t>
            </a:r>
            <a:r>
              <a:rPr lang="uk-UA" b="1" dirty="0">
                <a:effectLst/>
                <a:latin typeface="Times New Roman" panose="02020603050405020304" pitchFamily="18" charset="0"/>
                <a:ea typeface="Calibri" panose="020F0502020204030204" pitchFamily="34" charset="0"/>
                <a:cs typeface="Times New Roman" panose="02020603050405020304" pitchFamily="18" charset="0"/>
              </a:rPr>
              <a:t>Порушення </a:t>
            </a:r>
            <a:r>
              <a:rPr lang="uk-UA" b="1" dirty="0" err="1">
                <a:effectLst/>
                <a:latin typeface="Times New Roman" panose="02020603050405020304" pitchFamily="18" charset="0"/>
                <a:ea typeface="Calibri" panose="020F0502020204030204" pitchFamily="34" charset="0"/>
                <a:cs typeface="Times New Roman" panose="02020603050405020304" pitchFamily="18" charset="0"/>
              </a:rPr>
              <a:t>ефекторно</a:t>
            </a:r>
            <a:r>
              <a:rPr lang="uk-UA" b="1" dirty="0">
                <a:effectLst/>
                <a:latin typeface="Times New Roman" panose="02020603050405020304" pitchFamily="18" charset="0"/>
                <a:ea typeface="Calibri" panose="020F0502020204030204" pitchFamily="34" charset="0"/>
                <a:cs typeface="Times New Roman" panose="02020603050405020304" pitchFamily="18" charset="0"/>
              </a:rPr>
              <a:t>-вольової сфери</a:t>
            </a:r>
            <a:endParaRPr lang="uk-UA" b="1" dirty="0">
              <a:effectLst/>
              <a:latin typeface="Times New Roman" panose="02020603050405020304" pitchFamily="18" charset="0"/>
              <a:ea typeface="Calibri" panose="020F0502020204030204" pitchFamily="34" charset="0"/>
            </a:endParaRPr>
          </a:p>
          <a:p>
            <a:pPr indent="0" algn="just">
              <a:lnSpc>
                <a:spcPct val="150000"/>
              </a:lnSpc>
              <a:spcAft>
                <a:spcPts val="800"/>
              </a:spcAft>
              <a:buNone/>
            </a:pPr>
            <a:r>
              <a:rPr lang="uk-UA" b="1" dirty="0">
                <a:latin typeface="Times New Roman" panose="02020603050405020304" pitchFamily="18" charset="0"/>
                <a:ea typeface="Calibri" panose="020F0502020204030204" pitchFamily="34" charset="0"/>
              </a:rPr>
              <a:t>3</a:t>
            </a:r>
            <a:r>
              <a:rPr lang="uk-UA" b="1" dirty="0">
                <a:effectLst/>
                <a:latin typeface="Times New Roman" panose="02020603050405020304" pitchFamily="18" charset="0"/>
                <a:ea typeface="Calibri" panose="020F0502020204030204" pitchFamily="34" charset="0"/>
              </a:rPr>
              <a:t>. </a:t>
            </a:r>
            <a:r>
              <a:rPr lang="uk-UA" b="1" dirty="0">
                <a:effectLst/>
                <a:latin typeface="Times New Roman" panose="02020603050405020304" pitchFamily="18" charset="0"/>
                <a:ea typeface="Calibri" panose="020F0502020204030204" pitchFamily="34" charset="0"/>
                <a:cs typeface="Times New Roman" panose="02020603050405020304" pitchFamily="18" charset="0"/>
              </a:rPr>
              <a:t>Розлади потягів</a:t>
            </a:r>
            <a:endParaRPr lang="uk-UA" b="1" dirty="0">
              <a:effectLst/>
              <a:latin typeface="Times New Roman" panose="02020603050405020304" pitchFamily="18" charset="0"/>
              <a:ea typeface="Calibri" panose="020F0502020204030204" pitchFamily="34" charset="0"/>
            </a:endParaRPr>
          </a:p>
          <a:p>
            <a:pPr indent="0" algn="just">
              <a:lnSpc>
                <a:spcPct val="150000"/>
              </a:lnSpc>
              <a:spcAft>
                <a:spcPts val="800"/>
              </a:spcAft>
              <a:buNone/>
            </a:pPr>
            <a:endParaRPr lang="uk-UA" sz="1800" b="1"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uk-UA" sz="1800" b="1" dirty="0">
              <a:effectLst/>
              <a:latin typeface="Times New Roman" panose="02020603050405020304" pitchFamily="18" charset="0"/>
              <a:ea typeface="Calibri" panose="020F0502020204030204" pitchFamily="34" charset="0"/>
            </a:endParaRPr>
          </a:p>
          <a:p>
            <a:endParaRPr lang="ru-UA" dirty="0"/>
          </a:p>
        </p:txBody>
      </p:sp>
    </p:spTree>
    <p:extLst>
      <p:ext uri="{BB962C8B-B14F-4D97-AF65-F5344CB8AC3E}">
        <p14:creationId xmlns:p14="http://schemas.microsoft.com/office/powerpoint/2010/main" val="2272407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9C93B515-1819-54D3-DCAE-52E33721CCE0}"/>
              </a:ext>
            </a:extLst>
          </p:cNvPr>
          <p:cNvSpPr>
            <a:spLocks noGrp="1"/>
          </p:cNvSpPr>
          <p:nvPr>
            <p:ph idx="1"/>
          </p:nvPr>
        </p:nvSpPr>
        <p:spPr>
          <a:xfrm>
            <a:off x="2589212" y="1575881"/>
            <a:ext cx="8915400" cy="4335341"/>
          </a:xfrm>
        </p:spPr>
        <p:txBody>
          <a:bodyPr/>
          <a:lstStyle/>
          <a:p>
            <a:r>
              <a:rPr lang="ru-UA" sz="1800" b="1" dirty="0">
                <a:effectLst/>
                <a:latin typeface="Times New Roman" panose="02020603050405020304" pitchFamily="18" charset="0"/>
                <a:ea typeface="Calibri" panose="020F0502020204030204" pitchFamily="34" charset="0"/>
              </a:rPr>
              <a:t>1.</a:t>
            </a:r>
            <a:r>
              <a:rPr lang="uk-UA" sz="1800" b="1" dirty="0">
                <a:effectLst/>
                <a:latin typeface="Times New Roman" panose="02020603050405020304" pitchFamily="18" charset="0"/>
                <a:ea typeface="Calibri" panose="020F0502020204030204" pitchFamily="34" charset="0"/>
              </a:rPr>
              <a:t> Поняття про волю та потяги людини</a:t>
            </a:r>
          </a:p>
          <a:p>
            <a:pPr indent="540385" algn="just">
              <a:lnSpc>
                <a:spcPct val="150000"/>
              </a:lnSpc>
              <a:spcAft>
                <a:spcPts val="800"/>
              </a:spcAft>
            </a:pPr>
            <a:r>
              <a:rPr lang="uk-UA" b="1" dirty="0">
                <a:latin typeface="Times New Roman" panose="02020603050405020304" pitchFamily="18" charset="0"/>
                <a:cs typeface="Times New Roman" panose="02020603050405020304" pitchFamily="18" charset="0"/>
              </a:rPr>
              <a:t>Воля</a:t>
            </a:r>
            <a:r>
              <a:rPr lang="uk-UA" dirty="0">
                <a:latin typeface="Times New Roman" panose="02020603050405020304" pitchFamily="18" charset="0"/>
                <a:cs typeface="Times New Roman" panose="02020603050405020304" pitchFamily="18" charset="0"/>
              </a:rPr>
              <a:t> — усвідомлена цілеспрямована психічна активність людини на виконання або затримку дії. Вольові дії скеровані до свідомо визначеної мети, що супроводжується зосередженням на ній уваги. Автоматизовані дії також спрямовані до свідомо поставленої мети, але, на відміну від вольових, не вимагають зосередження на них уваги. Інстинктивні дії також цільові, однак не супроводжуються свідомим спрямуванням їх до певної мети, а зумовлені фізіологічними потребами.</a:t>
            </a:r>
            <a:endParaRPr lang="ru-UA"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40610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9FADB036-DE20-0DC9-63C2-E072F8F2F915}"/>
              </a:ext>
            </a:extLst>
          </p:cNvPr>
          <p:cNvSpPr>
            <a:spLocks noGrp="1"/>
          </p:cNvSpPr>
          <p:nvPr>
            <p:ph idx="1"/>
          </p:nvPr>
        </p:nvSpPr>
        <p:spPr>
          <a:xfrm>
            <a:off x="2212258" y="619431"/>
            <a:ext cx="9292354" cy="5693819"/>
          </a:xfrm>
        </p:spPr>
        <p:txBody>
          <a:bodyPr/>
          <a:lstStyle/>
          <a:p>
            <a:pPr algn="just"/>
            <a:r>
              <a:rPr lang="uk-UA" dirty="0">
                <a:latin typeface="Times New Roman" panose="02020603050405020304" pitchFamily="18" charset="0"/>
                <a:cs typeface="Times New Roman" panose="02020603050405020304" pitchFamily="18" charset="0"/>
              </a:rPr>
              <a:t>Поведінка психічно здорової людини диктується її потребами. Розрізняють вищі (пізнавати, спілкуватися, працювати, мати певне становище в суспільстві) та нижчі, або біологічні (харчова, самозбереження, сексуальна), потреби. Вищі, або психосоціальні, потреби формуються в людини протягом життя. Вони залежать від особистості та соціальних чинників. Вищі потреби — індивідуальні для кожної людини і на їх основі формуються вищі почуття: соціально-етичні, естетичні, інтелектуальні, релігійні. Вищі й нижчі потреби суб’єктивно </a:t>
            </a:r>
            <a:r>
              <a:rPr lang="uk-UA" dirty="0" err="1">
                <a:latin typeface="Times New Roman" panose="02020603050405020304" pitchFamily="18" charset="0"/>
                <a:cs typeface="Times New Roman" panose="02020603050405020304" pitchFamily="18" charset="0"/>
              </a:rPr>
              <a:t>переживаються</a:t>
            </a:r>
            <a:r>
              <a:rPr lang="uk-UA" dirty="0">
                <a:latin typeface="Times New Roman" panose="02020603050405020304" pitchFamily="18" charset="0"/>
                <a:cs typeface="Times New Roman" panose="02020603050405020304" pitchFamily="18" charset="0"/>
              </a:rPr>
              <a:t> людиною і виявляються у вигляді потягів і бажань. </a:t>
            </a:r>
          </a:p>
          <a:p>
            <a:pPr algn="just"/>
            <a:r>
              <a:rPr lang="uk-UA" b="1" dirty="0">
                <a:latin typeface="Times New Roman" panose="02020603050405020304" pitchFamily="18" charset="0"/>
                <a:cs typeface="Times New Roman" panose="02020603050405020304" pitchFamily="18" charset="0"/>
              </a:rPr>
              <a:t>Потяг</a:t>
            </a:r>
            <a:r>
              <a:rPr lang="uk-UA" dirty="0">
                <a:latin typeface="Times New Roman" panose="02020603050405020304" pitchFamily="18" charset="0"/>
                <a:cs typeface="Times New Roman" panose="02020603050405020304" pitchFamily="18" charset="0"/>
              </a:rPr>
              <a:t> — це недостатньо усвідомлений внутрішній вияв потреби, що виявляється імпульсивним емоційним напруженням, яка спонукає до дії, визначає поведінку людини до задоволення потреби. Те, що змушує людину до дії з метою задоволення її потреб, називається </a:t>
            </a:r>
            <a:r>
              <a:rPr lang="uk-UA" b="1" dirty="0">
                <a:latin typeface="Times New Roman" panose="02020603050405020304" pitchFamily="18" charset="0"/>
                <a:cs typeface="Times New Roman" panose="02020603050405020304" pitchFamily="18" charset="0"/>
              </a:rPr>
              <a:t>мотивацією</a:t>
            </a:r>
            <a:r>
              <a:rPr lang="uk-UA" dirty="0">
                <a:latin typeface="Times New Roman" panose="02020603050405020304" pitchFamily="18" charset="0"/>
                <a:cs typeface="Times New Roman" panose="02020603050405020304" pitchFamily="18" charset="0"/>
              </a:rPr>
              <a:t>. Потреби є внутрішнім, а мета — зовнішнім виявом мотивації.</a:t>
            </a:r>
            <a:endParaRPr lang="ru-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7966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5EE78F7B-9F64-EA20-952B-469D67E05FBD}"/>
              </a:ext>
            </a:extLst>
          </p:cNvPr>
          <p:cNvSpPr>
            <a:spLocks noGrp="1"/>
          </p:cNvSpPr>
          <p:nvPr>
            <p:ph idx="1"/>
          </p:nvPr>
        </p:nvSpPr>
        <p:spPr>
          <a:xfrm>
            <a:off x="1655379" y="315310"/>
            <a:ext cx="9849233" cy="6036852"/>
          </a:xfrm>
        </p:spPr>
        <p:txBody>
          <a:bodyPr>
            <a:normAutofit fontScale="85000" lnSpcReduction="10000"/>
          </a:bodyPr>
          <a:lstStyle/>
          <a:p>
            <a:r>
              <a:rPr lang="uk-UA" sz="2000" b="1" dirty="0">
                <a:effectLst/>
                <a:latin typeface="Times New Roman" panose="02020603050405020304" pitchFamily="18" charset="0"/>
                <a:ea typeface="Calibri" panose="020F0502020204030204" pitchFamily="34" charset="0"/>
              </a:rPr>
              <a:t>2. </a:t>
            </a:r>
            <a:r>
              <a:rPr lang="uk-UA" sz="1800" b="1" dirty="0">
                <a:effectLst/>
                <a:latin typeface="Times New Roman" panose="02020603050405020304" pitchFamily="18" charset="0"/>
                <a:ea typeface="Calibri" panose="020F0502020204030204" pitchFamily="34" charset="0"/>
                <a:cs typeface="Times New Roman" panose="02020603050405020304" pitchFamily="18" charset="0"/>
              </a:rPr>
              <a:t>Порушення </a:t>
            </a:r>
            <a:r>
              <a:rPr lang="uk-UA" sz="1800" b="1" dirty="0" err="1">
                <a:effectLst/>
                <a:latin typeface="Times New Roman" panose="02020603050405020304" pitchFamily="18" charset="0"/>
                <a:ea typeface="Calibri" panose="020F0502020204030204" pitchFamily="34" charset="0"/>
                <a:cs typeface="Times New Roman" panose="02020603050405020304" pitchFamily="18" charset="0"/>
              </a:rPr>
              <a:t>ефекторно</a:t>
            </a:r>
            <a:r>
              <a:rPr lang="uk-UA" sz="1800" b="1" dirty="0">
                <a:effectLst/>
                <a:latin typeface="Times New Roman" panose="02020603050405020304" pitchFamily="18" charset="0"/>
                <a:ea typeface="Calibri" panose="020F0502020204030204" pitchFamily="34" charset="0"/>
                <a:cs typeface="Times New Roman" panose="02020603050405020304" pitchFamily="18" charset="0"/>
              </a:rPr>
              <a:t>-вольової сфери</a:t>
            </a:r>
            <a:endParaRPr lang="uk-UA" sz="2000" b="1" dirty="0">
              <a:effectLst/>
              <a:latin typeface="Times New Roman" panose="02020603050405020304" pitchFamily="18" charset="0"/>
              <a:ea typeface="Calibri" panose="020F0502020204030204" pitchFamily="34" charset="0"/>
            </a:endParaRPr>
          </a:p>
          <a:p>
            <a:pPr indent="540385" algn="just">
              <a:lnSpc>
                <a:spcPct val="150000"/>
              </a:lnSpc>
              <a:spcAft>
                <a:spcPts val="800"/>
              </a:spcAft>
            </a:pPr>
            <a:r>
              <a:rPr lang="uk-UA" b="1" dirty="0" err="1">
                <a:latin typeface="Times New Roman" panose="02020603050405020304" pitchFamily="18" charset="0"/>
                <a:cs typeface="Times New Roman" panose="02020603050405020304" pitchFamily="18" charset="0"/>
              </a:rPr>
              <a:t>Гіпербулія</a:t>
            </a:r>
            <a:r>
              <a:rPr lang="uk-UA" dirty="0">
                <a:latin typeface="Times New Roman" panose="02020603050405020304" pitchFamily="18" charset="0"/>
                <a:cs typeface="Times New Roman" panose="02020603050405020304" pitchFamily="18" charset="0"/>
              </a:rPr>
              <a:t> (загострення, посилення волі) полягає у підвищеній діяльності, руховому неспокої, прискоренні та посиленні </a:t>
            </a:r>
            <a:r>
              <a:rPr lang="uk-UA" dirty="0" err="1">
                <a:latin typeface="Times New Roman" panose="02020603050405020304" pitchFamily="18" charset="0"/>
                <a:cs typeface="Times New Roman" panose="02020603050405020304" pitchFamily="18" charset="0"/>
              </a:rPr>
              <a:t>мовної</a:t>
            </a:r>
            <a:r>
              <a:rPr lang="uk-UA" dirty="0">
                <a:latin typeface="Times New Roman" panose="02020603050405020304" pitchFamily="18" charset="0"/>
                <a:cs typeface="Times New Roman" panose="02020603050405020304" pitchFamily="18" charset="0"/>
              </a:rPr>
              <a:t> продукції. Такі хворі хапаються за безліч справ, але жодної не доводять до кінця. </a:t>
            </a:r>
            <a:r>
              <a:rPr lang="uk-UA" dirty="0" err="1">
                <a:latin typeface="Times New Roman" panose="02020603050405020304" pitchFamily="18" charset="0"/>
                <a:cs typeface="Times New Roman" panose="02020603050405020304" pitchFamily="18" charset="0"/>
              </a:rPr>
              <a:t>Гіпербулія</a:t>
            </a:r>
            <a:r>
              <a:rPr lang="uk-UA" dirty="0">
                <a:latin typeface="Times New Roman" panose="02020603050405020304" pitchFamily="18" charset="0"/>
                <a:cs typeface="Times New Roman" panose="02020603050405020304" pitchFamily="18" charset="0"/>
              </a:rPr>
              <a:t> спостерігається при маніакальних станах в осіб із психопатичними рисами особистості. Осередкове підвищення волі притаманне наркоманам, коли їм треба добути наркотичні речовини. </a:t>
            </a:r>
            <a:r>
              <a:rPr lang="uk-UA" dirty="0" err="1">
                <a:latin typeface="Times New Roman" panose="02020603050405020304" pitchFamily="18" charset="0"/>
                <a:cs typeface="Times New Roman" panose="02020603050405020304" pitchFamily="18" charset="0"/>
              </a:rPr>
              <a:t>Гіпербулія</a:t>
            </a:r>
            <a:r>
              <a:rPr lang="uk-UA" dirty="0">
                <a:latin typeface="Times New Roman" panose="02020603050405020304" pitchFamily="18" charset="0"/>
                <a:cs typeface="Times New Roman" panose="02020603050405020304" pitchFamily="18" charset="0"/>
              </a:rPr>
              <a:t> властива також хворим з </a:t>
            </a:r>
            <a:r>
              <a:rPr lang="uk-UA" dirty="0" err="1">
                <a:latin typeface="Times New Roman" panose="02020603050405020304" pitchFamily="18" charset="0"/>
                <a:cs typeface="Times New Roman" panose="02020603050405020304" pitchFamily="18" charset="0"/>
              </a:rPr>
              <a:t>паранойяльними</a:t>
            </a:r>
            <a:r>
              <a:rPr lang="uk-UA" dirty="0">
                <a:latin typeface="Times New Roman" panose="02020603050405020304" pitchFamily="18" charset="0"/>
                <a:cs typeface="Times New Roman" panose="02020603050405020304" pitchFamily="18" charset="0"/>
              </a:rPr>
              <a:t> та </a:t>
            </a:r>
            <a:r>
              <a:rPr lang="uk-UA" dirty="0" err="1">
                <a:latin typeface="Times New Roman" panose="02020603050405020304" pitchFamily="18" charset="0"/>
                <a:cs typeface="Times New Roman" panose="02020603050405020304" pitchFamily="18" charset="0"/>
              </a:rPr>
              <a:t>парафренічними</a:t>
            </a:r>
            <a:r>
              <a:rPr lang="uk-UA" dirty="0">
                <a:latin typeface="Times New Roman" panose="02020603050405020304" pitchFamily="18" charset="0"/>
                <a:cs typeface="Times New Roman" panose="02020603050405020304" pitchFamily="18" charset="0"/>
              </a:rPr>
              <a:t> маячними ідеями. Вони “борються” за власні ідеї, права, проти уявних ворогів тощо. </a:t>
            </a:r>
            <a:r>
              <a:rPr lang="uk-UA" dirty="0" err="1">
                <a:latin typeface="Times New Roman" panose="02020603050405020304" pitchFamily="18" charset="0"/>
                <a:cs typeface="Times New Roman" panose="02020603050405020304" pitchFamily="18" charset="0"/>
              </a:rPr>
              <a:t>Гіпобулія</a:t>
            </a:r>
            <a:r>
              <a:rPr lang="uk-UA" dirty="0">
                <a:latin typeface="Times New Roman" panose="02020603050405020304" pitchFamily="18" charset="0"/>
                <a:cs typeface="Times New Roman" panose="02020603050405020304" pitchFamily="18" charset="0"/>
              </a:rPr>
              <a:t> (ослаблення волі) виявляється зниженням вольової активності. У таких хворих спостерігається зниження спонукань, потягів і бажань. Моторика, міміка, пантоміміка, жестикуляція збіднені. Пацієнти не стежать за зовнішнім виглядом, одягом, схильні до самотності. </a:t>
            </a:r>
          </a:p>
          <a:p>
            <a:pPr indent="540385" algn="just">
              <a:lnSpc>
                <a:spcPct val="150000"/>
              </a:lnSpc>
              <a:spcAft>
                <a:spcPts val="800"/>
              </a:spcAft>
            </a:pPr>
            <a:r>
              <a:rPr lang="uk-UA" b="1" dirty="0" err="1">
                <a:latin typeface="Times New Roman" panose="02020603050405020304" pitchFamily="18" charset="0"/>
                <a:cs typeface="Times New Roman" panose="02020603050405020304" pitchFamily="18" charset="0"/>
              </a:rPr>
              <a:t>Гіпобулія</a:t>
            </a:r>
            <a:r>
              <a:rPr lang="uk-UA" dirty="0">
                <a:latin typeface="Times New Roman" panose="02020603050405020304" pitchFamily="18" charset="0"/>
                <a:cs typeface="Times New Roman" panose="02020603050405020304" pitchFamily="18" charset="0"/>
              </a:rPr>
              <a:t> характерна для астенічних та депресивних станів, шизофренії, енцефаліту. Абулія — повна втрата вольової активності, прагнень, спонукань до діяльності. Через втрату вольової діяльності інколи розгальмовуються автоматизовані та інстинктивні дії. </a:t>
            </a:r>
          </a:p>
          <a:p>
            <a:pPr indent="540385" algn="just">
              <a:lnSpc>
                <a:spcPct val="150000"/>
              </a:lnSpc>
              <a:spcAft>
                <a:spcPts val="800"/>
              </a:spcAft>
            </a:pPr>
            <a:r>
              <a:rPr lang="uk-UA" b="1" dirty="0">
                <a:latin typeface="Times New Roman" panose="02020603050405020304" pitchFamily="18" charset="0"/>
                <a:cs typeface="Times New Roman" panose="02020603050405020304" pitchFamily="18" charset="0"/>
              </a:rPr>
              <a:t>Абулія</a:t>
            </a:r>
            <a:r>
              <a:rPr lang="uk-UA" dirty="0">
                <a:latin typeface="Times New Roman" panose="02020603050405020304" pitchFamily="18" charset="0"/>
                <a:cs typeface="Times New Roman" panose="02020603050405020304" pitchFamily="18" charset="0"/>
              </a:rPr>
              <a:t> може досягти ступеня, коли у хворих залишаються лише дії, що вкрай потрібні для підтримки життєдіяльності. У таких пацієнтів спостерігається загальмованість мімічних та пантомімічних рухів, мови. Означена патологія завжди поєднується зі зниженням або втратою почуттів, унаслідок чого формується </a:t>
            </a:r>
            <a:r>
              <a:rPr lang="uk-UA" dirty="0" err="1">
                <a:latin typeface="Times New Roman" panose="02020603050405020304" pitchFamily="18" charset="0"/>
                <a:cs typeface="Times New Roman" panose="02020603050405020304" pitchFamily="18" charset="0"/>
              </a:rPr>
              <a:t>апато</a:t>
            </a:r>
            <a:r>
              <a:rPr lang="uk-UA" dirty="0">
                <a:latin typeface="Times New Roman" panose="02020603050405020304" pitchFamily="18" charset="0"/>
                <a:cs typeface="Times New Roman" panose="02020603050405020304" pitchFamily="18" charset="0"/>
              </a:rPr>
              <a:t>-абулічний синдром. Абулія є типовим симптомом шизофренії, а також виникає як наслідок інших психічних недуг</a:t>
            </a:r>
            <a:endParaRPr lang="ru-UA"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51606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087E9DE2-5CFE-84AB-6FB5-9F4918F0707E}"/>
              </a:ext>
            </a:extLst>
          </p:cNvPr>
          <p:cNvSpPr>
            <a:spLocks noGrp="1"/>
          </p:cNvSpPr>
          <p:nvPr>
            <p:ph idx="1"/>
          </p:nvPr>
        </p:nvSpPr>
        <p:spPr>
          <a:xfrm>
            <a:off x="870155" y="221226"/>
            <a:ext cx="11120284" cy="6371303"/>
          </a:xfrm>
        </p:spPr>
        <p:txBody>
          <a:bodyPr>
            <a:normAutofit fontScale="70000" lnSpcReduction="20000"/>
          </a:bodyPr>
          <a:lstStyle/>
          <a:p>
            <a:pPr indent="540385" algn="just">
              <a:lnSpc>
                <a:spcPct val="150000"/>
              </a:lnSpc>
              <a:spcAft>
                <a:spcPts val="800"/>
              </a:spcAft>
            </a:pPr>
            <a:r>
              <a:rPr lang="uk-UA" b="1" dirty="0" err="1">
                <a:latin typeface="Times New Roman" panose="02020603050405020304" pitchFamily="18" charset="0"/>
                <a:cs typeface="Times New Roman" panose="02020603050405020304" pitchFamily="18" charset="0"/>
              </a:rPr>
              <a:t>Парабулія</a:t>
            </a:r>
            <a:r>
              <a:rPr lang="uk-UA" dirty="0">
                <a:latin typeface="Times New Roman" panose="02020603050405020304" pitchFamily="18" charset="0"/>
                <a:cs typeface="Times New Roman" panose="02020603050405020304" pitchFamily="18" charset="0"/>
              </a:rPr>
              <a:t> — це спотворення вольової активності людини, коли змінюються не лише вольові дії, а й автоматизовані та інстинктивні. </a:t>
            </a:r>
            <a:r>
              <a:rPr lang="uk-UA" dirty="0" err="1">
                <a:latin typeface="Times New Roman" panose="02020603050405020304" pitchFamily="18" charset="0"/>
                <a:cs typeface="Times New Roman" panose="02020603050405020304" pitchFamily="18" charset="0"/>
              </a:rPr>
              <a:t>Парабулія</a:t>
            </a:r>
            <a:r>
              <a:rPr lang="uk-UA" dirty="0">
                <a:latin typeface="Times New Roman" panose="02020603050405020304" pitchFamily="18" charset="0"/>
                <a:cs typeface="Times New Roman" panose="02020603050405020304" pitchFamily="18" charset="0"/>
              </a:rPr>
              <a:t> проявляється багатьма симптомами. Розглянемо деякі з них: </a:t>
            </a:r>
          </a:p>
          <a:p>
            <a:pPr indent="540385" algn="just">
              <a:lnSpc>
                <a:spcPct val="150000"/>
              </a:lnSpc>
              <a:spcAft>
                <a:spcPts val="800"/>
              </a:spcAft>
            </a:pPr>
            <a:r>
              <a:rPr lang="uk-UA" b="1" dirty="0" err="1">
                <a:latin typeface="Times New Roman" panose="02020603050405020304" pitchFamily="18" charset="0"/>
                <a:cs typeface="Times New Roman" panose="02020603050405020304" pitchFamily="18" charset="0"/>
              </a:rPr>
              <a:t>Мутизм</a:t>
            </a:r>
            <a:r>
              <a:rPr lang="uk-UA" dirty="0">
                <a:latin typeface="Times New Roman" panose="02020603050405020304" pitchFamily="18" charset="0"/>
                <a:cs typeface="Times New Roman" panose="02020603050405020304" pitchFamily="18" charset="0"/>
              </a:rPr>
              <a:t> — порушення </a:t>
            </a:r>
            <a:r>
              <a:rPr lang="uk-UA" dirty="0" err="1">
                <a:latin typeface="Times New Roman" panose="02020603050405020304" pitchFamily="18" charset="0"/>
                <a:cs typeface="Times New Roman" panose="02020603050405020304" pitchFamily="18" charset="0"/>
              </a:rPr>
              <a:t>мовного</a:t>
            </a:r>
            <a:r>
              <a:rPr lang="uk-UA" dirty="0">
                <a:latin typeface="Times New Roman" panose="02020603050405020304" pitchFamily="18" charset="0"/>
                <a:cs typeface="Times New Roman" panose="02020603050405020304" pitchFamily="18" charset="0"/>
              </a:rPr>
              <a:t> спілкування за відсутності осередкових уражень </a:t>
            </a:r>
            <a:r>
              <a:rPr lang="uk-UA" dirty="0" err="1">
                <a:latin typeface="Times New Roman" panose="02020603050405020304" pitchFamily="18" charset="0"/>
                <a:cs typeface="Times New Roman" panose="02020603050405020304" pitchFamily="18" charset="0"/>
              </a:rPr>
              <a:t>мовних</a:t>
            </a:r>
            <a:r>
              <a:rPr lang="uk-UA" dirty="0">
                <a:latin typeface="Times New Roman" panose="02020603050405020304" pitchFamily="18" charset="0"/>
                <a:cs typeface="Times New Roman" panose="02020603050405020304" pitchFamily="18" charset="0"/>
              </a:rPr>
              <a:t> центрів головного мозку, тобто немотивоване мовчання. Хворі не відповідають на запитання, у них втрачена також здатність до спонтанної мови. </a:t>
            </a:r>
          </a:p>
          <a:p>
            <a:pPr indent="540385" algn="just">
              <a:lnSpc>
                <a:spcPct val="150000"/>
              </a:lnSpc>
              <a:spcAft>
                <a:spcPts val="800"/>
              </a:spcAft>
            </a:pPr>
            <a:r>
              <a:rPr lang="uk-UA" b="1" dirty="0">
                <a:latin typeface="Times New Roman" panose="02020603050405020304" pitchFamily="18" charset="0"/>
                <a:cs typeface="Times New Roman" panose="02020603050405020304" pitchFamily="18" charset="0"/>
              </a:rPr>
              <a:t>Негативізм</a:t>
            </a:r>
            <a:r>
              <a:rPr lang="uk-UA" dirty="0">
                <a:latin typeface="Times New Roman" panose="02020603050405020304" pitchFamily="18" charset="0"/>
                <a:cs typeface="Times New Roman" panose="02020603050405020304" pitchFamily="18" charset="0"/>
              </a:rPr>
              <a:t> — немотивований </a:t>
            </a:r>
            <a:r>
              <a:rPr lang="uk-UA" dirty="0" err="1">
                <a:latin typeface="Times New Roman" panose="02020603050405020304" pitchFamily="18" charset="0"/>
                <a:cs typeface="Times New Roman" panose="02020603050405020304" pitchFamily="18" charset="0"/>
              </a:rPr>
              <a:t>протиімпульс</a:t>
            </a:r>
            <a:r>
              <a:rPr lang="uk-UA" dirty="0">
                <a:latin typeface="Times New Roman" panose="02020603050405020304" pitchFamily="18" charset="0"/>
                <a:cs typeface="Times New Roman" panose="02020603050405020304" pitchFamily="18" charset="0"/>
              </a:rPr>
              <a:t>, безглузда протидія, опертя з боку хворого будь-якій дії ззовні, іноді затяте прагнення чинити наперекір. Виокремлюють активний (дії хворого протилежні інструкції) та пасивний (бездіяльність, хоча є дії відповідно інструкції) негативізм. </a:t>
            </a:r>
          </a:p>
          <a:p>
            <a:pPr indent="540385" algn="just">
              <a:lnSpc>
                <a:spcPct val="150000"/>
              </a:lnSpc>
              <a:spcAft>
                <a:spcPts val="800"/>
              </a:spcAft>
            </a:pPr>
            <a:r>
              <a:rPr lang="uk-UA" b="1" dirty="0" err="1">
                <a:latin typeface="Times New Roman" panose="02020603050405020304" pitchFamily="18" charset="0"/>
                <a:cs typeface="Times New Roman" panose="02020603050405020304" pitchFamily="18" charset="0"/>
              </a:rPr>
              <a:t>Атактичні</a:t>
            </a:r>
            <a:r>
              <a:rPr lang="uk-UA" b="1" dirty="0">
                <a:latin typeface="Times New Roman" panose="02020603050405020304" pitchFamily="18" charset="0"/>
                <a:cs typeface="Times New Roman" panose="02020603050405020304" pitchFamily="18" charset="0"/>
              </a:rPr>
              <a:t> дії </a:t>
            </a:r>
            <a:r>
              <a:rPr lang="uk-UA" dirty="0">
                <a:latin typeface="Times New Roman" panose="02020603050405020304" pitchFamily="18" charset="0"/>
                <a:cs typeface="Times New Roman" panose="02020603050405020304" pitchFamily="18" charset="0"/>
              </a:rPr>
              <a:t>(</a:t>
            </a:r>
            <a:r>
              <a:rPr lang="uk-UA" dirty="0" err="1">
                <a:latin typeface="Times New Roman" panose="02020603050405020304" pitchFamily="18" charset="0"/>
                <a:cs typeface="Times New Roman" panose="02020603050405020304" pitchFamily="18" charset="0"/>
              </a:rPr>
              <a:t>амбітендентність</a:t>
            </a:r>
            <a:r>
              <a:rPr lang="uk-UA" dirty="0">
                <a:latin typeface="Times New Roman" panose="02020603050405020304" pitchFamily="18" charset="0"/>
                <a:cs typeface="Times New Roman" panose="02020603050405020304" pitchFamily="18" charset="0"/>
              </a:rPr>
              <a:t>) — двоїстий характер дій як вияв двох протилежних мотивацій, розщеплення дій, коли у хворого одночасно виникає два протилежних прагнення і він виконує дві протилежні дії в один і той самий проміжок часу.</a:t>
            </a:r>
          </a:p>
          <a:p>
            <a:pPr indent="540385" algn="just">
              <a:lnSpc>
                <a:spcPct val="150000"/>
              </a:lnSpc>
              <a:spcAft>
                <a:spcPts val="800"/>
              </a:spcAft>
            </a:pPr>
            <a:r>
              <a:rPr lang="uk-UA" dirty="0">
                <a:latin typeface="Times New Roman" panose="02020603050405020304" pitchFamily="18" charset="0"/>
                <a:cs typeface="Times New Roman" panose="02020603050405020304" pitchFamily="18" charset="0"/>
              </a:rPr>
              <a:t> </a:t>
            </a:r>
            <a:r>
              <a:rPr lang="uk-UA" b="1" dirty="0" err="1">
                <a:latin typeface="Times New Roman" panose="02020603050405020304" pitchFamily="18" charset="0"/>
                <a:cs typeface="Times New Roman" panose="02020603050405020304" pitchFamily="18" charset="0"/>
              </a:rPr>
              <a:t>Парапраксія</a:t>
            </a:r>
            <a:r>
              <a:rPr lang="uk-UA" dirty="0">
                <a:latin typeface="Times New Roman" panose="02020603050405020304" pitchFamily="18" charset="0"/>
                <a:cs typeface="Times New Roman" panose="02020603050405020304" pitchFamily="18" charset="0"/>
              </a:rPr>
              <a:t> — спотворення рухів. Прості дії набувають карикатурного, химерного характеру (манірність, кривляння тощо).</a:t>
            </a:r>
          </a:p>
          <a:p>
            <a:pPr indent="540385" algn="just">
              <a:lnSpc>
                <a:spcPct val="150000"/>
              </a:lnSpc>
              <a:spcAft>
                <a:spcPts val="800"/>
              </a:spcAft>
            </a:pPr>
            <a:r>
              <a:rPr lang="uk-UA" dirty="0">
                <a:latin typeface="Times New Roman" panose="02020603050405020304" pitchFamily="18" charset="0"/>
                <a:cs typeface="Times New Roman" panose="02020603050405020304" pitchFamily="18" charset="0"/>
              </a:rPr>
              <a:t> </a:t>
            </a:r>
            <a:r>
              <a:rPr lang="uk-UA" b="1" dirty="0" err="1">
                <a:latin typeface="Times New Roman" panose="02020603050405020304" pitchFamily="18" charset="0"/>
                <a:cs typeface="Times New Roman" panose="02020603050405020304" pitchFamily="18" charset="0"/>
              </a:rPr>
              <a:t>Парамімія</a:t>
            </a:r>
            <a:r>
              <a:rPr lang="uk-UA" b="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 потворні гримаси, мімічна гра, що не відповідають ні змістові висловлювань хворого, ні його емоціям. </a:t>
            </a:r>
          </a:p>
          <a:p>
            <a:pPr indent="540385" algn="just">
              <a:lnSpc>
                <a:spcPct val="150000"/>
              </a:lnSpc>
              <a:spcAft>
                <a:spcPts val="800"/>
              </a:spcAft>
            </a:pPr>
            <a:r>
              <a:rPr lang="uk-UA" b="1" dirty="0" err="1">
                <a:latin typeface="Times New Roman" panose="02020603050405020304" pitchFamily="18" charset="0"/>
                <a:cs typeface="Times New Roman" panose="02020603050405020304" pitchFamily="18" charset="0"/>
              </a:rPr>
              <a:t>Ехомімія</a:t>
            </a:r>
            <a:r>
              <a:rPr lang="uk-UA" dirty="0">
                <a:latin typeface="Times New Roman" panose="02020603050405020304" pitchFamily="18" charset="0"/>
                <a:cs typeface="Times New Roman" panose="02020603050405020304" pitchFamily="18" charset="0"/>
              </a:rPr>
              <a:t> — копіювання міміки людей, в оточенні яких пацієнт перебуває. </a:t>
            </a:r>
          </a:p>
          <a:p>
            <a:pPr indent="540385" algn="just">
              <a:lnSpc>
                <a:spcPct val="150000"/>
              </a:lnSpc>
              <a:spcAft>
                <a:spcPts val="800"/>
              </a:spcAft>
            </a:pPr>
            <a:r>
              <a:rPr lang="uk-UA" b="1" dirty="0" err="1">
                <a:latin typeface="Times New Roman" panose="02020603050405020304" pitchFamily="18" charset="0"/>
                <a:cs typeface="Times New Roman" panose="02020603050405020304" pitchFamily="18" charset="0"/>
              </a:rPr>
              <a:t>Ехопраксія</a:t>
            </a:r>
            <a:r>
              <a:rPr lang="uk-UA" dirty="0">
                <a:latin typeface="Times New Roman" panose="02020603050405020304" pitchFamily="18" charset="0"/>
                <a:cs typeface="Times New Roman" panose="02020603050405020304" pitchFamily="18" charset="0"/>
              </a:rPr>
              <a:t> — хворобливий стан, за якого хворий бездумно повторює дії, рухи інших. </a:t>
            </a:r>
          </a:p>
          <a:p>
            <a:pPr indent="540385" algn="just">
              <a:lnSpc>
                <a:spcPct val="150000"/>
              </a:lnSpc>
              <a:spcAft>
                <a:spcPts val="800"/>
              </a:spcAft>
            </a:pPr>
            <a:r>
              <a:rPr lang="uk-UA" b="1" dirty="0">
                <a:latin typeface="Times New Roman" panose="02020603050405020304" pitchFamily="18" charset="0"/>
                <a:cs typeface="Times New Roman" panose="02020603050405020304" pitchFamily="18" charset="0"/>
              </a:rPr>
              <a:t>Стереотипія рухів </a:t>
            </a:r>
            <a:r>
              <a:rPr lang="uk-UA" dirty="0">
                <a:latin typeface="Times New Roman" panose="02020603050405020304" pitchFamily="18" charset="0"/>
                <a:cs typeface="Times New Roman" panose="02020603050405020304" pitchFamily="18" charset="0"/>
              </a:rPr>
              <a:t>— повторення одних і тих самих рухових дій (похитування всім тілом, згинання та розгинання тулуба тощо). 68 </a:t>
            </a:r>
          </a:p>
          <a:p>
            <a:pPr indent="540385" algn="just">
              <a:lnSpc>
                <a:spcPct val="150000"/>
              </a:lnSpc>
              <a:spcAft>
                <a:spcPts val="800"/>
              </a:spcAft>
            </a:pPr>
            <a:r>
              <a:rPr lang="uk-UA" b="1" dirty="0">
                <a:latin typeface="Times New Roman" panose="02020603050405020304" pitchFamily="18" charset="0"/>
                <a:cs typeface="Times New Roman" panose="02020603050405020304" pitchFamily="18" charset="0"/>
              </a:rPr>
              <a:t>Ехолалія</a:t>
            </a:r>
            <a:r>
              <a:rPr lang="uk-UA" dirty="0">
                <a:latin typeface="Times New Roman" panose="02020603050405020304" pitchFamily="18" charset="0"/>
                <a:cs typeface="Times New Roman" panose="02020603050405020304" pitchFamily="18" charset="0"/>
              </a:rPr>
              <a:t> — автоматичне повторення слів, запитань співрозмовника. </a:t>
            </a:r>
          </a:p>
          <a:p>
            <a:pPr indent="540385" algn="just">
              <a:lnSpc>
                <a:spcPct val="150000"/>
              </a:lnSpc>
              <a:spcAft>
                <a:spcPts val="800"/>
              </a:spcAft>
            </a:pPr>
            <a:r>
              <a:rPr lang="uk-UA" b="1" dirty="0">
                <a:latin typeface="Times New Roman" panose="02020603050405020304" pitchFamily="18" charset="0"/>
                <a:cs typeface="Times New Roman" panose="02020603050405020304" pitchFamily="18" charset="0"/>
              </a:rPr>
              <a:t>Стереотипія мови </a:t>
            </a:r>
            <a:r>
              <a:rPr lang="uk-UA" dirty="0">
                <a:latin typeface="Times New Roman" panose="02020603050405020304" pitchFamily="18" charset="0"/>
                <a:cs typeface="Times New Roman" panose="02020603050405020304" pitchFamily="18" charset="0"/>
              </a:rPr>
              <a:t>(</a:t>
            </a:r>
            <a:r>
              <a:rPr lang="uk-UA" dirty="0" err="1">
                <a:latin typeface="Times New Roman" panose="02020603050405020304" pitchFamily="18" charset="0"/>
                <a:cs typeface="Times New Roman" panose="02020603050405020304" pitchFamily="18" charset="0"/>
              </a:rPr>
              <a:t>вербігерація</a:t>
            </a:r>
            <a:r>
              <a:rPr lang="uk-UA" dirty="0">
                <a:latin typeface="Times New Roman" panose="02020603050405020304" pitchFamily="18" charset="0"/>
                <a:cs typeface="Times New Roman" panose="02020603050405020304" pitchFamily="18" charset="0"/>
              </a:rPr>
              <a:t>) — повторення одних і тих самих слів чи фраз.</a:t>
            </a:r>
            <a:endParaRPr lang="ru-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2470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8BC551A0-7896-84EB-6C8C-5F86791C16C4}"/>
              </a:ext>
            </a:extLst>
          </p:cNvPr>
          <p:cNvSpPr>
            <a:spLocks noGrp="1"/>
          </p:cNvSpPr>
          <p:nvPr>
            <p:ph idx="1"/>
          </p:nvPr>
        </p:nvSpPr>
        <p:spPr>
          <a:xfrm>
            <a:off x="1403131" y="520262"/>
            <a:ext cx="10101481" cy="5390960"/>
          </a:xfrm>
        </p:spPr>
        <p:txBody>
          <a:bodyPr>
            <a:normAutofit lnSpcReduction="10000"/>
          </a:bodyPr>
          <a:lstStyle/>
          <a:p>
            <a:pPr indent="540385" algn="just">
              <a:lnSpc>
                <a:spcPct val="150000"/>
              </a:lnSpc>
              <a:spcAft>
                <a:spcPts val="800"/>
              </a:spcAft>
            </a:pPr>
            <a:r>
              <a:rPr lang="uk-UA" b="1" dirty="0">
                <a:latin typeface="Times New Roman" panose="02020603050405020304" pitchFamily="18" charset="0"/>
                <a:cs typeface="Times New Roman" panose="02020603050405020304" pitchFamily="18" charset="0"/>
              </a:rPr>
              <a:t>Ступор</a:t>
            </a:r>
            <a:r>
              <a:rPr lang="uk-UA" dirty="0">
                <a:latin typeface="Times New Roman" panose="02020603050405020304" pitchFamily="18" charset="0"/>
                <a:cs typeface="Times New Roman" panose="02020603050405020304" pitchFamily="18" charset="0"/>
              </a:rPr>
              <a:t> — зниження або втрата рухової активності. До </a:t>
            </a:r>
            <a:r>
              <a:rPr lang="uk-UA" dirty="0" err="1">
                <a:latin typeface="Times New Roman" panose="02020603050405020304" pitchFamily="18" charset="0"/>
                <a:cs typeface="Times New Roman" panose="02020603050405020304" pitchFamily="18" charset="0"/>
              </a:rPr>
              <a:t>парабулій</a:t>
            </a:r>
            <a:r>
              <a:rPr lang="uk-UA" dirty="0">
                <a:latin typeface="Times New Roman" panose="02020603050405020304" pitchFamily="18" charset="0"/>
                <a:cs typeface="Times New Roman" panose="02020603050405020304" pitchFamily="18" charset="0"/>
              </a:rPr>
              <a:t> належить також: </a:t>
            </a:r>
            <a:r>
              <a:rPr lang="uk-UA" dirty="0" err="1">
                <a:latin typeface="Times New Roman" panose="02020603050405020304" pitchFamily="18" charset="0"/>
                <a:cs typeface="Times New Roman" panose="02020603050405020304" pitchFamily="18" charset="0"/>
              </a:rPr>
              <a:t>гебоїдна</a:t>
            </a:r>
            <a:r>
              <a:rPr lang="uk-UA" dirty="0">
                <a:latin typeface="Times New Roman" panose="02020603050405020304" pitchFamily="18" charset="0"/>
                <a:cs typeface="Times New Roman" panose="02020603050405020304" pitchFamily="18" charset="0"/>
              </a:rPr>
              <a:t> поведінка, що характеризується придуркуватістю, безглуздістю, неадекватною веселістю, “інертною ейфорією”, безпричинними сміхом, пустотливістю, карикатурністю рухів, дій, кривлянням. Хворий може говорити нісенітниці тощо. </a:t>
            </a:r>
          </a:p>
          <a:p>
            <a:pPr indent="540385" algn="just">
              <a:lnSpc>
                <a:spcPct val="150000"/>
              </a:lnSpc>
              <a:spcAft>
                <a:spcPts val="800"/>
              </a:spcAft>
            </a:pPr>
            <a:r>
              <a:rPr lang="uk-UA" b="1" dirty="0">
                <a:latin typeface="Times New Roman" panose="02020603050405020304" pitchFamily="18" charset="0"/>
                <a:cs typeface="Times New Roman" panose="02020603050405020304" pitchFamily="18" charset="0"/>
              </a:rPr>
              <a:t>Насильницькі дії </a:t>
            </a:r>
            <a:r>
              <a:rPr lang="uk-UA" dirty="0">
                <a:latin typeface="Times New Roman" panose="02020603050405020304" pitchFamily="18" charset="0"/>
                <a:cs typeface="Times New Roman" panose="02020603050405020304" pitchFamily="18" charset="0"/>
              </a:rPr>
              <a:t>— це нескладні дії, мимовільні рухи (ніби якась невідома сила змушує психічно хвору людину виконувати їх). Пацієнт не може протистояти цим впливам (моторний психічний автоматизм). Нав’язливі дії — це рухи або дії, що їх виконує пацієнт проти власного бажання. Він критично оцінює їх безглуздість, але протидіяти цьому не може. </a:t>
            </a:r>
          </a:p>
          <a:p>
            <a:pPr indent="540385" algn="just">
              <a:lnSpc>
                <a:spcPct val="150000"/>
              </a:lnSpc>
              <a:spcAft>
                <a:spcPts val="800"/>
              </a:spcAft>
            </a:pPr>
            <a:r>
              <a:rPr lang="uk-UA" b="1" dirty="0">
                <a:latin typeface="Times New Roman" panose="02020603050405020304" pitchFamily="18" charset="0"/>
                <a:cs typeface="Times New Roman" panose="02020603050405020304" pitchFamily="18" charset="0"/>
              </a:rPr>
              <a:t>Нав’язливі дії </a:t>
            </a:r>
            <a:r>
              <a:rPr lang="uk-UA" dirty="0">
                <a:latin typeface="Times New Roman" panose="02020603050405020304" pitchFamily="18" charset="0"/>
                <a:cs typeface="Times New Roman" panose="02020603050405020304" pitchFamily="18" charset="0"/>
              </a:rPr>
              <a:t>відволікають увагу людини доти, доки не будуть реалізовані. Іноді вони мають ритуальний характер (начебто з метою застерегти від лиха самого хворого чи його близьких). Нав’язливі дії поєднуються з нав’язливими сумнівами, побоюваннями, мудруваннями, думками. Спостерігаються при неврозі нав’язливих станів, психопатіях, шизофренії. </a:t>
            </a:r>
            <a:endParaRPr lang="ru-UA"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23779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16AED54D-0720-D8BD-B1FA-FFB480275542}"/>
              </a:ext>
            </a:extLst>
          </p:cNvPr>
          <p:cNvSpPr>
            <a:spLocks noGrp="1"/>
          </p:cNvSpPr>
          <p:nvPr>
            <p:ph idx="1"/>
          </p:nvPr>
        </p:nvSpPr>
        <p:spPr>
          <a:xfrm>
            <a:off x="1848255" y="359923"/>
            <a:ext cx="9656357" cy="6011380"/>
          </a:xfrm>
        </p:spPr>
        <p:txBody>
          <a:bodyPr>
            <a:normAutofit fontScale="85000" lnSpcReduction="10000"/>
          </a:bodyPr>
          <a:lstStyle/>
          <a:p>
            <a:r>
              <a:rPr lang="uk-UA" sz="2000" b="1" dirty="0">
                <a:latin typeface="Times New Roman" panose="02020603050405020304" pitchFamily="18" charset="0"/>
                <a:ea typeface="Calibri" panose="020F0502020204030204" pitchFamily="34" charset="0"/>
              </a:rPr>
              <a:t>3</a:t>
            </a:r>
            <a:r>
              <a:rPr lang="uk-UA" sz="2000" b="1" dirty="0">
                <a:effectLst/>
                <a:latin typeface="Times New Roman" panose="02020603050405020304" pitchFamily="18" charset="0"/>
                <a:ea typeface="Calibri" panose="020F0502020204030204" pitchFamily="34" charset="0"/>
              </a:rPr>
              <a:t>. </a:t>
            </a:r>
            <a:r>
              <a:rPr lang="uk-UA" sz="1800" b="1" dirty="0">
                <a:effectLst/>
                <a:latin typeface="Times New Roman" panose="02020603050405020304" pitchFamily="18" charset="0"/>
                <a:ea typeface="Calibri" panose="020F0502020204030204" pitchFamily="34" charset="0"/>
                <a:cs typeface="Times New Roman" panose="02020603050405020304" pitchFamily="18" charset="0"/>
              </a:rPr>
              <a:t>Розлади потягів</a:t>
            </a:r>
            <a:endParaRPr lang="uk-UA" sz="2000" b="1" dirty="0">
              <a:effectLst/>
              <a:latin typeface="Times New Roman" panose="02020603050405020304" pitchFamily="18" charset="0"/>
              <a:ea typeface="Calibri" panose="020F0502020204030204" pitchFamily="34" charset="0"/>
            </a:endParaRPr>
          </a:p>
          <a:p>
            <a:pPr indent="540385" algn="just">
              <a:lnSpc>
                <a:spcPct val="150000"/>
              </a:lnSpc>
              <a:spcAft>
                <a:spcPts val="800"/>
              </a:spcAft>
            </a:pPr>
            <a:r>
              <a:rPr lang="uk-UA" dirty="0">
                <a:latin typeface="Times New Roman" panose="02020603050405020304" pitchFamily="18" charset="0"/>
                <a:cs typeface="Times New Roman" panose="02020603050405020304" pitchFamily="18" charset="0"/>
              </a:rPr>
              <a:t>Розлади потягів виявляються непереборним прагненням, що оволодіває хворим усупереч здоровому глузду, почуттям та волі виконати безглузді дії. До них належать: </a:t>
            </a:r>
            <a:r>
              <a:rPr lang="uk-UA" dirty="0" err="1">
                <a:latin typeface="Times New Roman" panose="02020603050405020304" pitchFamily="18" charset="0"/>
                <a:cs typeface="Times New Roman" panose="02020603050405020304" pitchFamily="18" charset="0"/>
              </a:rPr>
              <a:t>дромоманія</a:t>
            </a:r>
            <a:r>
              <a:rPr lang="uk-UA" dirty="0">
                <a:latin typeface="Times New Roman" panose="02020603050405020304" pitchFamily="18" charset="0"/>
                <a:cs typeface="Times New Roman" panose="02020603050405020304" pitchFamily="18" charset="0"/>
              </a:rPr>
              <a:t> — непереборний потяг без будь-якої мотивації до бродяжництва; піроманія — неподоланна пристрасть до підпалювання без </a:t>
            </a:r>
            <a:r>
              <a:rPr lang="uk-UA" dirty="0" err="1">
                <a:latin typeface="Times New Roman" panose="02020603050405020304" pitchFamily="18" charset="0"/>
                <a:cs typeface="Times New Roman" panose="02020603050405020304" pitchFamily="18" charset="0"/>
              </a:rPr>
              <a:t>будьяких</a:t>
            </a:r>
            <a:r>
              <a:rPr lang="uk-UA" dirty="0">
                <a:latin typeface="Times New Roman" panose="02020603050405020304" pitchFamily="18" charset="0"/>
                <a:cs typeface="Times New Roman" panose="02020603050405020304" pitchFamily="18" charset="0"/>
              </a:rPr>
              <a:t> мотивів; клептоманія — бажання красти зовсім непотрібні речі без будь-якої мотивації, стимулів і зацікавлення; міфоманія — потяг до обману, брехні, вигадок, фантазій (без розладу пам’яті); </a:t>
            </a:r>
            <a:r>
              <a:rPr lang="uk-UA" dirty="0" err="1">
                <a:latin typeface="Times New Roman" panose="02020603050405020304" pitchFamily="18" charset="0"/>
                <a:cs typeface="Times New Roman" panose="02020603050405020304" pitchFamily="18" charset="0"/>
              </a:rPr>
              <a:t>арифмоманія</a:t>
            </a:r>
            <a:r>
              <a:rPr lang="uk-UA" dirty="0">
                <a:latin typeface="Times New Roman" panose="02020603050405020304" pitchFamily="18" charset="0"/>
                <a:cs typeface="Times New Roman" panose="02020603050405020304" pitchFamily="18" charset="0"/>
              </a:rPr>
              <a:t> — непереборне, нав’язливе бажання рахувати будь-які предмети; дипсоманія — раптовий, непереборний потяг до алкоголю, періодичні запої; </a:t>
            </a:r>
            <a:r>
              <a:rPr lang="uk-UA" dirty="0" err="1">
                <a:latin typeface="Times New Roman" panose="02020603050405020304" pitchFamily="18" charset="0"/>
                <a:cs typeface="Times New Roman" panose="02020603050405020304" pitchFamily="18" charset="0"/>
              </a:rPr>
              <a:t>копролалія</a:t>
            </a:r>
            <a:r>
              <a:rPr lang="uk-UA" dirty="0">
                <a:latin typeface="Times New Roman" panose="02020603050405020304" pitchFamily="18" charset="0"/>
                <a:cs typeface="Times New Roman" panose="02020603050405020304" pitchFamily="18" charset="0"/>
              </a:rPr>
              <a:t> — непереборний потяг говорити непристойності, цинічно лаятися. Імпульсивні розлади потягів спостерігаються у психопатичних особистостей при неврозі, на початку розвитку шизофренії. </a:t>
            </a:r>
          </a:p>
          <a:p>
            <a:pPr indent="540385" algn="just">
              <a:lnSpc>
                <a:spcPct val="150000"/>
              </a:lnSpc>
              <a:spcAft>
                <a:spcPts val="800"/>
              </a:spcAft>
            </a:pPr>
            <a:r>
              <a:rPr lang="uk-UA" dirty="0">
                <a:latin typeface="Times New Roman" panose="02020603050405020304" pitchFamily="18" charset="0"/>
                <a:cs typeface="Times New Roman" panose="02020603050405020304" pitchFamily="18" charset="0"/>
              </a:rPr>
              <a:t>Хворобливі розлади харчового потягу (інстинкту) виявляються його посиленням — поліфагія, </a:t>
            </a:r>
            <a:r>
              <a:rPr lang="uk-UA" dirty="0" err="1">
                <a:latin typeface="Times New Roman" panose="02020603050405020304" pitchFamily="18" charset="0"/>
                <a:cs typeface="Times New Roman" panose="02020603050405020304" pitchFamily="18" charset="0"/>
              </a:rPr>
              <a:t>булімія</a:t>
            </a:r>
            <a:r>
              <a:rPr lang="uk-UA" dirty="0">
                <a:latin typeface="Times New Roman" panose="02020603050405020304" pitchFamily="18" charset="0"/>
                <a:cs typeface="Times New Roman" panose="02020603050405020304" pitchFamily="18" charset="0"/>
              </a:rPr>
              <a:t> (надмірне поїдання їжі за відсутності відчуття ситості). Спостерігаються вони при невротичних станах, шизофренії, органічних ураженнях головного мозку. Для ослаблення харчового потягу (анорексії) характерна відмова від їжі. Інколи поліфагію змінює анорексія, що спостерігається при нервовій анорексії. Ослаблення харчового інстинкту супроводжує депресивні й астенічні стани, шизофренію, тривалі соматичні захворювання. Спотворення харчового інстинкту (потягу) називається </a:t>
            </a:r>
            <a:r>
              <a:rPr lang="uk-UA" dirty="0" err="1">
                <a:latin typeface="Times New Roman" panose="02020603050405020304" pitchFamily="18" charset="0"/>
                <a:cs typeface="Times New Roman" panose="02020603050405020304" pitchFamily="18" charset="0"/>
              </a:rPr>
              <a:t>копрофагією</a:t>
            </a:r>
            <a:r>
              <a:rPr lang="uk-UA" dirty="0">
                <a:latin typeface="Times New Roman" panose="02020603050405020304" pitchFamily="18" charset="0"/>
                <a:cs typeface="Times New Roman" panose="02020603050405020304" pitchFamily="18" charset="0"/>
              </a:rPr>
              <a:t>. Хворі їдять неїстівне (кал, землю, п’ють сечу тощо). Це патологічне явище буває при розумовій відсталості, деменції, органічних ураженнях головного мозку</a:t>
            </a:r>
            <a:endParaRPr lang="ru-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3687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2F1B4091-C4FA-2163-A72D-504A13CD6C29}"/>
              </a:ext>
            </a:extLst>
          </p:cNvPr>
          <p:cNvSpPr>
            <a:spLocks noGrp="1"/>
          </p:cNvSpPr>
          <p:nvPr>
            <p:ph idx="1"/>
          </p:nvPr>
        </p:nvSpPr>
        <p:spPr>
          <a:xfrm>
            <a:off x="2589212" y="573932"/>
            <a:ext cx="8915400" cy="5337290"/>
          </a:xfrm>
        </p:spPr>
        <p:txBody>
          <a:bodyPr>
            <a:normAutofit/>
          </a:bodyPr>
          <a:lstStyle/>
          <a:p>
            <a:pPr indent="540385" algn="just">
              <a:lnSpc>
                <a:spcPct val="150000"/>
              </a:lnSpc>
              <a:spcAft>
                <a:spcPts val="800"/>
              </a:spcAft>
            </a:pPr>
            <a:r>
              <a:rPr lang="uk-UA" dirty="0">
                <a:latin typeface="Times New Roman" panose="02020603050405020304" pitchFamily="18" charset="0"/>
                <a:cs typeface="Times New Roman" panose="02020603050405020304" pitchFamily="18" charset="0"/>
              </a:rPr>
              <a:t>Хворобливі розлади статевого інстинкту й статевого потягу (лібідо) виявляються </a:t>
            </a:r>
            <a:r>
              <a:rPr lang="uk-UA" dirty="0" err="1">
                <a:latin typeface="Times New Roman" panose="02020603050405020304" pitchFamily="18" charset="0"/>
                <a:cs typeface="Times New Roman" panose="02020603050405020304" pitchFamily="18" charset="0"/>
              </a:rPr>
              <a:t>гіперсексуальністю</a:t>
            </a:r>
            <a:r>
              <a:rPr lang="uk-UA" dirty="0">
                <a:latin typeface="Times New Roman" panose="02020603050405020304" pitchFamily="18" charset="0"/>
                <a:cs typeface="Times New Roman" panose="02020603050405020304" pitchFamily="18" charset="0"/>
              </a:rPr>
              <a:t>, тобто загостренням статевого потягу (у чоловіків — сатиріаз, у жінок — німфоманія), </a:t>
            </a:r>
            <a:r>
              <a:rPr lang="uk-UA" dirty="0" err="1">
                <a:latin typeface="Times New Roman" panose="02020603050405020304" pitchFamily="18" charset="0"/>
                <a:cs typeface="Times New Roman" panose="02020603050405020304" pitchFamily="18" charset="0"/>
              </a:rPr>
              <a:t>гіпосексуальністю</a:t>
            </a:r>
            <a:r>
              <a:rPr lang="uk-UA" dirty="0">
                <a:latin typeface="Times New Roman" panose="02020603050405020304" pitchFamily="18" charset="0"/>
                <a:cs typeface="Times New Roman" panose="02020603050405020304" pitchFamily="18" charset="0"/>
              </a:rPr>
              <a:t>, або ж ослабленням лібідо, та статевими збоченнями (статеві </a:t>
            </a:r>
            <a:r>
              <a:rPr lang="uk-UA" dirty="0" err="1">
                <a:latin typeface="Times New Roman" panose="02020603050405020304" pitchFamily="18" charset="0"/>
                <a:cs typeface="Times New Roman" panose="02020603050405020304" pitchFamily="18" charset="0"/>
              </a:rPr>
              <a:t>перверзії</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парафілія</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Гіперсексуальність</a:t>
            </a:r>
            <a:r>
              <a:rPr lang="uk-UA" dirty="0">
                <a:latin typeface="Times New Roman" panose="02020603050405020304" pitchFamily="18" charset="0"/>
                <a:cs typeface="Times New Roman" panose="02020603050405020304" pitchFamily="18" charset="0"/>
              </a:rPr>
              <a:t> спостерігається при маніакальних станах, органічних ураженнях головного мозку з психічними виявами — прогресивному паралічі, старечому недоумстві, епідемічному енцефаліті, олігофренії. </a:t>
            </a:r>
            <a:r>
              <a:rPr lang="uk-UA" dirty="0" err="1">
                <a:latin typeface="Times New Roman" panose="02020603050405020304" pitchFamily="18" charset="0"/>
                <a:cs typeface="Times New Roman" panose="02020603050405020304" pitchFamily="18" charset="0"/>
              </a:rPr>
              <a:t>Гіпосексуальність</a:t>
            </a:r>
            <a:r>
              <a:rPr lang="uk-UA" dirty="0">
                <a:latin typeface="Times New Roman" panose="02020603050405020304" pitchFamily="18" charset="0"/>
                <a:cs typeface="Times New Roman" panose="02020603050405020304" pitchFamily="18" charset="0"/>
              </a:rPr>
              <a:t> супроводжує депресивні й астенічні стани, неврози, шизофренію.</a:t>
            </a:r>
            <a:endParaRPr lang="ru-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6087132"/>
      </p:ext>
    </p:extLst>
  </p:cSld>
  <p:clrMapOvr>
    <a:masterClrMapping/>
  </p:clrMapOvr>
</p:sld>
</file>

<file path=ppt/theme/theme1.xml><?xml version="1.0" encoding="utf-8"?>
<a:theme xmlns:a="http://schemas.openxmlformats.org/drawingml/2006/main" name="Віхоть">
  <a:themeElements>
    <a:clrScheme name="Віхоть">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Віхоть">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іхоть">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347</TotalTime>
  <Words>1662</Words>
  <Application>Microsoft Office PowerPoint</Application>
  <PresentationFormat>Широкий екран</PresentationFormat>
  <Paragraphs>47</Paragraphs>
  <Slides>11</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11</vt:i4>
      </vt:variant>
    </vt:vector>
  </HeadingPairs>
  <TitlesOfParts>
    <vt:vector size="16" baseType="lpstr">
      <vt:lpstr>Arial</vt:lpstr>
      <vt:lpstr>Century Gothic</vt:lpstr>
      <vt:lpstr>Times New Roman</vt:lpstr>
      <vt:lpstr>Wingdings 3</vt:lpstr>
      <vt:lpstr>Віхоть</vt:lpstr>
      <vt:lpstr>Лекція 6. Розлади ефекторно-вольової сфери та потягів </vt:lpstr>
      <vt:lpstr>План:</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3. Клініко-психологічні аспекти пізнавальної діяльності та емоційно-вольової сфери  </dc:title>
  <dc:creator>Inna Chukhrii</dc:creator>
  <cp:lastModifiedBy>Inna Chukhrii</cp:lastModifiedBy>
  <cp:revision>7</cp:revision>
  <dcterms:created xsi:type="dcterms:W3CDTF">2022-10-13T05:17:13Z</dcterms:created>
  <dcterms:modified xsi:type="dcterms:W3CDTF">2022-10-26T17:18:02Z</dcterms:modified>
</cp:coreProperties>
</file>