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61" r:id="rId8"/>
    <p:sldId id="258" r:id="rId9"/>
    <p:sldId id="259" r:id="rId10"/>
    <p:sldId id="265" r:id="rId11"/>
    <p:sldId id="260" r:id="rId12"/>
    <p:sldId id="263" r:id="rId13"/>
    <p:sldId id="26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08" autoAdjust="0"/>
  </p:normalViewPr>
  <p:slideViewPr>
    <p:cSldViewPr>
      <p:cViewPr>
        <p:scale>
          <a:sx n="66" d="100"/>
          <a:sy n="66" d="100"/>
        </p:scale>
        <p:origin x="-1464" y="-13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5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microsoft.com/office/2007/relationships/hdphoto" Target="../media/hdphoto12.wdp"/><Relationship Id="rId7" Type="http://schemas.openxmlformats.org/officeDocument/2006/relationships/image" Target="../media/image3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microsoft.com/office/2007/relationships/hdphoto" Target="../media/hdphoto14.wdp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7200800" cy="175432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Українська держава гетьмана</a:t>
            </a:r>
          </a:p>
          <a:p>
            <a:pPr algn="ctr"/>
            <a:r>
              <a:rPr lang="uk-UA" sz="36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 Павла Скоропадського</a:t>
            </a:r>
            <a:endParaRPr lang="uk-UA" sz="3600" b="1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8391"/>
            <a:ext cx="2664296" cy="36495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7" y="2659509"/>
            <a:ext cx="2623771" cy="233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5615794"/>
            <a:ext cx="408477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29</a:t>
            </a:r>
            <a:r>
              <a:rPr lang="uk-UA" b="1" dirty="0" smtClean="0">
                <a:solidFill>
                  <a:srgbClr val="FF0000"/>
                </a:solidFill>
              </a:rPr>
              <a:t> квітня 1918 – 14 грудня 1918рр.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59" y="2657130"/>
            <a:ext cx="3127487" cy="1888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22299" y="4510638"/>
            <a:ext cx="3105647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ysClr val="windowText" lastClr="000000"/>
                </a:solidFill>
              </a:rPr>
              <a:t>Урочистості на честь обрання</a:t>
            </a:r>
          </a:p>
          <a:p>
            <a:pPr algn="ctr"/>
            <a:r>
              <a:rPr lang="uk-UA" sz="1200" b="1" dirty="0" smtClean="0">
                <a:solidFill>
                  <a:sysClr val="windowText" lastClr="000000"/>
                </a:solidFill>
              </a:rPr>
              <a:t> П. Скоропадського гетьманом</a:t>
            </a:r>
            <a:endParaRPr lang="uk-UA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257" y="2060847"/>
            <a:ext cx="527187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Почалося створення регулярної української армії загальною кількістю до 65 тисяч вояків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344" y="3573016"/>
            <a:ext cx="524179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Відновлення українського козацтва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 rot="10800000">
            <a:off x="5796135" y="1153238"/>
            <a:ext cx="1152129" cy="18530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10800000">
            <a:off x="5796136" y="1157577"/>
            <a:ext cx="1152128" cy="306785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60" y="620688"/>
            <a:ext cx="2017641" cy="151323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" y="4556619"/>
            <a:ext cx="2857413" cy="19920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56619"/>
            <a:ext cx="2404293" cy="195838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2" y="4592836"/>
            <a:ext cx="2428875" cy="188595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86524" y="2124168"/>
            <a:ext cx="1938277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серед німців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44" y="6417839"/>
            <a:ext cx="2857413" cy="2769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Гетьман оглядає війська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236" y="6510884"/>
            <a:ext cx="2404969" cy="2769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Новостворене козацтво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4499" y="6083276"/>
            <a:ext cx="2428875" cy="4730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серед військових соратників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257" y="620688"/>
            <a:ext cx="642400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Військова  політика гетьманського режиму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90" y="2771754"/>
            <a:ext cx="1669296" cy="16025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1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633" y="692696"/>
            <a:ext cx="581120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Зовнішня політика гетьманату: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499" y="1916832"/>
            <a:ext cx="8294176" cy="18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Визнання Української держави 30 державами світу;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червня 1918р. – підписання перемир’я з Росією;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листопада 1918р. - видання грамоти про федерацію України з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небільшовицькою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Росією, що стало офіційним скасуванням незалежності України;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Дипломатична боротьба за повернення українських земель, що залишились за межами України;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Підтримання тісного співробітництва з Німеччиною та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Австро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Угорщиною.</a:t>
            </a:r>
          </a:p>
          <a:p>
            <a:pPr marL="342900" indent="-342900">
              <a:buFont typeface="Courier New" pitchFamily="49" charset="0"/>
              <a:buChar char="o"/>
            </a:pPr>
            <a:endPara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" y="148276"/>
            <a:ext cx="1639546" cy="17217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692696"/>
            <a:ext cx="2631064" cy="1861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8" y="4423565"/>
            <a:ext cx="2926271" cy="16826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0" y="4003045"/>
            <a:ext cx="1681380" cy="252364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5617" y="1593006"/>
            <a:ext cx="202491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Переговори з Антантою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11" y="6336057"/>
            <a:ext cx="304799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Місія гетьмана в Берліні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1" y="4354856"/>
            <a:ext cx="3048000" cy="1981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63888" y="6265789"/>
            <a:ext cx="20208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 з кайзером  Вільгельмом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3236" y="6034956"/>
            <a:ext cx="29056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Делегація Української держави на переговорах з Росією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054" y="620688"/>
            <a:ext cx="3960441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Проти гетьманського режиму сформувались опозиційні  сили у формі селянських   загонів на чолі з отаманами.</a:t>
            </a:r>
            <a:endParaRPr lang="uk-UA" sz="2400" dirty="0">
              <a:ln>
                <a:solidFill>
                  <a:srgbClr val="FF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05" y="4201387"/>
            <a:ext cx="4464496" cy="19389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Найбільшими  були формування</a:t>
            </a:r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селянських загонів під керівництвом Нестора  Махно, отамана Зеленого та </a:t>
            </a:r>
            <a:r>
              <a:rPr lang="uk-UA" sz="2400" dirty="0" err="1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інш</a:t>
            </a:r>
            <a:r>
              <a:rPr lang="uk-UA" sz="24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sz="2400" dirty="0">
              <a:ln>
                <a:solidFill>
                  <a:srgbClr val="FF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93" y="3789040"/>
            <a:ext cx="3646164" cy="27636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23" y="2371571"/>
            <a:ext cx="2857500" cy="1657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405"/>
            <a:ext cx="2857500" cy="20955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1955586"/>
            <a:ext cx="18533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Повстанці - анархісти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680" y="3768475"/>
            <a:ext cx="90922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Отамани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0293" y="6253481"/>
            <a:ext cx="153920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Загони анархістів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04" y="281893"/>
            <a:ext cx="691276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10 листопада 1918р. Німеччина визнала поразку у Першій світовій війні і почала  виводити свої війська  з території України.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316" y="3741982"/>
            <a:ext cx="4788024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Гетьманський режим  був позбавлений військової підтримки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4869160"/>
            <a:ext cx="511256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14 грудня 1918р. , покидаючи Київ разом з німецькими військами 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П. Скоропадський передає  владу до рук  Директорії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6591"/>
            <a:ext cx="2526394" cy="164847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7813"/>
            <a:ext cx="2771775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66" y="4244429"/>
            <a:ext cx="2990612" cy="194817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23" y="1686665"/>
            <a:ext cx="2181622" cy="1308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47055" y="6088607"/>
            <a:ext cx="27129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>
                <a:solidFill>
                  <a:schemeClr val="accent6">
                    <a:lumMod val="50000"/>
                  </a:schemeClr>
                </a:solidFill>
              </a:rPr>
              <a:t>Сірожупанна</a:t>
            </a:r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 дивізія під час </a:t>
            </a:r>
            <a:r>
              <a:rPr lang="uk-UA" sz="1200" dirty="0" err="1" smtClean="0">
                <a:solidFill>
                  <a:schemeClr val="accent6">
                    <a:lumMod val="50000"/>
                  </a:schemeClr>
                </a:solidFill>
              </a:rPr>
              <a:t>антигетьманського</a:t>
            </a:r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  повстання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3876" y="2995638"/>
            <a:ext cx="1919115" cy="2769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«Мерседес» гетьмана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9" y="3165063"/>
            <a:ext cx="2526394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Німецький військовий оркестр у Києві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967558"/>
            <a:ext cx="2771775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Зустріч німецьких генералів</a:t>
            </a:r>
          </a:p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 у Києві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5718" y="5073141"/>
            <a:ext cx="1357930" cy="1668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94" y="5045918"/>
            <a:ext cx="13843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 rot="992399">
            <a:off x="3590392" y="829650"/>
            <a:ext cx="324453" cy="434690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лево 11"/>
          <p:cNvSpPr/>
          <p:nvPr/>
        </p:nvSpPr>
        <p:spPr>
          <a:xfrm rot="19187716">
            <a:off x="2733579" y="1151070"/>
            <a:ext cx="1990109" cy="50554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9532" y="1329950"/>
            <a:ext cx="2592288" cy="136815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Поразка Німеччини у Першій світовій війні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3429000"/>
            <a:ext cx="2700300" cy="144016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Відсутність дієздатної регулярної армії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583668" y="5229200"/>
            <a:ext cx="2736304" cy="1224136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Виникнення опозиції гетьманській владі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56176" y="1340768"/>
            <a:ext cx="2736304" cy="136815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Залежність Української держави від австро-німецьких збройних  сил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56176" y="3437350"/>
            <a:ext cx="2736304" cy="143181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Відновлення старих порядків, що призвело до соціальної напруги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23048" y="5229200"/>
            <a:ext cx="2736304" cy="1224136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Спроба знайти опору серед білогвардійців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366856">
            <a:off x="5249892" y="817173"/>
            <a:ext cx="270051" cy="434690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0872">
            <a:off x="4929257" y="482281"/>
            <a:ext cx="504292" cy="32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561">
            <a:off x="2843275" y="684270"/>
            <a:ext cx="198713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 rot="18541780">
            <a:off x="5039250" y="404116"/>
            <a:ext cx="514518" cy="2079673"/>
          </a:xfrm>
          <a:prstGeom prst="downArrow">
            <a:avLst>
              <a:gd name="adj1" fmla="val 50000"/>
              <a:gd name="adj2" fmla="val 5039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4243928" y="873401"/>
            <a:ext cx="503076" cy="116111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853948" y="359078"/>
            <a:ext cx="5436104" cy="5232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Причини падіння гетьманату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43908" y="2014026"/>
            <a:ext cx="1656184" cy="208823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Вузька соціальна база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762" r="93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057"/>
            <a:ext cx="1521273" cy="1460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6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88" y="5111057"/>
            <a:ext cx="1516512" cy="146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47" y="4153255"/>
            <a:ext cx="952500" cy="981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118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780" y="1159877"/>
            <a:ext cx="54457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Павло Скоропадський</a:t>
            </a:r>
            <a:endParaRPr lang="uk-U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3349" y="342900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Походив зі старовинного козацького роду, в якому були гетьмани. Професійний військовий.  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thumb/c/c2/Pavlo_Skoropadsky_portrait%2C_colorized_by_Ruslan_Habanets.jpg/249px-Pavlo_Skoropadsky_portrait%2C_colorized_by_Ruslan_Hab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" y="692696"/>
            <a:ext cx="3526699" cy="481557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3349" y="4797151"/>
            <a:ext cx="5222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 Російської імперії. Учасник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російсько-японської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Першої світової війни.</a:t>
            </a: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488887"/>
            <a:ext cx="4572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 Павло розпочав у гімназії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Староду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бі.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1886 року Павло вступив до Пажеського корпусу в Санкт-Петербурзі, успішно закінчив його в </a:t>
            </a:r>
            <a:r>
              <a:rPr lang="uk-UA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1893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Молодого офіцера призначили на службу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 Кавалерґардськ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полку,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він тимчасово виконував обов'язки командира ескадрону.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9720" y="4149080"/>
            <a:ext cx="4572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жовтня 1904 року за заслуги в боях проти японців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нагородив офіцера орденом Святої Анни 3-го ступеня з мечами 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бантом.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також було нагороджено Георгіївською зброєю «За хоробрість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d/d2/Skoropadsky_-_before_1917.jpg/800px-Skoropadsky_-_before_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312368" cy="45876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5239" y="116632"/>
            <a:ext cx="4572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 року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Скоропадського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флігель-ад'ютантом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полковника.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1912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генерал-майора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3960440" cy="45312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 Першої світової війни Павло Скоропадський відправляється на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фронт. 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Відзначився в боях з німцями під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Каушеном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Трисвятами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Після отримання влітку 1916 року чину генерал-лейтенанта Павло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оропадський 22 січня 1917 року приймає командування 34-м армійським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розташовувався на теренах України. Перебуваючи на посаді командувача цього корпусу, Павло Петрович вперше познайомився з масовим українським революційним рухом.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media5.picsearch.com/is?g_VoGfJQAismoCnGOFoH53jjSyUU6OR4cdrJNX5FzHM&amp;height=34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98" y="2420888"/>
            <a:ext cx="2151881" cy="424157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4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 року за наказом генерала Лавра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Корнілова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34-й корпус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командуванням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Скоропадського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1-й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573016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16-17 жовтня 1917 року Скоропадського на з'їзді Вільного козацтва в Чигирині делегати від п'яти українських губерній і Кубані обирають отаманом Вільного козацтва. Серед козаків особа нащадка гетьманського роду, бойового генерала Скоропадського мала неабияку популярність.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260648"/>
            <a:ext cx="1619250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9" y="3284984"/>
            <a:ext cx="3724116" cy="30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8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3746" y="1249010"/>
            <a:ext cx="540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Створена 29 квітня 1918року на з’їзді  хліборобів-землевласників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59" y="2941215"/>
            <a:ext cx="396044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Головою держави проголошено гетьмана козацтва Павла Скоропадського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699884" cy="261479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9" y="4465760"/>
            <a:ext cx="3345341" cy="182059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4" y="264690"/>
            <a:ext cx="1704975" cy="26765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05882" y="4858158"/>
            <a:ext cx="33522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серед учасників з’їзду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201" y="6263222"/>
            <a:ext cx="343715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Маріїнський палац – резиденція гетьмана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589240"/>
            <a:ext cx="388608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Гетьман сформував уряд не за партійною, а за професійною ознакою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4038" y="467379"/>
            <a:ext cx="578395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Структура влади  часів гетьманату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276872"/>
            <a:ext cx="4392488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Рада міністрів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(голови: М. Василенко,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Ф. Лизогуб, С. </a:t>
            </a:r>
            <a:r>
              <a:rPr lang="uk-UA" sz="2000" b="1" dirty="0" err="1" smtClean="0">
                <a:solidFill>
                  <a:srgbClr val="C00000"/>
                </a:solidFill>
              </a:rPr>
              <a:t>Гербель</a:t>
            </a:r>
            <a:r>
              <a:rPr lang="uk-UA" sz="2000" b="1" dirty="0" smtClean="0">
                <a:solidFill>
                  <a:srgbClr val="C00000"/>
                </a:solidFill>
              </a:rPr>
              <a:t>)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3" y="5045943"/>
            <a:ext cx="3096343" cy="7593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Волосні старшини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5045943"/>
            <a:ext cx="2984503" cy="7593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Г</a:t>
            </a:r>
            <a:r>
              <a:rPr lang="uk-UA" sz="2400" b="1" dirty="0" smtClean="0">
                <a:solidFill>
                  <a:srgbClr val="C00000"/>
                </a:solidFill>
              </a:rPr>
              <a:t>радоначальники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76044" y="1934090"/>
            <a:ext cx="261743" cy="3240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4476045" y="3434815"/>
            <a:ext cx="261742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 rot="19369156">
            <a:off x="1993364" y="4523588"/>
            <a:ext cx="936104" cy="36004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2207634">
            <a:off x="6206683" y="4492708"/>
            <a:ext cx="104520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3978" y="3822475"/>
            <a:ext cx="504056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Губернські та повітові старости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304764"/>
            <a:ext cx="331236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Гетьман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>
          <a:xfrm>
            <a:off x="7234538" y="1014413"/>
            <a:ext cx="1762125" cy="231998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4413"/>
            <a:ext cx="1762125" cy="234315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95536" y="3318251"/>
            <a:ext cx="167385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Микола Василенко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0156" y="3296315"/>
            <a:ext cx="137088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Сергій </a:t>
            </a:r>
            <a:r>
              <a:rPr lang="uk-UA" sz="1200" dirty="0" err="1" smtClean="0">
                <a:solidFill>
                  <a:schemeClr val="accent6">
                    <a:lumMod val="50000"/>
                  </a:schemeClr>
                </a:solidFill>
              </a:rPr>
              <a:t>Гербель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03" y="4703608"/>
            <a:ext cx="2486025" cy="1838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259430" y="6403433"/>
            <a:ext cx="269496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та Ф. Лизогуб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092" y="260648"/>
            <a:ext cx="62523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Внутрішня політика гетьманського уряду: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305342"/>
            <a:ext cx="6264695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Економічна  політика гетьмана: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Відновлення приватної власності, підтримка  гетьманом  вільного підприємництва;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Налагодження грошової системи;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Відкриття кількох українських  банків , запровадження гривні;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Заснування нових акціонерних  товариств;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Відновлення залізничного руху.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4549769"/>
            <a:ext cx="489654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Повернення 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землевласникам конфіскованих земель;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Встановлення 10-12-годинного робочого дня;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Розвиток  зовнішнього ринку за рахунок збуту товарів до Німеччини та </a:t>
            </a:r>
            <a:r>
              <a:rPr lang="uk-UA" b="1" dirty="0" err="1" smtClean="0">
                <a:solidFill>
                  <a:srgbClr val="002060"/>
                </a:solidFill>
              </a:rPr>
              <a:t>Австро</a:t>
            </a:r>
            <a:r>
              <a:rPr lang="uk-UA" b="1" dirty="0" smtClean="0">
                <a:solidFill>
                  <a:srgbClr val="002060"/>
                </a:solidFill>
              </a:rPr>
              <a:t> - Угорщини.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173989">
            <a:off x="207881" y="1305342"/>
            <a:ext cx="2182059" cy="14401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99" y="4005064"/>
            <a:ext cx="3705479" cy="23512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20397195">
            <a:off x="255626" y="2596279"/>
            <a:ext cx="2182813" cy="14382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3931" y="6171693"/>
            <a:ext cx="31085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П. Скоропадський серед німецьких промисловців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79512" y="1315530"/>
            <a:ext cx="6552729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73624"/>
            </a:solidFill>
          </a:ln>
        </p:spPr>
        <p:txBody>
          <a:bodyPr vert="horz" wrap="square" lIns="0" tIns="0" rIns="0" bIns="0" rtlCol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створення понад 150 українських гімназій;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видано мільйони українських підручників;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відкрито 2 університети у Києві та Кам’янці-Подільському;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створено Державний український архів;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відкрита Національна галерея мистецтв;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засновано Український історичний музей;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створена Українська національна бібліотека;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відкрито Український театр драми та опери;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засновані Державний симфонічний оркестр та Українська капела;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відкрито Українську академію наук;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відроджено Українську автокефальну православну церкву.</a:t>
            </a:r>
            <a:endParaRPr kumimoji="0" lang="ru-RU" sz="2000" b="1" i="0" u="none" strike="noStrike" kern="1200" cap="none" spc="0" normalizeH="0" baseline="0" noProof="0" dirty="0">
              <a:ln w="635"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223"/>
            <a:ext cx="646042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Національно-культурний розвиток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63" y="2708920"/>
            <a:ext cx="1459438" cy="18722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59" y="5125271"/>
            <a:ext cx="1775075" cy="13313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8850"/>
            <a:ext cx="1947620" cy="13431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67" y="5517232"/>
            <a:ext cx="2161155" cy="10911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20272" y="1733546"/>
            <a:ext cx="20231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Приміщення картинної галереї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313" y="6469862"/>
            <a:ext cx="166744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Стара будівля  УАН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6320" y="6456577"/>
            <a:ext cx="21948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Центральний корпус  УАН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581</TotalTime>
  <Words>646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Silverhunt</dc:creator>
  <cp:lastModifiedBy>Silverhunt</cp:lastModifiedBy>
  <cp:revision>41</cp:revision>
  <dcterms:created xsi:type="dcterms:W3CDTF">2013-09-02T18:09:29Z</dcterms:created>
  <dcterms:modified xsi:type="dcterms:W3CDTF">2017-12-04T20:46:38Z</dcterms:modified>
</cp:coreProperties>
</file>