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313" r:id="rId14"/>
    <p:sldId id="314" r:id="rId15"/>
    <p:sldId id="315" r:id="rId16"/>
    <p:sldId id="316" r:id="rId17"/>
    <p:sldId id="317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60" r:id="rId26"/>
    <p:sldId id="276" r:id="rId27"/>
    <p:sldId id="277" r:id="rId28"/>
    <p:sldId id="278" r:id="rId29"/>
    <p:sldId id="279" r:id="rId30"/>
    <p:sldId id="280" r:id="rId31"/>
    <p:sldId id="296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8" r:id="rId63"/>
    <p:sldId id="319" r:id="rId64"/>
    <p:sldId id="320" r:id="rId65"/>
    <p:sldId id="322" r:id="rId66"/>
    <p:sldId id="323" r:id="rId67"/>
    <p:sldId id="324" r:id="rId68"/>
    <p:sldId id="321" r:id="rId69"/>
    <p:sldId id="325" r:id="rId70"/>
    <p:sldId id="326" r:id="rId7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371BF-8667-411F-BD2F-DDA3CF0E7F08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F6528-CA9D-4E65-B178-4BEDDDADA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3D991-8EBC-406B-845E-DCF5AB187105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87189-1AE7-4547-A2A8-1BD297828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09D8-F315-4D7D-9788-AD320960D50A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A271F-F6F3-4333-A0BB-0136CFC0E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1EA23-7922-4B86-9A66-9B2FBCD047E4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F20C-45E1-4F2B-92F5-ABC98E47F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5D936-8895-41EB-8229-3021D2451DDC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D01BF-1681-4B3E-8C2D-6A5D4AF23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7CE5A-6DB0-4632-A862-D506A36AC85C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4834D-D876-48CF-AD16-C583885BE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117C2-B98B-45F2-9003-71DF8CC6A0DB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72717-AE8C-4BC1-A17F-3740E7262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793D3-1E63-48A0-9617-FF84DBA298F4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FB084-7214-48F5-8A65-BECA645F4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90D73-D47A-491E-84E5-B59DE90EBD6B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23338-DA30-4CD9-9ED3-7D207B856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F9F74-FC7E-46CA-A14D-56A639630D6D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D3F3-8378-4642-896B-7C767700D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A7166-1008-4637-9F33-4CE4E1883A2C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995AD-DF45-4D68-BD10-193BEA3BE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FFD0A9-994B-4E4D-8E15-5F0ECDC7A0B2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DA9BF-9E32-4D0B-8D28-9D5F295EB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Pablo_picasso_1.jpg" TargetMode="External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jpe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0"/>
            <a:ext cx="7772400" cy="3571899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7200" b="1" dirty="0" smtClean="0">
                <a:solidFill>
                  <a:srgbClr val="C00000"/>
                </a:solidFill>
                <a:latin typeface="Georgia" pitchFamily="18" charset="0"/>
              </a:rPr>
              <a:t>Імпресіонізм,</a:t>
            </a:r>
            <a:br>
              <a:rPr lang="uk-UA" sz="72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7200" b="1" dirty="0" smtClean="0">
                <a:solidFill>
                  <a:srgbClr val="C00000"/>
                </a:solidFill>
                <a:latin typeface="Georgia" pitchFamily="18" charset="0"/>
              </a:rPr>
              <a:t>модернізм,</a:t>
            </a:r>
            <a:br>
              <a:rPr lang="uk-UA" sz="72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7200" b="1" dirty="0" smtClean="0">
                <a:solidFill>
                  <a:srgbClr val="C00000"/>
                </a:solidFill>
                <a:latin typeface="Georgia" pitchFamily="18" charset="0"/>
              </a:rPr>
              <a:t>постмодернізм</a:t>
            </a:r>
            <a:endParaRPr lang="ru-RU" sz="7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214313"/>
            <a:ext cx="8715375" cy="1357312"/>
          </a:xfrm>
        </p:spPr>
        <p:txBody>
          <a:bodyPr/>
          <a:lstStyle/>
          <a:p>
            <a:r>
              <a:rPr lang="uk-UA" sz="4400" b="1" smtClean="0">
                <a:solidFill>
                  <a:srgbClr val="002060"/>
                </a:solidFill>
                <a:latin typeface="Georgia" pitchFamily="18" charset="0"/>
              </a:rPr>
              <a:t>Художні напрями та стилі</a:t>
            </a:r>
            <a:endParaRPr lang="ru-RU" sz="4400" b="1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643563"/>
            <a:ext cx="9196388" cy="1214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80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5" descr="ф.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6357938"/>
            <a:ext cx="9144000" cy="5000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</a:rPr>
              <a:t>А. </a:t>
            </a:r>
            <a:r>
              <a:rPr lang="uk-UA" b="1" dirty="0" err="1" smtClean="0">
                <a:solidFill>
                  <a:srgbClr val="C00000"/>
                </a:solidFill>
              </a:rPr>
              <a:t>Сіслей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dirty="0" err="1" smtClean="0">
                <a:solidFill>
                  <a:srgbClr val="002060"/>
                </a:solidFill>
              </a:rPr>
              <a:t>“Луг</a:t>
            </a:r>
            <a:r>
              <a:rPr lang="uk-UA" dirty="0" smtClean="0">
                <a:solidFill>
                  <a:srgbClr val="002060"/>
                </a:solidFill>
              </a:rPr>
              <a:t>  </a:t>
            </a:r>
            <a:r>
              <a:rPr lang="uk-UA" dirty="0" err="1" smtClean="0">
                <a:solidFill>
                  <a:srgbClr val="002060"/>
                </a:solidFill>
              </a:rPr>
              <a:t>навесні”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5" descr="ф.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pPr algn="r"/>
            <a:r>
              <a:rPr lang="uk-UA" sz="3600" b="1" smtClean="0">
                <a:solidFill>
                  <a:srgbClr val="FF0000"/>
                </a:solidFill>
              </a:rPr>
              <a:t>А. Сіслей </a:t>
            </a:r>
            <a:r>
              <a:rPr lang="uk-UA" sz="3600" smtClean="0"/>
              <a:t>“Паводок в Марлі”</a:t>
            </a:r>
            <a:endParaRPr lang="ru-RU" sz="360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4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571625"/>
          </a:xfrm>
        </p:spPr>
        <p:txBody>
          <a:bodyPr/>
          <a:lstStyle/>
          <a:p>
            <a:r>
              <a:rPr lang="uk-UA" sz="7200" b="1" smtClean="0">
                <a:solidFill>
                  <a:srgbClr val="FF0000"/>
                </a:solidFill>
              </a:rPr>
              <a:t>Модернізм</a:t>
            </a:r>
            <a:endParaRPr lang="ru-RU" sz="7200" b="1" smtClean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4313" y="1571625"/>
            <a:ext cx="8501062" cy="51435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b="1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900" b="1" dirty="0" smtClean="0">
                <a:solidFill>
                  <a:srgbClr val="002060"/>
                </a:solidFill>
              </a:rPr>
              <a:t>Мистецтво кінця ХІХ – початку ХХ ст.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b="1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900" b="1" u="sng" dirty="0" smtClean="0">
                <a:solidFill>
                  <a:srgbClr val="002060"/>
                </a:solidFill>
              </a:rPr>
              <a:t>Модернізм</a:t>
            </a:r>
            <a:r>
              <a:rPr lang="uk-UA" sz="3900" b="1" dirty="0" smtClean="0">
                <a:solidFill>
                  <a:srgbClr val="002060"/>
                </a:solidFill>
              </a:rPr>
              <a:t> – це загальна назва цілого ряду різнорідних художніх напрямів у мистецтві </a:t>
            </a:r>
            <a:r>
              <a:rPr lang="uk-UA" sz="3900" dirty="0" smtClean="0">
                <a:solidFill>
                  <a:schemeClr val="tx1"/>
                </a:solidFill>
              </a:rPr>
              <a:t>(модерн, </a:t>
            </a:r>
            <a:r>
              <a:rPr lang="uk-UA" sz="3900" dirty="0" err="1" smtClean="0">
                <a:solidFill>
                  <a:schemeClr val="tx1"/>
                </a:solidFill>
              </a:rPr>
              <a:t>фовізм</a:t>
            </a:r>
            <a:r>
              <a:rPr lang="uk-UA" sz="3900" dirty="0" smtClean="0">
                <a:solidFill>
                  <a:schemeClr val="tx1"/>
                </a:solidFill>
              </a:rPr>
              <a:t>, кубізм, сюрреалізм, абстракціонізм, супрематизм та ін.)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b="1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002060"/>
                </a:solidFill>
              </a:rPr>
              <a:t>Кожен з цих напрямів мав свої характерні неповторні риси.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5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3"/>
          <p:cNvSpPr>
            <a:spLocks noGrp="1"/>
          </p:cNvSpPr>
          <p:nvPr>
            <p:ph type="ctrTitle"/>
          </p:nvPr>
        </p:nvSpPr>
        <p:spPr>
          <a:xfrm>
            <a:off x="357188" y="0"/>
            <a:ext cx="8501062" cy="4214813"/>
          </a:xfrm>
        </p:spPr>
        <p:txBody>
          <a:bodyPr/>
          <a:lstStyle/>
          <a:p>
            <a:r>
              <a:rPr lang="uk-UA" sz="5400" b="1" smtClean="0">
                <a:solidFill>
                  <a:srgbClr val="FF0000"/>
                </a:solidFill>
                <a:latin typeface="Georgia" pitchFamily="18" charset="0"/>
              </a:rPr>
              <a:t>Модерн</a:t>
            </a:r>
            <a:r>
              <a:rPr lang="uk-UA" smtClean="0"/>
              <a:t> </a:t>
            </a:r>
            <a:r>
              <a:rPr lang="uk-UA" sz="3200" smtClean="0"/>
              <a:t>(з фр. –  новий, сучасний). </a:t>
            </a:r>
            <a:br>
              <a:rPr lang="uk-UA" sz="3200" smtClean="0"/>
            </a:br>
            <a:r>
              <a:rPr lang="uk-UA" sz="3200" b="1" smtClean="0">
                <a:solidFill>
                  <a:srgbClr val="002060"/>
                </a:solidFill>
              </a:rPr>
              <a:t>З одного боку, модерн намагався увібрати в себе все те, що було вже накопичено людством в сфері художньої творчості, а з іншого – сказати зовсім нове слово у мистецтві, побудувати нові форми та образи.</a:t>
            </a:r>
            <a:endParaRPr lang="ru-RU" sz="3200" b="1" smtClean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500" y="4286250"/>
            <a:ext cx="8072438" cy="23574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/>
                </a:solidFill>
              </a:rPr>
              <a:t>Модерн знайшов своє відображення у архітектурі, в музиці, в театральному мистецтві, в рекламі та афішах, у фотографіях та книжкових ілюстраціях, у предметах повсякденного вжитку.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2" descr="ф.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15438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Заголовок 3"/>
          <p:cNvSpPr>
            <a:spLocks noGrp="1"/>
          </p:cNvSpPr>
          <p:nvPr>
            <p:ph type="title"/>
          </p:nvPr>
        </p:nvSpPr>
        <p:spPr>
          <a:xfrm>
            <a:off x="0" y="5786438"/>
            <a:ext cx="9144000" cy="1071562"/>
          </a:xfrm>
        </p:spPr>
        <p:txBody>
          <a:bodyPr/>
          <a:lstStyle/>
          <a:p>
            <a:r>
              <a:rPr lang="uk-UA" smtClean="0"/>
              <a:t>Вілла Савой (Франція)</a:t>
            </a:r>
            <a:endParaRPr lang="ru-RU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143625"/>
            <a:ext cx="8229600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Житлові будинки в стилі модерн</a:t>
            </a:r>
            <a:endParaRPr lang="ru-RU" dirty="0"/>
          </a:p>
        </p:txBody>
      </p:sp>
      <p:pic>
        <p:nvPicPr>
          <p:cNvPr id="27651" name="Рисунок 3" descr="ф.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2275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 descr="ф.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3163" y="0"/>
            <a:ext cx="4160837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 descr="ф.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0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pPr algn="r"/>
            <a:r>
              <a:rPr lang="uk-UA" smtClean="0"/>
              <a:t>Житловий будинок</a:t>
            </a:r>
            <a:endParaRPr lang="ru-RU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Рисунок 3" descr="ф.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52475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Заголовок 2"/>
          <p:cNvSpPr>
            <a:spLocks noGrp="1"/>
          </p:cNvSpPr>
          <p:nvPr>
            <p:ph type="title"/>
          </p:nvPr>
        </p:nvSpPr>
        <p:spPr>
          <a:xfrm>
            <a:off x="6215063" y="0"/>
            <a:ext cx="2928937" cy="1000125"/>
          </a:xfrm>
        </p:spPr>
        <p:txBody>
          <a:bodyPr/>
          <a:lstStyle/>
          <a:p>
            <a:r>
              <a:rPr lang="uk-UA" sz="2800" b="1" smtClean="0"/>
              <a:t>Житловий будинок</a:t>
            </a:r>
            <a:endParaRPr lang="ru-RU" sz="2800" b="1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3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85750" y="0"/>
            <a:ext cx="8643938" cy="4000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6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uk-UA" sz="66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6600" b="1" dirty="0" err="1" smtClean="0">
                <a:solidFill>
                  <a:srgbClr val="C00000"/>
                </a:solidFill>
                <a:latin typeface="Georgia" pitchFamily="18" charset="0"/>
              </a:rPr>
              <a:t>Фовізм</a:t>
            </a:r>
            <a:r>
              <a:rPr lang="uk-UA" sz="54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uk-UA" sz="3600" dirty="0" smtClean="0"/>
              <a:t>(з </a:t>
            </a:r>
            <a:r>
              <a:rPr lang="uk-UA" sz="3600" dirty="0" err="1" smtClean="0"/>
              <a:t>фр</a:t>
            </a:r>
            <a:r>
              <a:rPr lang="uk-UA" sz="3600" dirty="0" smtClean="0"/>
              <a:t>. – </a:t>
            </a:r>
            <a:r>
              <a:rPr lang="uk-UA" sz="3600" dirty="0" err="1" smtClean="0"/>
              <a:t>“дикун”</a:t>
            </a:r>
            <a:r>
              <a:rPr lang="uk-UA" sz="3600" dirty="0" smtClean="0"/>
              <a:t>)</a:t>
            </a:r>
            <a:r>
              <a:rPr lang="uk-UA" sz="3600" b="1" dirty="0" smtClean="0">
                <a:solidFill>
                  <a:srgbClr val="002060"/>
                </a:solidFill>
              </a:rPr>
              <a:t> – головним засобом виразності обрано колір. </a:t>
            </a:r>
            <a:r>
              <a:rPr lang="uk-UA" sz="3600" b="1" dirty="0" err="1" smtClean="0">
                <a:solidFill>
                  <a:srgbClr val="002060"/>
                </a:solidFill>
              </a:rPr>
              <a:t>Фовісти</a:t>
            </a:r>
            <a:r>
              <a:rPr lang="uk-UA" sz="3600" b="1" dirty="0" smtClean="0">
                <a:solidFill>
                  <a:srgbClr val="002060"/>
                </a:solidFill>
              </a:rPr>
              <a:t> створювали художні образи, використовуючи чисті, насичені відкриті кольори.</a:t>
            </a:r>
            <a:br>
              <a:rPr lang="uk-UA" sz="3600" b="1" dirty="0" smtClean="0">
                <a:solidFill>
                  <a:srgbClr val="002060"/>
                </a:solidFill>
              </a:rPr>
            </a:br>
            <a:r>
              <a:rPr lang="uk-UA" sz="3100" dirty="0" smtClean="0"/>
              <a:t>Свою глузливу і дещо образливу назву </a:t>
            </a:r>
            <a:r>
              <a:rPr lang="uk-UA" sz="3100" dirty="0" err="1" smtClean="0"/>
              <a:t>фовізм</a:t>
            </a:r>
            <a:r>
              <a:rPr lang="uk-UA" sz="3100" dirty="0" smtClean="0"/>
              <a:t> одержав від критиків у 1905р. після виставки у Парижі.</a:t>
            </a:r>
            <a:r>
              <a:rPr lang="uk-UA" sz="5400" b="1" dirty="0" smtClean="0"/>
              <a:t/>
            </a:r>
            <a:br>
              <a:rPr lang="uk-UA" sz="5400" b="1" dirty="0" smtClean="0"/>
            </a:br>
            <a:endParaRPr lang="ru-RU" sz="5400" b="1" dirty="0">
              <a:latin typeface="Georgia" pitchFamily="18" charset="0"/>
            </a:endParaRPr>
          </a:p>
        </p:txBody>
      </p:sp>
      <p:sp>
        <p:nvSpPr>
          <p:cNvPr id="30723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50" y="3929063"/>
            <a:ext cx="8643938" cy="2714625"/>
          </a:xfrm>
        </p:spPr>
        <p:txBody>
          <a:bodyPr/>
          <a:lstStyle/>
          <a:p>
            <a:endParaRPr lang="uk-UA" b="1" smtClean="0">
              <a:solidFill>
                <a:srgbClr val="002060"/>
              </a:solidFill>
            </a:endParaRPr>
          </a:p>
          <a:p>
            <a:r>
              <a:rPr lang="uk-UA" b="1" smtClean="0">
                <a:solidFill>
                  <a:srgbClr val="002060"/>
                </a:solidFill>
              </a:rPr>
              <a:t>Найяскравіші представники фовізму:</a:t>
            </a:r>
          </a:p>
          <a:p>
            <a:r>
              <a:rPr lang="uk-UA" sz="4000" b="1" smtClean="0">
                <a:solidFill>
                  <a:srgbClr val="C00000"/>
                </a:solidFill>
              </a:rPr>
              <a:t>А.Матісс, Р.Дюфі, А.Дерен, А.Марке, М.Вламінк</a:t>
            </a:r>
            <a:endParaRPr lang="ru-RU" sz="4000" b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3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4214813" cy="6297612"/>
          </a:xfrm>
        </p:spPr>
        <p:txBody>
          <a:bodyPr/>
          <a:lstStyle/>
          <a:p>
            <a:r>
              <a:rPr lang="uk-UA" b="1" smtClean="0">
                <a:solidFill>
                  <a:srgbClr val="C00000"/>
                </a:solidFill>
              </a:rPr>
              <a:t>Анрі Матісс</a:t>
            </a:r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>“Площа в </a:t>
            </a:r>
            <a:br>
              <a:rPr lang="uk-UA" smtClean="0"/>
            </a:br>
            <a:r>
              <a:rPr lang="uk-UA" smtClean="0"/>
              <a:t>Сен-Тропе”</a:t>
            </a:r>
            <a:endParaRPr lang="ru-RU" smtClean="0"/>
          </a:p>
        </p:txBody>
      </p:sp>
      <p:pic>
        <p:nvPicPr>
          <p:cNvPr id="31747" name="Рисунок 5" descr="ф.2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8950" y="17463"/>
            <a:ext cx="484505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7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57188" y="214313"/>
            <a:ext cx="8429625" cy="1000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600" b="1" dirty="0" smtClean="0">
                <a:solidFill>
                  <a:srgbClr val="FF0000"/>
                </a:solidFill>
                <a:latin typeface="Georgia" pitchFamily="18" charset="0"/>
              </a:rPr>
              <a:t>Імпресіонізм</a:t>
            </a:r>
            <a:endParaRPr lang="ru-RU" sz="6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339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85750" y="1214438"/>
            <a:ext cx="8643938" cy="5357812"/>
          </a:xfrm>
        </p:spPr>
        <p:txBody>
          <a:bodyPr/>
          <a:lstStyle/>
          <a:p>
            <a:r>
              <a:rPr lang="uk-UA" sz="3600" b="1" smtClean="0">
                <a:solidFill>
                  <a:srgbClr val="002060"/>
                </a:solidFill>
              </a:rPr>
              <a:t>“</a:t>
            </a:r>
            <a:r>
              <a:rPr lang="en-US" sz="3600" b="1" smtClean="0">
                <a:solidFill>
                  <a:srgbClr val="002060"/>
                </a:solidFill>
              </a:rPr>
              <a:t>Impression</a:t>
            </a:r>
            <a:r>
              <a:rPr lang="uk-UA" sz="3600" b="1" smtClean="0">
                <a:solidFill>
                  <a:srgbClr val="002060"/>
                </a:solidFill>
              </a:rPr>
              <a:t>” – відчуття, враження.</a:t>
            </a:r>
          </a:p>
          <a:p>
            <a:endParaRPr lang="uk-UA" sz="2800" b="1" smtClean="0">
              <a:solidFill>
                <a:srgbClr val="002060"/>
              </a:solidFill>
            </a:endParaRPr>
          </a:p>
          <a:p>
            <a:pPr algn="l"/>
            <a:r>
              <a:rPr lang="uk-UA" sz="2800" b="1" smtClean="0">
                <a:solidFill>
                  <a:srgbClr val="002060"/>
                </a:solidFill>
              </a:rPr>
              <a:t>                 Стиль мистецтва, що передає миттєве враження від природи, від людини, не вдаючись у психологічну глибину і нехтуючи усіма канонами та традиціями живопису.</a:t>
            </a:r>
          </a:p>
          <a:p>
            <a:pPr algn="l"/>
            <a:endParaRPr lang="uk-UA" sz="2800" b="1" smtClean="0">
              <a:solidFill>
                <a:srgbClr val="002060"/>
              </a:solidFill>
            </a:endParaRPr>
          </a:p>
          <a:p>
            <a:pPr algn="l"/>
            <a:r>
              <a:rPr lang="uk-UA" sz="2800" b="1" smtClean="0">
                <a:solidFill>
                  <a:srgbClr val="002060"/>
                </a:solidFill>
              </a:rPr>
              <a:t>                      Народження стилю пов</a:t>
            </a:r>
            <a:r>
              <a:rPr lang="en-US" sz="2800" b="1" smtClean="0">
                <a:solidFill>
                  <a:srgbClr val="002060"/>
                </a:solidFill>
              </a:rPr>
              <a:t>’</a:t>
            </a:r>
            <a:r>
              <a:rPr lang="uk-UA" sz="2800" b="1" smtClean="0">
                <a:solidFill>
                  <a:srgbClr val="002060"/>
                </a:solidFill>
              </a:rPr>
              <a:t>язують із французькими художниками, які змінили власне ставлення до повсякденності та людини в мистецтві.</a:t>
            </a:r>
            <a:endParaRPr lang="ru-RU" sz="28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3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Заголовок 4"/>
          <p:cNvSpPr>
            <a:spLocks noGrp="1"/>
          </p:cNvSpPr>
          <p:nvPr>
            <p:ph type="title"/>
          </p:nvPr>
        </p:nvSpPr>
        <p:spPr>
          <a:xfrm>
            <a:off x="357188" y="285750"/>
            <a:ext cx="4186237" cy="6143625"/>
          </a:xfrm>
        </p:spPr>
        <p:txBody>
          <a:bodyPr/>
          <a:lstStyle/>
          <a:p>
            <a:r>
              <a:rPr lang="uk-UA" b="1" smtClean="0">
                <a:solidFill>
                  <a:srgbClr val="C00000"/>
                </a:solidFill>
              </a:rPr>
              <a:t>Анрі Матісс</a:t>
            </a:r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>“Червоні рибки”</a:t>
            </a:r>
            <a:endParaRPr lang="ru-RU" smtClean="0"/>
          </a:p>
        </p:txBody>
      </p:sp>
      <p:pic>
        <p:nvPicPr>
          <p:cNvPr id="32771" name="Рисунок 5" descr="ф.2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4563" y="17463"/>
            <a:ext cx="4389437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3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Рисунок 5" descr="ф.3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600" y="17463"/>
            <a:ext cx="84074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357813"/>
            <a:ext cx="3929063" cy="13573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b="1" dirty="0" err="1" smtClean="0">
                <a:solidFill>
                  <a:srgbClr val="C00000"/>
                </a:solidFill>
              </a:rPr>
              <a:t>Анрі</a:t>
            </a:r>
            <a:r>
              <a:rPr lang="uk-UA" b="1" dirty="0" smtClean="0">
                <a:solidFill>
                  <a:srgbClr val="C00000"/>
                </a:solidFill>
              </a:rPr>
              <a:t> Матісс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“Розмова”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3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Заголовок 4"/>
          <p:cNvSpPr>
            <a:spLocks noGrp="1"/>
          </p:cNvSpPr>
          <p:nvPr>
            <p:ph type="ctrTitle"/>
          </p:nvPr>
        </p:nvSpPr>
        <p:spPr>
          <a:xfrm>
            <a:off x="428625" y="0"/>
            <a:ext cx="8358188" cy="4357688"/>
          </a:xfrm>
        </p:spPr>
        <p:txBody>
          <a:bodyPr/>
          <a:lstStyle/>
          <a:p>
            <a:r>
              <a:rPr lang="uk-UA" sz="6000" b="1" smtClean="0">
                <a:solidFill>
                  <a:srgbClr val="C00000"/>
                </a:solidFill>
              </a:rPr>
              <a:t>Експресіонізм</a:t>
            </a:r>
            <a:r>
              <a:rPr lang="uk-UA" smtClean="0"/>
              <a:t> </a:t>
            </a:r>
            <a:r>
              <a:rPr lang="uk-UA" sz="3200" smtClean="0">
                <a:solidFill>
                  <a:srgbClr val="002060"/>
                </a:solidFill>
              </a:rPr>
              <a:t>(“виразність”)- </a:t>
            </a:r>
            <a:r>
              <a:rPr lang="uk-UA" sz="3600" b="1" smtClean="0">
                <a:solidFill>
                  <a:srgbClr val="002060"/>
                </a:solidFill>
              </a:rPr>
              <a:t>зображення, форма, колір – все підкорене прагненню до підвищеної виразності.</a:t>
            </a:r>
            <a:r>
              <a:rPr lang="uk-UA" sz="3600" smtClean="0"/>
              <a:t/>
            </a:r>
            <a:br>
              <a:rPr lang="uk-UA" sz="3600" smtClean="0"/>
            </a:br>
            <a:r>
              <a:rPr lang="uk-UA" sz="2800" smtClean="0"/>
              <a:t>Стиль зародився у 20-х роках у післявоєнній Німеччині. Тому у багатьох творах можна побачити жахливі враження від часів війни.</a:t>
            </a:r>
            <a:endParaRPr lang="ru-RU" sz="3600" smtClean="0"/>
          </a:p>
        </p:txBody>
      </p:sp>
      <p:sp>
        <p:nvSpPr>
          <p:cNvPr id="34819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50" y="4572000"/>
            <a:ext cx="8643938" cy="2286000"/>
          </a:xfrm>
        </p:spPr>
        <p:txBody>
          <a:bodyPr/>
          <a:lstStyle/>
          <a:p>
            <a:r>
              <a:rPr lang="uk-UA" sz="4400" b="1" smtClean="0">
                <a:solidFill>
                  <a:srgbClr val="C00000"/>
                </a:solidFill>
              </a:rPr>
              <a:t>Е.Мунк, Е.Кірхнер, Е.Нольде, О.Кокошко, О.Дікс</a:t>
            </a:r>
            <a:endParaRPr lang="ru-RU" sz="4400" b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3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3286125" cy="6154737"/>
          </a:xfrm>
        </p:spPr>
        <p:txBody>
          <a:bodyPr/>
          <a:lstStyle/>
          <a:p>
            <a:r>
              <a:rPr lang="uk-UA" b="1" smtClean="0">
                <a:solidFill>
                  <a:srgbClr val="C00000"/>
                </a:solidFill>
                <a:latin typeface="Georgia" pitchFamily="18" charset="0"/>
              </a:rPr>
              <a:t>Едвард</a:t>
            </a:r>
            <a:br>
              <a:rPr lang="uk-UA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b="1" smtClean="0">
                <a:solidFill>
                  <a:srgbClr val="C00000"/>
                </a:solidFill>
                <a:latin typeface="Georgia" pitchFamily="18" charset="0"/>
              </a:rPr>
              <a:t>Мунк</a:t>
            </a:r>
            <a:br>
              <a:rPr lang="uk-UA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mtClean="0">
                <a:latin typeface="Georgia" pitchFamily="18" charset="0"/>
              </a:rPr>
              <a:t>“Крик”</a:t>
            </a:r>
            <a:endParaRPr lang="ru-RU" smtClean="0">
              <a:latin typeface="Georgia" pitchFamily="18" charset="0"/>
            </a:endParaRPr>
          </a:p>
        </p:txBody>
      </p:sp>
      <p:pic>
        <p:nvPicPr>
          <p:cNvPr id="35843" name="Рисунок 5" descr="Мунк. Крик.jpg"/>
          <p:cNvPicPr>
            <a:picLocks noChangeAspect="1"/>
          </p:cNvPicPr>
          <p:nvPr/>
        </p:nvPicPr>
        <p:blipFill>
          <a:blip r:embed="rId3"/>
          <a:srcRect t="4166"/>
          <a:stretch>
            <a:fillRect/>
          </a:stretch>
        </p:blipFill>
        <p:spPr bwMode="auto">
          <a:xfrm>
            <a:off x="3336925" y="0"/>
            <a:ext cx="5807075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5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-52388" y="0"/>
            <a:ext cx="9220201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Рисунок 7" descr="Мунк Едвард.jpg"/>
          <p:cNvPicPr>
            <a:picLocks noChangeAspect="1"/>
          </p:cNvPicPr>
          <p:nvPr/>
        </p:nvPicPr>
        <p:blipFill>
          <a:blip r:embed="rId3"/>
          <a:srcRect l="6190" t="7143" r="7944" b="17857"/>
          <a:stretch>
            <a:fillRect/>
          </a:stretch>
        </p:blipFill>
        <p:spPr bwMode="auto">
          <a:xfrm>
            <a:off x="0" y="0"/>
            <a:ext cx="384333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Рисунок 8" descr="Мунк Е.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7038" y="3365500"/>
            <a:ext cx="4906962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9" descr="Мунк. Голгофа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0" y="0"/>
            <a:ext cx="50196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Заголовок 6"/>
          <p:cNvSpPr>
            <a:spLocks noGrp="1"/>
          </p:cNvSpPr>
          <p:nvPr>
            <p:ph type="title"/>
          </p:nvPr>
        </p:nvSpPr>
        <p:spPr>
          <a:xfrm>
            <a:off x="0" y="4143375"/>
            <a:ext cx="3929063" cy="2428875"/>
          </a:xfrm>
        </p:spPr>
        <p:txBody>
          <a:bodyPr/>
          <a:lstStyle/>
          <a:p>
            <a:r>
              <a:rPr lang="uk-UA" sz="5400" b="1" smtClean="0">
                <a:solidFill>
                  <a:srgbClr val="C00000"/>
                </a:solidFill>
              </a:rPr>
              <a:t>Едвард</a:t>
            </a:r>
            <a:br>
              <a:rPr lang="uk-UA" sz="5400" b="1" smtClean="0">
                <a:solidFill>
                  <a:srgbClr val="C00000"/>
                </a:solidFill>
              </a:rPr>
            </a:br>
            <a:r>
              <a:rPr lang="uk-UA" sz="5400" b="1" smtClean="0">
                <a:solidFill>
                  <a:srgbClr val="C00000"/>
                </a:solidFill>
              </a:rPr>
              <a:t>Мунк</a:t>
            </a:r>
            <a:endParaRPr lang="ru-RU" sz="5400" b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3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214313"/>
            <a:ext cx="8429625" cy="2357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600" b="1" dirty="0" smtClean="0">
                <a:solidFill>
                  <a:srgbClr val="C00000"/>
                </a:solidFill>
                <a:latin typeface="Georgia" pitchFamily="18" charset="0"/>
              </a:rPr>
              <a:t>Кубізм</a:t>
            </a:r>
            <a:r>
              <a:rPr lang="uk-UA" sz="80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uk-UA" dirty="0" smtClean="0">
                <a:latin typeface="Georgia" pitchFamily="18" charset="0"/>
              </a:rPr>
              <a:t>– </a:t>
            </a:r>
            <a:r>
              <a:rPr lang="uk-UA" sz="4000" b="1" dirty="0" smtClean="0">
                <a:solidFill>
                  <a:srgbClr val="002060"/>
                </a:solidFill>
                <a:latin typeface="Georgia" pitchFamily="18" charset="0"/>
              </a:rPr>
              <a:t>деформація світу геометричними формами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789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2643188"/>
            <a:ext cx="9144000" cy="4071937"/>
          </a:xfrm>
        </p:spPr>
        <p:txBody>
          <a:bodyPr/>
          <a:lstStyle/>
          <a:p>
            <a:r>
              <a:rPr lang="uk-UA" sz="3600" b="1" smtClean="0">
                <a:solidFill>
                  <a:srgbClr val="002060"/>
                </a:solidFill>
                <a:latin typeface="Georgia" pitchFamily="18" charset="0"/>
              </a:rPr>
              <a:t>Засновники стилю – </a:t>
            </a:r>
          </a:p>
          <a:p>
            <a:r>
              <a:rPr lang="uk-UA" sz="4000" b="1" smtClean="0">
                <a:solidFill>
                  <a:srgbClr val="002060"/>
                </a:solidFill>
                <a:latin typeface="Georgia" pitchFamily="18" charset="0"/>
              </a:rPr>
              <a:t>іспанець</a:t>
            </a:r>
            <a:r>
              <a:rPr lang="uk-UA" sz="6000" b="1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uk-UA" sz="4800" b="1" smtClean="0">
                <a:solidFill>
                  <a:srgbClr val="C00000"/>
                </a:solidFill>
                <a:latin typeface="Georgia" pitchFamily="18" charset="0"/>
              </a:rPr>
              <a:t>Пабло Пікассо </a:t>
            </a:r>
            <a:r>
              <a:rPr lang="uk-UA" sz="4000" b="1" smtClean="0">
                <a:solidFill>
                  <a:srgbClr val="002060"/>
                </a:solidFill>
                <a:latin typeface="Georgia" pitchFamily="18" charset="0"/>
              </a:rPr>
              <a:t>та француз </a:t>
            </a:r>
            <a:r>
              <a:rPr lang="uk-UA" sz="4800" b="1" smtClean="0">
                <a:solidFill>
                  <a:srgbClr val="C00000"/>
                </a:solidFill>
                <a:latin typeface="Georgia" pitchFamily="18" charset="0"/>
              </a:rPr>
              <a:t>Жорж Брак</a:t>
            </a:r>
            <a:endParaRPr lang="ru-RU" sz="6000" b="1" smtClean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4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Рисунок 5" descr="2 Пікассо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76713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Рисунок 6" descr="3 Пікассо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0"/>
            <a:ext cx="5086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Заголовок 3"/>
          <p:cNvSpPr>
            <a:spLocks noGrp="1"/>
          </p:cNvSpPr>
          <p:nvPr>
            <p:ph type="title"/>
          </p:nvPr>
        </p:nvSpPr>
        <p:spPr>
          <a:xfrm>
            <a:off x="0" y="5143500"/>
            <a:ext cx="4214813" cy="1714500"/>
          </a:xfrm>
        </p:spPr>
        <p:txBody>
          <a:bodyPr/>
          <a:lstStyle/>
          <a:p>
            <a:r>
              <a:rPr lang="uk-UA" b="1" smtClean="0">
                <a:solidFill>
                  <a:srgbClr val="C00000"/>
                </a:solidFill>
              </a:rPr>
              <a:t>Пабло</a:t>
            </a:r>
            <a:br>
              <a:rPr lang="uk-UA" b="1" smtClean="0">
                <a:solidFill>
                  <a:srgbClr val="C00000"/>
                </a:solidFill>
              </a:rPr>
            </a:br>
            <a:r>
              <a:rPr lang="uk-UA" b="1" smtClean="0">
                <a:solidFill>
                  <a:srgbClr val="C00000"/>
                </a:solidFill>
              </a:rPr>
              <a:t>Пікассо</a:t>
            </a:r>
            <a:endParaRPr lang="ru-RU" b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2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0" y="5072063"/>
            <a:ext cx="3714750" cy="1785937"/>
          </a:xfrm>
        </p:spPr>
        <p:txBody>
          <a:bodyPr/>
          <a:lstStyle/>
          <a:p>
            <a:r>
              <a:rPr lang="uk-UA" b="1" smtClean="0">
                <a:solidFill>
                  <a:srgbClr val="C00000"/>
                </a:solidFill>
              </a:rPr>
              <a:t>Пабло</a:t>
            </a:r>
            <a:br>
              <a:rPr lang="uk-UA" b="1" smtClean="0">
                <a:solidFill>
                  <a:srgbClr val="C00000"/>
                </a:solidFill>
              </a:rPr>
            </a:br>
            <a:r>
              <a:rPr lang="uk-UA" b="1" smtClean="0">
                <a:solidFill>
                  <a:srgbClr val="C00000"/>
                </a:solidFill>
              </a:rPr>
              <a:t>Пікассо</a:t>
            </a:r>
            <a:endParaRPr lang="ru-RU" smtClean="0"/>
          </a:p>
        </p:txBody>
      </p:sp>
      <p:pic>
        <p:nvPicPr>
          <p:cNvPr id="39939" name="Picture 7" descr="Фотография">
            <a:hlinkClick r:id="rId3" tooltip="Фотография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8735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5" descr="35fb35993d0c0300ade349565d9ce02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0"/>
            <a:ext cx="31067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9" descr="923cae6219aa70c5a05f29dc5eb9f08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13" y="2928938"/>
            <a:ext cx="30829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6" descr="45d57f9ee80ef78bf3c3056763eebfe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3330575"/>
            <a:ext cx="247808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2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471988" cy="1071563"/>
          </a:xfrm>
        </p:spPr>
        <p:txBody>
          <a:bodyPr/>
          <a:lstStyle/>
          <a:p>
            <a:r>
              <a:rPr lang="uk-UA" b="1" smtClean="0">
                <a:solidFill>
                  <a:srgbClr val="C00000"/>
                </a:solidFill>
                <a:latin typeface="Georgia" pitchFamily="18" charset="0"/>
              </a:rPr>
              <a:t>Ж.Брак</a:t>
            </a:r>
            <a:endParaRPr lang="ru-RU" b="1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0963" name="Рисунок 3" descr="Ж.Брак (куб).jpg"/>
          <p:cNvPicPr>
            <a:picLocks noChangeAspect="1"/>
          </p:cNvPicPr>
          <p:nvPr/>
        </p:nvPicPr>
        <p:blipFill>
          <a:blip r:embed="rId3"/>
          <a:srcRect l="2705"/>
          <a:stretch>
            <a:fillRect/>
          </a:stretch>
        </p:blipFill>
        <p:spPr bwMode="auto">
          <a:xfrm>
            <a:off x="5000625" y="0"/>
            <a:ext cx="385762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4" descr="Ж.Брак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8513" y="3149600"/>
            <a:ext cx="4535487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5" descr="Ж.Брак.Скрипка і палітра(куб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990600"/>
            <a:ext cx="3606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2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0"/>
          </a:xfrm>
        </p:spPr>
        <p:txBody>
          <a:bodyPr/>
          <a:lstStyle/>
          <a:p>
            <a:r>
              <a:rPr lang="uk-UA" sz="6600" b="1" smtClean="0">
                <a:solidFill>
                  <a:srgbClr val="C00000"/>
                </a:solidFill>
              </a:rPr>
              <a:t>Футуризм</a:t>
            </a:r>
            <a:r>
              <a:rPr lang="uk-UA" smtClean="0"/>
              <a:t> </a:t>
            </a:r>
            <a:r>
              <a:rPr lang="uk-UA" sz="3600" smtClean="0"/>
              <a:t>(“майбутнє”) </a:t>
            </a:r>
            <a:r>
              <a:rPr lang="uk-UA" sz="3600" b="1" smtClean="0">
                <a:solidFill>
                  <a:srgbClr val="002060"/>
                </a:solidFill>
              </a:rPr>
              <a:t>– спроба створити мистецтво майбутнього, відкинувши досягнення минулого</a:t>
            </a:r>
            <a:endParaRPr lang="ru-RU" b="1" smtClean="0">
              <a:solidFill>
                <a:srgbClr val="002060"/>
              </a:solidFill>
            </a:endParaRPr>
          </a:p>
        </p:txBody>
      </p:sp>
      <p:sp>
        <p:nvSpPr>
          <p:cNvPr id="4198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500" y="3000375"/>
            <a:ext cx="7929563" cy="3429000"/>
          </a:xfrm>
        </p:spPr>
        <p:txBody>
          <a:bodyPr/>
          <a:lstStyle/>
          <a:p>
            <a:r>
              <a:rPr lang="uk-UA" smtClean="0">
                <a:solidFill>
                  <a:schemeClr val="tx1"/>
                </a:solidFill>
                <a:latin typeface="Georgia" pitchFamily="18" charset="0"/>
              </a:rPr>
              <a:t>Італійці</a:t>
            </a:r>
          </a:p>
          <a:p>
            <a:r>
              <a:rPr lang="uk-UA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uk-UA" sz="4000" b="1" smtClean="0">
                <a:solidFill>
                  <a:srgbClr val="C00000"/>
                </a:solidFill>
                <a:latin typeface="Georgia" pitchFamily="18" charset="0"/>
              </a:rPr>
              <a:t>Джоакомо  Балла</a:t>
            </a:r>
            <a:r>
              <a:rPr lang="uk-UA" b="1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uk-UA" smtClean="0">
                <a:solidFill>
                  <a:schemeClr val="tx1"/>
                </a:solidFill>
                <a:latin typeface="Georgia" pitchFamily="18" charset="0"/>
              </a:rPr>
              <a:t>та </a:t>
            </a:r>
            <a:r>
              <a:rPr lang="uk-UA" sz="4000" b="1" smtClean="0">
                <a:solidFill>
                  <a:srgbClr val="C00000"/>
                </a:solidFill>
                <a:latin typeface="Georgia" pitchFamily="18" charset="0"/>
              </a:rPr>
              <a:t>Дж.Северині </a:t>
            </a:r>
            <a:r>
              <a:rPr lang="uk-UA" smtClean="0">
                <a:solidFill>
                  <a:schemeClr val="tx1"/>
                </a:solidFill>
                <a:latin typeface="Georgia" pitchFamily="18" charset="0"/>
              </a:rPr>
              <a:t>висловлювали свої ідеї в маніфестах та у картинах, де намагалися передати рух, технічний прогрес, зростання темпу життя.</a:t>
            </a:r>
            <a:endParaRPr lang="ru-RU" smtClean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142875" y="214313"/>
            <a:ext cx="8786813" cy="3000375"/>
          </a:xfrm>
        </p:spPr>
        <p:txBody>
          <a:bodyPr/>
          <a:lstStyle/>
          <a:p>
            <a:r>
              <a:rPr lang="uk-UA" sz="4000" b="1" smtClean="0">
                <a:solidFill>
                  <a:srgbClr val="002060"/>
                </a:solidFill>
              </a:rPr>
              <a:t>Французькі художники-імпресіоністи</a:t>
            </a:r>
            <a:br>
              <a:rPr lang="uk-UA" sz="4000" b="1" smtClean="0">
                <a:solidFill>
                  <a:srgbClr val="002060"/>
                </a:solidFill>
              </a:rPr>
            </a:br>
            <a:r>
              <a:rPr lang="uk-UA" sz="4800" b="1" smtClean="0">
                <a:solidFill>
                  <a:srgbClr val="C00000"/>
                </a:solidFill>
              </a:rPr>
              <a:t>К.Моне, К.Піссарро, Е.Дега, О.Ренуар, А.Сіслей</a:t>
            </a:r>
            <a:endParaRPr lang="ru-RU" sz="4000" b="1" smtClean="0">
              <a:solidFill>
                <a:srgbClr val="C00000"/>
              </a:solidFill>
            </a:endParaRPr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3500438"/>
            <a:ext cx="8286750" cy="3143250"/>
          </a:xfrm>
        </p:spPr>
        <p:txBody>
          <a:bodyPr/>
          <a:lstStyle/>
          <a:p>
            <a:r>
              <a:rPr lang="uk-UA" sz="4000" b="1" smtClean="0">
                <a:solidFill>
                  <a:srgbClr val="002060"/>
                </a:solidFill>
              </a:rPr>
              <a:t>Найяскравіші представники імпресіонізму в музиці – французькі композитори          </a:t>
            </a:r>
          </a:p>
          <a:p>
            <a:pPr algn="l"/>
            <a:r>
              <a:rPr lang="uk-UA" sz="4800" b="1" smtClean="0">
                <a:solidFill>
                  <a:srgbClr val="C00000"/>
                </a:solidFill>
              </a:rPr>
              <a:t>Клод Дебюссі </a:t>
            </a:r>
            <a:r>
              <a:rPr lang="uk-UA" sz="4800" b="1" smtClean="0">
                <a:solidFill>
                  <a:srgbClr val="002060"/>
                </a:solidFill>
              </a:rPr>
              <a:t>та</a:t>
            </a:r>
            <a:r>
              <a:rPr lang="uk-UA" sz="4800" b="1" smtClean="0">
                <a:solidFill>
                  <a:srgbClr val="C00000"/>
                </a:solidFill>
              </a:rPr>
              <a:t> Моріс Равель</a:t>
            </a:r>
            <a:endParaRPr lang="ru-RU" sz="4800" b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2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6"/>
          <p:cNvSpPr>
            <a:spLocks noGrp="1"/>
          </p:cNvSpPr>
          <p:nvPr>
            <p:ph type="ctrTitle"/>
          </p:nvPr>
        </p:nvSpPr>
        <p:spPr>
          <a:xfrm>
            <a:off x="4929188" y="0"/>
            <a:ext cx="4214812" cy="3600450"/>
          </a:xfrm>
        </p:spPr>
        <p:txBody>
          <a:bodyPr/>
          <a:lstStyle/>
          <a:p>
            <a:r>
              <a:rPr lang="uk-UA" b="1" smtClean="0">
                <a:solidFill>
                  <a:srgbClr val="C00000"/>
                </a:solidFill>
              </a:rPr>
              <a:t>Дж.Балла</a:t>
            </a:r>
            <a:r>
              <a:rPr lang="uk-UA" smtClean="0"/>
              <a:t/>
            </a:r>
            <a:br>
              <a:rPr lang="uk-UA" smtClean="0"/>
            </a:br>
            <a:r>
              <a:rPr lang="uk-UA" sz="3200" smtClean="0"/>
              <a:t>“Дівчина вибігає на балкон”</a:t>
            </a:r>
            <a:r>
              <a:rPr lang="uk-UA" sz="4000" smtClean="0"/>
              <a:t/>
            </a:r>
            <a:br>
              <a:rPr lang="uk-UA" sz="4000" smtClean="0"/>
            </a:br>
            <a:r>
              <a:rPr lang="uk-UA" smtClean="0"/>
              <a:t/>
            </a:r>
            <a:br>
              <a:rPr lang="uk-UA" smtClean="0"/>
            </a:br>
            <a:endParaRPr lang="ru-RU" smtClean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85750" y="5357813"/>
            <a:ext cx="3786188" cy="150018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err="1" smtClean="0">
                <a:solidFill>
                  <a:schemeClr val="tx1"/>
                </a:solidFill>
              </a:rPr>
              <a:t>“Динамічна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послідовність”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3012" name="Рисунок 4" descr="Дж.Балла.Дівч,вибіг.на балко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408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Рисунок 5" descr="Джоакомо Балла.Динаміч. послідовн.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3388" y="2933700"/>
            <a:ext cx="4900612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4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15063"/>
            <a:ext cx="8229600" cy="6429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err="1" smtClean="0">
                <a:solidFill>
                  <a:srgbClr val="C00000"/>
                </a:solidFill>
              </a:rPr>
              <a:t>Дж.Балла</a:t>
            </a:r>
            <a:r>
              <a:rPr lang="uk-UA" dirty="0" smtClean="0"/>
              <a:t> </a:t>
            </a:r>
            <a:r>
              <a:rPr lang="uk-UA" dirty="0" err="1" smtClean="0"/>
              <a:t>“Ластівки”</a:t>
            </a:r>
            <a:endParaRPr lang="ru-RU" dirty="0"/>
          </a:p>
        </p:txBody>
      </p:sp>
      <p:pic>
        <p:nvPicPr>
          <p:cNvPr id="44035" name="Рисунок 5" descr="Giacomo Balla.Let lastavica.19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02738" cy="622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313" y="0"/>
            <a:ext cx="8715375" cy="36004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000" b="1" dirty="0" smtClean="0">
                <a:solidFill>
                  <a:srgbClr val="C00000"/>
                </a:solidFill>
                <a:latin typeface="Georgia" pitchFamily="18" charset="0"/>
              </a:rPr>
              <a:t>Дадаїзм</a:t>
            </a:r>
            <a:r>
              <a:rPr lang="uk-UA" dirty="0" smtClean="0"/>
              <a:t> </a:t>
            </a:r>
            <a:r>
              <a:rPr lang="uk-UA" sz="3200" dirty="0" smtClean="0"/>
              <a:t>(</a:t>
            </a:r>
            <a:r>
              <a:rPr lang="uk-UA" sz="3200" dirty="0" err="1" smtClean="0"/>
              <a:t>“нісенітниця”</a:t>
            </a:r>
            <a:r>
              <a:rPr lang="uk-UA" sz="3200" dirty="0" smtClean="0"/>
              <a:t>) </a:t>
            </a:r>
            <a:r>
              <a:rPr lang="uk-UA" dirty="0" err="1" smtClean="0"/>
              <a:t>–</a:t>
            </a:r>
            <a:r>
              <a:rPr lang="uk-UA" sz="3200" b="1" dirty="0" err="1" smtClean="0">
                <a:solidFill>
                  <a:srgbClr val="002060"/>
                </a:solidFill>
              </a:rPr>
              <a:t>абсурд</a:t>
            </a:r>
            <a:r>
              <a:rPr lang="uk-UA" sz="3200" b="1" dirty="0" smtClean="0">
                <a:solidFill>
                  <a:srgbClr val="002060"/>
                </a:solidFill>
              </a:rPr>
              <a:t>, безглузді колажі, домальовані шедеври, концерти, де замість музики били в банки, блазенські танці, скандали…Це своєрідний анархічний бунт молодих художників, які намагались зрозуміти і показати бурхливий дух своєї епохи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505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625" y="3714750"/>
            <a:ext cx="8358188" cy="2928938"/>
          </a:xfrm>
        </p:spPr>
        <p:txBody>
          <a:bodyPr/>
          <a:lstStyle/>
          <a:p>
            <a:r>
              <a:rPr lang="uk-UA" sz="3600" b="1" smtClean="0">
                <a:solidFill>
                  <a:srgbClr val="C00000"/>
                </a:solidFill>
                <a:latin typeface="Georgia" pitchFamily="18" charset="0"/>
              </a:rPr>
              <a:t>Марсель Дюшан, Макс Ернст, Курт Швіттерс, Ханна Хьог</a:t>
            </a:r>
          </a:p>
          <a:p>
            <a:r>
              <a:rPr lang="uk-UA" sz="2800" smtClean="0">
                <a:solidFill>
                  <a:schemeClr val="tx1"/>
                </a:solidFill>
              </a:rPr>
              <a:t>У їхній творчості немає нічого спільного. Нічого окрім нічим не обмеженого прагнення свободи</a:t>
            </a:r>
            <a:endParaRPr lang="ru-RU" sz="2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2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Заголовок 6"/>
          <p:cNvSpPr>
            <a:spLocks noGrp="1"/>
          </p:cNvSpPr>
          <p:nvPr>
            <p:ph type="ctrTitle"/>
          </p:nvPr>
        </p:nvSpPr>
        <p:spPr>
          <a:xfrm>
            <a:off x="4286250" y="0"/>
            <a:ext cx="4171950" cy="714375"/>
          </a:xfrm>
        </p:spPr>
        <p:txBody>
          <a:bodyPr/>
          <a:lstStyle/>
          <a:p>
            <a:pPr algn="l"/>
            <a:r>
              <a:rPr lang="uk-UA" sz="3200" b="1" smtClean="0">
                <a:solidFill>
                  <a:srgbClr val="C00000"/>
                </a:solidFill>
              </a:rPr>
              <a:t>Марсель Дюшан</a:t>
            </a:r>
            <a:endParaRPr lang="ru-RU" sz="3200" b="1" smtClean="0">
              <a:solidFill>
                <a:srgbClr val="C00000"/>
              </a:solidFill>
            </a:endParaRPr>
          </a:p>
        </p:txBody>
      </p:sp>
      <p:sp>
        <p:nvSpPr>
          <p:cNvPr id="46083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43438" y="2357438"/>
            <a:ext cx="4500562" cy="642937"/>
          </a:xfrm>
        </p:spPr>
        <p:txBody>
          <a:bodyPr/>
          <a:lstStyle/>
          <a:p>
            <a:pPr algn="r"/>
            <a:r>
              <a:rPr lang="uk-UA" b="1" smtClean="0">
                <a:solidFill>
                  <a:srgbClr val="C00000"/>
                </a:solidFill>
              </a:rPr>
              <a:t>Курт Швіттерс</a:t>
            </a:r>
            <a:endParaRPr lang="ru-RU" b="1" smtClean="0">
              <a:solidFill>
                <a:srgbClr val="C00000"/>
              </a:solidFill>
            </a:endParaRPr>
          </a:p>
        </p:txBody>
      </p:sp>
      <p:pic>
        <p:nvPicPr>
          <p:cNvPr id="46084" name="Рисунок 4" descr="Дюшан Марсель.jpg"/>
          <p:cNvPicPr>
            <a:picLocks noChangeAspect="1"/>
          </p:cNvPicPr>
          <p:nvPr/>
        </p:nvPicPr>
        <p:blipFill>
          <a:blip r:embed="rId3"/>
          <a:srcRect b="5927"/>
          <a:stretch>
            <a:fillRect/>
          </a:stretch>
        </p:blipFill>
        <p:spPr bwMode="auto">
          <a:xfrm>
            <a:off x="0" y="0"/>
            <a:ext cx="42608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Рисунок 5" descr="Швіттерс Курт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9250" y="2970213"/>
            <a:ext cx="498475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2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500" y="214313"/>
            <a:ext cx="7886700" cy="42148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000" b="1" dirty="0" smtClean="0">
                <a:solidFill>
                  <a:srgbClr val="C00000"/>
                </a:solidFill>
                <a:latin typeface="Georgia" pitchFamily="18" charset="0"/>
              </a:rPr>
              <a:t>Сюрреалізм</a:t>
            </a:r>
            <a:r>
              <a:rPr lang="uk-UA" dirty="0" smtClean="0">
                <a:latin typeface="Georgia" pitchFamily="18" charset="0"/>
              </a:rPr>
              <a:t> </a:t>
            </a:r>
            <a:r>
              <a:rPr lang="uk-UA" sz="3200" dirty="0" smtClean="0">
                <a:latin typeface="Georgia" pitchFamily="18" charset="0"/>
              </a:rPr>
              <a:t>(</a:t>
            </a:r>
            <a:r>
              <a:rPr lang="uk-UA" sz="3200" dirty="0" err="1" smtClean="0">
                <a:latin typeface="Georgia" pitchFamily="18" charset="0"/>
              </a:rPr>
              <a:t>“надреальне”</a:t>
            </a:r>
            <a:r>
              <a:rPr lang="uk-UA" sz="3200" dirty="0" smtClean="0">
                <a:latin typeface="Georgia" pitchFamily="18" charset="0"/>
              </a:rPr>
              <a:t>) </a:t>
            </a:r>
            <a:r>
              <a:rPr lang="uk-UA" sz="3200" dirty="0" err="1" smtClean="0">
                <a:latin typeface="Georgia" pitchFamily="18" charset="0"/>
              </a:rPr>
              <a:t>–</a:t>
            </a:r>
            <a:r>
              <a:rPr lang="uk-UA" sz="3200" b="1" dirty="0" err="1" smtClean="0">
                <a:solidFill>
                  <a:srgbClr val="002060"/>
                </a:solidFill>
                <a:latin typeface="Georgia" pitchFamily="18" charset="0"/>
              </a:rPr>
              <a:t>реальні</a:t>
            </a:r>
            <a:r>
              <a:rPr lang="uk-UA" sz="3200" b="1" dirty="0" smtClean="0">
                <a:solidFill>
                  <a:srgbClr val="002060"/>
                </a:solidFill>
                <a:latin typeface="Georgia" pitchFamily="18" charset="0"/>
              </a:rPr>
              <a:t> предмети та істоти з</a:t>
            </a:r>
            <a:r>
              <a:rPr lang="en-US" sz="3200" b="1" dirty="0" smtClean="0">
                <a:solidFill>
                  <a:srgbClr val="002060"/>
                </a:solidFill>
                <a:latin typeface="Georgia" pitchFamily="18" charset="0"/>
              </a:rPr>
              <a:t>’</a:t>
            </a:r>
            <a:r>
              <a:rPr lang="uk-UA" sz="3200" b="1" dirty="0" smtClean="0">
                <a:solidFill>
                  <a:srgbClr val="002060"/>
                </a:solidFill>
                <a:latin typeface="Georgia" pitchFamily="18" charset="0"/>
              </a:rPr>
              <a:t>являються у неймовірних поєднаннях, що дає дивні або жахливі враження від картин.</a:t>
            </a:r>
            <a:r>
              <a:rPr lang="uk-UA" sz="3200" dirty="0" smtClean="0">
                <a:latin typeface="Georgia" pitchFamily="18" charset="0"/>
              </a:rPr>
              <a:t/>
            </a:r>
            <a:br>
              <a:rPr lang="uk-UA" sz="3200" dirty="0" smtClean="0">
                <a:latin typeface="Georgia" pitchFamily="18" charset="0"/>
              </a:rPr>
            </a:br>
            <a:r>
              <a:rPr lang="uk-UA" sz="3200" dirty="0" smtClean="0">
                <a:latin typeface="Georgia" pitchFamily="18" charset="0"/>
              </a:rPr>
              <a:t>Сюрреалізм прославляє сновидіння і фантазію.</a:t>
            </a:r>
            <a:r>
              <a:rPr lang="uk-UA" sz="3200" dirty="0" smtClean="0"/>
              <a:t/>
            </a:r>
            <a:br>
              <a:rPr lang="uk-UA" sz="3200" dirty="0" smtClean="0"/>
            </a:br>
            <a:endParaRPr lang="ru-RU" dirty="0"/>
          </a:p>
        </p:txBody>
      </p:sp>
      <p:sp>
        <p:nvSpPr>
          <p:cNvPr id="4710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63" y="4357688"/>
            <a:ext cx="8072437" cy="2286000"/>
          </a:xfrm>
        </p:spPr>
        <p:txBody>
          <a:bodyPr/>
          <a:lstStyle/>
          <a:p>
            <a:r>
              <a:rPr lang="uk-UA" sz="4000" b="1" smtClean="0">
                <a:solidFill>
                  <a:srgbClr val="C00000"/>
                </a:solidFill>
                <a:latin typeface="Georgia" pitchFamily="18" charset="0"/>
              </a:rPr>
              <a:t>Сальвадор Далі, Ів Тангі, Хуан Міро, Рене Маргаритт</a:t>
            </a:r>
            <a:endParaRPr lang="ru-RU" sz="4000" b="1" smtClean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Рисунок 2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0" y="4929188"/>
            <a:ext cx="2928938" cy="1714500"/>
          </a:xfrm>
        </p:spPr>
        <p:txBody>
          <a:bodyPr/>
          <a:lstStyle/>
          <a:p>
            <a:r>
              <a:rPr lang="uk-UA" b="1" smtClean="0">
                <a:solidFill>
                  <a:srgbClr val="C00000"/>
                </a:solidFill>
                <a:latin typeface="Georgia" pitchFamily="18" charset="0"/>
              </a:rPr>
              <a:t>С.Далі</a:t>
            </a:r>
            <a:endParaRPr lang="ru-RU" b="1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8131" name="Рисунок 3" descr="С.Далі 2.jpg"/>
          <p:cNvPicPr>
            <a:picLocks noChangeAspect="1"/>
          </p:cNvPicPr>
          <p:nvPr/>
        </p:nvPicPr>
        <p:blipFill>
          <a:blip r:embed="rId3"/>
          <a:srcRect b="7722"/>
          <a:stretch>
            <a:fillRect/>
          </a:stretch>
        </p:blipFill>
        <p:spPr bwMode="auto">
          <a:xfrm>
            <a:off x="2571750" y="3500438"/>
            <a:ext cx="57531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13" descr="ВНУТРЕННЕЕ РАВНОВЕСИЕ ПЕРА ЛЕБЕД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0"/>
            <a:ext cx="31877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Рисунок 5" descr="Далі С. фото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3337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10" descr="ПРИЗРАЧНАЯ КОРОВ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1143000"/>
            <a:ext cx="31845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2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Заголовок 3"/>
          <p:cNvSpPr>
            <a:spLocks noGrp="1"/>
          </p:cNvSpPr>
          <p:nvPr>
            <p:ph type="ctrTitle"/>
          </p:nvPr>
        </p:nvSpPr>
        <p:spPr>
          <a:xfrm>
            <a:off x="285750" y="0"/>
            <a:ext cx="8643938" cy="4786313"/>
          </a:xfrm>
        </p:spPr>
        <p:txBody>
          <a:bodyPr/>
          <a:lstStyle/>
          <a:p>
            <a:r>
              <a:rPr lang="uk-UA" sz="6000" b="1" smtClean="0">
                <a:solidFill>
                  <a:srgbClr val="C00000"/>
                </a:solidFill>
                <a:latin typeface="Georgia" pitchFamily="18" charset="0"/>
              </a:rPr>
              <a:t>Абстракціонізм</a:t>
            </a:r>
            <a:r>
              <a:rPr lang="uk-UA" smtClean="0">
                <a:latin typeface="Georgia" pitchFamily="18" charset="0"/>
              </a:rPr>
              <a:t> </a:t>
            </a:r>
            <a:r>
              <a:rPr lang="uk-UA" sz="3200" smtClean="0">
                <a:latin typeface="Georgia" pitchFamily="18" charset="0"/>
              </a:rPr>
              <a:t>– </a:t>
            </a:r>
            <a:r>
              <a:rPr lang="uk-UA" sz="3200" b="1" smtClean="0">
                <a:solidFill>
                  <a:srgbClr val="002060"/>
                </a:solidFill>
                <a:latin typeface="Georgia" pitchFamily="18" charset="0"/>
              </a:rPr>
              <a:t>безпредметне мистецтво, яке цілком виключає ідейний зміст та образну форму і відмовляється від видимої реальності.</a:t>
            </a:r>
            <a:r>
              <a:rPr lang="uk-UA" sz="3200" smtClean="0">
                <a:latin typeface="Georgia" pitchFamily="18" charset="0"/>
              </a:rPr>
              <a:t/>
            </a:r>
            <a:br>
              <a:rPr lang="uk-UA" sz="3200" smtClean="0">
                <a:latin typeface="Georgia" pitchFamily="18" charset="0"/>
              </a:rPr>
            </a:br>
            <a:r>
              <a:rPr lang="uk-UA" sz="2800" smtClean="0">
                <a:latin typeface="Georgia" pitchFamily="18" charset="0"/>
              </a:rPr>
              <a:t>В.Кандинський: “В сучасному живописі крапка говорить іноді більше, ніж людська фігура”</a:t>
            </a:r>
            <a:endParaRPr lang="ru-RU" smtClean="0">
              <a:latin typeface="Georgia" pitchFamily="18" charset="0"/>
            </a:endParaRPr>
          </a:p>
        </p:txBody>
      </p:sp>
      <p:sp>
        <p:nvSpPr>
          <p:cNvPr id="4915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313" y="5000625"/>
            <a:ext cx="8929687" cy="1857375"/>
          </a:xfrm>
        </p:spPr>
        <p:txBody>
          <a:bodyPr/>
          <a:lstStyle/>
          <a:p>
            <a:r>
              <a:rPr lang="uk-UA" sz="4000" b="1" smtClean="0">
                <a:solidFill>
                  <a:srgbClr val="C00000"/>
                </a:solidFill>
                <a:latin typeface="Georgia" pitchFamily="18" charset="0"/>
              </a:rPr>
              <a:t>В.Кандинський, К.Малевич, П.Мондріан</a:t>
            </a:r>
            <a:endParaRPr lang="ru-RU" sz="4000" b="1" smtClean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2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857750" cy="1582737"/>
          </a:xfrm>
        </p:spPr>
        <p:txBody>
          <a:bodyPr/>
          <a:lstStyle/>
          <a:p>
            <a:r>
              <a:rPr lang="uk-UA" b="1" smtClean="0">
                <a:solidFill>
                  <a:srgbClr val="C00000"/>
                </a:solidFill>
              </a:rPr>
              <a:t>В.Кандинський</a:t>
            </a:r>
            <a:endParaRPr lang="ru-RU" b="1" smtClean="0">
              <a:solidFill>
                <a:srgbClr val="C00000"/>
              </a:solidFill>
            </a:endParaRPr>
          </a:p>
        </p:txBody>
      </p:sp>
      <p:pic>
        <p:nvPicPr>
          <p:cNvPr id="50179" name="Рисунок 3" descr="Кандинський В.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2357438"/>
            <a:ext cx="482441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Рисунок 4" descr="Кандинський.Козаки.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0"/>
            <a:ext cx="43195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4" descr="wassilykandinsk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00375"/>
            <a:ext cx="22320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02" name="Рисунок 2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11" descr="51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004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12" descr="51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00313"/>
            <a:ext cx="3130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15" descr="51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43438"/>
            <a:ext cx="32035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13" descr="51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25" y="0"/>
            <a:ext cx="26654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16" descr="510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88" y="2500313"/>
            <a:ext cx="30241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17" descr="51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63" y="4572000"/>
            <a:ext cx="28781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14" descr="51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25" y="0"/>
            <a:ext cx="2771775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8" descr="512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00788" y="2643188"/>
            <a:ext cx="284321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19" descr="512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375" y="4572000"/>
            <a:ext cx="25622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Рисунок 2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63" y="274638"/>
            <a:ext cx="532923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latin typeface="Georgia" pitchFamily="18" charset="0"/>
              </a:rPr>
              <a:t>Казимир Малевич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2227" name="Picture 10" descr="images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162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9" descr="images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1143000"/>
            <a:ext cx="2270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18" descr="images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1571625"/>
            <a:ext cx="2066925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16" descr="images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49713"/>
            <a:ext cx="27797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10" descr="images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13" y="4194175"/>
            <a:ext cx="28702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19" descr="images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63" y="4214813"/>
            <a:ext cx="28479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17" descr="images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66013" y="1643063"/>
            <a:ext cx="1677987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6" descr="ф.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45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</p:spPr>
        <p:txBody>
          <a:bodyPr/>
          <a:lstStyle/>
          <a:p>
            <a:pPr algn="r"/>
            <a:r>
              <a:rPr lang="uk-UA" sz="3600" smtClean="0"/>
              <a:t>Клод Моне. “Враження. Схід сонця”</a:t>
            </a:r>
            <a:endParaRPr lang="ru-RU" sz="360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Рисунок 2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63" y="285750"/>
            <a:ext cx="8286750" cy="3314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7200" b="1" dirty="0" err="1" smtClean="0">
                <a:solidFill>
                  <a:srgbClr val="C00000"/>
                </a:solidFill>
                <a:latin typeface="Georgia" pitchFamily="18" charset="0"/>
              </a:rPr>
              <a:t>Оп-арт</a:t>
            </a:r>
            <a:r>
              <a:rPr lang="uk-UA" dirty="0" smtClean="0"/>
              <a:t> </a:t>
            </a:r>
            <a:r>
              <a:rPr lang="uk-UA" sz="3200" dirty="0" smtClean="0"/>
              <a:t>(</a:t>
            </a:r>
            <a:r>
              <a:rPr lang="uk-UA" sz="3200" dirty="0" err="1" smtClean="0"/>
              <a:t>“оптичне</a:t>
            </a:r>
            <a:r>
              <a:rPr lang="uk-UA" sz="3200" dirty="0" smtClean="0"/>
              <a:t> </a:t>
            </a:r>
            <a:r>
              <a:rPr lang="uk-UA" sz="3200" dirty="0" err="1" smtClean="0"/>
              <a:t>мистецтво”</a:t>
            </a:r>
            <a:r>
              <a:rPr lang="uk-UA" sz="3200" dirty="0" smtClean="0"/>
              <a:t>) – </a:t>
            </a:r>
            <a:r>
              <a:rPr lang="uk-UA" sz="3200" b="1" dirty="0" smtClean="0">
                <a:solidFill>
                  <a:srgbClr val="002060"/>
                </a:solidFill>
                <a:latin typeface="Georgia" pitchFamily="18" charset="0"/>
              </a:rPr>
              <a:t>передача оптичних ефектів, використання різних зорових ілюзій, що </a:t>
            </a:r>
            <a:r>
              <a:rPr lang="uk-UA" sz="3200" b="1" dirty="0" err="1" smtClean="0">
                <a:solidFill>
                  <a:srgbClr val="002060"/>
                </a:solidFill>
                <a:latin typeface="Georgia" pitchFamily="18" charset="0"/>
              </a:rPr>
              <a:t>грунтуються</a:t>
            </a:r>
            <a:r>
              <a:rPr lang="uk-UA" sz="3200" b="1" dirty="0" smtClean="0">
                <a:solidFill>
                  <a:srgbClr val="002060"/>
                </a:solidFill>
                <a:latin typeface="Georgia" pitchFamily="18" charset="0"/>
              </a:rPr>
              <a:t> на особливостях сприйняття пласких і просторових фігур. </a:t>
            </a:r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325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625" y="4143375"/>
            <a:ext cx="8143875" cy="2500313"/>
          </a:xfrm>
        </p:spPr>
        <p:txBody>
          <a:bodyPr/>
          <a:lstStyle/>
          <a:p>
            <a:r>
              <a:rPr lang="uk-UA" sz="4000" smtClean="0">
                <a:solidFill>
                  <a:schemeClr val="tx1"/>
                </a:solidFill>
              </a:rPr>
              <a:t>Засновники течії:</a:t>
            </a:r>
          </a:p>
          <a:p>
            <a:r>
              <a:rPr lang="uk-UA" sz="4400" b="1" smtClean="0">
                <a:solidFill>
                  <a:srgbClr val="C00000"/>
                </a:solidFill>
                <a:latin typeface="Georgia" pitchFamily="18" charset="0"/>
              </a:rPr>
              <a:t>Віктор Вазарелі, </a:t>
            </a:r>
          </a:p>
          <a:p>
            <a:r>
              <a:rPr lang="uk-UA" sz="4400" b="1" smtClean="0">
                <a:solidFill>
                  <a:srgbClr val="C00000"/>
                </a:solidFill>
                <a:latin typeface="Georgia" pitchFamily="18" charset="0"/>
              </a:rPr>
              <a:t>Бріджит Райлі</a:t>
            </a:r>
            <a:endParaRPr lang="ru-RU" sz="4400" b="1" smtClean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Рисунок 6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3214688" cy="928687"/>
          </a:xfrm>
        </p:spPr>
        <p:txBody>
          <a:bodyPr/>
          <a:lstStyle/>
          <a:p>
            <a:pPr algn="l"/>
            <a:r>
              <a:rPr lang="uk-UA" sz="4000" b="1" smtClean="0">
                <a:solidFill>
                  <a:srgbClr val="C00000"/>
                </a:solidFill>
              </a:rPr>
              <a:t>В.Вазарелі</a:t>
            </a:r>
            <a:endParaRPr lang="ru-RU" sz="4000" b="1" smtClean="0">
              <a:solidFill>
                <a:srgbClr val="C00000"/>
              </a:solidFill>
            </a:endParaRPr>
          </a:p>
        </p:txBody>
      </p:sp>
      <p:pic>
        <p:nvPicPr>
          <p:cNvPr id="54275" name="Рисунок 5" descr="Вазарелі.Скульптур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9363" y="0"/>
            <a:ext cx="6624637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Рисунок 3" descr="В.Вазарелі. Музей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94063"/>
            <a:ext cx="4751388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Рисунок 2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5643563" y="274638"/>
            <a:ext cx="3500437" cy="1582737"/>
          </a:xfrm>
        </p:spPr>
        <p:txBody>
          <a:bodyPr/>
          <a:lstStyle/>
          <a:p>
            <a:r>
              <a:rPr lang="uk-UA" b="1" smtClean="0">
                <a:solidFill>
                  <a:srgbClr val="C00000"/>
                </a:solidFill>
              </a:rPr>
              <a:t>Б.Райлі</a:t>
            </a:r>
            <a:endParaRPr lang="ru-RU" b="1" smtClean="0">
              <a:solidFill>
                <a:srgbClr val="C00000"/>
              </a:solidFill>
            </a:endParaRPr>
          </a:p>
        </p:txBody>
      </p:sp>
      <p:pic>
        <p:nvPicPr>
          <p:cNvPr id="55299" name="Рисунок 3" descr="Райлі Б.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80063" cy="558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Рисунок 4" descr="Райлі Б.Виставка робіт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4138" y="3581400"/>
            <a:ext cx="52498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Рисунок 2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5143500" y="4357688"/>
            <a:ext cx="4000500" cy="2286000"/>
          </a:xfrm>
        </p:spPr>
        <p:txBody>
          <a:bodyPr/>
          <a:lstStyle/>
          <a:p>
            <a:r>
              <a:rPr lang="uk-UA" b="1" smtClean="0">
                <a:solidFill>
                  <a:srgbClr val="C00000"/>
                </a:solidFill>
                <a:latin typeface="Georgia" pitchFamily="18" charset="0"/>
              </a:rPr>
              <a:t>Б.Райлі</a:t>
            </a:r>
            <a:endParaRPr lang="ru-RU" b="1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6323" name="Рисунок 3" descr="Райлі Б.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259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Рисунок 4" descr="Райлі Б. 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6775" y="0"/>
            <a:ext cx="44672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Рисунок 5" descr="Райлі Бріджіт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75" y="3048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Рисунок 2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Заголовок 3"/>
          <p:cNvSpPr>
            <a:spLocks noGrp="1"/>
          </p:cNvSpPr>
          <p:nvPr>
            <p:ph type="ctrTitle"/>
          </p:nvPr>
        </p:nvSpPr>
        <p:spPr>
          <a:xfrm>
            <a:off x="571500" y="0"/>
            <a:ext cx="8072438" cy="4429125"/>
          </a:xfrm>
        </p:spPr>
        <p:txBody>
          <a:bodyPr/>
          <a:lstStyle/>
          <a:p>
            <a:r>
              <a:rPr lang="uk-UA" sz="6000" b="1" smtClean="0">
                <a:solidFill>
                  <a:srgbClr val="C00000"/>
                </a:solidFill>
                <a:latin typeface="Georgia" pitchFamily="18" charset="0"/>
              </a:rPr>
              <a:t>Імп-арт</a:t>
            </a:r>
            <a:r>
              <a:rPr lang="uk-UA" smtClean="0"/>
              <a:t> </a:t>
            </a:r>
            <a:r>
              <a:rPr lang="uk-UA" sz="3200" smtClean="0"/>
              <a:t>(“неможливе мистецтво”)- </a:t>
            </a:r>
            <a:r>
              <a:rPr lang="uk-UA" sz="3200" b="1" smtClean="0">
                <a:solidFill>
                  <a:srgbClr val="002060"/>
                </a:solidFill>
              </a:rPr>
              <a:t>досліджує властивості просторового сприйняття.</a:t>
            </a:r>
            <a:br>
              <a:rPr lang="uk-UA" sz="3200" b="1" smtClean="0">
                <a:solidFill>
                  <a:srgbClr val="002060"/>
                </a:solidFill>
              </a:rPr>
            </a:br>
            <a:r>
              <a:rPr lang="uk-UA" sz="3200" b="1" smtClean="0">
                <a:solidFill>
                  <a:srgbClr val="002060"/>
                </a:solidFill>
              </a:rPr>
              <a:t> </a:t>
            </a:r>
            <a:r>
              <a:rPr lang="uk-UA" sz="3200" smtClean="0"/>
              <a:t>Майстри імп-арту зображують об</a:t>
            </a:r>
            <a:r>
              <a:rPr lang="en-US" sz="3200" smtClean="0"/>
              <a:t>’</a:t>
            </a:r>
            <a:r>
              <a:rPr lang="uk-UA" sz="3200" smtClean="0"/>
              <a:t>єкти, які не можуть існувати реально: їхні елементи з</a:t>
            </a:r>
            <a:r>
              <a:rPr lang="en-US" sz="3200" smtClean="0"/>
              <a:t>’</a:t>
            </a:r>
            <a:r>
              <a:rPr lang="uk-UA" sz="3200" smtClean="0"/>
              <a:t>єднано між собою так, як фізично поєднати їх було б неможливо.</a:t>
            </a:r>
            <a:endParaRPr lang="ru-RU" smtClean="0"/>
          </a:p>
        </p:txBody>
      </p:sp>
      <p:sp>
        <p:nvSpPr>
          <p:cNvPr id="5734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28688" y="4643438"/>
            <a:ext cx="7215187" cy="2000250"/>
          </a:xfrm>
        </p:spPr>
        <p:txBody>
          <a:bodyPr/>
          <a:lstStyle/>
          <a:p>
            <a:r>
              <a:rPr lang="uk-UA" sz="5400" b="1" smtClean="0">
                <a:solidFill>
                  <a:srgbClr val="C00000"/>
                </a:solidFill>
                <a:latin typeface="Georgia" pitchFamily="18" charset="0"/>
              </a:rPr>
              <a:t>М.К.Ешер,</a:t>
            </a:r>
          </a:p>
          <a:p>
            <a:r>
              <a:rPr lang="uk-UA" sz="5400" b="1" smtClean="0">
                <a:solidFill>
                  <a:srgbClr val="C00000"/>
                </a:solidFill>
                <a:latin typeface="Georgia" pitchFamily="18" charset="0"/>
              </a:rPr>
              <a:t> Роб Гонсалвес</a:t>
            </a:r>
            <a:endParaRPr lang="ru-RU" sz="5400" b="1" smtClean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Рисунок 2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3786188" y="274638"/>
            <a:ext cx="5357812" cy="1143000"/>
          </a:xfrm>
        </p:spPr>
        <p:txBody>
          <a:bodyPr/>
          <a:lstStyle/>
          <a:p>
            <a:r>
              <a:rPr lang="uk-UA" b="1" smtClean="0">
                <a:solidFill>
                  <a:srgbClr val="C00000"/>
                </a:solidFill>
              </a:rPr>
              <a:t>Р.Гонсалвес</a:t>
            </a:r>
            <a:endParaRPr lang="ru-RU" b="1" smtClean="0">
              <a:solidFill>
                <a:srgbClr val="C00000"/>
              </a:solidFill>
            </a:endParaRPr>
          </a:p>
        </p:txBody>
      </p:sp>
      <p:pic>
        <p:nvPicPr>
          <p:cNvPr id="58371" name="Рисунок 4" descr="Гонсалвес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038475"/>
            <a:ext cx="57150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Рисунок 3" descr="Гонсалвес 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7306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Рисунок 2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9395" name="Рисунок 3" descr="Гонсалвес 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0"/>
            <a:ext cx="8780462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Рисунок 3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Рисунок 2" descr="Гонсалвес 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594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Рисунок 4" descr="Гонсалвес 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0088" y="1601788"/>
            <a:ext cx="3363912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2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Заголовок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4429125"/>
          </a:xfrm>
        </p:spPr>
        <p:txBody>
          <a:bodyPr/>
          <a:lstStyle/>
          <a:p>
            <a:r>
              <a:rPr lang="uk-UA" sz="6000" b="1" smtClean="0">
                <a:solidFill>
                  <a:srgbClr val="C00000"/>
                </a:solidFill>
                <a:latin typeface="Georgia" pitchFamily="18" charset="0"/>
              </a:rPr>
              <a:t>Поп-арт</a:t>
            </a:r>
            <a:r>
              <a:rPr lang="uk-UA" smtClean="0"/>
              <a:t> </a:t>
            </a:r>
            <a:r>
              <a:rPr lang="uk-UA" sz="2800" smtClean="0"/>
              <a:t>(“популярне мистецтво”) – </a:t>
            </a:r>
            <a:r>
              <a:rPr lang="uk-UA" sz="2800" b="1" smtClean="0">
                <a:solidFill>
                  <a:srgbClr val="002060"/>
                </a:solidFill>
              </a:rPr>
              <a:t>стиль, що виник у 50-х роках ХХ ст.  на противагу абстракціонізму як мистецтво витонченої розваги вищих класів.</a:t>
            </a:r>
            <a:r>
              <a:rPr lang="uk-UA" sz="2800" smtClean="0"/>
              <a:t/>
            </a:r>
            <a:br>
              <a:rPr lang="uk-UA" sz="2800" smtClean="0"/>
            </a:br>
            <a:r>
              <a:rPr lang="uk-UA" sz="2800" smtClean="0"/>
              <a:t>Зображаються повсякденні речі й технічні вироби, причому втрачається межа між живописом і скульптурою, колажем і театральною виставою.</a:t>
            </a:r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813" y="4357688"/>
            <a:ext cx="7429500" cy="207168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400" b="1" dirty="0" smtClean="0">
                <a:solidFill>
                  <a:srgbClr val="C00000"/>
                </a:solidFill>
                <a:latin typeface="Georgia" pitchFamily="18" charset="0"/>
              </a:rPr>
              <a:t>Р.</a:t>
            </a:r>
            <a:r>
              <a:rPr lang="uk-UA" sz="4400" b="1" dirty="0" err="1" smtClean="0">
                <a:solidFill>
                  <a:srgbClr val="C00000"/>
                </a:solidFill>
                <a:latin typeface="Georgia" pitchFamily="18" charset="0"/>
              </a:rPr>
              <a:t>Раушенберг</a:t>
            </a:r>
            <a:r>
              <a:rPr lang="uk-UA" sz="4400" b="1" dirty="0" smtClean="0">
                <a:solidFill>
                  <a:srgbClr val="C00000"/>
                </a:solidFill>
                <a:latin typeface="Georgia" pitchFamily="18" charset="0"/>
              </a:rPr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400" b="1" dirty="0" smtClean="0">
                <a:solidFill>
                  <a:srgbClr val="C00000"/>
                </a:solidFill>
                <a:latin typeface="Georgia" pitchFamily="18" charset="0"/>
              </a:rPr>
              <a:t>Р.Ліхтенштейн, К.</a:t>
            </a:r>
            <a:r>
              <a:rPr lang="uk-UA" sz="4400" b="1" dirty="0" err="1" smtClean="0">
                <a:solidFill>
                  <a:srgbClr val="C00000"/>
                </a:solidFill>
                <a:latin typeface="Georgia" pitchFamily="18" charset="0"/>
              </a:rPr>
              <a:t>Ольденбург</a:t>
            </a:r>
            <a:endParaRPr lang="ru-RU" sz="44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2466" name="Рисунок 2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Рисунок 4" descr="Раушенберг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388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5" descr="ф.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6215063"/>
            <a:ext cx="9144000" cy="642937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uk-UA" dirty="0" smtClean="0"/>
              <a:t>Клод Моне </a:t>
            </a:r>
            <a:r>
              <a:rPr lang="uk-UA" dirty="0" err="1" smtClean="0"/>
              <a:t>“Осінь”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3490" name="Рисунок 2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Рисунок 3" descr="Раушенберг 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643313"/>
            <a:ext cx="43195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Рисунок 4" descr="Раушенберг 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214313"/>
            <a:ext cx="43370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Рисунок 5" descr="Раушенберг 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50"/>
            <a:ext cx="4306888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Рисунок 2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Заголовок 3"/>
          <p:cNvSpPr>
            <a:spLocks noGrp="1"/>
          </p:cNvSpPr>
          <p:nvPr>
            <p:ph type="ctrTitle"/>
          </p:nvPr>
        </p:nvSpPr>
        <p:spPr>
          <a:xfrm>
            <a:off x="428625" y="0"/>
            <a:ext cx="8358188" cy="3600450"/>
          </a:xfrm>
        </p:spPr>
        <p:txBody>
          <a:bodyPr/>
          <a:lstStyle/>
          <a:p>
            <a:r>
              <a:rPr lang="uk-UA" sz="4800" b="1" smtClean="0">
                <a:solidFill>
                  <a:srgbClr val="C00000"/>
                </a:solidFill>
              </a:rPr>
              <a:t>Постмодернізм</a:t>
            </a:r>
            <a:r>
              <a:rPr lang="uk-UA" smtClean="0"/>
              <a:t> </a:t>
            </a:r>
            <a:r>
              <a:rPr lang="uk-UA" sz="3600" b="1" smtClean="0">
                <a:solidFill>
                  <a:srgbClr val="002060"/>
                </a:solidFill>
              </a:rPr>
              <a:t>– стиль, що прийшов на зміну модернізму і авангардним течіям.</a:t>
            </a:r>
            <a:r>
              <a:rPr lang="uk-UA" smtClean="0"/>
              <a:t/>
            </a:r>
            <a:br>
              <a:rPr lang="uk-UA" smtClean="0"/>
            </a:br>
            <a:r>
              <a:rPr lang="uk-UA" sz="3200" smtClean="0"/>
              <a:t>Постмодерністи, завдяки гіркому історичному досвіду, переконалися у марноті спроб поліпшити світ, втратили ідеологічні ілюзії.</a:t>
            </a:r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88" y="4000500"/>
            <a:ext cx="8429625" cy="26431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002060"/>
                </a:solidFill>
              </a:rPr>
              <a:t>Архітектори ХХ ст. відмовились від традиційних стилів, прагнучи до створення раціональних і функціональних конструкцій, які б відповідали вимогам сучасності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Рисунок 2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Рисунок 3" descr="ф.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857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Рисунок 4" descr="ф.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8913" y="1241425"/>
            <a:ext cx="387508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Рисунок 2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Рисунок 4" descr="ф.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2095500"/>
            <a:ext cx="65722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Рисунок 3" descr="ф.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3813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Рисунок 1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Рисунок 2" descr="ф.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3700" y="0"/>
            <a:ext cx="62103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Рисунок 3" descr="ф.1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28813"/>
            <a:ext cx="32861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Рисунок 1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Рисунок 2" descr="ф.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258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Рисунок 3" descr="ф.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3041650"/>
            <a:ext cx="25574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Рисунок 4" descr="ф.1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6875" y="0"/>
            <a:ext cx="36671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Рисунок 1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Рисунок 3" descr="ф.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4813" y="2430463"/>
            <a:ext cx="6199187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Рисунок 2" descr="ф.1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5242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Рисунок 1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/>
          <a:lstStyle/>
          <a:p>
            <a:r>
              <a:rPr lang="uk-UA" sz="5400" b="1" smtClean="0">
                <a:solidFill>
                  <a:srgbClr val="C00000"/>
                </a:solidFill>
                <a:latin typeface="Georgia" pitchFamily="18" charset="0"/>
              </a:rPr>
              <a:t>Деконструктивізм</a:t>
            </a:r>
            <a:endParaRPr lang="ru-RU" sz="5400" b="1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70659" name="Рисунок 3" descr="ф.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25"/>
            <a:ext cx="4795838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Рисунок 4" descr="ф.1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2095500"/>
            <a:ext cx="4714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Рисунок 1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Рисунок 2" descr="ф.2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5"/>
            <a:ext cx="58864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Рисунок 3" descr="ф.2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0"/>
            <a:ext cx="4211637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Рисунок 1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Рисунок 2" descr="ф.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Рисунок 3" descr="ф.2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2095500"/>
            <a:ext cx="52863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5" descr="ф.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2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6143625"/>
            <a:ext cx="9144000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</a:rPr>
              <a:t>К.Моне</a:t>
            </a:r>
            <a:r>
              <a:rPr lang="uk-UA" dirty="0" smtClean="0"/>
              <a:t> </a:t>
            </a:r>
            <a:r>
              <a:rPr lang="uk-UA" dirty="0" err="1" smtClean="0"/>
              <a:t>“Водяні</a:t>
            </a:r>
            <a:r>
              <a:rPr lang="uk-UA" dirty="0" smtClean="0"/>
              <a:t> </a:t>
            </a:r>
            <a:r>
              <a:rPr lang="uk-UA" dirty="0" err="1" smtClean="0"/>
              <a:t>лілї</a:t>
            </a:r>
            <a:r>
              <a:rPr lang="uk-UA" dirty="0" smtClean="0"/>
              <a:t> (хмари)”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Рисунок 1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Рисунок 2" descr="ф.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14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Рисунок 3" descr="ф.2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357313"/>
            <a:ext cx="4516437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Рисунок 1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Рисунок 3" descr="img_1245185861.gif.jpg"/>
          <p:cNvPicPr>
            <a:picLocks noChangeAspect="1"/>
          </p:cNvPicPr>
          <p:nvPr/>
        </p:nvPicPr>
        <p:blipFill>
          <a:blip r:embed="rId3"/>
          <a:srcRect l="2324" t="3271" r="2382" b="6541"/>
          <a:stretch>
            <a:fillRect/>
          </a:stretch>
        </p:blipFill>
        <p:spPr bwMode="auto">
          <a:xfrm>
            <a:off x="0" y="285750"/>
            <a:ext cx="9159875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5778" name="Рисунок 2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Рисунок 3" descr="img_1256295256.gif.jpg"/>
          <p:cNvPicPr>
            <a:picLocks noChangeAspect="1"/>
          </p:cNvPicPr>
          <p:nvPr/>
        </p:nvPicPr>
        <p:blipFill>
          <a:blip r:embed="rId3"/>
          <a:srcRect l="1559" t="2180" r="1804" b="7121"/>
          <a:stretch>
            <a:fillRect/>
          </a:stretch>
        </p:blipFill>
        <p:spPr bwMode="auto">
          <a:xfrm>
            <a:off x="0" y="214313"/>
            <a:ext cx="9178925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6802" name="Рисунок 2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Рисунок 3" descr="img_1263660565.gif.jpg"/>
          <p:cNvPicPr>
            <a:picLocks noChangeAspect="1"/>
          </p:cNvPicPr>
          <p:nvPr/>
        </p:nvPicPr>
        <p:blipFill>
          <a:blip r:embed="rId3"/>
          <a:srcRect l="1549" t="2168" r="587" b="7121"/>
          <a:stretch>
            <a:fillRect/>
          </a:stretch>
        </p:blipFill>
        <p:spPr bwMode="auto">
          <a:xfrm>
            <a:off x="0" y="428625"/>
            <a:ext cx="9180513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7826" name="Рисунок 2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Рисунок 3" descr="img_1267830049.gif.jpg"/>
          <p:cNvPicPr>
            <a:picLocks noChangeAspect="1"/>
          </p:cNvPicPr>
          <p:nvPr/>
        </p:nvPicPr>
        <p:blipFill>
          <a:blip r:embed="rId3"/>
          <a:srcRect l="1558" t="2142" r="262" b="8929"/>
          <a:stretch>
            <a:fillRect/>
          </a:stretch>
        </p:blipFill>
        <p:spPr bwMode="auto">
          <a:xfrm>
            <a:off x="0" y="500063"/>
            <a:ext cx="918051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Рисунок 2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Рисунок 3" descr="img_1275397552.gif.jpg"/>
          <p:cNvPicPr>
            <a:picLocks noChangeAspect="1"/>
          </p:cNvPicPr>
          <p:nvPr/>
        </p:nvPicPr>
        <p:blipFill>
          <a:blip r:embed="rId3"/>
          <a:srcRect l="2338" t="1091" r="1025" b="7120"/>
          <a:stretch>
            <a:fillRect/>
          </a:stretch>
        </p:blipFill>
        <p:spPr bwMode="auto">
          <a:xfrm>
            <a:off x="0" y="357188"/>
            <a:ext cx="9175750" cy="622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Рисунок 2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4" name="Рисунок 3" descr="img_1297829971.gif.jpg"/>
          <p:cNvPicPr>
            <a:picLocks noChangeAspect="1"/>
          </p:cNvPicPr>
          <p:nvPr/>
        </p:nvPicPr>
        <p:blipFill>
          <a:blip r:embed="rId3"/>
          <a:srcRect l="2338" t="1094" r="2583" b="6831"/>
          <a:stretch>
            <a:fillRect/>
          </a:stretch>
        </p:blipFill>
        <p:spPr bwMode="auto">
          <a:xfrm>
            <a:off x="0" y="285750"/>
            <a:ext cx="9183688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Рисунок 2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Рисунок 3" descr="img_1310531858.gif.jpg"/>
          <p:cNvPicPr>
            <a:picLocks noChangeAspect="1"/>
          </p:cNvPicPr>
          <p:nvPr/>
        </p:nvPicPr>
        <p:blipFill>
          <a:blip r:embed="rId3"/>
          <a:srcRect l="1553" t="1094" r="566" b="7944"/>
          <a:stretch>
            <a:fillRect/>
          </a:stretch>
        </p:blipFill>
        <p:spPr bwMode="auto">
          <a:xfrm>
            <a:off x="0" y="500063"/>
            <a:ext cx="9180513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Рисунок 3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Рисунок 2" descr="img_1248030854.gif.jpg"/>
          <p:cNvPicPr>
            <a:picLocks noChangeAspect="1"/>
          </p:cNvPicPr>
          <p:nvPr/>
        </p:nvPicPr>
        <p:blipFill>
          <a:blip r:embed="rId3"/>
          <a:srcRect b="5714"/>
          <a:stretch>
            <a:fillRect/>
          </a:stretch>
        </p:blipFill>
        <p:spPr bwMode="auto">
          <a:xfrm>
            <a:off x="0" y="0"/>
            <a:ext cx="5940425" cy="40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Рисунок 4" descr="img_1301830369.gif.jpg"/>
          <p:cNvPicPr>
            <a:picLocks noChangeAspect="1"/>
          </p:cNvPicPr>
          <p:nvPr/>
        </p:nvPicPr>
        <p:blipFill>
          <a:blip r:embed="rId4"/>
          <a:srcRect b="9442"/>
          <a:stretch>
            <a:fillRect/>
          </a:stretch>
        </p:blipFill>
        <p:spPr bwMode="auto">
          <a:xfrm>
            <a:off x="3500438" y="3143250"/>
            <a:ext cx="5688012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Рисунок 1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Picture 4" descr="Lloyds-building-lond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5538"/>
            <a:ext cx="3319463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6" descr="Financial%20Times%20Build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1125538"/>
            <a:ext cx="2097088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5" descr="Reute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125538"/>
            <a:ext cx="34194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7" descr="img-690-1-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48125"/>
            <a:ext cx="33051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9" descr="chinaban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4149725"/>
            <a:ext cx="20637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8" descr="pd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4525" y="4292600"/>
            <a:ext cx="34194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2" name="Заголовок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r>
              <a:rPr lang="uk-UA" b="1" smtClean="0">
                <a:solidFill>
                  <a:srgbClr val="C00000"/>
                </a:solidFill>
              </a:rPr>
              <a:t>Хай-тек</a:t>
            </a:r>
            <a:r>
              <a:rPr lang="uk-UA" smtClean="0"/>
              <a:t> – </a:t>
            </a:r>
            <a:r>
              <a:rPr lang="uk-UA" sz="2800" smtClean="0"/>
              <a:t>стиль в архітектурі і дизайні кінця ХХ ст.</a:t>
            </a:r>
            <a:endParaRPr lang="ru-RU" sz="480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1625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4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500562" cy="6369050"/>
          </a:xfrm>
        </p:spPr>
        <p:txBody>
          <a:bodyPr/>
          <a:lstStyle/>
          <a:p>
            <a:r>
              <a:rPr lang="uk-UA" b="1" smtClean="0">
                <a:solidFill>
                  <a:srgbClr val="C00000"/>
                </a:solidFill>
              </a:rPr>
              <a:t>Огюст Ренуар</a:t>
            </a:r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>“Зонтики”</a:t>
            </a:r>
            <a:endParaRPr lang="ru-RU" smtClean="0"/>
          </a:p>
        </p:txBody>
      </p:sp>
      <p:pic>
        <p:nvPicPr>
          <p:cNvPr id="19459" name="Рисунок 5" descr="ф.21.jpg"/>
          <p:cNvPicPr>
            <a:picLocks noChangeAspect="1"/>
          </p:cNvPicPr>
          <p:nvPr/>
        </p:nvPicPr>
        <p:blipFill>
          <a:blip r:embed="rId3"/>
          <a:srcRect b="2499"/>
          <a:stretch>
            <a:fillRect/>
          </a:stretch>
        </p:blipFill>
        <p:spPr bwMode="auto">
          <a:xfrm>
            <a:off x="0" y="0"/>
            <a:ext cx="452596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Рисунок 1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Заголовок 2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2857500"/>
          </a:xfrm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uk-UA" sz="7200" b="1" smtClean="0">
                <a:solidFill>
                  <a:srgbClr val="C00000"/>
                </a:solidFill>
                <a:latin typeface="Georgia" pitchFamily="18" charset="0"/>
              </a:rPr>
              <a:t>Дякую за співпрацю!</a:t>
            </a:r>
            <a:endParaRPr lang="ru-RU" sz="7200" b="1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3971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38" y="4357688"/>
            <a:ext cx="7858125" cy="1357312"/>
          </a:xfrm>
          <a:ln w="38100">
            <a:solidFill>
              <a:schemeClr val="tx2"/>
            </a:solidFill>
          </a:ln>
        </p:spPr>
        <p:txBody>
          <a:bodyPr/>
          <a:lstStyle/>
          <a:p>
            <a:r>
              <a:rPr lang="uk-UA" sz="5400" b="1" smtClean="0">
                <a:solidFill>
                  <a:srgbClr val="002060"/>
                </a:solidFill>
                <a:latin typeface="Georgia" pitchFamily="18" charset="0"/>
              </a:rPr>
              <a:t>Урок закінчено!</a:t>
            </a:r>
            <a:endParaRPr lang="ru-RU" sz="5400" b="1" smtClean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 descr="Рисунок1.jpg"/>
          <p:cNvPicPr>
            <a:picLocks noChangeAspect="1"/>
          </p:cNvPicPr>
          <p:nvPr/>
        </p:nvPicPr>
        <p:blipFill>
          <a:blip r:embed="rId2"/>
          <a:srcRect l="2361" t="3125" r="2449" b="3125"/>
          <a:stretch>
            <a:fillRect/>
          </a:stretch>
        </p:blipFill>
        <p:spPr bwMode="auto">
          <a:xfrm>
            <a:off x="0" y="0"/>
            <a:ext cx="92440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4"/>
          <p:cNvSpPr>
            <a:spLocks noGrp="1"/>
          </p:cNvSpPr>
          <p:nvPr>
            <p:ph type="title"/>
          </p:nvPr>
        </p:nvSpPr>
        <p:spPr>
          <a:xfrm>
            <a:off x="5500688" y="274638"/>
            <a:ext cx="3643312" cy="6226175"/>
          </a:xfrm>
        </p:spPr>
        <p:txBody>
          <a:bodyPr/>
          <a:lstStyle/>
          <a:p>
            <a:r>
              <a:rPr lang="uk-UA" b="1" smtClean="0">
                <a:solidFill>
                  <a:srgbClr val="C00000"/>
                </a:solidFill>
              </a:rPr>
              <a:t>Огюст Ренуар</a:t>
            </a:r>
            <a:br>
              <a:rPr lang="uk-UA" b="1" smtClean="0">
                <a:solidFill>
                  <a:srgbClr val="C00000"/>
                </a:solidFill>
              </a:rPr>
            </a:br>
            <a:r>
              <a:rPr lang="uk-UA" b="1" smtClean="0">
                <a:solidFill>
                  <a:srgbClr val="002060"/>
                </a:solidFill>
              </a:rPr>
              <a:t>Портрет </a:t>
            </a:r>
            <a:br>
              <a:rPr lang="uk-UA" b="1" smtClean="0">
                <a:solidFill>
                  <a:srgbClr val="002060"/>
                </a:solidFill>
              </a:rPr>
            </a:br>
            <a:r>
              <a:rPr lang="uk-UA" b="1" smtClean="0">
                <a:solidFill>
                  <a:srgbClr val="002060"/>
                </a:solidFill>
              </a:rPr>
              <a:t>Жанни Самарі</a:t>
            </a:r>
            <a:endParaRPr lang="ru-RU" b="1" smtClean="0">
              <a:solidFill>
                <a:srgbClr val="002060"/>
              </a:solidFill>
            </a:endParaRPr>
          </a:p>
        </p:txBody>
      </p:sp>
      <p:pic>
        <p:nvPicPr>
          <p:cNvPr id="20483" name="Рисунок 6" descr="ф.2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643563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5" descr="ф.2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C00000"/>
                </a:solidFill>
              </a:rPr>
              <a:t>                                                                    Альфред </a:t>
            </a:r>
            <a:r>
              <a:rPr lang="uk-UA" sz="3200" b="1" dirty="0" err="1" smtClean="0">
                <a:solidFill>
                  <a:srgbClr val="C00000"/>
                </a:solidFill>
              </a:rPr>
              <a:t>Сіслей</a:t>
            </a:r>
            <a:r>
              <a:rPr lang="uk-UA" sz="3200" b="1" dirty="0" smtClean="0">
                <a:solidFill>
                  <a:srgbClr val="C00000"/>
                </a:solidFill>
              </a:rPr>
              <a:t>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                                                                        </a:t>
            </a:r>
            <a:r>
              <a:rPr lang="uk-UA" sz="3200" dirty="0" err="1" smtClean="0">
                <a:solidFill>
                  <a:srgbClr val="002060"/>
                </a:solidFill>
              </a:rPr>
              <a:t>“Стежка</a:t>
            </a:r>
            <a:r>
              <a:rPr lang="uk-UA" sz="3200" dirty="0" smtClean="0">
                <a:solidFill>
                  <a:srgbClr val="002060"/>
                </a:solidFill>
              </a:rPr>
              <a:t> на </a:t>
            </a:r>
            <a:r>
              <a:rPr lang="uk-UA" sz="3200" dirty="0" err="1" smtClean="0">
                <a:solidFill>
                  <a:srgbClr val="002060"/>
                </a:solidFill>
              </a:rPr>
              <a:t>березі”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649</Words>
  <Application>Microsoft Office PowerPoint</Application>
  <PresentationFormat>Экран (4:3)</PresentationFormat>
  <Paragraphs>87</Paragraphs>
  <Slides>70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4" baseType="lpstr">
      <vt:lpstr>Calibri</vt:lpstr>
      <vt:lpstr>Arial</vt:lpstr>
      <vt:lpstr>Georgia</vt:lpstr>
      <vt:lpstr>Тема Office</vt:lpstr>
      <vt:lpstr>Слайд 1</vt:lpstr>
      <vt:lpstr>Імпресіонізм</vt:lpstr>
      <vt:lpstr>Французькі художники-імпресіоністи К.Моне, К.Піссарро, Е.Дега, О.Ренуар, А.Сіслей</vt:lpstr>
      <vt:lpstr>Клод Моне. “Враження. Схід сонця”</vt:lpstr>
      <vt:lpstr>Клод Моне “Осінь”</vt:lpstr>
      <vt:lpstr>К.Моне “Водяні лілї (хмари)”</vt:lpstr>
      <vt:lpstr>Огюст Ренуар “Зонтики”</vt:lpstr>
      <vt:lpstr>Огюст Ренуар Портрет  Жанни Самарі</vt:lpstr>
      <vt:lpstr>                                                                    Альфред Сіслей                                                                          “Стежка на березі”</vt:lpstr>
      <vt:lpstr>А. Сіслей “Луг  навесні”</vt:lpstr>
      <vt:lpstr>А. Сіслей “Паводок в Марлі”</vt:lpstr>
      <vt:lpstr>Модернізм</vt:lpstr>
      <vt:lpstr>Модерн (з фр. –  новий, сучасний).  З одного боку, модерн намагався увібрати в себе все те, що було вже накопичено людством в сфері художньої творчості, а з іншого – сказати зовсім нове слово у мистецтві, побудувати нові форми та образи.</vt:lpstr>
      <vt:lpstr>Вілла Савой (Франція)</vt:lpstr>
      <vt:lpstr>Житлові будинки в стилі модерн</vt:lpstr>
      <vt:lpstr>Житловий будинок</vt:lpstr>
      <vt:lpstr>Житловий будинок</vt:lpstr>
      <vt:lpstr> Фовізм (з фр. – “дикун”) – головним засобом виразності обрано колір. Фовісти створювали художні образи, використовуючи чисті, насичені відкриті кольори. Свою глузливу і дещо образливу назву фовізм одержав від критиків у 1905р. після виставки у Парижі. </vt:lpstr>
      <vt:lpstr>Анрі Матісс “Площа в  Сен-Тропе”</vt:lpstr>
      <vt:lpstr>Анрі Матісс “Червоні рибки”</vt:lpstr>
      <vt:lpstr>Анрі Матісс “Розмова”</vt:lpstr>
      <vt:lpstr>Експресіонізм (“виразність”)- зображення, форма, колір – все підкорене прагненню до підвищеної виразності. Стиль зародився у 20-х роках у післявоєнній Німеччині. Тому у багатьох творах можна побачити жахливі враження від часів війни.</vt:lpstr>
      <vt:lpstr>Едвард Мунк “Крик”</vt:lpstr>
      <vt:lpstr>Едвард Мунк</vt:lpstr>
      <vt:lpstr>Кубізм – деформація світу геометричними формами</vt:lpstr>
      <vt:lpstr>Пабло Пікассо</vt:lpstr>
      <vt:lpstr>Пабло Пікассо</vt:lpstr>
      <vt:lpstr>Ж.Брак</vt:lpstr>
      <vt:lpstr>Футуризм (“майбутнє”) – спроба створити мистецтво майбутнього, відкинувши досягнення минулого</vt:lpstr>
      <vt:lpstr>Дж.Балла “Дівчина вибігає на балкон”  </vt:lpstr>
      <vt:lpstr>Дж.Балла “Ластівки”</vt:lpstr>
      <vt:lpstr>Дадаїзм (“нісенітниця”) –абсурд, безглузді колажі, домальовані шедеври, концерти, де замість музики били в банки, блазенські танці, скандали…Це своєрідний анархічний бунт молодих художників, які намагались зрозуміти і показати бурхливий дух своєї епохи</vt:lpstr>
      <vt:lpstr>Марсель Дюшан</vt:lpstr>
      <vt:lpstr>Сюрреалізм (“надреальне”) –реальні предмети та істоти з’являються у неймовірних поєднаннях, що дає дивні або жахливі враження від картин. Сюрреалізм прославляє сновидіння і фантазію. </vt:lpstr>
      <vt:lpstr>С.Далі</vt:lpstr>
      <vt:lpstr>Абстракціонізм – безпредметне мистецтво, яке цілком виключає ідейний зміст та образну форму і відмовляється від видимої реальності. В.Кандинський: “В сучасному живописі крапка говорить іноді більше, ніж людська фігура”</vt:lpstr>
      <vt:lpstr>В.Кандинський</vt:lpstr>
      <vt:lpstr>Слайд 38</vt:lpstr>
      <vt:lpstr>Казимир Малевич</vt:lpstr>
      <vt:lpstr>Оп-арт (“оптичне мистецтво”) – передача оптичних ефектів, використання різних зорових ілюзій, що грунтуються на особливостях сприйняття пласких і просторових фігур. </vt:lpstr>
      <vt:lpstr>В.Вазарелі</vt:lpstr>
      <vt:lpstr>Б.Райлі</vt:lpstr>
      <vt:lpstr>Б.Райлі</vt:lpstr>
      <vt:lpstr>Імп-арт (“неможливе мистецтво”)- досліджує властивості просторового сприйняття.  Майстри імп-арту зображують об’єкти, які не можуть існувати реально: їхні елементи з’єднано між собою так, як фізично поєднати їх було б неможливо.</vt:lpstr>
      <vt:lpstr>Р.Гонсалвес</vt:lpstr>
      <vt:lpstr>Слайд 46</vt:lpstr>
      <vt:lpstr>Слайд 47</vt:lpstr>
      <vt:lpstr>Поп-арт (“популярне мистецтво”) – стиль, що виник у 50-х роках ХХ ст.  на противагу абстракціонізму як мистецтво витонченої розваги вищих класів. Зображаються повсякденні речі й технічні вироби, причому втрачається межа між живописом і скульптурою, колажем і театральною виставою.</vt:lpstr>
      <vt:lpstr>Слайд 49</vt:lpstr>
      <vt:lpstr>Слайд 50</vt:lpstr>
      <vt:lpstr>Постмодернізм – стиль, що прийшов на зміну модернізму і авангардним течіям. Постмодерністи, завдяки гіркому історичному досвіду, переконалися у марноті спроб поліпшити світ, втратили ідеологічні ілюзії.</vt:lpstr>
      <vt:lpstr>Слайд 52</vt:lpstr>
      <vt:lpstr>Слайд 53</vt:lpstr>
      <vt:lpstr>Слайд 54</vt:lpstr>
      <vt:lpstr>Слайд 55</vt:lpstr>
      <vt:lpstr>Слайд 56</vt:lpstr>
      <vt:lpstr>Деконструктивізм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Хай-тек – стиль в архітектурі і дизайні кінця ХХ ст.</vt:lpstr>
      <vt:lpstr>Дякую за співпрацю!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Імпресіонізм, модернізм, постмодернізм</dc:title>
  <dc:creator>Грицина О.М.</dc:creator>
  <cp:lastModifiedBy>1</cp:lastModifiedBy>
  <cp:revision>47</cp:revision>
  <dcterms:created xsi:type="dcterms:W3CDTF">2011-05-15T20:50:23Z</dcterms:created>
  <dcterms:modified xsi:type="dcterms:W3CDTF">2016-03-17T05:28:25Z</dcterms:modified>
</cp:coreProperties>
</file>