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57" r:id="rId4"/>
    <p:sldId id="261" r:id="rId5"/>
    <p:sldId id="262" r:id="rId6"/>
    <p:sldId id="263" r:id="rId7"/>
    <p:sldId id="267" r:id="rId8"/>
    <p:sldId id="264" r:id="rId9"/>
    <p:sldId id="266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A635E-6E4D-4197-8F45-5C007B3709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2C1A1B-257D-400C-8F83-F99813338C60}">
      <dgm:prSet phldrT="[Текст]"/>
      <dgm:spPr/>
      <dgm:t>
        <a:bodyPr/>
        <a:lstStyle/>
        <a:p>
          <a:pPr algn="ctr"/>
          <a:r>
            <a:rPr lang="uk-UA" b="1" dirty="0" smtClean="0"/>
            <a:t>зовнішні </a:t>
          </a:r>
          <a:endParaRPr lang="ru-RU" dirty="0"/>
        </a:p>
      </dgm:t>
    </dgm:pt>
    <dgm:pt modelId="{4EAB9A51-C4A1-4C2F-9C0D-89B8C1AB88C3}" type="parTrans" cxnId="{7ED312D4-1B88-45DC-8D65-24020374CCB4}">
      <dgm:prSet/>
      <dgm:spPr/>
      <dgm:t>
        <a:bodyPr/>
        <a:lstStyle/>
        <a:p>
          <a:endParaRPr lang="ru-RU"/>
        </a:p>
      </dgm:t>
    </dgm:pt>
    <dgm:pt modelId="{2C539FA4-6142-413B-9E31-59123E2B7A0F}" type="sibTrans" cxnId="{7ED312D4-1B88-45DC-8D65-24020374CCB4}">
      <dgm:prSet/>
      <dgm:spPr/>
      <dgm:t>
        <a:bodyPr/>
        <a:lstStyle/>
        <a:p>
          <a:endParaRPr lang="ru-RU"/>
        </a:p>
      </dgm:t>
    </dgm:pt>
    <dgm:pt modelId="{8FE93152-940C-4DC7-83A5-AF79CFCCEB1B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 smtClean="0"/>
        </a:p>
        <a:p>
          <a:pPr marL="285750" indent="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dirty="0"/>
        </a:p>
      </dgm:t>
    </dgm:pt>
    <dgm:pt modelId="{FBEAFF58-BC28-41BE-B944-223659C79E68}" type="parTrans" cxnId="{8E5E91E2-F9A3-4B57-BA9E-E32CDE9907D8}">
      <dgm:prSet/>
      <dgm:spPr/>
      <dgm:t>
        <a:bodyPr/>
        <a:lstStyle/>
        <a:p>
          <a:endParaRPr lang="ru-RU"/>
        </a:p>
      </dgm:t>
    </dgm:pt>
    <dgm:pt modelId="{ABD4EEA6-A085-46C0-B135-2CC053E7BC33}" type="sibTrans" cxnId="{8E5E91E2-F9A3-4B57-BA9E-E32CDE9907D8}">
      <dgm:prSet/>
      <dgm:spPr/>
      <dgm:t>
        <a:bodyPr/>
        <a:lstStyle/>
        <a:p>
          <a:endParaRPr lang="ru-RU"/>
        </a:p>
      </dgm:t>
    </dgm:pt>
    <dgm:pt modelId="{6530767F-AB97-4414-BFF6-74C02D8F0E9C}">
      <dgm:prSet phldrT="[Текст]"/>
      <dgm:spPr/>
      <dgm:t>
        <a:bodyPr/>
        <a:lstStyle/>
        <a:p>
          <a:pPr algn="ctr"/>
          <a:r>
            <a:rPr lang="uk-UA" b="1" dirty="0" smtClean="0"/>
            <a:t>внутрішні</a:t>
          </a:r>
          <a:endParaRPr lang="ru-RU" dirty="0"/>
        </a:p>
      </dgm:t>
    </dgm:pt>
    <dgm:pt modelId="{144B43E2-DB5E-40C1-BCB0-C20E6BA68AE1}" type="parTrans" cxnId="{BA5A9C3A-E2AA-4281-955B-00AD254E9950}">
      <dgm:prSet/>
      <dgm:spPr/>
      <dgm:t>
        <a:bodyPr/>
        <a:lstStyle/>
        <a:p>
          <a:endParaRPr lang="ru-RU"/>
        </a:p>
      </dgm:t>
    </dgm:pt>
    <dgm:pt modelId="{02BA127F-5657-4207-BB7F-2F6BCDA749EF}" type="sibTrans" cxnId="{BA5A9C3A-E2AA-4281-955B-00AD254E9950}">
      <dgm:prSet/>
      <dgm:spPr/>
      <dgm:t>
        <a:bodyPr/>
        <a:lstStyle/>
        <a:p>
          <a:endParaRPr lang="ru-RU"/>
        </a:p>
      </dgm:t>
    </dgm:pt>
    <dgm:pt modelId="{86DA7227-987A-4D38-9788-D02E12439C54}" type="pres">
      <dgm:prSet presAssocID="{872A635E-6E4D-4197-8F45-5C007B3709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540016F-EC57-4951-AEAA-96F52B8865E8}" type="pres">
      <dgm:prSet presAssocID="{F82C1A1B-257D-400C-8F83-F99813338C6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006471B-FB2E-49D7-977D-A6A6FF056833}" type="pres">
      <dgm:prSet presAssocID="{F82C1A1B-257D-400C-8F83-F99813338C6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ACCB76-23DE-489F-933A-5BC05642E252}" type="pres">
      <dgm:prSet presAssocID="{6530767F-AB97-4414-BFF6-74C02D8F0E9C}" presName="parentText" presStyleLbl="node1" presStyleIdx="1" presStyleCnt="2" custLinFactNeighborY="-305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7B21A4-FA52-4B01-89F9-7BA54A188E79}" type="presOf" srcId="{8FE93152-940C-4DC7-83A5-AF79CFCCEB1B}" destId="{C006471B-FB2E-49D7-977D-A6A6FF056833}" srcOrd="0" destOrd="0" presId="urn:microsoft.com/office/officeart/2005/8/layout/vList2"/>
    <dgm:cxn modelId="{95A9BB75-C737-4259-8105-FCE9C1E9169A}" type="presOf" srcId="{872A635E-6E4D-4197-8F45-5C007B370946}" destId="{86DA7227-987A-4D38-9788-D02E12439C54}" srcOrd="0" destOrd="0" presId="urn:microsoft.com/office/officeart/2005/8/layout/vList2"/>
    <dgm:cxn modelId="{8E5E91E2-F9A3-4B57-BA9E-E32CDE9907D8}" srcId="{F82C1A1B-257D-400C-8F83-F99813338C60}" destId="{8FE93152-940C-4DC7-83A5-AF79CFCCEB1B}" srcOrd="0" destOrd="0" parTransId="{FBEAFF58-BC28-41BE-B944-223659C79E68}" sibTransId="{ABD4EEA6-A085-46C0-B135-2CC053E7BC33}"/>
    <dgm:cxn modelId="{5F8CCE4E-394B-4C4F-9713-0BE5DA5E78CB}" type="presOf" srcId="{6530767F-AB97-4414-BFF6-74C02D8F0E9C}" destId="{D3ACCB76-23DE-489F-933A-5BC05642E252}" srcOrd="0" destOrd="0" presId="urn:microsoft.com/office/officeart/2005/8/layout/vList2"/>
    <dgm:cxn modelId="{1EF4799D-FDCE-459D-BEFC-6931A3DFB9D8}" type="presOf" srcId="{F82C1A1B-257D-400C-8F83-F99813338C60}" destId="{F540016F-EC57-4951-AEAA-96F52B8865E8}" srcOrd="0" destOrd="0" presId="urn:microsoft.com/office/officeart/2005/8/layout/vList2"/>
    <dgm:cxn modelId="{BA5A9C3A-E2AA-4281-955B-00AD254E9950}" srcId="{872A635E-6E4D-4197-8F45-5C007B370946}" destId="{6530767F-AB97-4414-BFF6-74C02D8F0E9C}" srcOrd="1" destOrd="0" parTransId="{144B43E2-DB5E-40C1-BCB0-C20E6BA68AE1}" sibTransId="{02BA127F-5657-4207-BB7F-2F6BCDA749EF}"/>
    <dgm:cxn modelId="{7ED312D4-1B88-45DC-8D65-24020374CCB4}" srcId="{872A635E-6E4D-4197-8F45-5C007B370946}" destId="{F82C1A1B-257D-400C-8F83-F99813338C60}" srcOrd="0" destOrd="0" parTransId="{4EAB9A51-C4A1-4C2F-9C0D-89B8C1AB88C3}" sibTransId="{2C539FA4-6142-413B-9E31-59123E2B7A0F}"/>
    <dgm:cxn modelId="{412407B5-3D19-40E0-9ED6-AA0A6946F8CC}" type="presParOf" srcId="{86DA7227-987A-4D38-9788-D02E12439C54}" destId="{F540016F-EC57-4951-AEAA-96F52B8865E8}" srcOrd="0" destOrd="0" presId="urn:microsoft.com/office/officeart/2005/8/layout/vList2"/>
    <dgm:cxn modelId="{96DE6F06-AB4A-4756-996D-DBA222509781}" type="presParOf" srcId="{86DA7227-987A-4D38-9788-D02E12439C54}" destId="{C006471B-FB2E-49D7-977D-A6A6FF056833}" srcOrd="1" destOrd="0" presId="urn:microsoft.com/office/officeart/2005/8/layout/vList2"/>
    <dgm:cxn modelId="{09EB8AEB-EE0F-47EE-958D-72DA0714BCC3}" type="presParOf" srcId="{86DA7227-987A-4D38-9788-D02E12439C54}" destId="{D3ACCB76-23DE-489F-933A-5BC05642E25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9CE05F-B683-4EE8-8339-1509243ADE4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E9E2338-5BF6-46FF-A0FE-E7DC0BC48B2A}">
      <dgm:prSet/>
      <dgm:spPr/>
      <dgm:t>
        <a:bodyPr/>
        <a:lstStyle/>
        <a:p>
          <a:pPr rtl="0"/>
          <a:r>
            <a:rPr lang="ru-RU" b="1" dirty="0" smtClean="0">
              <a:solidFill>
                <a:srgbClr val="FF0000"/>
              </a:solidFill>
            </a:rPr>
            <a:t>за </a:t>
          </a:r>
          <a:r>
            <a:rPr lang="ru-RU" b="1" dirty="0" err="1" smtClean="0">
              <a:solidFill>
                <a:srgbClr val="FF0000"/>
              </a:solidFill>
            </a:rPr>
            <a:t>походженням</a:t>
          </a:r>
          <a:r>
            <a:rPr lang="ru-RU" b="1" dirty="0" smtClean="0">
              <a:solidFill>
                <a:srgbClr val="FF0000"/>
              </a:solidFill>
            </a:rPr>
            <a:t>: </a:t>
          </a:r>
          <a:r>
            <a:rPr lang="ru-RU" dirty="0" smtClean="0"/>
            <a:t>- </a:t>
          </a:r>
          <a:r>
            <a:rPr lang="ru-RU" dirty="0" err="1" smtClean="0"/>
            <a:t>особисті</a:t>
          </a:r>
          <a:r>
            <a:rPr lang="ru-RU" dirty="0" smtClean="0"/>
            <a:t> </a:t>
          </a:r>
        </a:p>
        <a:p>
          <a:pPr rtl="0"/>
          <a:r>
            <a:rPr lang="ru-RU" dirty="0" smtClean="0"/>
            <a:t> - </a:t>
          </a:r>
          <a:r>
            <a:rPr lang="ru-RU" dirty="0" err="1" smtClean="0"/>
            <a:t>службові</a:t>
          </a:r>
          <a:endParaRPr lang="uk-UA" dirty="0"/>
        </a:p>
      </dgm:t>
    </dgm:pt>
    <dgm:pt modelId="{5A040CA2-BCDB-4435-AEFD-98D425D00A3F}" type="parTrans" cxnId="{E3FCF167-E2D8-4DF8-B3FF-0EB0073DEECB}">
      <dgm:prSet/>
      <dgm:spPr/>
      <dgm:t>
        <a:bodyPr/>
        <a:lstStyle/>
        <a:p>
          <a:endParaRPr lang="uk-UA"/>
        </a:p>
      </dgm:t>
    </dgm:pt>
    <dgm:pt modelId="{EE0C031F-B876-430C-9FB7-1E3E8F2227F9}" type="sibTrans" cxnId="{E3FCF167-E2D8-4DF8-B3FF-0EB0073DEECB}">
      <dgm:prSet/>
      <dgm:spPr/>
      <dgm:t>
        <a:bodyPr/>
        <a:lstStyle/>
        <a:p>
          <a:endParaRPr lang="uk-UA"/>
        </a:p>
      </dgm:t>
    </dgm:pt>
    <dgm:pt modelId="{5BAF9A90-E29D-4676-B86F-2F3B487D2F9A}">
      <dgm:prSet custT="1"/>
      <dgm:spPr/>
      <dgm:t>
        <a:bodyPr/>
        <a:lstStyle/>
        <a:p>
          <a:pPr rtl="0"/>
          <a:endParaRPr lang="ru-RU" sz="4200" dirty="0" smtClean="0"/>
        </a:p>
        <a:p>
          <a:pPr rtl="0"/>
          <a:r>
            <a:rPr lang="ru-RU" sz="4200" b="1" dirty="0" smtClean="0">
              <a:solidFill>
                <a:srgbClr val="FF0000"/>
              </a:solidFill>
            </a:rPr>
            <a:t>за </a:t>
          </a:r>
          <a:r>
            <a:rPr lang="ru-RU" sz="4200" b="1" dirty="0" err="1" smtClean="0">
              <a:solidFill>
                <a:srgbClr val="FF0000"/>
              </a:solidFill>
            </a:rPr>
            <a:t>складністю</a:t>
          </a:r>
          <a:r>
            <a:rPr lang="ru-RU" sz="4200" b="1" dirty="0" smtClean="0">
              <a:solidFill>
                <a:srgbClr val="FF0000"/>
              </a:solidFill>
            </a:rPr>
            <a:t>:</a:t>
          </a:r>
        </a:p>
        <a:p>
          <a:pPr rtl="0"/>
          <a:r>
            <a:rPr lang="ru-RU" sz="4200" dirty="0" smtClean="0"/>
            <a:t>- </a:t>
          </a:r>
          <a:r>
            <a:rPr lang="ru-RU" sz="4200" dirty="0" err="1" smtClean="0"/>
            <a:t>прості</a:t>
          </a:r>
          <a:r>
            <a:rPr lang="ru-RU" sz="4200" dirty="0" smtClean="0"/>
            <a:t> </a:t>
          </a:r>
        </a:p>
        <a:p>
          <a:pPr rtl="0"/>
          <a:r>
            <a:rPr lang="ru-RU" sz="4200" dirty="0" smtClean="0"/>
            <a:t>  - </a:t>
          </a:r>
          <a:r>
            <a:rPr lang="ru-RU" sz="4200" dirty="0" err="1" smtClean="0"/>
            <a:t>складні</a:t>
          </a:r>
          <a:r>
            <a:rPr lang="ru-RU" sz="4200" dirty="0" smtClean="0"/>
            <a:t> </a:t>
          </a:r>
          <a:r>
            <a:rPr lang="ru-RU" sz="3600" dirty="0" smtClean="0"/>
            <a:t>(</a:t>
          </a:r>
          <a:r>
            <a:rPr lang="ru-RU" sz="3600" dirty="0" err="1" smtClean="0"/>
            <a:t>умотивовані</a:t>
          </a:r>
          <a:r>
            <a:rPr lang="ru-RU" sz="3600" dirty="0" smtClean="0"/>
            <a:t>).</a:t>
          </a:r>
          <a:endParaRPr lang="uk-UA" sz="3600" dirty="0"/>
        </a:p>
      </dgm:t>
    </dgm:pt>
    <dgm:pt modelId="{F75CD87F-D53B-4F57-A444-AF84689FD58F}" type="parTrans" cxnId="{7155F8A8-113E-4611-A0F2-87A33ACEC111}">
      <dgm:prSet/>
      <dgm:spPr/>
      <dgm:t>
        <a:bodyPr/>
        <a:lstStyle/>
        <a:p>
          <a:endParaRPr lang="uk-UA"/>
        </a:p>
      </dgm:t>
    </dgm:pt>
    <dgm:pt modelId="{7B5A0CBE-E175-4F4B-90C4-608AF181D661}" type="sibTrans" cxnId="{7155F8A8-113E-4611-A0F2-87A33ACEC111}">
      <dgm:prSet/>
      <dgm:spPr/>
      <dgm:t>
        <a:bodyPr/>
        <a:lstStyle/>
        <a:p>
          <a:endParaRPr lang="uk-UA"/>
        </a:p>
      </dgm:t>
    </dgm:pt>
    <dgm:pt modelId="{8AF78EC8-7DC9-4D12-8BBE-FAF6D67D1862}" type="pres">
      <dgm:prSet presAssocID="{619CE05F-B683-4EE8-8339-1509243ADE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0B53FC2-7AB8-4166-9B45-A21BD1113207}" type="pres">
      <dgm:prSet presAssocID="{FE9E2338-5BF6-46FF-A0FE-E7DC0BC48B2A}" presName="node" presStyleLbl="node1" presStyleIdx="0" presStyleCnt="2" custScaleY="1697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72C648-60A1-4D76-B118-C1B78A17193B}" type="pres">
      <dgm:prSet presAssocID="{EE0C031F-B876-430C-9FB7-1E3E8F2227F9}" presName="sibTrans" presStyleCnt="0"/>
      <dgm:spPr/>
    </dgm:pt>
    <dgm:pt modelId="{9EF24779-8755-4018-8CAE-6FAFE0445330}" type="pres">
      <dgm:prSet presAssocID="{5BAF9A90-E29D-4676-B86F-2F3B487D2F9A}" presName="node" presStyleLbl="node1" presStyleIdx="1" presStyleCnt="2" custScaleY="16975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C0799E-A9A8-4652-9559-81F9A3639C03}" type="presOf" srcId="{5BAF9A90-E29D-4676-B86F-2F3B487D2F9A}" destId="{9EF24779-8755-4018-8CAE-6FAFE0445330}" srcOrd="0" destOrd="0" presId="urn:microsoft.com/office/officeart/2005/8/layout/default"/>
    <dgm:cxn modelId="{E2EDF51C-9D4A-451B-8307-1CB3063B25F3}" type="presOf" srcId="{619CE05F-B683-4EE8-8339-1509243ADE48}" destId="{8AF78EC8-7DC9-4D12-8BBE-FAF6D67D1862}" srcOrd="0" destOrd="0" presId="urn:microsoft.com/office/officeart/2005/8/layout/default"/>
    <dgm:cxn modelId="{7155F8A8-113E-4611-A0F2-87A33ACEC111}" srcId="{619CE05F-B683-4EE8-8339-1509243ADE48}" destId="{5BAF9A90-E29D-4676-B86F-2F3B487D2F9A}" srcOrd="1" destOrd="0" parTransId="{F75CD87F-D53B-4F57-A444-AF84689FD58F}" sibTransId="{7B5A0CBE-E175-4F4B-90C4-608AF181D661}"/>
    <dgm:cxn modelId="{D317B1D1-B04B-4480-8F4C-DDC959B119A3}" type="presOf" srcId="{FE9E2338-5BF6-46FF-A0FE-E7DC0BC48B2A}" destId="{C0B53FC2-7AB8-4166-9B45-A21BD1113207}" srcOrd="0" destOrd="0" presId="urn:microsoft.com/office/officeart/2005/8/layout/default"/>
    <dgm:cxn modelId="{E3FCF167-E2D8-4DF8-B3FF-0EB0073DEECB}" srcId="{619CE05F-B683-4EE8-8339-1509243ADE48}" destId="{FE9E2338-5BF6-46FF-A0FE-E7DC0BC48B2A}" srcOrd="0" destOrd="0" parTransId="{5A040CA2-BCDB-4435-AEFD-98D425D00A3F}" sibTransId="{EE0C031F-B876-430C-9FB7-1E3E8F2227F9}"/>
    <dgm:cxn modelId="{D659BAE8-5B96-48BF-B2A4-3050DF158C3D}" type="presParOf" srcId="{8AF78EC8-7DC9-4D12-8BBE-FAF6D67D1862}" destId="{C0B53FC2-7AB8-4166-9B45-A21BD1113207}" srcOrd="0" destOrd="0" presId="urn:microsoft.com/office/officeart/2005/8/layout/default"/>
    <dgm:cxn modelId="{09D9F021-6881-4335-B68F-EE8D4FD9CBDB}" type="presParOf" srcId="{8AF78EC8-7DC9-4D12-8BBE-FAF6D67D1862}" destId="{AC72C648-60A1-4D76-B118-C1B78A17193B}" srcOrd="1" destOrd="0" presId="urn:microsoft.com/office/officeart/2005/8/layout/default"/>
    <dgm:cxn modelId="{9515508B-E164-4A65-BE96-BC14ADECD837}" type="presParOf" srcId="{8AF78EC8-7DC9-4D12-8BBE-FAF6D67D1862}" destId="{9EF24779-8755-4018-8CAE-6FAFE044533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0016F-EC57-4951-AEAA-96F52B8865E8}">
      <dsp:nvSpPr>
        <dsp:cNvPr id="0" name=""/>
        <dsp:cNvSpPr/>
      </dsp:nvSpPr>
      <dsp:spPr>
        <a:xfrm>
          <a:off x="0" y="1262"/>
          <a:ext cx="60960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500" b="1" kern="1200" dirty="0" smtClean="0"/>
            <a:t>зовнішні </a:t>
          </a:r>
          <a:endParaRPr lang="ru-RU" sz="5500" kern="1200" dirty="0"/>
        </a:p>
      </dsp:txBody>
      <dsp:txXfrm>
        <a:off x="64397" y="65659"/>
        <a:ext cx="5967206" cy="1190381"/>
      </dsp:txXfrm>
    </dsp:sp>
    <dsp:sp modelId="{C006471B-FB2E-49D7-977D-A6A6FF056833}">
      <dsp:nvSpPr>
        <dsp:cNvPr id="0" name=""/>
        <dsp:cNvSpPr/>
      </dsp:nvSpPr>
      <dsp:spPr>
        <a:xfrm>
          <a:off x="0" y="1320437"/>
          <a:ext cx="6096000" cy="142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9850" rIns="391160" bIns="69850" numCol="1" spcCol="1270" anchor="t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4300" kern="1200" dirty="0" smtClean="0"/>
        </a:p>
        <a:p>
          <a:pPr marL="285750" lvl="1" indent="0" algn="l" defTabSz="1733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300" kern="1200" dirty="0"/>
        </a:p>
      </dsp:txBody>
      <dsp:txXfrm>
        <a:off x="0" y="1320437"/>
        <a:ext cx="6096000" cy="1423125"/>
      </dsp:txXfrm>
    </dsp:sp>
    <dsp:sp modelId="{D3ACCB76-23DE-489F-933A-5BC05642E252}">
      <dsp:nvSpPr>
        <dsp:cNvPr id="0" name=""/>
        <dsp:cNvSpPr/>
      </dsp:nvSpPr>
      <dsp:spPr>
        <a:xfrm>
          <a:off x="0" y="2309196"/>
          <a:ext cx="60960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500" b="1" kern="1200" dirty="0" smtClean="0"/>
            <a:t>внутрішні</a:t>
          </a:r>
          <a:endParaRPr lang="ru-RU" sz="5500" kern="1200" dirty="0"/>
        </a:p>
      </dsp:txBody>
      <dsp:txXfrm>
        <a:off x="64397" y="2373593"/>
        <a:ext cx="5967206" cy="1190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53FC2-7AB8-4166-9B45-A21BD1113207}">
      <dsp:nvSpPr>
        <dsp:cNvPr id="0" name=""/>
        <dsp:cNvSpPr/>
      </dsp:nvSpPr>
      <dsp:spPr>
        <a:xfrm>
          <a:off x="1004" y="290738"/>
          <a:ext cx="3917900" cy="3990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FF0000"/>
              </a:solidFill>
            </a:rPr>
            <a:t>за </a:t>
          </a:r>
          <a:r>
            <a:rPr lang="ru-RU" sz="4000" b="1" kern="1200" dirty="0" err="1" smtClean="0">
              <a:solidFill>
                <a:srgbClr val="FF0000"/>
              </a:solidFill>
            </a:rPr>
            <a:t>походженням</a:t>
          </a:r>
          <a:r>
            <a:rPr lang="ru-RU" sz="4000" b="1" kern="1200" dirty="0" smtClean="0">
              <a:solidFill>
                <a:srgbClr val="FF0000"/>
              </a:solidFill>
            </a:rPr>
            <a:t>: </a:t>
          </a:r>
          <a:r>
            <a:rPr lang="ru-RU" sz="4000" kern="1200" dirty="0" smtClean="0"/>
            <a:t>- </a:t>
          </a:r>
          <a:r>
            <a:rPr lang="ru-RU" sz="4000" kern="1200" dirty="0" err="1" smtClean="0"/>
            <a:t>особисті</a:t>
          </a:r>
          <a:r>
            <a:rPr lang="ru-RU" sz="4000" kern="1200" dirty="0" smtClean="0"/>
            <a:t> </a:t>
          </a:r>
        </a:p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 - </a:t>
          </a:r>
          <a:r>
            <a:rPr lang="ru-RU" sz="4000" kern="1200" dirty="0" err="1" smtClean="0"/>
            <a:t>службові</a:t>
          </a:r>
          <a:endParaRPr lang="uk-UA" sz="4000" kern="1200" dirty="0"/>
        </a:p>
      </dsp:txBody>
      <dsp:txXfrm>
        <a:off x="1004" y="290738"/>
        <a:ext cx="3917900" cy="3990522"/>
      </dsp:txXfrm>
    </dsp:sp>
    <dsp:sp modelId="{9EF24779-8755-4018-8CAE-6FAFE0445330}">
      <dsp:nvSpPr>
        <dsp:cNvPr id="0" name=""/>
        <dsp:cNvSpPr/>
      </dsp:nvSpPr>
      <dsp:spPr>
        <a:xfrm>
          <a:off x="4310695" y="290738"/>
          <a:ext cx="3917900" cy="3990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200" kern="1200" dirty="0" smtClean="0"/>
        </a:p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b="1" kern="1200" dirty="0" smtClean="0">
              <a:solidFill>
                <a:srgbClr val="FF0000"/>
              </a:solidFill>
            </a:rPr>
            <a:t>за </a:t>
          </a:r>
          <a:r>
            <a:rPr lang="ru-RU" sz="4200" b="1" kern="1200" dirty="0" err="1" smtClean="0">
              <a:solidFill>
                <a:srgbClr val="FF0000"/>
              </a:solidFill>
            </a:rPr>
            <a:t>складністю</a:t>
          </a:r>
          <a:r>
            <a:rPr lang="ru-RU" sz="4200" b="1" kern="1200" dirty="0" smtClean="0">
              <a:solidFill>
                <a:srgbClr val="FF0000"/>
              </a:solidFill>
            </a:rPr>
            <a:t>:</a:t>
          </a:r>
        </a:p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- </a:t>
          </a:r>
          <a:r>
            <a:rPr lang="ru-RU" sz="4200" kern="1200" dirty="0" err="1" smtClean="0"/>
            <a:t>прості</a:t>
          </a:r>
          <a:r>
            <a:rPr lang="ru-RU" sz="4200" kern="1200" dirty="0" smtClean="0"/>
            <a:t> </a:t>
          </a:r>
        </a:p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  - </a:t>
          </a:r>
          <a:r>
            <a:rPr lang="ru-RU" sz="4200" kern="1200" dirty="0" err="1" smtClean="0"/>
            <a:t>складні</a:t>
          </a:r>
          <a:r>
            <a:rPr lang="ru-RU" sz="4200" kern="1200" dirty="0" smtClean="0"/>
            <a:t> </a:t>
          </a:r>
          <a:r>
            <a:rPr lang="ru-RU" sz="3600" kern="1200" dirty="0" smtClean="0"/>
            <a:t>(</a:t>
          </a:r>
          <a:r>
            <a:rPr lang="ru-RU" sz="3600" kern="1200" dirty="0" err="1" smtClean="0"/>
            <a:t>умотивовані</a:t>
          </a:r>
          <a:r>
            <a:rPr lang="ru-RU" sz="3600" kern="1200" dirty="0" smtClean="0"/>
            <a:t>).</a:t>
          </a:r>
          <a:endParaRPr lang="uk-UA" sz="3600" kern="1200" dirty="0"/>
        </a:p>
      </dsp:txBody>
      <dsp:txXfrm>
        <a:off x="4310695" y="290738"/>
        <a:ext cx="3917900" cy="3990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4E54E-6B9E-4DC0-8604-8E9FB38884B9}" type="datetimeFigureOut">
              <a:rPr lang="uk-UA" smtClean="0"/>
              <a:t>14.02.2023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729C7-1065-4121-AFA9-B7504D55743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3938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729C7-1065-4121-AFA9-B7504D55743A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009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11184F-7F42-48D2-AE24-67DF81970089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15D1A1E-A05C-49DB-8221-36F9F7DF5E0D}" type="slidenum">
              <a:rPr lang="ru-RU" smtClean="0"/>
              <a:t>‹№›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6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ЗАЯВА</a:t>
            </a:r>
            <a:r>
              <a:rPr lang="uk-UA" sz="6600" i="1" dirty="0"/>
              <a:t/>
            </a:r>
            <a:br>
              <a:rPr lang="uk-UA" sz="6600" i="1" dirty="0"/>
            </a:br>
            <a:endParaRPr lang="ru-RU" sz="66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FF0000"/>
                </a:solidFill>
                <a:effectLst/>
              </a:rPr>
              <a:t>ДОКУМЕНТАЦІЯ З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  <a:effectLst/>
              </a:rPr>
              <a:t> </a:t>
            </a:r>
            <a:r>
              <a:rPr lang="uk-UA" i="1" dirty="0" smtClean="0">
                <a:solidFill>
                  <a:srgbClr val="FF0000"/>
                </a:solidFill>
                <a:effectLst/>
              </a:rPr>
              <a:t>КАДРОВО-КОНТРАКТНИХ ПИТАНЬ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f5cecf407502.png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17962" y="5013176"/>
            <a:ext cx="1184275" cy="1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5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</a:t>
            </a:r>
            <a:r>
              <a:rPr lang="uk-UA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ДАТА </a:t>
            </a:r>
            <a:r>
              <a:rPr lang="uk-UA" dirty="0" smtClean="0"/>
              <a:t>подання </a:t>
            </a:r>
            <a:r>
              <a:rPr lang="uk-UA" dirty="0"/>
              <a:t>заяви важлива, зокрема, у разі звільнення працівника за власним бажанням. Наприклад, з урахуванням двотижневого строку попередження, передбаченого статтею 38 КЗпП, працівник подав заяву про звільнення за власним бажанням, зазначивши дату складання заяви. </a:t>
            </a:r>
            <a:r>
              <a:rPr lang="uk-UA" dirty="0" smtClean="0"/>
              <a:t>	Відповідно </a:t>
            </a:r>
            <a:r>
              <a:rPr lang="uk-UA" dirty="0"/>
              <a:t>до правил діловодства заява має бути зареєстрована у день надходження. З дати реєстрації заяви починається відлік двотижневого строку, визначеного трудовим законодавством. Протягом зазначеного строку працівник </a:t>
            </a:r>
            <a:r>
              <a:rPr lang="uk-UA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має право відкликати свою заяву.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6600" b="1" dirty="0">
                <a:solidFill>
                  <a:srgbClr val="FF0000"/>
                </a:solidFill>
              </a:rPr>
              <a:t>Увага!</a:t>
            </a:r>
            <a:r>
              <a:rPr lang="uk-UA" sz="6600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8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29120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«Страшне перо не в гусака...»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uk-UA" b="1" dirty="0" smtClean="0">
                <a:solidFill>
                  <a:srgbClr val="FFFF00"/>
                </a:solidFill>
              </a:rPr>
              <a:t>робота над виправленням текстів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772816"/>
            <a:ext cx="79208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FFFF00"/>
                </a:solidFill>
              </a:rPr>
              <a:t>(</a:t>
            </a:r>
            <a:r>
              <a:rPr lang="uk-UA" sz="2800" dirty="0">
                <a:solidFill>
                  <a:srgbClr val="FFFF00"/>
                </a:solidFill>
              </a:rPr>
              <a:t>В</a:t>
            </a:r>
            <a:r>
              <a:rPr lang="uk-UA" sz="2800" dirty="0" smtClean="0">
                <a:solidFill>
                  <a:srgbClr val="FFFF00"/>
                </a:solidFill>
              </a:rPr>
              <a:t>ідредагувати помилки, </a:t>
            </a:r>
            <a:r>
              <a:rPr lang="uk-UA" sz="2800" dirty="0">
                <a:solidFill>
                  <a:srgbClr val="FFFF00"/>
                </a:solidFill>
              </a:rPr>
              <a:t>допущені у текстах </a:t>
            </a:r>
            <a:r>
              <a:rPr lang="uk-UA" sz="2800" dirty="0" smtClean="0">
                <a:solidFill>
                  <a:srgbClr val="FFFF00"/>
                </a:solidFill>
              </a:rPr>
              <a:t>заяв)</a:t>
            </a:r>
          </a:p>
          <a:p>
            <a:endParaRPr lang="uk-UA" sz="2800" dirty="0" smtClean="0"/>
          </a:p>
          <a:p>
            <a:pPr marL="457200" indent="-457200">
              <a:buAutoNum type="arabicPeriod"/>
            </a:pPr>
            <a:r>
              <a:rPr lang="uk-UA" sz="2400" dirty="0" smtClean="0"/>
              <a:t>Прошу надати мені матеріальну допомогу в зв'язку з тяжким матеріальним положенням.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У зв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язку</a:t>
            </a:r>
            <a:r>
              <a:rPr lang="uk-UA" sz="2400" dirty="0" smtClean="0"/>
              <a:t> з захворюванням прошу Вашого дозволу на звільнення мене з занять.</a:t>
            </a:r>
          </a:p>
          <a:p>
            <a:pPr marL="457200" indent="-457200">
              <a:buAutoNum type="arabicPeriod"/>
            </a:pPr>
            <a:r>
              <a:rPr lang="uk-UA" sz="2400" dirty="0" smtClean="0"/>
              <a:t>Через сімейні проблеми прошу перевести мене на заочну форму </a:t>
            </a:r>
            <a:r>
              <a:rPr lang="uk-UA" sz="2400" smtClean="0"/>
              <a:t>здобуття освіти</a:t>
            </a:r>
            <a:r>
              <a:rPr lang="uk-UA" sz="2400" smtClean="0"/>
              <a:t>.</a:t>
            </a:r>
            <a:endParaRPr lang="uk-UA" sz="2400" dirty="0" smtClean="0"/>
          </a:p>
          <a:p>
            <a:pPr marL="457200" indent="-457200">
              <a:buAutoNum type="arabicPeriod"/>
            </a:pPr>
            <a:r>
              <a:rPr lang="uk-UA" sz="2400" dirty="0" smtClean="0"/>
              <a:t>В зв'язку з написанням дипломної роботи прошу надати мені відпустку за власний кошт терміном на один місяць.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323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0"/>
              </a:spcAft>
            </a:pPr>
            <a:endParaRPr lang="uk-UA" sz="28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  <a:cs typeface="Times New Roman"/>
              </a:rPr>
              <a:t>Заява </a:t>
            </a:r>
            <a:r>
              <a:rPr lang="uk-UA" sz="2800" dirty="0">
                <a:latin typeface="Times New Roman"/>
                <a:ea typeface="Times New Roman"/>
                <a:cs typeface="Times New Roman"/>
              </a:rPr>
              <a:t>це документ особового складу? Чому можемо так сказати?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uk-UA" sz="2800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  <a:cs typeface="Times New Roman"/>
              </a:rPr>
              <a:t>Чи </a:t>
            </a:r>
            <a:r>
              <a:rPr lang="uk-UA" sz="2800" dirty="0">
                <a:latin typeface="Times New Roman"/>
                <a:ea typeface="Times New Roman"/>
                <a:cs typeface="Times New Roman"/>
              </a:rPr>
              <a:t>потрібно у заяві проставляти печатку? 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/>
            </a:r>
            <a:br>
              <a:rPr lang="uk-UA" sz="2800" dirty="0">
                <a:latin typeface="Times New Roman"/>
                <a:ea typeface="Calibri"/>
                <a:cs typeface="Times New Roman"/>
              </a:rPr>
            </a:br>
            <a:endParaRPr lang="uk-UA" sz="28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800" dirty="0" smtClean="0">
                <a:latin typeface="Times New Roman"/>
                <a:ea typeface="Times New Roman"/>
                <a:cs typeface="Times New Roman"/>
              </a:rPr>
              <a:t>Чи </a:t>
            </a:r>
            <a:r>
              <a:rPr lang="uk-UA" sz="2800" dirty="0">
                <a:latin typeface="Times New Roman"/>
                <a:ea typeface="Times New Roman"/>
                <a:cs typeface="Times New Roman"/>
              </a:rPr>
              <a:t>потрібно реєструвати заяву?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/>
            <a:endParaRPr lang="uk-UA" sz="2800" dirty="0" smtClean="0">
              <a:latin typeface="Times New Roman"/>
              <a:ea typeface="Times New Roman"/>
            </a:endParaRPr>
          </a:p>
          <a:p>
            <a:pPr algn="just"/>
            <a:r>
              <a:rPr lang="uk-UA" sz="2800" dirty="0" smtClean="0">
                <a:latin typeface="Times New Roman"/>
                <a:ea typeface="Times New Roman"/>
              </a:rPr>
              <a:t>На </a:t>
            </a:r>
            <a:r>
              <a:rPr lang="uk-UA" sz="2800" dirty="0">
                <a:latin typeface="Times New Roman"/>
                <a:ea typeface="Times New Roman"/>
              </a:rPr>
              <a:t>заяві проставляється резолюція директором чи секретарем</a:t>
            </a:r>
            <a:r>
              <a:rPr lang="uk-UA" sz="2800" dirty="0" smtClean="0">
                <a:latin typeface="Times New Roman"/>
                <a:ea typeface="Times New Roman"/>
              </a:rPr>
              <a:t>? Чи обов'язковий даний реквізит? </a:t>
            </a:r>
            <a:r>
              <a:rPr lang="uk-UA" sz="2800" dirty="0">
                <a:latin typeface="Times New Roman"/>
                <a:ea typeface="Calibri"/>
              </a:rPr>
              <a:t/>
            </a:r>
            <a:br>
              <a:rPr lang="uk-UA" sz="2800" dirty="0">
                <a:latin typeface="Times New Roman"/>
                <a:ea typeface="Calibri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17593"/>
            <a:ext cx="8229600" cy="12192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ПІДСУМКОВІ ЗАПИТАННЯ: 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76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95872"/>
            <a:ext cx="8229600" cy="44001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 smtClean="0"/>
              <a:t>- що входить до документів з  </a:t>
            </a:r>
            <a:r>
              <a:rPr lang="uk-UA" b="1" dirty="0" err="1" smtClean="0"/>
              <a:t>кадрово</a:t>
            </a:r>
            <a:r>
              <a:rPr lang="uk-UA" b="1" dirty="0" smtClean="0"/>
              <a:t>-контрактних питань ;</a:t>
            </a:r>
          </a:p>
          <a:p>
            <a:pPr algn="just"/>
            <a:r>
              <a:rPr lang="uk-UA" b="1" dirty="0" smtClean="0"/>
              <a:t>- чи </a:t>
            </a:r>
            <a:r>
              <a:rPr lang="uk-UA" b="1" dirty="0"/>
              <a:t>потрібні знання про документ, укладання тексту документа майбутньому фахівцеві;</a:t>
            </a:r>
            <a:endParaRPr lang="ru-RU" b="1" dirty="0"/>
          </a:p>
          <a:p>
            <a:pPr algn="just"/>
            <a:r>
              <a:rPr lang="uk-UA" b="1" dirty="0"/>
              <a:t>- які проблеми можуть виникнути у майбутнього фахівця, якщо він не знатиме правил складання тексту </a:t>
            </a:r>
            <a:r>
              <a:rPr lang="uk-UA" b="1" dirty="0" smtClean="0"/>
              <a:t>документа;</a:t>
            </a:r>
            <a:endParaRPr lang="ru-RU" b="1" dirty="0"/>
          </a:p>
          <a:p>
            <a:pPr algn="just"/>
            <a:r>
              <a:rPr lang="uk-UA" b="1" dirty="0"/>
              <a:t>- що треба робити, щоб ці проблеми не виникали у процесі професійної діяльності.</a:t>
            </a:r>
            <a:endParaRPr lang="ru-RU" b="1" dirty="0"/>
          </a:p>
          <a:p>
            <a:pPr algn="just"/>
            <a:r>
              <a:rPr lang="uk-UA" b="1" dirty="0"/>
              <a:t>- навчимося складати заяви відповідно до запропонованого завдання, та </a:t>
            </a:r>
            <a:endParaRPr lang="ru-RU" b="1" dirty="0"/>
          </a:p>
          <a:p>
            <a:pPr algn="just"/>
            <a:r>
              <a:rPr lang="uk-UA" b="1" dirty="0"/>
              <a:t>з’ясуємо чи потрібні ці документи не лише у професійній сфері,  а й у сучасному житті.</a:t>
            </a: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FF00"/>
                </a:solidFill>
              </a:rPr>
              <a:t>З’ЯСУЄМО: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це </a:t>
            </a:r>
            <a:r>
              <a:rPr lang="uk-UA" dirty="0"/>
              <a:t>документи, що містять інформацію про особовий склад підприємства, організації чи установи, зафіксованих у </a:t>
            </a:r>
            <a:r>
              <a:rPr lang="uk-UA" dirty="0" smtClean="0"/>
              <a:t>ЗАЯВАХ </a:t>
            </a:r>
            <a:r>
              <a:rPr lang="uk-UA" dirty="0"/>
              <a:t>про прийняття, звільнення, переведення на іншу посаду, </a:t>
            </a:r>
            <a:r>
              <a:rPr lang="uk-UA" dirty="0" smtClean="0"/>
              <a:t>у НАКАЗАХ </a:t>
            </a:r>
            <a:r>
              <a:rPr lang="uk-UA" dirty="0"/>
              <a:t>по особовому складу, </a:t>
            </a:r>
            <a:r>
              <a:rPr lang="uk-UA" dirty="0" smtClean="0"/>
              <a:t>АВТОБІОГРАФІЯХ, ХАРАКТЕРИСТИКАХ, </a:t>
            </a:r>
            <a:r>
              <a:rPr lang="uk-UA" dirty="0"/>
              <a:t>контрактах, трудових угодах, особових справах, </a:t>
            </a:r>
            <a:r>
              <a:rPr lang="uk-UA" dirty="0" smtClean="0"/>
              <a:t>ОСОБОВИХ ЛИСТКАХ З ОБЛІКУ КАДРІВ, ТРУДОВИХ КНИЖКАХ </a:t>
            </a:r>
            <a:r>
              <a:rPr lang="uk-UA" dirty="0"/>
              <a:t>та інше.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b="1" dirty="0">
                <a:solidFill>
                  <a:srgbClr val="FF0000"/>
                </a:solidFill>
              </a:rPr>
              <a:t>Документація з кадрових питань –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f5cecf407502.png"/>
          <p:cNvPicPr/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920" y="5157192"/>
            <a:ext cx="1184275" cy="1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8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accent6"/>
                </a:solidFill>
              </a:rPr>
              <a:t>Види заяв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2872" y="1988840"/>
            <a:ext cx="8229600" cy="14401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/>
              <a:t/>
            </a:r>
            <a:br>
              <a:rPr lang="uk-UA" b="1" i="1" dirty="0"/>
            </a:br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sz="2700" b="1" i="1" dirty="0" smtClean="0">
                <a:solidFill>
                  <a:srgbClr val="FF0000"/>
                </a:solidFill>
              </a:rPr>
              <a:t>ЗАЯВА</a:t>
            </a:r>
            <a:r>
              <a:rPr lang="uk-UA" sz="2700" dirty="0">
                <a:solidFill>
                  <a:srgbClr val="FF0000"/>
                </a:solidFill>
              </a:rPr>
              <a:t> </a:t>
            </a:r>
            <a:r>
              <a:rPr lang="uk-UA" sz="2700" dirty="0"/>
              <a:t>— </a:t>
            </a:r>
            <a:r>
              <a:rPr lang="uk-UA" sz="2700" b="1" dirty="0" smtClean="0"/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письмове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прохання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оформлене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певним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взірцем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2700" b="1" dirty="0" smtClean="0">
                <a:effectLst/>
                <a:latin typeface="Times New Roman" panose="02020603050405020304" pitchFamily="18" charset="0"/>
              </a:rPr>
              <a:t>яке</a:t>
            </a:r>
            <a:r>
              <a:rPr lang="ru-RU" sz="2700" b="1" dirty="0" smtClean="0"/>
              <a:t> </a:t>
            </a:r>
            <a:r>
              <a:rPr lang="ru-RU" sz="2700" b="1" dirty="0" err="1" smtClean="0">
                <a:effectLst/>
                <a:latin typeface="Times New Roman" panose="02020603050405020304" pitchFamily="18" charset="0"/>
              </a:rPr>
              <a:t>подають</a:t>
            </a:r>
            <a:r>
              <a:rPr lang="ru-RU" sz="27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на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ім'я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офіційної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особи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до установи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чи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організації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2700" b="1" dirty="0" smtClean="0">
                <a:effectLst/>
                <a:latin typeface="Times New Roman" panose="02020603050405020304" pitchFamily="18" charset="0"/>
              </a:rPr>
              <a:t>метою</a:t>
            </a:r>
            <a:r>
              <a:rPr lang="ru-RU" sz="2700" b="1" dirty="0" smtClean="0"/>
              <a:t> </a:t>
            </a:r>
            <a:r>
              <a:rPr lang="ru-RU" sz="2700" b="1" dirty="0" err="1" smtClean="0"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sz="2700" b="1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прав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або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захисту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700" b="1" dirty="0" err="1">
                <a:effectLst/>
                <a:latin typeface="Times New Roman" panose="02020603050405020304" pitchFamily="18" charset="0"/>
              </a:rPr>
              <a:t>інтересів</a:t>
            </a:r>
            <a:r>
              <a:rPr lang="ru-RU" sz="2700" b="1" dirty="0">
                <a:effectLst/>
                <a:latin typeface="Times New Roman" panose="02020603050405020304" pitchFamily="18" charset="0"/>
              </a:rPr>
              <a:t>.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86582729"/>
              </p:ext>
            </p:extLst>
          </p:nvPr>
        </p:nvGraphicFramePr>
        <p:xfrm>
          <a:off x="1763688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20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     На </a:t>
            </a:r>
            <a:r>
              <a:rPr lang="uk-UA" dirty="0"/>
              <a:t>практиці </a:t>
            </a:r>
            <a:r>
              <a:rPr lang="uk-UA" dirty="0" smtClean="0"/>
              <a:t>більша частина заяв працівників (внутрішніх заяв), пов’язана </a:t>
            </a:r>
            <a:r>
              <a:rPr lang="uk-UA" dirty="0"/>
              <a:t>з трудовими відносинами, отже, такі заяви можна умовно віднести до заяв з кадрових питань, зокрема, це </a:t>
            </a:r>
            <a:r>
              <a:rPr lang="uk-UA" dirty="0">
                <a:solidFill>
                  <a:srgbClr val="FFFF00"/>
                </a:solidFill>
              </a:rPr>
              <a:t>заяви: 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uk-UA" dirty="0"/>
              <a:t>про прийняття на </a:t>
            </a:r>
            <a:r>
              <a:rPr lang="uk-UA" dirty="0" smtClean="0"/>
              <a:t>роботу (зовнішня); </a:t>
            </a:r>
            <a:endParaRPr lang="ru-RU" dirty="0"/>
          </a:p>
          <a:p>
            <a:r>
              <a:rPr lang="uk-UA" dirty="0"/>
              <a:t>про переведення на іншу посаду (роботу); </a:t>
            </a:r>
            <a:endParaRPr lang="ru-RU" dirty="0"/>
          </a:p>
          <a:p>
            <a:r>
              <a:rPr lang="uk-UA" dirty="0"/>
              <a:t>про звільнення; </a:t>
            </a:r>
            <a:endParaRPr lang="ru-RU" dirty="0"/>
          </a:p>
          <a:p>
            <a:r>
              <a:rPr lang="uk-UA" dirty="0"/>
              <a:t>про </a:t>
            </a:r>
            <a:r>
              <a:rPr lang="uk-UA" dirty="0" smtClean="0"/>
              <a:t> відпустки; </a:t>
            </a:r>
            <a:endParaRPr lang="ru-RU" dirty="0"/>
          </a:p>
          <a:p>
            <a:r>
              <a:rPr lang="uk-UA" dirty="0"/>
              <a:t>надання матеріальної допомоги.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ЗАЯВИ З КАДРОВИХ ПИТАНЬ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8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ЗАЯВИ БУВАЮТЬ: 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Місце для вмісту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733497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854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Реквізити заяви: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43841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/>
            </a:r>
            <a:br>
              <a:rPr lang="uk-UA" b="1" dirty="0"/>
            </a:br>
            <a:r>
              <a:rPr lang="uk-UA" sz="2400" dirty="0" smtClean="0"/>
              <a:t>1. </a:t>
            </a:r>
            <a:r>
              <a:rPr lang="uk-UA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Адресат</a:t>
            </a:r>
            <a:r>
              <a:rPr lang="uk-UA" sz="2400" dirty="0" smtClean="0"/>
              <a:t>, </a:t>
            </a:r>
            <a:r>
              <a:rPr lang="uk-UA" sz="2400" dirty="0"/>
              <a:t>якому направляється заява (назва організації, прізвище та ініціали людини, якій адресована заява</a:t>
            </a:r>
            <a:r>
              <a:rPr lang="uk-UA" sz="2400" dirty="0" smtClean="0"/>
              <a:t>).</a:t>
            </a:r>
          </a:p>
          <a:p>
            <a:r>
              <a:rPr lang="uk-UA" sz="2400" dirty="0" smtClean="0"/>
              <a:t>2. </a:t>
            </a:r>
            <a:r>
              <a:rPr lang="uk-UA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Адресант</a:t>
            </a:r>
            <a:r>
              <a:rPr lang="uk-UA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400" dirty="0" smtClean="0"/>
              <a:t>(прізвище</a:t>
            </a:r>
            <a:r>
              <a:rPr lang="uk-UA" sz="2400" dirty="0"/>
              <a:t>, ім’я, по-батькові, посада або адреса автора </a:t>
            </a:r>
            <a:r>
              <a:rPr lang="uk-UA" sz="2400" dirty="0" smtClean="0"/>
              <a:t>заяви).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3.</a:t>
            </a:r>
            <a:r>
              <a:rPr lang="uk-UA" sz="2400" dirty="0"/>
              <a:t> </a:t>
            </a:r>
            <a:r>
              <a:rPr lang="uk-UA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Найменування</a:t>
            </a:r>
            <a:r>
              <a:rPr lang="uk-UA" sz="2400" b="1" dirty="0"/>
              <a:t> </a:t>
            </a:r>
            <a:r>
              <a:rPr lang="uk-UA" sz="2400" dirty="0" smtClean="0"/>
              <a:t>документа (ЗАЯВА).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4. </a:t>
            </a:r>
            <a:r>
              <a:rPr lang="uk-UA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Текст </a:t>
            </a:r>
            <a:r>
              <a:rPr lang="uk-UA" sz="2400" b="1" dirty="0" smtClean="0"/>
              <a:t>(т</a:t>
            </a:r>
            <a:r>
              <a:rPr lang="uk-UA" sz="2400" dirty="0" smtClean="0"/>
              <a:t>очний </a:t>
            </a:r>
            <a:r>
              <a:rPr lang="uk-UA" sz="2400" dirty="0"/>
              <a:t>виклад </a:t>
            </a:r>
            <a:r>
              <a:rPr lang="uk-UA" sz="2400" dirty="0" smtClean="0"/>
              <a:t>повідомлення).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5. </a:t>
            </a:r>
            <a:r>
              <a:rPr lang="uk-U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Додаток </a:t>
            </a:r>
            <a:r>
              <a:rPr lang="uk-UA" sz="2400" dirty="0" smtClean="0"/>
              <a:t>(перелік </a:t>
            </a:r>
            <a:r>
              <a:rPr lang="uk-UA" sz="2400" dirty="0"/>
              <a:t>документів які додаються до </a:t>
            </a:r>
            <a:r>
              <a:rPr lang="uk-UA" sz="2400" dirty="0" smtClean="0"/>
              <a:t>заяви).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6. </a:t>
            </a:r>
            <a:r>
              <a:rPr lang="uk-UA" sz="2400" dirty="0"/>
              <a:t> </a:t>
            </a:r>
            <a:r>
              <a:rPr lang="uk-UA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Дата</a:t>
            </a: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7. </a:t>
            </a:r>
            <a:r>
              <a:rPr lang="uk-UA" sz="2400" dirty="0"/>
              <a:t> </a:t>
            </a:r>
            <a:r>
              <a:rPr lang="uk-UA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Підпис.</a:t>
            </a:r>
            <a:r>
              <a:rPr lang="uk-UA" sz="2400" dirty="0"/>
              <a:t/>
            </a:r>
            <a:br>
              <a:rPr lang="uk-UA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74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sz="2800" b="1" i="1" dirty="0" smtClean="0">
                <a:solidFill>
                  <a:srgbClr val="FF0000"/>
                </a:solidFill>
                <a:latin typeface="Times New Roman"/>
                <a:ea typeface="Calibri"/>
              </a:rPr>
              <a:t>ЗАЯВИ</a:t>
            </a:r>
            <a:r>
              <a:rPr lang="uk-UA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r>
              <a:rPr lang="uk-UA" sz="2800" dirty="0">
                <a:latin typeface="Times New Roman"/>
                <a:ea typeface="Calibri"/>
              </a:rPr>
              <a:t>оформляють на чистому аркуші паперу формату А4 від руки або на трафаретному </a:t>
            </a:r>
            <a:r>
              <a:rPr lang="uk-UA" sz="2800" dirty="0" smtClean="0">
                <a:latin typeface="Times New Roman"/>
                <a:ea typeface="Calibri"/>
              </a:rPr>
              <a:t>бланку в одному примірнику.</a:t>
            </a:r>
            <a:r>
              <a:rPr lang="uk-UA" sz="2800" dirty="0">
                <a:latin typeface="Times New Roman"/>
                <a:ea typeface="Calibri"/>
              </a:rPr>
              <a:t/>
            </a:r>
            <a:br>
              <a:rPr lang="uk-UA" sz="2800" dirty="0">
                <a:latin typeface="Times New Roman"/>
                <a:ea typeface="Calibri"/>
              </a:rPr>
            </a:br>
            <a:endParaRPr lang="uk-UA" sz="2800" dirty="0" smtClean="0">
              <a:latin typeface="Times New Roman"/>
              <a:ea typeface="Calibri"/>
            </a:endParaRPr>
          </a:p>
          <a:p>
            <a:endParaRPr lang="uk-UA" sz="2800" b="1" dirty="0">
              <a:latin typeface="Times New Roman"/>
              <a:ea typeface="Calibri"/>
            </a:endParaRPr>
          </a:p>
          <a:p>
            <a:r>
              <a:rPr lang="uk-UA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ТЕКСТ ЗАЯВИ</a:t>
            </a:r>
            <a:r>
              <a:rPr lang="uk-UA" sz="2800" dirty="0">
                <a:latin typeface="Times New Roman"/>
                <a:ea typeface="Times New Roman"/>
              </a:rPr>
              <a:t> </a:t>
            </a:r>
            <a:r>
              <a:rPr lang="uk-UA" sz="2800" dirty="0">
                <a:latin typeface="Times New Roman"/>
                <a:ea typeface="Calibri"/>
              </a:rPr>
              <a:t>(виклад прохання, скарги, пропозиції тощо) </a:t>
            </a:r>
            <a:r>
              <a:rPr lang="ru-RU" sz="2800" dirty="0" err="1" smtClean="0">
                <a:latin typeface="Times New Roman" panose="02020603050405020304" pitchFamily="18" charset="0"/>
              </a:rPr>
              <a:t>розпочинають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</a:rPr>
              <a:t>з абзацу, </a:t>
            </a:r>
            <a:r>
              <a:rPr lang="ru-RU" sz="2800" dirty="0" err="1">
                <a:latin typeface="Times New Roman" panose="02020603050405020304" pitchFamily="18" charset="0"/>
              </a:rPr>
              <a:t>дотримуючись</a:t>
            </a:r>
            <a:r>
              <a:rPr lang="ru-RU" sz="2800" dirty="0">
                <a:latin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</a:rPr>
              <a:t>викладі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</a:rPr>
              <a:t>такої</a:t>
            </a:r>
            <a:r>
              <a:rPr lang="ru-RU" sz="2800" dirty="0" smtClean="0"/>
              <a:t> </a:t>
            </a:r>
            <a:r>
              <a:rPr lang="ru-RU" sz="2800" dirty="0" err="1" smtClean="0">
                <a:latin typeface="Times New Roman" panose="02020603050405020304" pitchFamily="18" charset="0"/>
              </a:rPr>
              <a:t>структури</a:t>
            </a:r>
            <a:r>
              <a:rPr lang="ru-RU" sz="2800" dirty="0">
                <a:latin typeface="Times New Roman" panose="02020603050405020304" pitchFamily="18" charset="0"/>
              </a:rPr>
              <a:t>: </a:t>
            </a:r>
            <a:endParaRPr lang="ru-RU" sz="2800" dirty="0" smtClean="0">
              <a:latin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</a:rPr>
              <a:t>прохання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</a:rPr>
              <a:t>(прошу </a:t>
            </a:r>
            <a:r>
              <a:rPr lang="ru-RU" sz="2800" dirty="0" err="1">
                <a:latin typeface="Times New Roman" panose="02020603050405020304" pitchFamily="18" charset="0"/>
              </a:rPr>
              <a:t>надати</a:t>
            </a:r>
            <a:r>
              <a:rPr lang="ru-RU" sz="2800" dirty="0">
                <a:latin typeface="Times New Roman" panose="02020603050405020304" pitchFamily="18" charset="0"/>
              </a:rPr>
              <a:t>, прошу </a:t>
            </a:r>
            <a:r>
              <a:rPr lang="ru-RU" sz="2800" dirty="0" err="1">
                <a:latin typeface="Times New Roman" panose="02020603050405020304" pitchFamily="18" charset="0"/>
              </a:rPr>
              <a:t>зарахувати</a:t>
            </a:r>
            <a:r>
              <a:rPr lang="ru-RU" sz="2800" dirty="0">
                <a:latin typeface="Times New Roman" panose="02020603050405020304" pitchFamily="18" charset="0"/>
              </a:rPr>
              <a:t>, прошу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latin typeface="Times New Roman" panose="02020603050405020304" pitchFamily="18" charset="0"/>
              </a:rPr>
              <a:t>перевести, прошу </a:t>
            </a:r>
            <a:r>
              <a:rPr lang="ru-RU" sz="2800" dirty="0" err="1">
                <a:latin typeface="Times New Roman" panose="02020603050405020304" pitchFamily="18" charset="0"/>
              </a:rPr>
              <a:t>звільнити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тощо</a:t>
            </a:r>
            <a:r>
              <a:rPr lang="ru-RU" sz="2800" dirty="0" smtClean="0">
                <a:latin typeface="Times New Roman" panose="02020603050405020304" pitchFamily="18" charset="0"/>
              </a:rPr>
              <a:t>)</a:t>
            </a:r>
          </a:p>
          <a:p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</a:rPr>
              <a:t>і </a:t>
            </a:r>
            <a:r>
              <a:rPr lang="ru-RU" sz="2800" dirty="0" err="1">
                <a:latin typeface="Times New Roman" panose="02020603050405020304" pitchFamily="18" charset="0"/>
              </a:rPr>
              <a:t>обґрунтування</a:t>
            </a:r>
            <a:r>
              <a:rPr lang="ru-RU" sz="2800" dirty="0">
                <a:latin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</a:rPr>
              <a:t>прохання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latin typeface="Times New Roman" panose="02020603050405020304" pitchFamily="18" charset="0"/>
              </a:rPr>
              <a:t>(у </a:t>
            </a:r>
            <a:r>
              <a:rPr lang="ru-RU" sz="2800" dirty="0" err="1">
                <a:latin typeface="Times New Roman" panose="02020603050405020304" pitchFamily="18" charset="0"/>
              </a:rPr>
              <a:t>зв'язку</a:t>
            </a:r>
            <a:r>
              <a:rPr lang="ru-RU" sz="2800" dirty="0">
                <a:latin typeface="Times New Roman" panose="02020603050405020304" pitchFamily="18" charset="0"/>
              </a:rPr>
              <a:t> з, </a:t>
            </a:r>
            <a:r>
              <a:rPr lang="ru-RU" sz="2800" dirty="0" err="1">
                <a:latin typeface="Times New Roman" panose="02020603050405020304" pitchFamily="18" charset="0"/>
              </a:rPr>
              <a:t>оскільки</a:t>
            </a:r>
            <a:r>
              <a:rPr lang="ru-RU" sz="2800" dirty="0">
                <a:latin typeface="Times New Roman" panose="02020603050405020304" pitchFamily="18" charset="0"/>
              </a:rPr>
              <a:t>, за, для, через </a:t>
            </a:r>
            <a:r>
              <a:rPr lang="ru-RU" sz="2800" dirty="0" err="1">
                <a:latin typeface="Times New Roman" panose="02020603050405020304" pitchFamily="18" charset="0"/>
              </a:rPr>
              <a:t>тощо</a:t>
            </a:r>
            <a:r>
              <a:rPr lang="ru-RU" sz="2800" dirty="0" smtClean="0">
                <a:latin typeface="Times New Roman" panose="02020603050405020304" pitchFamily="18" charset="0"/>
              </a:rPr>
              <a:t>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ОФОРМЛЕННЯ ЗАЯВ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Скоростное конспектирование лекций"/>
          <p:cNvPicPr/>
          <p:nvPr/>
        </p:nvPicPr>
        <p:blipFill>
          <a:blip r:embed="rId2" cstate="print"/>
          <a:srcRect t="9231" r="3394"/>
          <a:stretch>
            <a:fillRect/>
          </a:stretch>
        </p:blipFill>
        <p:spPr bwMode="auto">
          <a:xfrm>
            <a:off x="6876256" y="4904105"/>
            <a:ext cx="1951990" cy="134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9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І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варіант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До </a:t>
            </a:r>
            <a:r>
              <a:rPr lang="ru-RU" dirty="0">
                <a:latin typeface="Times New Roman" panose="02020603050405020304" pitchFamily="18" charset="0"/>
              </a:rPr>
              <a:t>заяви додаю: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</a:rPr>
              <a:t>Копію</a:t>
            </a:r>
            <a:r>
              <a:rPr lang="ru-RU" dirty="0">
                <a:latin typeface="Times New Roman" panose="02020603050405020304" pitchFamily="18" charset="0"/>
              </a:rPr>
              <a:t> диплома про </a:t>
            </a:r>
            <a:r>
              <a:rPr lang="ru-RU" dirty="0" err="1">
                <a:latin typeface="Times New Roman" panose="02020603050405020304" pitchFamily="18" charset="0"/>
              </a:rPr>
              <a:t>вищу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</a:rPr>
              <a:t>Трудову</a:t>
            </a:r>
            <a:r>
              <a:rPr lang="ru-RU" dirty="0">
                <a:latin typeface="Times New Roman" panose="02020603050405020304" pitchFamily="18" charset="0"/>
              </a:rPr>
              <a:t> книжку</a:t>
            </a:r>
            <a:r>
              <a:rPr lang="ru-RU" dirty="0" smtClean="0">
                <a:latin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ІІ </a:t>
            </a:r>
            <a:r>
              <a:rPr lang="ru-RU" dirty="0" err="1" smtClean="0">
                <a:solidFill>
                  <a:srgbClr val="FF0000"/>
                </a:solidFill>
              </a:rPr>
              <a:t>варіант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>
                <a:latin typeface="Times New Roman" panose="02020603050405020304" pitchFamily="18" charset="0"/>
              </a:rPr>
              <a:t>Додаток</a:t>
            </a:r>
            <a:r>
              <a:rPr lang="ru-RU" dirty="0">
                <a:latin typeface="Times New Roman" panose="02020603050405020304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</a:rPr>
              <a:t>Копія</a:t>
            </a:r>
            <a:r>
              <a:rPr lang="ru-RU" dirty="0">
                <a:latin typeface="Times New Roman" panose="02020603050405020304" pitchFamily="18" charset="0"/>
              </a:rPr>
              <a:t> диплома про </a:t>
            </a:r>
            <a:r>
              <a:rPr lang="ru-RU" dirty="0" err="1">
                <a:latin typeface="Times New Roman" panose="02020603050405020304" pitchFamily="18" charset="0"/>
              </a:rPr>
              <a:t>вищу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</a:rPr>
              <a:t>Трудова</a:t>
            </a:r>
            <a:r>
              <a:rPr lang="ru-RU" dirty="0">
                <a:latin typeface="Times New Roman" panose="02020603050405020304" pitchFamily="18" charset="0"/>
              </a:rPr>
              <a:t> книжка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ОФОРМЛЕННЯДОДАТКУ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677953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/>
              <a:t/>
            </a:r>
            <a:br>
              <a:rPr lang="uk-UA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762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781</TotalTime>
  <Words>392</Words>
  <Application>Microsoft Office PowerPoint</Application>
  <PresentationFormat>Екран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Бумажная</vt:lpstr>
      <vt:lpstr>ДОКУМЕНТАЦІЯ З  КАДРОВО-КОНТРАКТНИХ ПИТАНЬ</vt:lpstr>
      <vt:lpstr>З’ЯСУЄМО:</vt:lpstr>
      <vt:lpstr> Документація з кадрових питань – </vt:lpstr>
      <vt:lpstr>   ЗАЯВА —  це письмове прохання, оформлене за певним взірцем, яке подають на ім'я офіційної особи або до установи чи організації з метою реалізації прав або захисту інтересів. </vt:lpstr>
      <vt:lpstr>ЗАЯВИ З КАДРОВИХ ПИТАНЬ</vt:lpstr>
      <vt:lpstr>ЗАЯВИ БУВАЮТЬ: </vt:lpstr>
      <vt:lpstr>Реквізити заяви:</vt:lpstr>
      <vt:lpstr>ОФОРМЛЕННЯ ЗАЯВ</vt:lpstr>
      <vt:lpstr>ОФОРМЛЕННЯДОДАТКУ</vt:lpstr>
      <vt:lpstr>Увага! </vt:lpstr>
      <vt:lpstr>«Страшне перо не в гусака...» робота над виправленням текстів </vt:lpstr>
      <vt:lpstr>ПІДСУМКОВІ ЗАПИТАННЯ: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Ultimate</dc:creator>
  <cp:lastModifiedBy>user</cp:lastModifiedBy>
  <cp:revision>27</cp:revision>
  <dcterms:created xsi:type="dcterms:W3CDTF">2018-03-10T16:36:08Z</dcterms:created>
  <dcterms:modified xsi:type="dcterms:W3CDTF">2023-02-14T19:47:03Z</dcterms:modified>
</cp:coreProperties>
</file>