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2884" autoAdjust="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МІЖНАРОДНІ ТУРИСТИЧНІ ОРГАНІЗАЦІЇ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ПРОФЕСОР КАФЕДРИ ТУРИЗМУ, ДОКУМЕНТНИХ ТА МІЖКУЛЬТУРНИХ КОМУНІКАЦІЙ А.В.КОРОТЄЄВА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80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ЦІЛІ ТА ЗАВДАННЯ РЕГІОНАЛЬНИХ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МТО ЗАГАЛЬНОГО ХАРАКТЕРУ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ПРЕДСТАВЛЯТИ І ЗАХИЩАТИ ІНТЕРЕСИ ТУРИСТИЧНИХ ОРГАНІЗАЦІЙ СВОГО РЕГІОНУ НА МІЖНАРОДНОМУ РИНКУ</a:t>
            </a:r>
          </a:p>
          <a:p>
            <a:r>
              <a:rPr lang="uk-UA" dirty="0" smtClean="0"/>
              <a:t>2. ВИЗНАЧЕННЯ ТКНДЕНЦІЙ І ШЛЯХІВ РОЗВИТКУ РЕГІОНАЛЬНОГО ТУРИЗМУ</a:t>
            </a:r>
          </a:p>
          <a:p>
            <a:r>
              <a:rPr lang="uk-UA" dirty="0" smtClean="0"/>
              <a:t>3. ПРОСУВАННЯ В’ЇЗНОГО ТУРИЗМУ</a:t>
            </a:r>
          </a:p>
          <a:p>
            <a:r>
              <a:rPr lang="uk-UA" dirty="0" smtClean="0"/>
              <a:t>4. МАРКЕТИНГОВА ДІЯЛЬНІСТЬ</a:t>
            </a:r>
          </a:p>
          <a:p>
            <a:r>
              <a:rPr lang="uk-UA" dirty="0" smtClean="0"/>
              <a:t>5. СПРИЯННЯ ОБ’ЄДНАННЮ І КООРДИНАЦІЇ ЗУСИЛЬ В ТУРИСТИЧНІЙ ІНДУСТРІЇ</a:t>
            </a:r>
          </a:p>
          <a:p>
            <a:r>
              <a:rPr lang="uk-UA" dirty="0" smtClean="0"/>
              <a:t>6. ФІНАНСУВАННЯ ЦІЛЬОВИХ ПРОГРАМ РОЗВИТКУ ТУРИЗМУ В РЕГІОНІ</a:t>
            </a:r>
          </a:p>
          <a:p>
            <a:r>
              <a:rPr lang="uk-UA" dirty="0" smtClean="0"/>
              <a:t>7.ВПРОВАДЖЕННЯ НОВИХ ТЕХНОЛОГІЙ ТА НОРМ ЄДИНИХ СТАНДАРТІВ</a:t>
            </a:r>
          </a:p>
          <a:p>
            <a:r>
              <a:rPr lang="uk-UA" dirty="0" smtClean="0"/>
              <a:t>8. ІНФОРМАЦІЙНА ТА ВИДАВНИЧА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37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ВСЕСВІТНЯ ТУРИСТИЧНА ОРГАНІЗАЦІЯ  (</a:t>
            </a:r>
            <a:r>
              <a:rPr lang="en-US" dirty="0" smtClean="0"/>
              <a:t>WTO – 1975 = UNWTO – 2003</a:t>
            </a:r>
            <a:r>
              <a:rPr lang="uk-UA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         ЧЛЕНСТВО УКРАЇНИ З 1997 р.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5720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      ВТО – СПЕЦІАЛІЗОВАНА УСТАНОВА ООН ВІДПОВІДАЛЬНА ЗА ПРОСУВАННЯ ВІДПОВІДАЛЬНОГО, СТІЙКОГО ТА ЗАГАЛЬНОДОСТУПНОГО ТУРИЗМУ; ПРАЦЮЄ З 27.09.1975р. ( УСТАВ ПРИЙНЯТО) ЗІ ШТАБ-КВАРТИРОЮ В МАДРИДІ.     ЇЇ ЦІЛІ:</a:t>
            </a:r>
          </a:p>
          <a:p>
            <a:r>
              <a:rPr lang="uk-UA" dirty="0" smtClean="0"/>
              <a:t>- ПРИСКОРЮВАТИ І РОЗШИРЮВАТИ СПРИЯННЯ ТУРИЗМУ, МИРУ, ВЗАЄМОРОЗУМІННЮ, ЗДОРОВ’Ю, ДОБРОБУТУ ЛЮДЕЙ В СВІТІ</a:t>
            </a:r>
          </a:p>
          <a:p>
            <a:r>
              <a:rPr lang="uk-UA" dirty="0" smtClean="0"/>
              <a:t>- ДОПОМАГАТИ  В ДОСТУПІ ДО ОСВІТИ І КУЛЬТУРИ ПІД ЧАС ПОДОРОЖЕЙ</a:t>
            </a:r>
          </a:p>
          <a:p>
            <a:r>
              <a:rPr lang="uk-UA" dirty="0" smtClean="0"/>
              <a:t>- ПОКРАЩУВАТИ СТАНДАРТИ ПРОЖИВАННЯ І ПЕРЕБУВАННЯ ДЛЯ ТУРИСТІВ</a:t>
            </a:r>
          </a:p>
          <a:p>
            <a:r>
              <a:rPr lang="uk-UA" dirty="0" smtClean="0"/>
              <a:t>- РОЗШИРЮВАТИ МОЖЛИВОСТІ КРАЇН, ЩО ПРИЙМАЮТЬ ТУРИСТІВ</a:t>
            </a:r>
          </a:p>
          <a:p>
            <a:r>
              <a:rPr lang="uk-UA" dirty="0" smtClean="0"/>
              <a:t>- ВИЗНАЧАТИ ТЕМИ ПЛЕНУМІВ ТА ЗАСІДАНЬ, КООРДИНУВАТИ ІНТЕРЕСИ КРАЇН-УЧАСНИЦЬ</a:t>
            </a:r>
          </a:p>
          <a:p>
            <a:r>
              <a:rPr lang="uk-UA" dirty="0" smtClean="0"/>
              <a:t>- ВСТАНОВЛЮВАТИ ПОСТІЙНИЙ ВЗАЄМОЗВ’ЯЗОК МІЖ ТУРОПЕРАТОРАМИ</a:t>
            </a:r>
          </a:p>
          <a:p>
            <a:r>
              <a:rPr lang="uk-UA" dirty="0" smtClean="0"/>
              <a:t>- РЕАЛІЗУВАТИ ВСЕ ВИЩЕЗАЗНАЧЕНЕ НАЙБІЛЬШ ДІЄВИМ ШЛЯХОМ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18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Україна ТА </a:t>
            </a:r>
            <a:r>
              <a:rPr lang="en-US" dirty="0" smtClean="0"/>
              <a:t>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  УКРАЇНА -  ПОВНОПРАВНИЙ ЧЛЕН ВТО З 20.10.1997;     ВІДПОВІДАЛЬНИЙ ЦЕНТРАЛЬНИЙ ОРГАН ЗА СПІВПРАЦЮ  –  ДЕРЖАВНЕ АГЕНСТВО РОЗВИТКУ ТУРИЗМУ УКРАЇНИ</a:t>
            </a:r>
          </a:p>
          <a:p>
            <a:r>
              <a:rPr lang="uk-UA" dirty="0"/>
              <a:t> </a:t>
            </a:r>
            <a:r>
              <a:rPr lang="uk-UA" dirty="0" smtClean="0"/>
              <a:t>  В ПЕРІОД З 1999 ПО 2003 р. УКРАЇНА УВІЙШЛА ДО СКЛАДУ ВИКОНАВЧОЇ РАДИ</a:t>
            </a:r>
          </a:p>
          <a:p>
            <a:r>
              <a:rPr lang="uk-UA" dirty="0"/>
              <a:t> </a:t>
            </a:r>
            <a:r>
              <a:rPr lang="uk-UA" dirty="0" smtClean="0"/>
              <a:t>  УКРАЇНА Є УЧАСНИКОМ ПРОЄКТУ ЮНВТО «ТУРИЗМ ПО ВЕЛИКОМУ ШОВКОВОМУ ШЛЯХУ» </a:t>
            </a:r>
          </a:p>
          <a:p>
            <a:r>
              <a:rPr lang="uk-UA" dirty="0"/>
              <a:t> </a:t>
            </a:r>
            <a:r>
              <a:rPr lang="uk-UA" dirty="0" smtClean="0"/>
              <a:t>  В УКРАЇНІ ПРОВЕДЕНО 8 МІЖНАРОДНИХ СЕМІНАРІВ З РІЗНИХ АСПЕКТІВ СВІІТОВОГО ТА НАЦІОНАЛЬНОГО ТУРИЗМУ (КИЇВ, ОДЕСА, ЯЛТА, ЯРЕМЧА) ЗА УЧАСТІ ЮНВТО</a:t>
            </a:r>
          </a:p>
          <a:p>
            <a:r>
              <a:rPr lang="uk-UA" dirty="0"/>
              <a:t> </a:t>
            </a:r>
            <a:r>
              <a:rPr lang="uk-UA" dirty="0" smtClean="0"/>
              <a:t>  ЗА ПІДТРИМКИ ЮНВТО ПРОВЕДЕНО МІЖНАРОДНУ КОНФЕРЕНЦІЮ «БРЕНДІНГ ДЕСТИНАЦІЙ: ЗАПОРУКА ПОБУДОВИ УСПІШНОЇ РЕПУТАЦІЇ» (2016)</a:t>
            </a:r>
          </a:p>
          <a:p>
            <a:r>
              <a:rPr lang="uk-UA" dirty="0"/>
              <a:t> </a:t>
            </a:r>
            <a:r>
              <a:rPr lang="uk-UA" dirty="0" smtClean="0"/>
              <a:t>  10.09.2020 ЗУСТРІЧ МІНІСТРА ЗАКОРДОННИХ СПРАВ УКРАЇНИ ТА ГЕНЕРАЛЬНОГО СЕКРЕТАРЯ ЮНВТО ЩОДО АКТИВІЗАЦІЇ ВЗАЄМОДІЇ З РОЗВИТКУ ТУРИЗМУ В 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51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5983941" cy="1463040"/>
          </a:xfrm>
        </p:spPr>
        <p:txBody>
          <a:bodyPr/>
          <a:lstStyle/>
          <a:p>
            <a:r>
              <a:rPr lang="uk-UA" dirty="0" smtClean="0"/>
              <a:t> ДЯКУЮ ЗА УВАГУ!      </a:t>
            </a:r>
            <a:endParaRPr lang="ru-RU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37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СУТНІСТЬ МІЖНАРОДНИХ ТУРИСТИЧНИХ ОРГАНІЗАЦІЙ</a:t>
            </a:r>
          </a:p>
          <a:p>
            <a:endParaRPr lang="uk-UA" dirty="0"/>
          </a:p>
          <a:p>
            <a:r>
              <a:rPr lang="uk-UA" dirty="0" smtClean="0"/>
              <a:t>2. ЦІЛІ ТА ЗАВДАННЯ ДІЯЛЬНОСТІ МІЖНАРОДНИХ ТУРИСТИЧНИХ ОРГАНІЗАЦІЙ</a:t>
            </a:r>
          </a:p>
          <a:p>
            <a:endParaRPr lang="uk-UA" dirty="0"/>
          </a:p>
          <a:p>
            <a:r>
              <a:rPr lang="uk-UA" dirty="0" smtClean="0"/>
              <a:t>3. ВСЕСВІТНЯ ТУРИСТИЧНА ОРГАНІЗАЦІЯ – </a:t>
            </a:r>
            <a:r>
              <a:rPr lang="en-US" dirty="0" smtClean="0"/>
              <a:t>UNWTO- WORLD TOURISM ORGANIZATION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4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УМОВИ ВИНИКНЕННЯ МТО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1.ПОСТІЙНЕ РОЗШИРЕННЯ МІЖНАРОДНОГО  ТУРИСТИЧНОГО ОБМІНУ</a:t>
            </a:r>
          </a:p>
          <a:p>
            <a:r>
              <a:rPr lang="uk-UA" dirty="0" smtClean="0"/>
              <a:t>2. НЕОБХІДНІСТЬ МІЖНАРОДНОЇ ПРАВОВОЇ РЕГЛАМЕНТАЦІЇ ТА БЕЗПЕКИ ОБМІНУ ТУРИСТАМИ</a:t>
            </a:r>
          </a:p>
          <a:p>
            <a:r>
              <a:rPr lang="uk-UA" dirty="0" smtClean="0"/>
              <a:t>3. НАГАЛЬНІСТЬ МІЖНАРОДНОЇ ПРАВОВОЇ ДІЯЛЬНОСТІ РІЗНОМАНІТНИХ ІНСТИТУТІВ, ЩО СПЕЦІАЛІЗУЮТЬСЯ В СФЕРІ МІЖНАРОДНОГО ТУРИЗМУ</a:t>
            </a:r>
          </a:p>
          <a:p>
            <a:r>
              <a:rPr lang="uk-UA" dirty="0" smtClean="0"/>
              <a:t>4.  В СВІТІ НАРАХОВУЄТЬСЯ БІЛЯ 70 МІЖНАРОДНИХ ОРГАНІЗАЦІЙ, ЯКІ ТІЄЮ ЧИ ІНШОЮ МІРОЮ ЗАЙМАЮТЬСЯ ПРОБЛЕМАМИ РОЗВИТКУ ТУРИЗМУ НА МІЖНАРОДНОМУ РІВНІ </a:t>
            </a:r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63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МІЖНАРОДНІ ТУРИСТИЧНІ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ОРГАНІЗАЦІЇ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909482"/>
            <a:ext cx="9708775" cy="4719917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-      ЗДІЙСНЮЮТЬ ОРГАНІЗАЦІЮ ТА УПРАВЛІННЯ ВСІМ КОМПЛЕКСОМ ТУРИСТИЧНО-РЕКРЕАЦІЙНОЇ ТА ЕКСКУРСІЙНОЇ ДІЯЛЬНОСТІ ЯК НА ДЕРЖАВНОМУ, ТАК І НА МІЖДЕРЖАВНОМУ РІВНІ</a:t>
            </a:r>
          </a:p>
          <a:p>
            <a:pPr marL="0" indent="0">
              <a:buNone/>
            </a:pPr>
            <a:r>
              <a:rPr lang="uk-UA" dirty="0" smtClean="0"/>
              <a:t> -       МТО СТВОРЮЮТЬ НА ЗАСАДАХ ДОБРОВІЛЬНОГО ЧЛЕНСТВА І РОБОТИ В НИХ     ПРЕДСТАВНИКІВ  ТУРИСТИЧНИХ ГАЛУЗЕЙ РІЗНИХ КРАЇН </a:t>
            </a:r>
          </a:p>
          <a:p>
            <a:pPr marL="0" indent="0">
              <a:buNone/>
            </a:pPr>
            <a:r>
              <a:rPr lang="uk-UA" dirty="0" smtClean="0"/>
              <a:t> -       МТО ДІЮТЬ ПОСТІЙНО ТА ЗГІДНО УХВАЛЕНИХ СТАТУТІВ  </a:t>
            </a:r>
          </a:p>
          <a:p>
            <a:pPr>
              <a:buFontTx/>
              <a:buChar char="-"/>
            </a:pPr>
            <a:r>
              <a:rPr lang="uk-UA" dirty="0" smtClean="0"/>
              <a:t>        ОСНОВНІ МІЖНАРОДНІ КОНВЕНЦІЇ З ПИТАНЬ ПРАВОВОГО РЕГУЛЮВАННЯ МІЖНАРОДНОГО ТУРИЗМУ БУЛИ РОЗРОБЛЕНІ І ПРИЙНЯТІ В РАМКАХ  ОРГАНІЗАЦІЇ ОБ’ЄДНАНИХ НАЦІЙ (ООН), ЯКА БУЛА СТВОРЕНА В 1945</a:t>
            </a:r>
          </a:p>
          <a:p>
            <a:pPr>
              <a:buFontTx/>
              <a:buChar char="-"/>
            </a:pPr>
            <a:r>
              <a:rPr lang="uk-UA" dirty="0" smtClean="0"/>
              <a:t>-      УКРАЇНА Є ОДНІЄЮ З КРАЇН-ЗАСНОВНИЦЬ ООН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105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КЛАСИФІКАЦІЇ МІЖНАРОДНИХ</a:t>
            </a:r>
            <a:br>
              <a:rPr lang="uk-UA" dirty="0" smtClean="0"/>
            </a:br>
            <a:r>
              <a:rPr lang="uk-UA" dirty="0" smtClean="0"/>
              <a:t>      ТУРИСТИЧНИХ ОРГАНІЗАЦІЙ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                                    ЗА НАЦІОНАЛЬНО-ТЕРИТОРІАЛЬНОЮ ОЗНАКОЮ:</a:t>
            </a:r>
          </a:p>
          <a:p>
            <a:r>
              <a:rPr lang="uk-UA" dirty="0" smtClean="0"/>
              <a:t>1. МІЖНАРОДНІ;    2. РЕГІОНАЛЬНІ ТА НАЦІОНАЛЬНІ ТУРИСТИЧНІ ОРГАНІЗАЦІЇ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ЗА СУСПІНО-ДЕРЖАВНОЮ ОЗНАКОЮ :</a:t>
            </a:r>
          </a:p>
          <a:p>
            <a:r>
              <a:rPr lang="uk-UA" dirty="0" smtClean="0"/>
              <a:t>1. УРЯДОВІ;          2. ГРОМАДСЬКІ;            3. ПРИВАТНІ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ЗА ВИДАМИ ДІЯЛЬНОСТІ:</a:t>
            </a:r>
          </a:p>
          <a:p>
            <a:r>
              <a:rPr lang="uk-UA" dirty="0" smtClean="0"/>
              <a:t>1. РЕГУЛЮЮЧІ;   2. ПОСТАЧАЛЬНИКИ;   3. КОНСУЛЬТАНТИ;   4. ПРОФЕСІЙНІ АСОЦІАЦІЇ;   5. СПОЖИВАЦЬКІ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ЗА СФЕРОЮ ДІЯЛЬНОСТІ:</a:t>
            </a:r>
          </a:p>
          <a:p>
            <a:r>
              <a:rPr lang="uk-UA" dirty="0" smtClean="0"/>
              <a:t>1. ТРАНСПОРТНІ; 2. ТУРИСТИЧНІ АГЕНЦІЇ; 3. ТУРИСТИЧНІ ОПЕРАТОРИ; 4. ЛОКАЛЬНІ ПРОФЕСІЙНІ ОРГАНІЗАЦІЇ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60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ГРУПИ МІЖНАРОДНИХ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ТУРИСТИЧНИХ ОРГАНІЗАЦІЙ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1. СВІТОВІ ЗАГАЛЬНОГО ХАРАКТЕРУ – </a:t>
            </a:r>
            <a:r>
              <a:rPr lang="en-US" dirty="0" smtClean="0"/>
              <a:t>UNWTO</a:t>
            </a:r>
            <a:r>
              <a:rPr lang="uk-UA" dirty="0" smtClean="0"/>
              <a:t>, ВСЕСВІТНЯ РАДА З ПОДОРОЖЕЙ І ТУРИЗМУ </a:t>
            </a:r>
            <a:r>
              <a:rPr lang="en-US" dirty="0" smtClean="0"/>
              <a:t>(WTTC)</a:t>
            </a:r>
            <a:r>
              <a:rPr lang="uk-UA" dirty="0" smtClean="0"/>
              <a:t>, МІЖНАРОДНА АСОЦІАЦІЯ СВІТОВОГО ТУРИЗМУ</a:t>
            </a:r>
            <a:r>
              <a:rPr lang="en-US" dirty="0" smtClean="0"/>
              <a:t> (MT)</a:t>
            </a:r>
            <a:r>
              <a:rPr lang="uk-UA" dirty="0" smtClean="0"/>
              <a:t>, МІЖНАРОДНИЙ ТУРИСТИЧНИЙ АЛЬЯНС</a:t>
            </a:r>
            <a:r>
              <a:rPr lang="en-US" dirty="0" smtClean="0"/>
              <a:t> (AIT)</a:t>
            </a:r>
            <a:r>
              <a:rPr lang="uk-UA" dirty="0" smtClean="0"/>
              <a:t>, ВСЕСВІТНЯ АСОЦІАЦІЯ З ПИТАНЬ ДОЗВІЛЛЯ І ВІДПОЧИНКУ</a:t>
            </a:r>
            <a:r>
              <a:rPr lang="en-US" dirty="0"/>
              <a:t> </a:t>
            </a:r>
            <a:r>
              <a:rPr lang="en-US" dirty="0" smtClean="0"/>
              <a:t>(WLRA)</a:t>
            </a:r>
            <a:endParaRPr lang="uk-UA" dirty="0" smtClean="0"/>
          </a:p>
          <a:p>
            <a:r>
              <a:rPr lang="uk-UA" dirty="0" smtClean="0"/>
              <a:t>2. СВІТОВІ ГАЛУЗЕВОГО ХАРАКТЕРУ</a:t>
            </a:r>
          </a:p>
          <a:p>
            <a:r>
              <a:rPr lang="uk-UA" dirty="0" smtClean="0"/>
              <a:t>3. РЕГІОНАЛЬНІ ЗАГАЛЬНОГО ХАРАКТЕРУ</a:t>
            </a:r>
          </a:p>
          <a:p>
            <a:r>
              <a:rPr lang="uk-UA" dirty="0" smtClean="0"/>
              <a:t>4. РЕГІОНАЛЬНІ ГАЛУЗЕВОГО ХАРАКТЕРУ</a:t>
            </a:r>
          </a:p>
          <a:p>
            <a:r>
              <a:rPr lang="uk-UA" dirty="0" smtClean="0"/>
              <a:t>5. СПЕЦІАЛІЗОВАНІ</a:t>
            </a:r>
          </a:p>
          <a:p>
            <a:r>
              <a:rPr lang="uk-UA" dirty="0" smtClean="0"/>
              <a:t>6. ОСОБЛИВІ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84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ОБ’ЄДНАННЯ В ТУРИСТИЧНІЙ СФЕРІ –</a:t>
            </a:r>
            <a:br>
              <a:rPr lang="uk-UA" dirty="0" smtClean="0"/>
            </a:br>
            <a:r>
              <a:rPr lang="uk-UA" dirty="0" smtClean="0"/>
              <a:t>        ЦЕ НЕ ТІЛЬКИ ОРГАНІЗАЦІЇ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СОЮЗИ                     АСАМБЛЕЇ                 КОМІСІЇ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АСОЦІАЦІЇ                    КОМІТЕТИ                 РАДИ</a:t>
            </a:r>
          </a:p>
          <a:p>
            <a:r>
              <a:rPr lang="uk-UA" dirty="0" smtClean="0"/>
              <a:t>                  ФЕДЕРАЦІЇ                    ФОНДИ                      АГЕНСТВА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ЦЕНТРИ                        БЮРО                         ІНСТИТУТИ</a:t>
            </a:r>
          </a:p>
          <a:p>
            <a:endParaRPr lang="uk-UA" dirty="0"/>
          </a:p>
          <a:p>
            <a:r>
              <a:rPr lang="uk-UA" dirty="0" smtClean="0"/>
              <a:t>        ПРОЦЕС СТВОРЕННЯ ВСЕСВІТНІХ, КОНТИНЕНТАЛЬНИХ, РЕГІОНАЛЬНИХ ТА НАЦІОНАЛЬНИХ  ТУРИСТИЧНИХ ОРГАНІЗАЦІЙ РОЗПОЧАВСЯ В 20-Х РОКАХ МИНУЛОГО СТОЛІТТЯ, І ЗАРАЗ ТАКИХ ОРГАНІЗАЦІЙ ВЖЕ ПОНАД 200.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73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ЦІЛІ ТА ЗАВДАННЯ СВІТОВИХ</a:t>
            </a:r>
            <a:br>
              <a:rPr lang="uk-UA" dirty="0" smtClean="0"/>
            </a:br>
            <a:r>
              <a:rPr lang="uk-UA" dirty="0" smtClean="0"/>
              <a:t>    ЗАГАЛЬНОГО ХАРАКТЕРУ МТО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>
            <a:normAutofit/>
          </a:bodyPr>
          <a:lstStyle/>
          <a:p>
            <a:r>
              <a:rPr lang="uk-UA" dirty="0" smtClean="0"/>
              <a:t>1. ПРЕДСТАВНИЦТВО І ЗАХИСТ ІНТЕРЕСІВ ОРГАНІЗАЦІЙ ТА КОМПАНІЙ ТУРИСТИЧНОЇ  ІНДУСТРІЇ</a:t>
            </a:r>
          </a:p>
          <a:p>
            <a:r>
              <a:rPr lang="uk-UA" dirty="0" smtClean="0"/>
              <a:t>2. ВИЗНАЧЕННЯ ПОЛІТИКИ У СФЕРІ ТУРИЗМУ</a:t>
            </a:r>
          </a:p>
          <a:p>
            <a:r>
              <a:rPr lang="uk-UA" dirty="0" smtClean="0"/>
              <a:t>3. ФОРМУВАННЯ ОСНОВНИХ НАПРЯМКІВ РОЗВИТКУ СВІТОВОГО ТУРИЗМУ</a:t>
            </a:r>
          </a:p>
          <a:p>
            <a:r>
              <a:rPr lang="uk-UA" dirty="0" smtClean="0"/>
              <a:t>4. ЗАБЕЗПЕЧЕННЯ ВЗАЄМОВИГІДНОСТІ  МІЖНАРОДНОГО СПІВРОБІТНИЦТВА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ВПЛИВАЮТЬ НА ТАКІ АСПЕКТИ МІЖНАРОДНОГО ТУРИЗМУ:</a:t>
            </a:r>
          </a:p>
          <a:p>
            <a:r>
              <a:rPr lang="uk-UA" dirty="0" smtClean="0"/>
              <a:t>ПРАВОВІ, АДМІНІСТРАТИВНІ, КАДРОВІ, ЕКОНОМІЧНІ, ЕКОЛОГІЧНІ, ФІНАНСОВІ,</a:t>
            </a:r>
          </a:p>
          <a:p>
            <a:r>
              <a:rPr lang="uk-UA" dirty="0" smtClean="0"/>
              <a:t> СТАТИСТИЧНІ, ТЕХНІЧНІ, СОЦІАЛЬНІ,  ДЕРЖАВНОЇ БЕЗПЕКИ ТА ОСОБИСТОЇ </a:t>
            </a:r>
          </a:p>
          <a:p>
            <a:r>
              <a:rPr lang="uk-UA" dirty="0" smtClean="0"/>
              <a:t>БЕЗПЕКИ ТУРИСТА, АНТИКРИЗОВА ПОЛІТИКА В УМОВАХ ПАНДЕМІЇ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4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РЕГІОНАЛЬНІ МТО ЗАГАЛЬНОГО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ХАРАКТЕРУ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922928"/>
            <a:ext cx="9720071" cy="4935071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ЕВРОПЕЙСЬКА КОМІСІЯ З ТУРИЗМУ</a:t>
            </a:r>
          </a:p>
          <a:p>
            <a:r>
              <a:rPr lang="uk-UA" dirty="0" smtClean="0"/>
              <a:t>ЕВРОПЕЙСЬКА ТУРИСТИЧНА ГРУПА</a:t>
            </a:r>
          </a:p>
          <a:p>
            <a:r>
              <a:rPr lang="uk-UA" dirty="0" smtClean="0"/>
              <a:t>АСОЦІАЦІЯ З РОЗВИТКУ І КООРДИНИЦІЇ ЕВРОПЕЙСЬКИХ ТУРИСТИЧНИХ ОБМІНІВ</a:t>
            </a:r>
          </a:p>
          <a:p>
            <a:r>
              <a:rPr lang="uk-UA" dirty="0" smtClean="0"/>
              <a:t>ТУРИСТИЧНА АСОЦІАЦІЯ КРАЇН АЗІЇ І ТИХОГО ОКЕАНУ</a:t>
            </a:r>
          </a:p>
          <a:p>
            <a:r>
              <a:rPr lang="uk-UA" dirty="0" smtClean="0"/>
              <a:t>ТУРИСТИЧНА АСОЦІАЦІЯ КРАЇН СХІДНОЇ АЗІЇ</a:t>
            </a:r>
          </a:p>
          <a:p>
            <a:r>
              <a:rPr lang="uk-UA" dirty="0" smtClean="0"/>
              <a:t>ФЕДЕРАЦІЯ ТУРИСТИЧНИХ АСОЦІАЦІЙ КРАЇН-ЧЛЕНІВ АСЕАН</a:t>
            </a:r>
          </a:p>
          <a:p>
            <a:r>
              <a:rPr lang="uk-UA" dirty="0" smtClean="0"/>
              <a:t>АСОЦІАЦІЯ ТУРИСТИЧНОЇ ІНДУСТРІЇ АМЕРИКИ</a:t>
            </a:r>
          </a:p>
          <a:p>
            <a:r>
              <a:rPr lang="uk-UA" dirty="0" smtClean="0"/>
              <a:t>КОНФЕДЕРАЦІЯ ТУРИСТИЧНИХ ОРГАНІЗАЦІЙ ЛАТИНСЬКОЇ АМЕРИКИ</a:t>
            </a:r>
          </a:p>
          <a:p>
            <a:r>
              <a:rPr lang="uk-UA" dirty="0" smtClean="0"/>
              <a:t>КАРИБСЬКА ТУРИСТИЧНА ОРГАНІЗАЦІЯ</a:t>
            </a:r>
          </a:p>
          <a:p>
            <a:r>
              <a:rPr lang="uk-UA" dirty="0" smtClean="0"/>
              <a:t>АРАБСЬКИЙ ТУРИСТИЧНИЙ СОЮЗ</a:t>
            </a:r>
          </a:p>
          <a:p>
            <a:r>
              <a:rPr lang="uk-UA" dirty="0" smtClean="0"/>
              <a:t>ПАНАФРИКАНСЬКА ТУРИСТИЧНА ОРГАНІЗАЦІЯ</a:t>
            </a:r>
          </a:p>
          <a:p>
            <a:r>
              <a:rPr lang="uk-UA" dirty="0" smtClean="0"/>
              <a:t>АФРИКАНСЬКА АСОЦІАЦІЯ ПОДОРОЖЕЙ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8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295</TotalTime>
  <Words>814</Words>
  <Application>Microsoft Office PowerPoint</Application>
  <PresentationFormat>Широкий екран</PresentationFormat>
  <Paragraphs>95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Інтеграл</vt:lpstr>
      <vt:lpstr>МІЖНАРОДНІ ТУРИСТИЧНІ ОРГАНІЗАЦІЇ</vt:lpstr>
      <vt:lpstr>      ПРОБЛЕМИ ДО ОБГОВОРЕННЯ</vt:lpstr>
      <vt:lpstr>    УМОВИ ВИНИКНЕННЯ МТО</vt:lpstr>
      <vt:lpstr>         МІЖНАРОДНІ ТУРИСТИЧНІ                      ОРГАНІЗАЦІЇ</vt:lpstr>
      <vt:lpstr>   КЛАСИФІКАЦІЇ МІЖНАРОДНИХ       ТУРИСТИЧНИХ ОРГАНІЗАЦІЙ</vt:lpstr>
      <vt:lpstr>           ГРУПИ МІЖНАРОДНИХ       ТУРИСТИЧНИХ ОРГАНІЗАЦІЙ</vt:lpstr>
      <vt:lpstr>ОБ’ЄДНАННЯ В ТУРИСТИЧНІЙ СФЕРІ –         ЦЕ НЕ ТІЛЬКИ ОРГАНІЗАЦІЇ  </vt:lpstr>
      <vt:lpstr>      ЦІЛІ ТА ЗАВДАННЯ СВІТОВИХ     ЗАГАЛЬНОГО ХАРАКТЕРУ МТО</vt:lpstr>
      <vt:lpstr>   РЕГІОНАЛЬНІ МТО ЗАГАЛЬНОГО                      ХАРАКТЕРУ</vt:lpstr>
      <vt:lpstr>    ЦІЛІ ТА ЗАВДАННЯ РЕГІОНАЛЬНИХ          МТО ЗАГАЛЬНОГО ХАРАКТЕРУ </vt:lpstr>
      <vt:lpstr>            ВСЕСВІТНЯ ТУРИСТИЧНА ОРГАНІЗАЦІЯ  (WTO – 1975 = UNWTO – 2003)          ЧЛЕНСТВО УКРАЇНИ З 1997 р.</vt:lpstr>
      <vt:lpstr>             Україна ТА UNWTO</vt:lpstr>
      <vt:lpstr> ДЯКУЮ ЗА УВАГУ!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ТУРИСТИЧНІ ОРГАНІЗАЦІЇ</dc:title>
  <dc:creator>Пользователь</dc:creator>
  <cp:lastModifiedBy>Пользователь</cp:lastModifiedBy>
  <cp:revision>25</cp:revision>
  <dcterms:created xsi:type="dcterms:W3CDTF">2020-12-14T11:54:44Z</dcterms:created>
  <dcterms:modified xsi:type="dcterms:W3CDTF">2020-12-14T16:50:09Z</dcterms:modified>
</cp:coreProperties>
</file>