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2" roundtripDataSignature="AMtx7mhtrIn+5KecJfLZyBD76tsTz7ab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9984213-CE5A-42EE-AD48-33CA6C7957FE}">
  <a:tblStyle styleId="{19984213-CE5A-42EE-AD48-33CA6C7957F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customschemas.google.com/relationships/presentationmetadata" Target="metadata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7" name="Google Shape;17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7" name="Google Shape;187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3" name="Google Shape;19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9" name="Google Shape;19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6" name="Google Shape;206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3" name="Google Shape;213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" name="Google Shape;8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1" name="Google Shape;11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4" name="Google Shape;13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1" name="Google Shape;14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6" name="Google Shape;16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7" name="Google Shape;77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4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8" name="Google Shape;18;p24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9" name="Google Shape;19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5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6"/>
          <p:cNvSpPr txBox="1"/>
          <p:nvPr>
            <p:ph idx="1" type="body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7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27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38" name="Google Shape;38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8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44" name="Google Shape;44;p28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45" name="Google Shape;45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3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7" name="Google Shape;57;p3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8" name="Google Shape;58;p3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9" name="Google Shape;59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5" name="Google Shape;65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22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Relationship Id="rId4" Type="http://schemas.openxmlformats.org/officeDocument/2006/relationships/image" Target="../media/image19.png"/><Relationship Id="rId5" Type="http://schemas.openxmlformats.org/officeDocument/2006/relationships/image" Target="../media/image16.jpg"/><Relationship Id="rId6" Type="http://schemas.openxmlformats.org/officeDocument/2006/relationships/image" Target="../media/image25.png"/><Relationship Id="rId7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g"/><Relationship Id="rId4" Type="http://schemas.openxmlformats.org/officeDocument/2006/relationships/image" Target="../media/image15.jpg"/><Relationship Id="rId5" Type="http://schemas.openxmlformats.org/officeDocument/2006/relationships/image" Target="../media/image23.png"/><Relationship Id="rId6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Relationship Id="rId4" Type="http://schemas.openxmlformats.org/officeDocument/2006/relationships/image" Target="../media/image26.jpg"/><Relationship Id="rId5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4.png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0.png"/><Relationship Id="rId5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Relationship Id="rId4" Type="http://schemas.openxmlformats.org/officeDocument/2006/relationships/image" Target="../media/image4.jpg"/><Relationship Id="rId5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42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700" y="4292600"/>
            <a:ext cx="7927125" cy="117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850" y="260350"/>
            <a:ext cx="4176712" cy="360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35150" y="1268412"/>
            <a:ext cx="6840537" cy="803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ШКОЛА\картинки\7237618_images_1457629960.jpg" id="181" name="Google Shape;181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95287" y="765175"/>
            <a:ext cx="863600" cy="120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2"/>
          <p:cNvSpPr txBox="1"/>
          <p:nvPr/>
        </p:nvSpPr>
        <p:spPr>
          <a:xfrm>
            <a:off x="1908175" y="765175"/>
            <a:ext cx="3578225" cy="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Працюємо з підручником стр.  155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3" name="Google Shape;183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5287" y="2060575"/>
            <a:ext cx="6991350" cy="4586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451725" y="2276475"/>
            <a:ext cx="1425575" cy="244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550" y="1196975"/>
            <a:ext cx="7561262" cy="540067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3"/>
          <p:cNvSpPr txBox="1"/>
          <p:nvPr/>
        </p:nvSpPr>
        <p:spPr>
          <a:xfrm>
            <a:off x="1692275" y="260350"/>
            <a:ext cx="5832475" cy="646112"/>
          </a:xfrm>
          <a:prstGeom prst="rect">
            <a:avLst/>
          </a:prstGeom>
          <a:gradFill>
            <a:gsLst>
              <a:gs pos="0">
                <a:srgbClr val="9EEAFF"/>
              </a:gs>
              <a:gs pos="35000">
                <a:srgbClr val="BBEFFF"/>
              </a:gs>
              <a:gs pos="100000">
                <a:srgbClr val="E4F9FF"/>
              </a:gs>
            </a:gsLst>
            <a:lin ang="16200000" scaled="0"/>
          </a:gradFill>
          <a:ln cap="flat" cmpd="sng" w="9525">
            <a:solidFill>
              <a:srgbClr val="46AAC5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Уважно роздивіться діаграму. Поясніть можливі причини зростання чисельності  КПУ. Зробіть висновки.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6"/>
          <p:cNvSpPr txBox="1"/>
          <p:nvPr/>
        </p:nvSpPr>
        <p:spPr>
          <a:xfrm>
            <a:off x="755650" y="549275"/>
            <a:ext cx="7883525" cy="830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rgbClr val="3B3B3B"/>
                </a:solidFill>
                <a:latin typeface="Calibri"/>
                <a:ea typeface="Calibri"/>
                <a:cs typeface="Calibri"/>
                <a:sym typeface="Calibri"/>
              </a:rPr>
              <a:t>Порівняйте показники розвитку економіки України першої і другої половини 60-х років і зробіть висновки.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6" name="Google Shape;196;p16"/>
          <p:cNvGraphicFramePr/>
          <p:nvPr/>
        </p:nvGraphicFramePr>
        <p:xfrm>
          <a:off x="611187" y="17002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{19984213-CE5A-42EE-AD48-33CA6C7957FE}</a:tableStyleId>
              </a:tblPr>
              <a:tblGrid>
                <a:gridCol w="4243375"/>
                <a:gridCol w="1808150"/>
                <a:gridCol w="2012950"/>
              </a:tblGrid>
              <a:tr h="1028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3B3B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3B3B3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Показники</a:t>
                      </a:r>
                      <a:endParaRPr sz="1400" u="none" cap="none" strike="noStrike"/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3B3B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3B3B3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1961-1965 рр. (%)</a:t>
                      </a:r>
                      <a:endParaRPr sz="1400" u="none" cap="none" strike="noStrike"/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3B3B"/>
                        </a:buClr>
                        <a:buSzPts val="1800"/>
                        <a:buFont typeface="Calibri"/>
                        <a:buNone/>
                      </a:pPr>
                      <a:r>
                        <a:rPr b="1" i="0" lang="en-US" sz="1800" u="none" cap="none" strike="noStrike">
                          <a:solidFill>
                            <a:srgbClr val="3B3B3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1966-1970 рр. (%)</a:t>
                      </a:r>
                      <a:endParaRPr sz="1400" u="none" cap="none" strike="noStrike"/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3B3B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3B3B3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Валовий суспільний продукт</a:t>
                      </a:r>
                      <a:endParaRPr sz="1400" u="none" cap="none" strike="noStrike"/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3B3B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3B3B3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6,9</a:t>
                      </a:r>
                      <a:endParaRPr sz="1400" u="none" cap="none" strike="noStrike"/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3B3B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3B3B3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6,7</a:t>
                      </a:r>
                      <a:endParaRPr sz="1400" u="none" cap="none" strike="noStrike"/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3B3B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3B3B3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Вироблений національний доход</a:t>
                      </a:r>
                      <a:endParaRPr sz="1400" u="none" cap="none" strike="noStrike"/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3B3B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3B3B3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7,0</a:t>
                      </a:r>
                      <a:endParaRPr sz="1400" u="none" cap="none" strike="noStrike"/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3B3B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3B3B3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6,7</a:t>
                      </a:r>
                      <a:endParaRPr sz="1400" u="none" cap="none" strike="noStrike"/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3B3B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3B3B3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Вся продукція промисловості</a:t>
                      </a:r>
                      <a:endParaRPr sz="1400" u="none" cap="none" strike="noStrike"/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3B3B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3B3B3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8,8</a:t>
                      </a:r>
                      <a:endParaRPr sz="1400" u="none" cap="none" strike="noStrike"/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3B3B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3B3B3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8,4</a:t>
                      </a:r>
                      <a:endParaRPr sz="1400" u="none" cap="none" strike="noStrike"/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3B3B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3B3B3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Капітальні вкладення</a:t>
                      </a:r>
                      <a:endParaRPr sz="1400" u="none" cap="none" strike="noStrike"/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3B3B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3B3B3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5,2</a:t>
                      </a:r>
                      <a:endParaRPr sz="1400" u="none" cap="none" strike="noStrike"/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3B3B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3B3B3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6,8</a:t>
                      </a:r>
                      <a:endParaRPr sz="1400" u="none" cap="none" strike="noStrike"/>
                    </a:p>
                  </a:txBody>
                  <a:tcPr marT="0" marB="0" marR="0" marL="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3B3B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3B3B3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Продуктивність суспільної праці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3B3B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3B3B3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6,4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B3B3B"/>
                        </a:buClr>
                        <a:buSzPts val="1800"/>
                        <a:buFont typeface="Calibri"/>
                        <a:buNone/>
                      </a:pPr>
                      <a:r>
                        <a:rPr b="0" i="0" lang="en-US" sz="1800" u="none" cap="none" strike="noStrike">
                          <a:solidFill>
                            <a:srgbClr val="3B3B3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6.1</a:t>
                      </a:r>
                      <a:endParaRPr sz="1400" u="none" cap="none" strike="noStrike"/>
                    </a:p>
                  </a:txBody>
                  <a:tcPr marT="0" marB="0" marR="0" marL="0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7"/>
          <p:cNvSpPr txBox="1"/>
          <p:nvPr>
            <p:ph type="title"/>
          </p:nvPr>
        </p:nvSpPr>
        <p:spPr>
          <a:xfrm>
            <a:off x="357187" y="274637"/>
            <a:ext cx="6086475" cy="8683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1" i="0" lang="en-US" sz="3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Реформа голови Ради Міністрів СРСР О.Косигіна 1965 р.</a:t>
            </a:r>
            <a:endParaRPr/>
          </a:p>
        </p:txBody>
      </p:sp>
      <p:graphicFrame>
        <p:nvGraphicFramePr>
          <p:cNvPr id="202" name="Google Shape;202;p17"/>
          <p:cNvGraphicFramePr/>
          <p:nvPr/>
        </p:nvGraphicFramePr>
        <p:xfrm>
          <a:off x="395287" y="14843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{19984213-CE5A-42EE-AD48-33CA6C7957FE}</a:tableStyleId>
              </a:tblPr>
              <a:tblGrid>
                <a:gridCol w="1824025"/>
                <a:gridCol w="5376850"/>
              </a:tblGrid>
              <a:tr h="546100">
                <a:tc>
                  <a:txBody>
                    <a:bodyPr/>
                    <a:lstStyle/>
                    <a:p>
                      <a:pPr indent="0" lvl="0" marL="179387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Сфери охоплені реформами</a:t>
                      </a:r>
                      <a:endParaRPr sz="1400" u="none" cap="none" strike="noStrike"/>
                    </a:p>
                  </a:txBody>
                  <a:tcPr marT="0" marB="0" marR="46175" marL="461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179387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Реформи О.Косигіна</a:t>
                      </a:r>
                      <a:endParaRPr sz="1400" u="none" cap="none" strike="noStrike"/>
                    </a:p>
                  </a:txBody>
                  <a:tcPr marT="0" marB="0" marR="46175" marL="461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1109650">
                <a:tc>
                  <a:txBody>
                    <a:bodyPr/>
                    <a:lstStyle/>
                    <a:p>
                      <a:pPr indent="0" lvl="0" marL="179387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Промисловість</a:t>
                      </a:r>
                      <a:endParaRPr sz="1400" u="none" cap="none" strike="noStrike"/>
                    </a:p>
                  </a:txBody>
                  <a:tcPr marT="0" marB="0" marR="46175" marL="461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179387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Вдосконалення системи планування і підвищення самостійності підприємств.</a:t>
                      </a:r>
                      <a:endParaRPr sz="1400" u="none" cap="none" strike="noStrike"/>
                    </a:p>
                    <a:p>
                      <a:pPr indent="0" lvl="0" marL="179387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Посилення економічного стимулювання і підвищення матеріальної зацікавленості трудових колективів.</a:t>
                      </a:r>
                      <a:endParaRPr sz="1400" u="none" cap="none" strike="noStrike"/>
                    </a:p>
                  </a:txBody>
                  <a:tcPr marT="0" marB="0" marR="46175" marL="461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2682875">
                <a:tc>
                  <a:txBody>
                    <a:bodyPr/>
                    <a:lstStyle/>
                    <a:p>
                      <a:pPr indent="0" lvl="0" marL="179387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Сільське господарство</a:t>
                      </a:r>
                      <a:endParaRPr sz="1400" u="none" cap="none" strike="noStrike"/>
                    </a:p>
                  </a:txBody>
                  <a:tcPr marT="0" marB="0" marR="46175" marL="461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179387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Зменшення планів обов`язкових поставок зерна.</a:t>
                      </a:r>
                      <a:endParaRPr sz="1400" u="none" cap="none" strike="noStrike"/>
                    </a:p>
                    <a:p>
                      <a:pPr indent="0" lvl="0" marL="179387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Встановлення твердих планів закупівлі продукції на п`ять років.</a:t>
                      </a:r>
                      <a:endParaRPr sz="1400" u="none" cap="none" strike="noStrike"/>
                    </a:p>
                    <a:p>
                      <a:pPr indent="0" lvl="0" marL="179387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Підвищення закупівельних цін.</a:t>
                      </a:r>
                      <a:endParaRPr sz="1400" u="none" cap="none" strike="noStrike"/>
                    </a:p>
                    <a:p>
                      <a:pPr indent="0" lvl="0" marL="179387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Запровадження надбавок за надпланову продукцію.</a:t>
                      </a:r>
                      <a:endParaRPr sz="1400" u="none" cap="none" strike="noStrike"/>
                    </a:p>
                    <a:p>
                      <a:pPr indent="0" lvl="0" marL="179387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Запровадження гарантованої оплати праці колгоспників.</a:t>
                      </a:r>
                      <a:endParaRPr sz="1400" u="none" cap="none" strike="noStrike"/>
                    </a:p>
                    <a:p>
                      <a:pPr indent="0" lvl="0" marL="179387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Скасування обмежень щодо особистих підсобних господарств.</a:t>
                      </a:r>
                      <a:endParaRPr sz="1400" u="none" cap="none" strike="noStrike"/>
                    </a:p>
                    <a:p>
                      <a:pPr indent="0" lvl="0" marL="179387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Зміцнення матеріально-технічної бази колгоспів і радгоспів.</a:t>
                      </a:r>
                      <a:endParaRPr sz="1400" u="none" cap="none" strike="noStrike"/>
                    </a:p>
                    <a:p>
                      <a:pPr indent="0" lvl="0" marL="179387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Дотації і капітальні вкладення у сільське господарство.</a:t>
                      </a:r>
                      <a:endParaRPr sz="1400" u="none" cap="none" strike="noStrike"/>
                    </a:p>
                  </a:txBody>
                  <a:tcPr marT="0" marB="0" marR="46175" marL="461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554025">
                <a:tc>
                  <a:txBody>
                    <a:bodyPr/>
                    <a:lstStyle/>
                    <a:p>
                      <a:pPr indent="0" lvl="0" marL="179387" marR="0" rtl="0"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b="1" i="0" lang="en-US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Управління</a:t>
                      </a:r>
                      <a:endParaRPr sz="1400" u="none" cap="none" strike="noStrike"/>
                    </a:p>
                  </a:txBody>
                  <a:tcPr marT="0" marB="0" marR="46175" marL="461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indent="0" lvl="0" marL="179387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imes New Roman"/>
                        <a:buNone/>
                      </a:pPr>
                      <a:r>
                        <a:rPr b="0" i="0" lang="en-US" sz="1600" u="none" cap="none" strike="noStrike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Перехід від територіального принципу управління до галузевого. Відновлення системи міністерств.</a:t>
                      </a:r>
                      <a:endParaRPr sz="1400" u="none" cap="none" strike="noStrike"/>
                    </a:p>
                  </a:txBody>
                  <a:tcPr marT="0" marB="0" marR="46175" marL="461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pic>
        <p:nvPicPr>
          <p:cNvPr descr="http://dic.academic.ru/pictures/wiki/files/50/200px-time_1965_cover.jpg" id="203" name="Google Shape;20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0650" y="0"/>
            <a:ext cx="1403350" cy="193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s://upload.wikimedia.org/wikipedia/ru/1/1f/USSR_extTrade_1970.png" id="208" name="Google Shape;20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5750" y="142875"/>
            <a:ext cx="6305550" cy="6310312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8"/>
          <p:cNvSpPr txBox="1"/>
          <p:nvPr/>
        </p:nvSpPr>
        <p:spPr>
          <a:xfrm>
            <a:off x="6858000" y="714375"/>
            <a:ext cx="2143125" cy="3170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Економісти називали 8-му</a:t>
            </a: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п’ятирічку «золотою»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стверджуючи, що «період </a:t>
            </a:r>
            <a:r>
              <a:rPr b="1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1966-1970 pp.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був найкращим за останні 30 років.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8"/>
          <p:cNvSpPr/>
          <p:nvPr/>
        </p:nvSpPr>
        <p:spPr>
          <a:xfrm>
            <a:off x="6797675" y="4608512"/>
            <a:ext cx="2065337" cy="884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4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A04400"/>
                </a:solidFill>
                <a:latin typeface="Arial"/>
                <a:ea typeface="Arial"/>
                <a:cs typeface="Arial"/>
                <a:sym typeface="Arial"/>
              </a:rPr>
              <a:t>Чи дійсно це так?</a:t>
            </a:r>
            <a:endParaRPr b="1" i="0" sz="2400" u="none" cap="none" strike="noStrike">
              <a:solidFill>
                <a:srgbClr val="A044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9"/>
          <p:cNvSpPr txBox="1"/>
          <p:nvPr/>
        </p:nvSpPr>
        <p:spPr>
          <a:xfrm>
            <a:off x="2051050" y="1557337"/>
            <a:ext cx="6337300" cy="19383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000"/>
              <a:buFont typeface="Calibri"/>
              <a:buNone/>
            </a:pPr>
            <a:r>
              <a:rPr b="1" i="0" lang="en-US" sz="2000" u="none" cap="none" strike="noStrike">
                <a:solidFill>
                  <a:srgbClr val="3B3B3B"/>
                </a:solidFill>
                <a:latin typeface="Calibri"/>
                <a:ea typeface="Calibri"/>
                <a:cs typeface="Calibri"/>
                <a:sym typeface="Calibri"/>
              </a:rPr>
              <a:t>Причини невдач реформ 1960-х рр.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3B3B3B"/>
                </a:solidFill>
                <a:latin typeface="Calibri"/>
                <a:ea typeface="Calibri"/>
                <a:cs typeface="Calibri"/>
                <a:sym typeface="Calibri"/>
              </a:rPr>
              <a:t>1. Командні методи керівництва.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3B3B3B"/>
                </a:solidFill>
                <a:latin typeface="Calibri"/>
                <a:ea typeface="Calibri"/>
                <a:cs typeface="Calibri"/>
                <a:sym typeface="Calibri"/>
              </a:rPr>
              <a:t>2. Орієнтація на екстенсивні методи господарювання.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3B3B3B"/>
                </a:solidFill>
                <a:latin typeface="Calibri"/>
                <a:ea typeface="Calibri"/>
                <a:cs typeface="Calibri"/>
                <a:sym typeface="Calibri"/>
              </a:rPr>
              <a:t>3. Мілітаризація економіки.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3B3B3B"/>
                </a:solidFill>
                <a:latin typeface="Calibri"/>
                <a:ea typeface="Calibri"/>
                <a:cs typeface="Calibri"/>
                <a:sym typeface="Calibri"/>
              </a:rPr>
              <a:t>4. Косметичний характер реформ, які не зачіпали основ радянської економіки.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9"/>
          <p:cNvSpPr txBox="1"/>
          <p:nvPr/>
        </p:nvSpPr>
        <p:spPr>
          <a:xfrm>
            <a:off x="323850" y="3716337"/>
            <a:ext cx="8496300" cy="2678112"/>
          </a:xfrm>
          <a:prstGeom prst="rect">
            <a:avLst/>
          </a:prstGeom>
          <a:gradFill>
            <a:gsLst>
              <a:gs pos="0">
                <a:srgbClr val="BCBCBC"/>
              </a:gs>
              <a:gs pos="35000">
                <a:srgbClr val="D0D0D0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0000">
              <a:srgbClr val="000000">
                <a:alpha val="37254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3B3B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3B3B3B"/>
                </a:solidFill>
                <a:latin typeface="Calibri"/>
                <a:ea typeface="Calibri"/>
                <a:cs typeface="Calibri"/>
                <a:sym typeface="Calibri"/>
              </a:rPr>
              <a:t>Від самого свого початку реформа була приречена на поразку, оскільки вона залишала без змін глибинні відносини виробництва — відносини власності. У реформі були закладені несумісні принципи: розширення прав підприємств і посилення централізації. Хоча підприємства ставали формально більш самостійними, вони не мали права самостійно визначати ціну на свою продукцію.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"/>
          <p:cNvSpPr/>
          <p:nvPr/>
        </p:nvSpPr>
        <p:spPr>
          <a:xfrm>
            <a:off x="365125" y="165100"/>
            <a:ext cx="2811462" cy="7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4400"/>
              </a:buClr>
              <a:buSzPts val="3600"/>
              <a:buFont typeface="Calibri"/>
              <a:buNone/>
            </a:pPr>
            <a:r>
              <a:rPr b="1" i="0" lang="en-US" sz="3600" u="none" cap="none" strike="noStrike">
                <a:solidFill>
                  <a:srgbClr val="A04400"/>
                </a:solidFill>
                <a:latin typeface="Calibri"/>
                <a:ea typeface="Calibri"/>
                <a:cs typeface="Calibri"/>
                <a:sym typeface="Calibri"/>
              </a:rPr>
              <a:t>План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4"/>
          <p:cNvSpPr txBox="1"/>
          <p:nvPr/>
        </p:nvSpPr>
        <p:spPr>
          <a:xfrm>
            <a:off x="539750" y="981075"/>
            <a:ext cx="6767512" cy="3046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Ідеологічні орієнтири партійно – радянського керівництва та зміни в його структурі. П.Шелест. В.Щербицький.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Конституція УРСР 1978 року.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Економічне становище УРСР у 70-х на п. 80-х рр. XX ст.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850" y="404812"/>
            <a:ext cx="8643937" cy="2447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0825" y="3500437"/>
            <a:ext cx="8659812" cy="1223962"/>
          </a:xfrm>
          <a:prstGeom prst="rect">
            <a:avLst/>
          </a:prstGeom>
          <a:noFill/>
          <a:ln cap="flat" cmpd="sng" w="28575">
            <a:solidFill>
              <a:srgbClr val="E46C0A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"/>
          <p:cNvSpPr txBox="1"/>
          <p:nvPr/>
        </p:nvSpPr>
        <p:spPr>
          <a:xfrm>
            <a:off x="2403673" y="1399825"/>
            <a:ext cx="4366800" cy="58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</a:t>
            </a:r>
            <a:r>
              <a:rPr b="1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Тихий переворот</a:t>
            </a:r>
            <a:r>
              <a:rPr b="0" i="0" lang="en-US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925" y="2263225"/>
            <a:ext cx="1872250" cy="259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6"/>
          <p:cNvPicPr preferRelativeResize="0"/>
          <p:nvPr/>
        </p:nvPicPr>
        <p:blipFill rotWithShape="1">
          <a:blip r:embed="rId4">
            <a:alphaModFix/>
          </a:blip>
          <a:srcRect b="0" l="9245" r="11431" t="0"/>
          <a:stretch/>
        </p:blipFill>
        <p:spPr>
          <a:xfrm>
            <a:off x="6770475" y="2263227"/>
            <a:ext cx="2061350" cy="259352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6"/>
          <p:cNvSpPr/>
          <p:nvPr/>
        </p:nvSpPr>
        <p:spPr>
          <a:xfrm>
            <a:off x="3468687" y="762000"/>
            <a:ext cx="2236787" cy="8588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151"/>
              </a:buClr>
              <a:buSzPts val="4000"/>
              <a:buFont typeface="Calibri"/>
              <a:buNone/>
            </a:pPr>
            <a:r>
              <a:rPr b="1" i="0" lang="en-US" sz="4000" u="none" cap="none" strike="noStrike">
                <a:solidFill>
                  <a:srgbClr val="515151"/>
                </a:solidFill>
                <a:latin typeface="Calibri"/>
                <a:ea typeface="Calibri"/>
                <a:cs typeface="Calibri"/>
                <a:sym typeface="Calibri"/>
              </a:rPr>
              <a:t>1964 р.</a:t>
            </a:r>
            <a:endParaRPr b="1" i="0" sz="4000" u="none" cap="none" strike="noStrike">
              <a:solidFill>
                <a:srgbClr val="51515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1187" y="5732462"/>
            <a:ext cx="8150225" cy="93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0825" y="115887"/>
            <a:ext cx="8281987" cy="720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6"/>
          <p:cNvSpPr/>
          <p:nvPr/>
        </p:nvSpPr>
        <p:spPr>
          <a:xfrm>
            <a:off x="2554275" y="1916100"/>
            <a:ext cx="4134300" cy="37554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ourier New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М.С. Хрущова на посаді першого секретаря ЦК КПРС змінив виходець з України 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ourier New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Л. І. Брежнєв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8312" y="1484312"/>
            <a:ext cx="8242300" cy="3097212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7"/>
          <p:cNvSpPr txBox="1"/>
          <p:nvPr/>
        </p:nvSpPr>
        <p:spPr>
          <a:xfrm>
            <a:off x="395287" y="476250"/>
            <a:ext cx="2881312" cy="92392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ourier New"/>
              <a:buNone/>
            </a:pPr>
            <a:r>
              <a:rPr b="1" i="0" lang="en-US" sz="1800" u="none" cap="none" strike="noStrike">
                <a:solidFill>
                  <a:srgbClr val="002060"/>
                </a:solidFill>
                <a:latin typeface="Courier New"/>
                <a:ea typeface="Courier New"/>
                <a:cs typeface="Courier New"/>
                <a:sym typeface="Courier New"/>
              </a:rPr>
              <a:t>Побудова комунізму за 20 років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Courier New"/>
              <a:buNone/>
            </a:pPr>
            <a:r>
              <a:rPr b="1" i="0" lang="en-US" sz="1800" u="none" cap="none" strike="noStrike">
                <a:solidFill>
                  <a:srgbClr val="002060"/>
                </a:solidFill>
                <a:latin typeface="Courier New"/>
                <a:ea typeface="Courier New"/>
                <a:cs typeface="Courier New"/>
                <a:sym typeface="Courier New"/>
              </a:rPr>
              <a:t>М.Хрущов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7"/>
          <p:cNvSpPr/>
          <p:nvPr/>
        </p:nvSpPr>
        <p:spPr>
          <a:xfrm>
            <a:off x="2511425" y="274637"/>
            <a:ext cx="1304925" cy="1189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322D"/>
              </a:buClr>
              <a:buSzPts val="5400"/>
              <a:buFont typeface="Calibri"/>
              <a:buNone/>
            </a:pPr>
            <a:r>
              <a:rPr b="1" i="0" lang="en-US" sz="5400" u="none" cap="none" strike="noStrik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7"/>
          <p:cNvSpPr txBox="1"/>
          <p:nvPr/>
        </p:nvSpPr>
        <p:spPr>
          <a:xfrm>
            <a:off x="3563937" y="692150"/>
            <a:ext cx="2528887" cy="64611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Зміна керівництва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ourier New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1964 р.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7"/>
          <p:cNvSpPr txBox="1"/>
          <p:nvPr/>
        </p:nvSpPr>
        <p:spPr>
          <a:xfrm>
            <a:off x="6227762" y="476250"/>
            <a:ext cx="2700337" cy="923925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Courier New"/>
              <a:buNone/>
            </a:pPr>
            <a:r>
              <a:rPr b="1" i="0" lang="en-US" sz="1800" u="none" cap="none" strike="noStrike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1960-ті р. – </a:t>
            </a:r>
            <a:r>
              <a:rPr b="1" i="0" lang="en-US" sz="1800" u="sng" cap="none" strike="noStrike">
                <a:solidFill>
                  <a:srgbClr val="C00000"/>
                </a:solidFill>
                <a:latin typeface="Courier New"/>
                <a:ea typeface="Courier New"/>
                <a:cs typeface="Courier New"/>
                <a:sym typeface="Courier New"/>
              </a:rPr>
              <a:t>розвинутий соціалізм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7"/>
          <p:cNvSpPr/>
          <p:nvPr/>
        </p:nvSpPr>
        <p:spPr>
          <a:xfrm rot="360000">
            <a:off x="8220075" y="1217612"/>
            <a:ext cx="419100" cy="850900"/>
          </a:xfrm>
          <a:prstGeom prst="curvedLeftArrow">
            <a:avLst>
              <a:gd fmla="val 16281" name="adj1"/>
              <a:gd fmla="val 20270" name="adj2"/>
              <a:gd fmla="val 11248" name="adj3"/>
            </a:avLst>
          </a:prstGeom>
          <a:gradFill>
            <a:gsLst>
              <a:gs pos="0">
                <a:srgbClr val="9B2D2A"/>
              </a:gs>
              <a:gs pos="80000">
                <a:srgbClr val="CB3D3A"/>
              </a:gs>
              <a:gs pos="100000">
                <a:srgbClr val="CE3B37"/>
              </a:gs>
            </a:gsLst>
            <a:lin ang="16200000" scaled="0"/>
          </a:gradFill>
          <a:ln cap="flat" cmpd="sng" w="9525">
            <a:solidFill>
              <a:srgbClr val="BE4B4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3000">
              <a:srgbClr val="000000">
                <a:alpha val="34509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7"/>
          <p:cNvSpPr txBox="1"/>
          <p:nvPr/>
        </p:nvSpPr>
        <p:spPr>
          <a:xfrm>
            <a:off x="1187450" y="4797425"/>
            <a:ext cx="2592387" cy="1322387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Неосталінізм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- 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часткова реанімація сталінської командно-адміністративної системи без масових репресій.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:\ШКОЛА\історія України 11 кл\криза радянської влади 1965 - 1985\картинки\Без названия.jpg" id="120" name="Google Shape;12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387" y="4797425"/>
            <a:ext cx="863600" cy="135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7"/>
          <p:cNvSpPr txBox="1"/>
          <p:nvPr/>
        </p:nvSpPr>
        <p:spPr>
          <a:xfrm>
            <a:off x="4356100" y="4652962"/>
            <a:ext cx="3925887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Створення культу особи Л.І. Брєжнєва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" name="Google Shape;122;p7"/>
          <p:cNvCxnSpPr/>
          <p:nvPr/>
        </p:nvCxnSpPr>
        <p:spPr>
          <a:xfrm>
            <a:off x="3779837" y="5013325"/>
            <a:ext cx="504825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miter lim="800000"/>
            <a:headEnd len="sm" w="sm" type="none"/>
            <a:tailEnd len="med" w="med" type="stealth"/>
          </a:ln>
          <a:effectLst>
            <a:outerShdw blurRad="63500" dir="5400000" dist="20000">
              <a:srgbClr val="000000">
                <a:alpha val="37254"/>
              </a:srgbClr>
            </a:outerShdw>
          </a:effectLst>
        </p:spPr>
      </p:cxnSp>
      <p:sp>
        <p:nvSpPr>
          <p:cNvPr id="123" name="Google Shape;123;p7"/>
          <p:cNvSpPr txBox="1"/>
          <p:nvPr/>
        </p:nvSpPr>
        <p:spPr>
          <a:xfrm>
            <a:off x="4859337" y="5516562"/>
            <a:ext cx="4105275" cy="923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1967 р. - КДБ  - спеціальне п'яте управління – “боротьба з ідеологічними диверсіями”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7"/>
          <p:cNvSpPr txBox="1"/>
          <p:nvPr/>
        </p:nvSpPr>
        <p:spPr>
          <a:xfrm>
            <a:off x="4427537" y="4868862"/>
            <a:ext cx="4370387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Нехтування свободами і правами людини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5" name="Google Shape;125;p7"/>
          <p:cNvCxnSpPr/>
          <p:nvPr/>
        </p:nvCxnSpPr>
        <p:spPr>
          <a:xfrm>
            <a:off x="3932237" y="5165725"/>
            <a:ext cx="504825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miter lim="800000"/>
            <a:headEnd len="sm" w="sm" type="none"/>
            <a:tailEnd len="med" w="med" type="stealth"/>
          </a:ln>
          <a:effectLst>
            <a:outerShdw blurRad="63500" dir="5400000" dist="20000">
              <a:srgbClr val="000000">
                <a:alpha val="37254"/>
              </a:srgbClr>
            </a:outerShdw>
          </a:effectLst>
        </p:spPr>
      </p:cxnSp>
      <p:cxnSp>
        <p:nvCxnSpPr>
          <p:cNvPr id="126" name="Google Shape;126;p7"/>
          <p:cNvCxnSpPr/>
          <p:nvPr/>
        </p:nvCxnSpPr>
        <p:spPr>
          <a:xfrm>
            <a:off x="4084637" y="5318125"/>
            <a:ext cx="504825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miter lim="800000"/>
            <a:headEnd len="sm" w="sm" type="none"/>
            <a:tailEnd len="med" w="med" type="stealth"/>
          </a:ln>
          <a:effectLst>
            <a:outerShdw blurRad="63500" dir="5400000" dist="20000">
              <a:srgbClr val="000000">
                <a:alpha val="37254"/>
              </a:srgbClr>
            </a:outerShdw>
          </a:effectLst>
        </p:spPr>
      </p:cxnSp>
      <p:cxnSp>
        <p:nvCxnSpPr>
          <p:cNvPr id="127" name="Google Shape;127;p7"/>
          <p:cNvCxnSpPr/>
          <p:nvPr/>
        </p:nvCxnSpPr>
        <p:spPr>
          <a:xfrm>
            <a:off x="4237037" y="5470525"/>
            <a:ext cx="504825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miter lim="800000"/>
            <a:headEnd len="sm" w="sm" type="none"/>
            <a:tailEnd len="med" w="med" type="stealth"/>
          </a:ln>
          <a:effectLst>
            <a:outerShdw blurRad="63500" dir="5400000" dist="20000">
              <a:srgbClr val="000000">
                <a:alpha val="37254"/>
              </a:srgbClr>
            </a:outerShdw>
          </a:effectLst>
        </p:spPr>
      </p:cxnSp>
      <p:cxnSp>
        <p:nvCxnSpPr>
          <p:cNvPr id="128" name="Google Shape;128;p7"/>
          <p:cNvCxnSpPr/>
          <p:nvPr/>
        </p:nvCxnSpPr>
        <p:spPr>
          <a:xfrm>
            <a:off x="4389437" y="5622925"/>
            <a:ext cx="504825" cy="0"/>
          </a:xfrm>
          <a:prstGeom prst="straightConnector1">
            <a:avLst/>
          </a:prstGeom>
          <a:noFill/>
          <a:ln cap="flat" cmpd="sng" w="25400">
            <a:solidFill>
              <a:schemeClr val="accent2"/>
            </a:solidFill>
            <a:prstDash val="solid"/>
            <a:miter lim="800000"/>
            <a:headEnd len="sm" w="sm" type="none"/>
            <a:tailEnd len="med" w="med" type="stealth"/>
          </a:ln>
          <a:effectLst>
            <a:outerShdw blurRad="63500" dir="5400000" dist="20000">
              <a:srgbClr val="000000">
                <a:alpha val="37254"/>
              </a:srgbClr>
            </a:outerShdw>
          </a:effectLst>
        </p:spPr>
      </p:cxnSp>
      <p:sp>
        <p:nvSpPr>
          <p:cNvPr id="129" name="Google Shape;129;p7"/>
          <p:cNvSpPr txBox="1"/>
          <p:nvPr/>
        </p:nvSpPr>
        <p:spPr>
          <a:xfrm>
            <a:off x="4643437" y="5084762"/>
            <a:ext cx="3779837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Ідеологічний натиск на інтелігенцію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7"/>
          <p:cNvSpPr txBox="1"/>
          <p:nvPr/>
        </p:nvSpPr>
        <p:spPr>
          <a:xfrm>
            <a:off x="4787900" y="5300662"/>
            <a:ext cx="2309812" cy="369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Звуження демократії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1" name="Google Shape;13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4212" y="6381750"/>
            <a:ext cx="7651750" cy="331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750" y="115887"/>
            <a:ext cx="5616575" cy="345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16687" y="333375"/>
            <a:ext cx="2232025" cy="30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1187" y="3789362"/>
            <a:ext cx="8064500" cy="282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"/>
          <p:cNvSpPr txBox="1"/>
          <p:nvPr/>
        </p:nvSpPr>
        <p:spPr>
          <a:xfrm rot="-5400000">
            <a:off x="-2493168" y="3077368"/>
            <a:ext cx="6238875" cy="461962"/>
          </a:xfrm>
          <a:prstGeom prst="rect">
            <a:avLst/>
          </a:prstGeom>
          <a:gradFill>
            <a:gsLst>
              <a:gs pos="0">
                <a:srgbClr val="FFA2A1"/>
              </a:gs>
              <a:gs pos="35000">
                <a:srgbClr val="FFBEBD"/>
              </a:gs>
              <a:gs pos="100000">
                <a:srgbClr val="FFE5E5"/>
              </a:gs>
            </a:gsLst>
            <a:lin ang="16200000" scaled="0"/>
          </a:gradFill>
          <a:ln cap="flat" cmpd="sng" w="9525">
            <a:solidFill>
              <a:srgbClr val="BE4B4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rPr b="0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Політико-ідеологічна криза радянської моделі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9"/>
          <p:cNvSpPr txBox="1"/>
          <p:nvPr/>
        </p:nvSpPr>
        <p:spPr>
          <a:xfrm>
            <a:off x="1116012" y="6165850"/>
            <a:ext cx="2879725" cy="368300"/>
          </a:xfrm>
          <a:prstGeom prst="rect">
            <a:avLst/>
          </a:prstGeom>
          <a:gradFill>
            <a:gsLst>
              <a:gs pos="0">
                <a:srgbClr val="DAFDA7"/>
              </a:gs>
              <a:gs pos="35000">
                <a:srgbClr val="E4FDC2"/>
              </a:gs>
              <a:gs pos="100000">
                <a:srgbClr val="F5FFE6"/>
              </a:gs>
            </a:gsLst>
            <a:lin ang="16200000" scaled="0"/>
          </a:gra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Репресії проти інакодумців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9"/>
          <p:cNvSpPr txBox="1"/>
          <p:nvPr/>
        </p:nvSpPr>
        <p:spPr>
          <a:xfrm>
            <a:off x="1116012" y="260350"/>
            <a:ext cx="3729037" cy="369887"/>
          </a:xfrm>
          <a:prstGeom prst="rect">
            <a:avLst/>
          </a:prstGeom>
          <a:gradFill>
            <a:gsLst>
              <a:gs pos="0">
                <a:srgbClr val="BCBCBC"/>
              </a:gs>
              <a:gs pos="35000">
                <a:srgbClr val="D0D0D0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Принцип “колегіальне керівництво”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9"/>
          <p:cNvSpPr txBox="1"/>
          <p:nvPr/>
        </p:nvSpPr>
        <p:spPr>
          <a:xfrm>
            <a:off x="1116012" y="765175"/>
            <a:ext cx="7488237" cy="922337"/>
          </a:xfrm>
          <a:prstGeom prst="rect">
            <a:avLst/>
          </a:prstGeom>
          <a:gradFill>
            <a:gsLst>
              <a:gs pos="0">
                <a:srgbClr val="A3C4FF"/>
              </a:gs>
              <a:gs pos="35000">
                <a:srgbClr val="BFD5FF"/>
              </a:gs>
              <a:gs pos="100000">
                <a:srgbClr val="E5EEFF"/>
              </a:gs>
            </a:gsLst>
            <a:lin ang="16200000" scaled="0"/>
          </a:gradFill>
          <a:ln cap="flat" cmpd="sng" w="9525">
            <a:solidFill>
              <a:srgbClr val="4A7EB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Геронтократія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(«влада старців» — форма державного управління, в якій влада належить особам, що за віком перевершують основний вік працездатного населення країни)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9"/>
          <p:cNvSpPr txBox="1"/>
          <p:nvPr/>
        </p:nvSpPr>
        <p:spPr>
          <a:xfrm>
            <a:off x="1116012" y="1844675"/>
            <a:ext cx="4824412" cy="369887"/>
          </a:xfrm>
          <a:prstGeom prst="rect">
            <a:avLst/>
          </a:prstGeom>
          <a:gradFill>
            <a:gsLst>
              <a:gs pos="0">
                <a:srgbClr val="FFA2A1"/>
              </a:gs>
              <a:gs pos="35000">
                <a:srgbClr val="FFBEBD"/>
              </a:gs>
              <a:gs pos="100000">
                <a:srgbClr val="FFE5E5"/>
              </a:gs>
            </a:gsLst>
            <a:lin ang="16200000" scaled="0"/>
          </a:gradFill>
          <a:ln cap="flat" cmpd="sng" w="9525">
            <a:solidFill>
              <a:srgbClr val="BE4B4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Командно-адміністративні методи керівництва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9"/>
          <p:cNvSpPr txBox="1"/>
          <p:nvPr/>
        </p:nvSpPr>
        <p:spPr>
          <a:xfrm>
            <a:off x="1116012" y="2349500"/>
            <a:ext cx="3935412" cy="368300"/>
          </a:xfrm>
          <a:prstGeom prst="rect">
            <a:avLst/>
          </a:prstGeom>
          <a:gradFill>
            <a:gsLst>
              <a:gs pos="0">
                <a:srgbClr val="DAFDA7"/>
              </a:gs>
              <a:gs pos="35000">
                <a:srgbClr val="E4FDC2"/>
              </a:gs>
              <a:gs pos="100000">
                <a:srgbClr val="F5FFE6"/>
              </a:gs>
            </a:gsLst>
            <a:lin ang="16200000" scaled="0"/>
          </a:gradFill>
          <a:ln cap="flat" cmpd="sng" w="9525">
            <a:solidFill>
              <a:srgbClr val="98B954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Централізація управління, бюрократія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9"/>
          <p:cNvSpPr txBox="1"/>
          <p:nvPr/>
        </p:nvSpPr>
        <p:spPr>
          <a:xfrm>
            <a:off x="1116012" y="2852737"/>
            <a:ext cx="2593975" cy="369887"/>
          </a:xfrm>
          <a:prstGeom prst="rect">
            <a:avLst/>
          </a:prstGeom>
          <a:gradFill>
            <a:gsLst>
              <a:gs pos="0">
                <a:srgbClr val="C9B5E8"/>
              </a:gs>
              <a:gs pos="35000">
                <a:srgbClr val="D9CBEE"/>
              </a:gs>
              <a:gs pos="100000">
                <a:srgbClr val="F0EAF9"/>
              </a:gs>
            </a:gsLst>
            <a:lin ang="16200000" scaled="0"/>
          </a:gradFill>
          <a:ln cap="flat" cmpd="sng" w="9525">
            <a:solidFill>
              <a:srgbClr val="7D60A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Авторитаризм у політиці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9"/>
          <p:cNvSpPr txBox="1"/>
          <p:nvPr/>
        </p:nvSpPr>
        <p:spPr>
          <a:xfrm>
            <a:off x="1116012" y="3357562"/>
            <a:ext cx="7127875" cy="646112"/>
          </a:xfrm>
          <a:prstGeom prst="rect">
            <a:avLst/>
          </a:prstGeom>
          <a:gradFill>
            <a:gsLst>
              <a:gs pos="0">
                <a:srgbClr val="9EEAFF"/>
              </a:gs>
              <a:gs pos="35000">
                <a:srgbClr val="BBEFFF"/>
              </a:gs>
              <a:gs pos="100000">
                <a:srgbClr val="E4F9FF"/>
              </a:gs>
            </a:gsLst>
            <a:lin ang="16200000" scaled="0"/>
          </a:gradFill>
          <a:ln cap="flat" cmpd="sng" w="9525">
            <a:solidFill>
              <a:srgbClr val="46AAC5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Злиття функцій партійного і державного апарату, зміцнення монополії КПРС на владу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9"/>
          <p:cNvSpPr txBox="1"/>
          <p:nvPr/>
        </p:nvSpPr>
        <p:spPr>
          <a:xfrm>
            <a:off x="1116012" y="4149725"/>
            <a:ext cx="2276475" cy="368300"/>
          </a:xfrm>
          <a:prstGeom prst="rect">
            <a:avLst/>
          </a:prstGeom>
          <a:gradFill>
            <a:gsLst>
              <a:gs pos="0">
                <a:srgbClr val="FFBE86"/>
              </a:gs>
              <a:gs pos="35000">
                <a:srgbClr val="FFD0AA"/>
              </a:gs>
              <a:gs pos="100000">
                <a:srgbClr val="FFEBDB"/>
              </a:gs>
            </a:gsLst>
            <a:lin ang="16200000" scaled="0"/>
          </a:gradFill>
          <a:ln cap="flat" cmpd="sng" w="9525">
            <a:solidFill>
              <a:srgbClr val="F6924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Згортання демократії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9"/>
          <p:cNvSpPr txBox="1"/>
          <p:nvPr/>
        </p:nvSpPr>
        <p:spPr>
          <a:xfrm>
            <a:off x="1116012" y="4652962"/>
            <a:ext cx="7488237" cy="369887"/>
          </a:xfrm>
          <a:prstGeom prst="rect">
            <a:avLst/>
          </a:prstGeom>
          <a:gradFill>
            <a:gsLst>
              <a:gs pos="0">
                <a:srgbClr val="BCBCBC"/>
              </a:gs>
              <a:gs pos="35000">
                <a:srgbClr val="D0D0D0"/>
              </a:gs>
              <a:gs pos="100000">
                <a:srgbClr val="EDEDED"/>
              </a:gs>
            </a:gsLst>
            <a:lin ang="16200000" scaled="0"/>
          </a:gra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Відмінено рішення про періодичне оновлення складу партійних органів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9"/>
          <p:cNvSpPr txBox="1"/>
          <p:nvPr/>
        </p:nvSpPr>
        <p:spPr>
          <a:xfrm>
            <a:off x="1116012" y="5157787"/>
            <a:ext cx="3024187" cy="368300"/>
          </a:xfrm>
          <a:prstGeom prst="rect">
            <a:avLst/>
          </a:prstGeom>
          <a:gradFill>
            <a:gsLst>
              <a:gs pos="0">
                <a:srgbClr val="A3C4FF"/>
              </a:gs>
              <a:gs pos="35000">
                <a:srgbClr val="BFD5FF"/>
              </a:gs>
              <a:gs pos="100000">
                <a:srgbClr val="E5EEFF"/>
              </a:gs>
            </a:gsLst>
            <a:lin ang="16200000" scaled="0"/>
          </a:gradFill>
          <a:ln cap="flat" cmpd="sng" w="9525">
            <a:solidFill>
              <a:srgbClr val="4A7EB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Безальтернативність виборів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9"/>
          <p:cNvSpPr txBox="1"/>
          <p:nvPr/>
        </p:nvSpPr>
        <p:spPr>
          <a:xfrm>
            <a:off x="1116012" y="5661025"/>
            <a:ext cx="2124075" cy="369887"/>
          </a:xfrm>
          <a:prstGeom prst="rect">
            <a:avLst/>
          </a:prstGeom>
          <a:gradFill>
            <a:gsLst>
              <a:gs pos="0">
                <a:srgbClr val="FFA2A1"/>
              </a:gs>
              <a:gs pos="35000">
                <a:srgbClr val="FFBEBD"/>
              </a:gs>
              <a:gs pos="100000">
                <a:srgbClr val="FFE5E5"/>
              </a:gs>
            </a:gsLst>
            <a:lin ang="16200000" scaled="0"/>
          </a:gradFill>
          <a:ln cap="flat" cmpd="sng" w="9525">
            <a:solidFill>
              <a:srgbClr val="BE4B4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Посилення цензури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087" y="2349500"/>
            <a:ext cx="5329237" cy="2686050"/>
          </a:xfrm>
          <a:prstGeom prst="rect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160" name="Google Shape;16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75462" y="2420937"/>
            <a:ext cx="1500187" cy="203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Vladeletc\Desktop\index Ш.jpg" id="161" name="Google Shape;161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79387" y="260350"/>
            <a:ext cx="1223962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0"/>
          <p:cNvSpPr txBox="1"/>
          <p:nvPr/>
        </p:nvSpPr>
        <p:spPr>
          <a:xfrm>
            <a:off x="1692275" y="549275"/>
            <a:ext cx="7272337" cy="1568450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Шелест Петро Юхимович (1908-1996) – радянський державний і комуністичний діяч. З 1940 – на партійній роботі. Учасник змови, внаслідок якої було усунено від влади М.Хрущова. У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1963-1972 – перший секретар ЦК КПУ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У 1972 підданий критиці за книгу </a:t>
            </a:r>
            <a:r>
              <a:rPr b="0" i="0" lang="en-US" sz="16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«Україна наша Радянська».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Переведений на роботу в Москву.  В 1972-1973 – заступник Голови Ради Міністрів СРСР. Член президії, політбюро ЦК КПРС в 1964-1973.  Герой Соціалістичної Праці (1967).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0"/>
          <p:cNvSpPr txBox="1"/>
          <p:nvPr/>
        </p:nvSpPr>
        <p:spPr>
          <a:xfrm>
            <a:off x="2627312" y="0"/>
            <a:ext cx="3840162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Перші секретарі ЦК КПУ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"/>
          <p:cNvSpPr txBox="1"/>
          <p:nvPr/>
        </p:nvSpPr>
        <p:spPr>
          <a:xfrm>
            <a:off x="1619250" y="188912"/>
            <a:ext cx="5599112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Загальна характеристика політики П. Шелеста 1963 – 1972 рр. та  В. Щербицького ( 1972 – 1989 )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1"/>
          <p:cNvSpPr txBox="1"/>
          <p:nvPr/>
        </p:nvSpPr>
        <p:spPr>
          <a:xfrm>
            <a:off x="250825" y="1989137"/>
            <a:ext cx="4105275" cy="4478337"/>
          </a:xfrm>
          <a:prstGeom prst="rect">
            <a:avLst/>
          </a:prstGeom>
          <a:gradFill>
            <a:gsLst>
              <a:gs pos="0">
                <a:srgbClr val="9EEAFF"/>
              </a:gs>
              <a:gs pos="35000">
                <a:srgbClr val="BBEFFF"/>
              </a:gs>
              <a:gs pos="100000">
                <a:srgbClr val="E4F9FF"/>
              </a:gs>
            </a:gsLst>
            <a:lin ang="16200000" scaled="0"/>
          </a:gradFill>
          <a:ln cap="flat" cmpd="sng" w="9525">
            <a:solidFill>
              <a:srgbClr val="46AAC5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Відстоював економічні інтереси України, був прибічником розширення прав України у внутрішній політиці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Підтримував розвиток українського народного мистецтва, національної культури (збільшення кількості україномовних передач на радіо та телебаченні; діловодство переводилося на українську мову)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Підтримував і захищав  провідних українських кінорежисерів С.Параджанова та Ю.Іллєнка.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Усупереч забороні Москви збудував у Києві Палац «Україна».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Брав активну участь у змові проти М. С. Хрущова, критикував його політику.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Підтримав придушення «Празької весни».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Ініціював видання багатотомної «Історії міст і сіл України».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Боровся з дисидентським рухом.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6228"/>
              </a:buClr>
              <a:buSzPts val="1500"/>
              <a:buFont typeface="Calibri"/>
              <a:buNone/>
            </a:pPr>
            <a:r>
              <a:rPr b="1" i="0" lang="en-US" sz="1500" u="none" cap="none" strike="noStrike">
                <a:solidFill>
                  <a:srgbClr val="4F6228"/>
                </a:solidFill>
                <a:latin typeface="Calibri"/>
                <a:ea typeface="Calibri"/>
                <a:cs typeface="Calibri"/>
                <a:sym typeface="Calibri"/>
              </a:rPr>
              <a:t>Націонал-комуністична політика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Vladeletc\Desktop\index Ш.jpg" id="170" name="Google Shape;17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387" y="260350"/>
            <a:ext cx="1008062" cy="156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1"/>
          <p:cNvSpPr txBox="1"/>
          <p:nvPr/>
        </p:nvSpPr>
        <p:spPr>
          <a:xfrm>
            <a:off x="4716462" y="836612"/>
            <a:ext cx="3600450" cy="4016375"/>
          </a:xfrm>
          <a:prstGeom prst="rect">
            <a:avLst/>
          </a:prstGeom>
          <a:gradFill>
            <a:gsLst>
              <a:gs pos="0">
                <a:srgbClr val="FFA2A1"/>
              </a:gs>
              <a:gs pos="35000">
                <a:srgbClr val="FFBEBD"/>
              </a:gs>
              <a:gs pos="100000">
                <a:srgbClr val="FFE5E5"/>
              </a:gs>
            </a:gsLst>
            <a:lin ang="16200000" scaled="0"/>
          </a:gradFill>
          <a:ln cap="flat" cmpd="sng" w="9525">
            <a:solidFill>
              <a:srgbClr val="BE4B48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5400000" dist="20000">
              <a:srgbClr val="000000">
                <a:alpha val="37254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Цілковито підтримував політичний курс Л.Брежнєва.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Розробка і прийняття нової Конституції України (1978 р.).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 заважав обмеженню прав України, сприяв процесу русифікації.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Вів запеклу боротьбу з дисидентством.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Не підтримав перебудову, започатковану М. С. Горбачовим.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Сприяв докорінній технічній модернізації легкої і харчової промисловості України.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Дозволив будівництво в УРСР низки атомних електростанцій. Приховав інформацію про Чорнобильську катастрофу.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Calibri"/>
              <a:buNone/>
            </a:pPr>
            <a:r>
              <a:rPr b="0" i="0" lang="en-US" sz="15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Сприяв розвитку спорту.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6228"/>
              </a:buClr>
              <a:buSzPts val="1500"/>
              <a:buFont typeface="Calibri"/>
              <a:buNone/>
            </a:pPr>
            <a:r>
              <a:rPr b="1" i="0" lang="en-US" sz="1500" u="none" cap="none" strike="noStrike">
                <a:solidFill>
                  <a:srgbClr val="4F6228"/>
                </a:solidFill>
                <a:latin typeface="Calibri"/>
                <a:ea typeface="Calibri"/>
                <a:cs typeface="Calibri"/>
                <a:sym typeface="Calibri"/>
              </a:rPr>
              <a:t>Проімперська політика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Vladeletc\Desktop\imagesЩ.jpg" id="172" name="Google Shape;17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34350" y="188912"/>
            <a:ext cx="1009650" cy="129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1"/>
          <p:cNvSpPr txBox="1"/>
          <p:nvPr/>
        </p:nvSpPr>
        <p:spPr>
          <a:xfrm>
            <a:off x="6011862" y="5013325"/>
            <a:ext cx="2881312" cy="1477962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Консерватизм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– прихильність традиційним цінностям, стабільності, несприйняття радикальних реформ та перетворень.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D:\ШКОЛА\історія України 11 кл\криза радянської влади 1965 - 1985\картинки\Без названия.jpg" id="174" name="Google Shape;174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16462" y="5013325"/>
            <a:ext cx="863600" cy="135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