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diagrams/quickStyle17.xml" ContentType="application/vnd.openxmlformats-officedocument.drawingml.diagramStyle+xml"/>
  <Override PartName="/ppt/diagrams/drawing18.xml" ContentType="application/vnd.ms-office.drawingml.diagramDrawing+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diagrams/quickStyle20.xml" ContentType="application/vnd.openxmlformats-officedocument.drawingml.diagramStyle+xml"/>
  <Override PartName="/ppt/diagrams/drawing21.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colors12.xml" ContentType="application/vnd.openxmlformats-officedocument.drawingml.diagramColors+xml"/>
  <Override PartName="/ppt/diagrams/layout20.xml" ContentType="application/vnd.openxmlformats-officedocument.drawingml.diagramLayout+xml"/>
  <Override PartName="/ppt/slides/slide26.xml" ContentType="application/vnd.openxmlformats-officedocument.presentationml.slide+xml"/>
  <Override PartName="/ppt/presProps.xml" ContentType="application/vnd.openxmlformats-officedocument.presentationml.presProps+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diagrams/data21.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drawing20.xml" ContentType="application/vnd.ms-office.drawingml.diagramDrawing+xml"/>
  <Override PartName="/ppt/diagrams/quickStyle21.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slides/slide28.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slides/slide24.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80" r:id="rId3"/>
    <p:sldId id="261" r:id="rId4"/>
    <p:sldId id="262" r:id="rId5"/>
    <p:sldId id="287" r:id="rId6"/>
    <p:sldId id="259" r:id="rId7"/>
    <p:sldId id="281" r:id="rId8"/>
    <p:sldId id="282" r:id="rId9"/>
    <p:sldId id="283" r:id="rId10"/>
    <p:sldId id="284" r:id="rId11"/>
    <p:sldId id="285" r:id="rId12"/>
    <p:sldId id="286" r:id="rId13"/>
    <p:sldId id="292" r:id="rId14"/>
    <p:sldId id="288" r:id="rId15"/>
    <p:sldId id="289" r:id="rId16"/>
    <p:sldId id="290" r:id="rId17"/>
    <p:sldId id="291" r:id="rId18"/>
    <p:sldId id="293" r:id="rId19"/>
    <p:sldId id="294" r:id="rId20"/>
    <p:sldId id="295" r:id="rId21"/>
    <p:sldId id="299" r:id="rId22"/>
    <p:sldId id="296" r:id="rId23"/>
    <p:sldId id="297" r:id="rId24"/>
    <p:sldId id="298" r:id="rId25"/>
    <p:sldId id="301" r:id="rId26"/>
    <p:sldId id="300" r:id="rId27"/>
    <p:sldId id="302" r:id="rId28"/>
    <p:sldId id="303" r:id="rId29"/>
    <p:sldId id="304" r:id="rId30"/>
    <p:sldId id="306" r:id="rId31"/>
    <p:sldId id="305" r:id="rId32"/>
    <p:sldId id="307" r:id="rId33"/>
    <p:sldId id="308" r:id="rId34"/>
    <p:sldId id="260"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06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ABD976-3CD7-4D75-B28E-CB6AD866C292}"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uk-UA"/>
        </a:p>
      </dgm:t>
    </dgm:pt>
    <dgm:pt modelId="{6B156883-DFF8-43DA-A425-0013EB6C0D6F}">
      <dgm:prSet custT="1"/>
      <dgm:spPr>
        <a:solidFill>
          <a:schemeClr val="accent2">
            <a:lumMod val="20000"/>
            <a:lumOff val="80000"/>
          </a:schemeClr>
        </a:solidFill>
      </dgm:spPr>
      <dgm:t>
        <a:bodyPr/>
        <a:lstStyle/>
        <a:p>
          <a:pPr algn="ctr" rtl="0">
            <a:lnSpc>
              <a:spcPct val="200000"/>
            </a:lnSpc>
          </a:pPr>
          <a:r>
            <a:rPr lang="uk-UA" sz="3200" dirty="0" smtClean="0">
              <a:solidFill>
                <a:schemeClr val="bg2">
                  <a:lumMod val="25000"/>
                </a:schemeClr>
              </a:solidFill>
            </a:rPr>
            <a:t>Тема 2</a:t>
          </a:r>
          <a:r>
            <a:rPr lang="uk-UA" sz="3200" dirty="0" smtClean="0"/>
            <a:t>. </a:t>
          </a:r>
          <a:r>
            <a:rPr lang="uk-UA" sz="3600" dirty="0" smtClean="0"/>
            <a:t>Індивідуальні особливості як фактор поведінки в організації</a:t>
          </a:r>
          <a:endParaRPr lang="uk-UA" sz="3600" dirty="0"/>
        </a:p>
      </dgm:t>
    </dgm:pt>
    <dgm:pt modelId="{5E4B9E3D-8609-46CD-B39F-36B79D1505DB}" type="parTrans" cxnId="{0040DB50-79E3-4AD7-AC0E-2F2E1A884871}">
      <dgm:prSet/>
      <dgm:spPr/>
      <dgm:t>
        <a:bodyPr/>
        <a:lstStyle/>
        <a:p>
          <a:endParaRPr lang="uk-UA"/>
        </a:p>
      </dgm:t>
    </dgm:pt>
    <dgm:pt modelId="{A484B2E8-5CDC-4A05-AD3E-58068F18550D}" type="sibTrans" cxnId="{0040DB50-79E3-4AD7-AC0E-2F2E1A884871}">
      <dgm:prSet/>
      <dgm:spPr/>
      <dgm:t>
        <a:bodyPr/>
        <a:lstStyle/>
        <a:p>
          <a:endParaRPr lang="uk-UA"/>
        </a:p>
      </dgm:t>
    </dgm:pt>
    <dgm:pt modelId="{18314DE8-0667-49D5-994B-1709AFAD8B16}" type="pres">
      <dgm:prSet presAssocID="{58ABD976-3CD7-4D75-B28E-CB6AD866C292}" presName="linear" presStyleCnt="0">
        <dgm:presLayoutVars>
          <dgm:animLvl val="lvl"/>
          <dgm:resizeHandles val="exact"/>
        </dgm:presLayoutVars>
      </dgm:prSet>
      <dgm:spPr/>
      <dgm:t>
        <a:bodyPr/>
        <a:lstStyle/>
        <a:p>
          <a:endParaRPr lang="uk-UA"/>
        </a:p>
      </dgm:t>
    </dgm:pt>
    <dgm:pt modelId="{8DC11271-C972-43BF-A1B2-79BCD8CB75C9}" type="pres">
      <dgm:prSet presAssocID="{6B156883-DFF8-43DA-A425-0013EB6C0D6F}" presName="parentText" presStyleLbl="node1" presStyleIdx="0" presStyleCnt="1" custScaleY="628821" custLinFactNeighborX="11276" custLinFactNeighborY="75750">
        <dgm:presLayoutVars>
          <dgm:chMax val="0"/>
          <dgm:bulletEnabled val="1"/>
        </dgm:presLayoutVars>
      </dgm:prSet>
      <dgm:spPr/>
      <dgm:t>
        <a:bodyPr/>
        <a:lstStyle/>
        <a:p>
          <a:endParaRPr lang="uk-UA"/>
        </a:p>
      </dgm:t>
    </dgm:pt>
  </dgm:ptLst>
  <dgm:cxnLst>
    <dgm:cxn modelId="{FA87C738-6DB8-4337-860C-FDE4B1E14A4F}" type="presOf" srcId="{58ABD976-3CD7-4D75-B28E-CB6AD866C292}" destId="{18314DE8-0667-49D5-994B-1709AFAD8B16}" srcOrd="0" destOrd="0" presId="urn:microsoft.com/office/officeart/2005/8/layout/vList2"/>
    <dgm:cxn modelId="{B9721C91-5019-4159-B335-D8F22F432B70}" type="presOf" srcId="{6B156883-DFF8-43DA-A425-0013EB6C0D6F}" destId="{8DC11271-C972-43BF-A1B2-79BCD8CB75C9}" srcOrd="0" destOrd="0" presId="urn:microsoft.com/office/officeart/2005/8/layout/vList2"/>
    <dgm:cxn modelId="{0040DB50-79E3-4AD7-AC0E-2F2E1A884871}" srcId="{58ABD976-3CD7-4D75-B28E-CB6AD866C292}" destId="{6B156883-DFF8-43DA-A425-0013EB6C0D6F}" srcOrd="0" destOrd="0" parTransId="{5E4B9E3D-8609-46CD-B39F-36B79D1505DB}" sibTransId="{A484B2E8-5CDC-4A05-AD3E-58068F18550D}"/>
    <dgm:cxn modelId="{0023A3E9-B8A0-4D57-98CC-55878433B029}" type="presParOf" srcId="{18314DE8-0667-49D5-994B-1709AFAD8B16}" destId="{8DC11271-C972-43BF-A1B2-79BCD8CB75C9}"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77012CD-8F64-4DFC-887F-7BE8162FFFEE}"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uk-UA"/>
        </a:p>
      </dgm:t>
    </dgm:pt>
    <dgm:pt modelId="{6109884D-3664-4823-B112-27E29487B275}">
      <dgm:prSet/>
      <dgm:spPr/>
      <dgm:t>
        <a:bodyPr/>
        <a:lstStyle/>
        <a:p>
          <a:pPr algn="ctr" rtl="0"/>
          <a:r>
            <a:rPr lang="uk-UA" dirty="0" err="1" smtClean="0"/>
            <a:t>Біхевіорістичний</a:t>
          </a:r>
          <a:r>
            <a:rPr lang="uk-UA" dirty="0" smtClean="0"/>
            <a:t> підхід зафіксував 3 основних способи навчання. </a:t>
          </a:r>
          <a:endParaRPr lang="uk-UA" dirty="0"/>
        </a:p>
      </dgm:t>
    </dgm:pt>
    <dgm:pt modelId="{E39388DD-C977-490C-9F37-3BC761219C9B}" type="parTrans" cxnId="{F26B601F-DF49-4B29-A0AF-C5B8426AF262}">
      <dgm:prSet/>
      <dgm:spPr/>
      <dgm:t>
        <a:bodyPr/>
        <a:lstStyle/>
        <a:p>
          <a:endParaRPr lang="uk-UA"/>
        </a:p>
      </dgm:t>
    </dgm:pt>
    <dgm:pt modelId="{12B89CBB-304F-4EAF-ABED-8A2AD4FFED84}" type="sibTrans" cxnId="{F26B601F-DF49-4B29-A0AF-C5B8426AF262}">
      <dgm:prSet/>
      <dgm:spPr/>
      <dgm:t>
        <a:bodyPr/>
        <a:lstStyle/>
        <a:p>
          <a:endParaRPr lang="uk-UA"/>
        </a:p>
      </dgm:t>
    </dgm:pt>
    <dgm:pt modelId="{96121513-1809-48F5-98B7-E94B65002506}" type="pres">
      <dgm:prSet presAssocID="{F77012CD-8F64-4DFC-887F-7BE8162FFFEE}" presName="linear" presStyleCnt="0">
        <dgm:presLayoutVars>
          <dgm:animLvl val="lvl"/>
          <dgm:resizeHandles val="exact"/>
        </dgm:presLayoutVars>
      </dgm:prSet>
      <dgm:spPr/>
      <dgm:t>
        <a:bodyPr/>
        <a:lstStyle/>
        <a:p>
          <a:endParaRPr lang="uk-UA"/>
        </a:p>
      </dgm:t>
    </dgm:pt>
    <dgm:pt modelId="{8CE450C9-C41E-4D9C-8914-A05C33FC3CA2}" type="pres">
      <dgm:prSet presAssocID="{6109884D-3664-4823-B112-27E29487B275}" presName="parentText" presStyleLbl="node1" presStyleIdx="0" presStyleCnt="1">
        <dgm:presLayoutVars>
          <dgm:chMax val="0"/>
          <dgm:bulletEnabled val="1"/>
        </dgm:presLayoutVars>
      </dgm:prSet>
      <dgm:spPr/>
      <dgm:t>
        <a:bodyPr/>
        <a:lstStyle/>
        <a:p>
          <a:endParaRPr lang="uk-UA"/>
        </a:p>
      </dgm:t>
    </dgm:pt>
  </dgm:ptLst>
  <dgm:cxnLst>
    <dgm:cxn modelId="{C0A4CACE-F853-43B0-BBD4-9910BD533BE4}" type="presOf" srcId="{F77012CD-8F64-4DFC-887F-7BE8162FFFEE}" destId="{96121513-1809-48F5-98B7-E94B65002506}" srcOrd="0" destOrd="0" presId="urn:microsoft.com/office/officeart/2005/8/layout/vList2"/>
    <dgm:cxn modelId="{F26B601F-DF49-4B29-A0AF-C5B8426AF262}" srcId="{F77012CD-8F64-4DFC-887F-7BE8162FFFEE}" destId="{6109884D-3664-4823-B112-27E29487B275}" srcOrd="0" destOrd="0" parTransId="{E39388DD-C977-490C-9F37-3BC761219C9B}" sibTransId="{12B89CBB-304F-4EAF-ABED-8A2AD4FFED84}"/>
    <dgm:cxn modelId="{9DFFAC7D-8BBF-4A10-A7AF-D1BF22F5F7BF}" type="presOf" srcId="{6109884D-3664-4823-B112-27E29487B275}" destId="{8CE450C9-C41E-4D9C-8914-A05C33FC3CA2}" srcOrd="0" destOrd="0" presId="urn:microsoft.com/office/officeart/2005/8/layout/vList2"/>
    <dgm:cxn modelId="{9A216FC8-B07D-4D40-8C9D-448EC01D3913}" type="presParOf" srcId="{96121513-1809-48F5-98B7-E94B65002506}" destId="{8CE450C9-C41E-4D9C-8914-A05C33FC3CA2}"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3632DFD-2760-493D-ACB4-BBED861B603D}" type="doc">
      <dgm:prSet loTypeId="urn:microsoft.com/office/officeart/2005/8/layout/vList2" loCatId="list" qsTypeId="urn:microsoft.com/office/officeart/2005/8/quickstyle/3d1" qsCatId="3D" csTypeId="urn:microsoft.com/office/officeart/2005/8/colors/accent1_2" csCatId="accent1"/>
      <dgm:spPr/>
      <dgm:t>
        <a:bodyPr/>
        <a:lstStyle/>
        <a:p>
          <a:endParaRPr lang="uk-UA"/>
        </a:p>
      </dgm:t>
    </dgm:pt>
    <dgm:pt modelId="{3823B4B6-433B-4A64-96C1-BAEF78DF3D00}">
      <dgm:prSet custT="1"/>
      <dgm:spPr/>
      <dgm:t>
        <a:bodyPr/>
        <a:lstStyle/>
        <a:p>
          <a:pPr rtl="0"/>
          <a:r>
            <a:rPr lang="uk-UA" sz="2800" dirty="0" err="1" smtClean="0"/>
            <a:t>Біхевіорістічний</a:t>
          </a:r>
          <a:r>
            <a:rPr lang="uk-UA" sz="2800" dirty="0" smtClean="0"/>
            <a:t> підхід зафіксував 3 основних способи навчання. </a:t>
          </a:r>
          <a:br>
            <a:rPr lang="uk-UA" sz="2800" dirty="0" smtClean="0"/>
          </a:br>
          <a:endParaRPr lang="uk-UA" sz="2800" dirty="0"/>
        </a:p>
      </dgm:t>
    </dgm:pt>
    <dgm:pt modelId="{EC057D14-94C2-4706-981E-D16F3C7E40C3}" type="parTrans" cxnId="{A484F4D7-66A9-43A3-85AD-EBE11B5D9489}">
      <dgm:prSet/>
      <dgm:spPr/>
      <dgm:t>
        <a:bodyPr/>
        <a:lstStyle/>
        <a:p>
          <a:endParaRPr lang="uk-UA"/>
        </a:p>
      </dgm:t>
    </dgm:pt>
    <dgm:pt modelId="{C2A661B4-3859-4A98-8ABF-0310491C5723}" type="sibTrans" cxnId="{A484F4D7-66A9-43A3-85AD-EBE11B5D9489}">
      <dgm:prSet/>
      <dgm:spPr/>
      <dgm:t>
        <a:bodyPr/>
        <a:lstStyle/>
        <a:p>
          <a:endParaRPr lang="uk-UA"/>
        </a:p>
      </dgm:t>
    </dgm:pt>
    <dgm:pt modelId="{CCDDF402-2E48-437E-9F88-462E6D273B7E}" type="pres">
      <dgm:prSet presAssocID="{B3632DFD-2760-493D-ACB4-BBED861B603D}" presName="linear" presStyleCnt="0">
        <dgm:presLayoutVars>
          <dgm:animLvl val="lvl"/>
          <dgm:resizeHandles val="exact"/>
        </dgm:presLayoutVars>
      </dgm:prSet>
      <dgm:spPr/>
      <dgm:t>
        <a:bodyPr/>
        <a:lstStyle/>
        <a:p>
          <a:endParaRPr lang="uk-UA"/>
        </a:p>
      </dgm:t>
    </dgm:pt>
    <dgm:pt modelId="{B233E41D-58E2-4EAB-BB9D-1F1B42B6D5A7}" type="pres">
      <dgm:prSet presAssocID="{3823B4B6-433B-4A64-96C1-BAEF78DF3D00}" presName="parentText" presStyleLbl="node1" presStyleIdx="0" presStyleCnt="1">
        <dgm:presLayoutVars>
          <dgm:chMax val="0"/>
          <dgm:bulletEnabled val="1"/>
        </dgm:presLayoutVars>
      </dgm:prSet>
      <dgm:spPr/>
      <dgm:t>
        <a:bodyPr/>
        <a:lstStyle/>
        <a:p>
          <a:endParaRPr lang="uk-UA"/>
        </a:p>
      </dgm:t>
    </dgm:pt>
  </dgm:ptLst>
  <dgm:cxnLst>
    <dgm:cxn modelId="{2ABF6926-68D4-400A-9265-CDB0601E9A5B}" type="presOf" srcId="{3823B4B6-433B-4A64-96C1-BAEF78DF3D00}" destId="{B233E41D-58E2-4EAB-BB9D-1F1B42B6D5A7}" srcOrd="0" destOrd="0" presId="urn:microsoft.com/office/officeart/2005/8/layout/vList2"/>
    <dgm:cxn modelId="{A484F4D7-66A9-43A3-85AD-EBE11B5D9489}" srcId="{B3632DFD-2760-493D-ACB4-BBED861B603D}" destId="{3823B4B6-433B-4A64-96C1-BAEF78DF3D00}" srcOrd="0" destOrd="0" parTransId="{EC057D14-94C2-4706-981E-D16F3C7E40C3}" sibTransId="{C2A661B4-3859-4A98-8ABF-0310491C5723}"/>
    <dgm:cxn modelId="{909A4B76-F621-4B68-A8EA-47387C62E6BA}" type="presOf" srcId="{B3632DFD-2760-493D-ACB4-BBED861B603D}" destId="{CCDDF402-2E48-437E-9F88-462E6D273B7E}" srcOrd="0" destOrd="0" presId="urn:microsoft.com/office/officeart/2005/8/layout/vList2"/>
    <dgm:cxn modelId="{6CEBE0CD-8DCF-4B2C-902A-A4C45B648591}" type="presParOf" srcId="{CCDDF402-2E48-437E-9F88-462E6D273B7E}" destId="{B233E41D-58E2-4EAB-BB9D-1F1B42B6D5A7}"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FDB69F5-3593-4DF8-97BF-554C8995DEBF}" type="doc">
      <dgm:prSet loTypeId="urn:microsoft.com/office/officeart/2005/8/layout/vList2" loCatId="list" qsTypeId="urn:microsoft.com/office/officeart/2005/8/quickstyle/3d1" qsCatId="3D" csTypeId="urn:microsoft.com/office/officeart/2005/8/colors/accent1_2" csCatId="accent1"/>
      <dgm:spPr/>
      <dgm:t>
        <a:bodyPr/>
        <a:lstStyle/>
        <a:p>
          <a:endParaRPr lang="uk-UA"/>
        </a:p>
      </dgm:t>
    </dgm:pt>
    <dgm:pt modelId="{00BFEC44-08DA-48C4-A67A-D93E4407354C}">
      <dgm:prSet custT="1"/>
      <dgm:spPr/>
      <dgm:t>
        <a:bodyPr/>
        <a:lstStyle/>
        <a:p>
          <a:pPr rtl="0"/>
          <a:r>
            <a:rPr lang="uk-UA" sz="2800" dirty="0" err="1" smtClean="0"/>
            <a:t>Біхевіорістічний</a:t>
          </a:r>
          <a:r>
            <a:rPr lang="uk-UA" sz="2800" dirty="0" smtClean="0"/>
            <a:t> підхід зафіксував 3 основних способи навчання</a:t>
          </a:r>
          <a:br>
            <a:rPr lang="uk-UA" sz="2800" dirty="0" smtClean="0"/>
          </a:br>
          <a:endParaRPr lang="uk-UA" sz="2800" dirty="0"/>
        </a:p>
      </dgm:t>
    </dgm:pt>
    <dgm:pt modelId="{97F6BC6A-90CC-49E9-BA8B-211A1213936E}" type="parTrans" cxnId="{B4054B86-5B17-493C-A0AB-BDEAC533BCA9}">
      <dgm:prSet/>
      <dgm:spPr/>
      <dgm:t>
        <a:bodyPr/>
        <a:lstStyle/>
        <a:p>
          <a:endParaRPr lang="uk-UA"/>
        </a:p>
      </dgm:t>
    </dgm:pt>
    <dgm:pt modelId="{CB2CFDC8-E66E-4500-8A89-4925CF9F1714}" type="sibTrans" cxnId="{B4054B86-5B17-493C-A0AB-BDEAC533BCA9}">
      <dgm:prSet/>
      <dgm:spPr/>
      <dgm:t>
        <a:bodyPr/>
        <a:lstStyle/>
        <a:p>
          <a:endParaRPr lang="uk-UA"/>
        </a:p>
      </dgm:t>
    </dgm:pt>
    <dgm:pt modelId="{9884FA30-8480-48D2-85C2-4C9F30502E0F}" type="pres">
      <dgm:prSet presAssocID="{6FDB69F5-3593-4DF8-97BF-554C8995DEBF}" presName="linear" presStyleCnt="0">
        <dgm:presLayoutVars>
          <dgm:animLvl val="lvl"/>
          <dgm:resizeHandles val="exact"/>
        </dgm:presLayoutVars>
      </dgm:prSet>
      <dgm:spPr/>
      <dgm:t>
        <a:bodyPr/>
        <a:lstStyle/>
        <a:p>
          <a:endParaRPr lang="uk-UA"/>
        </a:p>
      </dgm:t>
    </dgm:pt>
    <dgm:pt modelId="{E1B74B3D-16E1-4A21-9589-BC52C7B06958}" type="pres">
      <dgm:prSet presAssocID="{00BFEC44-08DA-48C4-A67A-D93E4407354C}" presName="parentText" presStyleLbl="node1" presStyleIdx="0" presStyleCnt="1">
        <dgm:presLayoutVars>
          <dgm:chMax val="0"/>
          <dgm:bulletEnabled val="1"/>
        </dgm:presLayoutVars>
      </dgm:prSet>
      <dgm:spPr/>
      <dgm:t>
        <a:bodyPr/>
        <a:lstStyle/>
        <a:p>
          <a:endParaRPr lang="uk-UA"/>
        </a:p>
      </dgm:t>
    </dgm:pt>
  </dgm:ptLst>
  <dgm:cxnLst>
    <dgm:cxn modelId="{B4054B86-5B17-493C-A0AB-BDEAC533BCA9}" srcId="{6FDB69F5-3593-4DF8-97BF-554C8995DEBF}" destId="{00BFEC44-08DA-48C4-A67A-D93E4407354C}" srcOrd="0" destOrd="0" parTransId="{97F6BC6A-90CC-49E9-BA8B-211A1213936E}" sibTransId="{CB2CFDC8-E66E-4500-8A89-4925CF9F1714}"/>
    <dgm:cxn modelId="{4D6F081C-7544-43D3-B3AC-DE30C561632A}" type="presOf" srcId="{00BFEC44-08DA-48C4-A67A-D93E4407354C}" destId="{E1B74B3D-16E1-4A21-9589-BC52C7B06958}" srcOrd="0" destOrd="0" presId="urn:microsoft.com/office/officeart/2005/8/layout/vList2"/>
    <dgm:cxn modelId="{6D74662D-53B6-4B8D-8BAE-349F95D6A897}" type="presOf" srcId="{6FDB69F5-3593-4DF8-97BF-554C8995DEBF}" destId="{9884FA30-8480-48D2-85C2-4C9F30502E0F}" srcOrd="0" destOrd="0" presId="urn:microsoft.com/office/officeart/2005/8/layout/vList2"/>
    <dgm:cxn modelId="{2903C3FF-B3C8-4572-AEBA-652FAC064E4B}" type="presParOf" srcId="{9884FA30-8480-48D2-85C2-4C9F30502E0F}" destId="{E1B74B3D-16E1-4A21-9589-BC52C7B06958}"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B2151FB-6496-4D69-898F-C48C2AE26158}"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uk-UA"/>
        </a:p>
      </dgm:t>
    </dgm:pt>
    <dgm:pt modelId="{597F05FC-253D-4F12-84A0-64ABEBD97AD6}">
      <dgm:prSet/>
      <dgm:spPr/>
      <dgm:t>
        <a:bodyPr/>
        <a:lstStyle/>
        <a:p>
          <a:pPr rtl="0"/>
          <a:r>
            <a:rPr lang="uk-UA" b="1" i="1" dirty="0" smtClean="0"/>
            <a:t>4. Теорія характерних рис</a:t>
          </a:r>
          <a:br>
            <a:rPr lang="uk-UA" b="1" i="1" dirty="0" smtClean="0"/>
          </a:br>
          <a:endParaRPr lang="uk-UA" dirty="0"/>
        </a:p>
      </dgm:t>
    </dgm:pt>
    <dgm:pt modelId="{1171ADAA-AAA8-4283-964E-1A0976AE913F}" type="parTrans" cxnId="{9912839F-D12A-4D9D-8462-B00A9D776A77}">
      <dgm:prSet/>
      <dgm:spPr/>
      <dgm:t>
        <a:bodyPr/>
        <a:lstStyle/>
        <a:p>
          <a:endParaRPr lang="uk-UA"/>
        </a:p>
      </dgm:t>
    </dgm:pt>
    <dgm:pt modelId="{26DAF1EE-029E-441D-A5B6-6E3C7BF01E38}" type="sibTrans" cxnId="{9912839F-D12A-4D9D-8462-B00A9D776A77}">
      <dgm:prSet/>
      <dgm:spPr/>
      <dgm:t>
        <a:bodyPr/>
        <a:lstStyle/>
        <a:p>
          <a:endParaRPr lang="uk-UA"/>
        </a:p>
      </dgm:t>
    </dgm:pt>
    <dgm:pt modelId="{9B3FC1BE-0B49-4003-A48A-B924D4CE896C}" type="pres">
      <dgm:prSet presAssocID="{5B2151FB-6496-4D69-898F-C48C2AE26158}" presName="linear" presStyleCnt="0">
        <dgm:presLayoutVars>
          <dgm:animLvl val="lvl"/>
          <dgm:resizeHandles val="exact"/>
        </dgm:presLayoutVars>
      </dgm:prSet>
      <dgm:spPr/>
      <dgm:t>
        <a:bodyPr/>
        <a:lstStyle/>
        <a:p>
          <a:endParaRPr lang="uk-UA"/>
        </a:p>
      </dgm:t>
    </dgm:pt>
    <dgm:pt modelId="{C608239D-11A4-4073-B159-B41925C03FA6}" type="pres">
      <dgm:prSet presAssocID="{597F05FC-253D-4F12-84A0-64ABEBD97AD6}" presName="parentText" presStyleLbl="node1" presStyleIdx="0" presStyleCnt="1">
        <dgm:presLayoutVars>
          <dgm:chMax val="0"/>
          <dgm:bulletEnabled val="1"/>
        </dgm:presLayoutVars>
      </dgm:prSet>
      <dgm:spPr/>
      <dgm:t>
        <a:bodyPr/>
        <a:lstStyle/>
        <a:p>
          <a:endParaRPr lang="uk-UA"/>
        </a:p>
      </dgm:t>
    </dgm:pt>
  </dgm:ptLst>
  <dgm:cxnLst>
    <dgm:cxn modelId="{F131A628-CFF3-4DCE-B321-5720DF5AC114}" type="presOf" srcId="{597F05FC-253D-4F12-84A0-64ABEBD97AD6}" destId="{C608239D-11A4-4073-B159-B41925C03FA6}" srcOrd="0" destOrd="0" presId="urn:microsoft.com/office/officeart/2005/8/layout/vList2"/>
    <dgm:cxn modelId="{C6B9DD27-DF78-428D-B96E-9CBB8E60C291}" type="presOf" srcId="{5B2151FB-6496-4D69-898F-C48C2AE26158}" destId="{9B3FC1BE-0B49-4003-A48A-B924D4CE896C}" srcOrd="0" destOrd="0" presId="urn:microsoft.com/office/officeart/2005/8/layout/vList2"/>
    <dgm:cxn modelId="{9912839F-D12A-4D9D-8462-B00A9D776A77}" srcId="{5B2151FB-6496-4D69-898F-C48C2AE26158}" destId="{597F05FC-253D-4F12-84A0-64ABEBD97AD6}" srcOrd="0" destOrd="0" parTransId="{1171ADAA-AAA8-4283-964E-1A0976AE913F}" sibTransId="{26DAF1EE-029E-441D-A5B6-6E3C7BF01E38}"/>
    <dgm:cxn modelId="{9C9A793D-11A1-498E-915F-698CC76B341F}" type="presParOf" srcId="{9B3FC1BE-0B49-4003-A48A-B924D4CE896C}" destId="{C608239D-11A4-4073-B159-B41925C03FA6}"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A7C3E41-14AA-4F8A-95B9-88A26DED71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2FC5598E-7B9E-47D4-AC65-85D764DAF18F}">
      <dgm:prSet custT="1"/>
      <dgm:spPr/>
      <dgm:t>
        <a:bodyPr/>
        <a:lstStyle/>
        <a:p>
          <a:pPr algn="ctr" rtl="0"/>
          <a:r>
            <a:rPr lang="uk-UA" sz="2000" b="1" i="1" dirty="0" smtClean="0"/>
            <a:t> </a:t>
          </a:r>
          <a:r>
            <a:rPr lang="uk-UA" sz="3200" b="1" i="1" dirty="0" smtClean="0"/>
            <a:t>Теорія характерних рис</a:t>
          </a:r>
          <a:br>
            <a:rPr lang="uk-UA" sz="3200" b="1" i="1" dirty="0" smtClean="0"/>
          </a:br>
          <a:r>
            <a:rPr lang="uk-UA" sz="2000" dirty="0" smtClean="0"/>
            <a:t/>
          </a:r>
          <a:br>
            <a:rPr lang="uk-UA" sz="2000" dirty="0" smtClean="0"/>
          </a:br>
          <a:endParaRPr lang="uk-UA" sz="2000" dirty="0"/>
        </a:p>
      </dgm:t>
    </dgm:pt>
    <dgm:pt modelId="{D3E07938-D06C-4962-9AFC-761048CA7BB6}" type="parTrans" cxnId="{393D0AF1-88B7-4687-BFCE-2C1FB23B4AC6}">
      <dgm:prSet/>
      <dgm:spPr/>
      <dgm:t>
        <a:bodyPr/>
        <a:lstStyle/>
        <a:p>
          <a:endParaRPr lang="uk-UA"/>
        </a:p>
      </dgm:t>
    </dgm:pt>
    <dgm:pt modelId="{B793E3C7-F540-4FBB-BA99-52880D2FD50D}" type="sibTrans" cxnId="{393D0AF1-88B7-4687-BFCE-2C1FB23B4AC6}">
      <dgm:prSet/>
      <dgm:spPr/>
      <dgm:t>
        <a:bodyPr/>
        <a:lstStyle/>
        <a:p>
          <a:endParaRPr lang="uk-UA"/>
        </a:p>
      </dgm:t>
    </dgm:pt>
    <dgm:pt modelId="{1BDB257A-9DE2-493E-A0F2-442DEADEBFD8}" type="pres">
      <dgm:prSet presAssocID="{1A7C3E41-14AA-4F8A-95B9-88A26DED71D1}" presName="linear" presStyleCnt="0">
        <dgm:presLayoutVars>
          <dgm:animLvl val="lvl"/>
          <dgm:resizeHandles val="exact"/>
        </dgm:presLayoutVars>
      </dgm:prSet>
      <dgm:spPr/>
      <dgm:t>
        <a:bodyPr/>
        <a:lstStyle/>
        <a:p>
          <a:endParaRPr lang="uk-UA"/>
        </a:p>
      </dgm:t>
    </dgm:pt>
    <dgm:pt modelId="{2E6CDF13-8715-41F5-B4C3-524A05ACC91F}" type="pres">
      <dgm:prSet presAssocID="{2FC5598E-7B9E-47D4-AC65-85D764DAF18F}" presName="parentText" presStyleLbl="node1" presStyleIdx="0" presStyleCnt="1" custLinFactNeighborY="-1964">
        <dgm:presLayoutVars>
          <dgm:chMax val="0"/>
          <dgm:bulletEnabled val="1"/>
        </dgm:presLayoutVars>
      </dgm:prSet>
      <dgm:spPr/>
      <dgm:t>
        <a:bodyPr/>
        <a:lstStyle/>
        <a:p>
          <a:endParaRPr lang="uk-UA"/>
        </a:p>
      </dgm:t>
    </dgm:pt>
  </dgm:ptLst>
  <dgm:cxnLst>
    <dgm:cxn modelId="{AC67EF03-748B-4AF5-89C2-6274A4CB8FEF}" type="presOf" srcId="{2FC5598E-7B9E-47D4-AC65-85D764DAF18F}" destId="{2E6CDF13-8715-41F5-B4C3-524A05ACC91F}" srcOrd="0" destOrd="0" presId="urn:microsoft.com/office/officeart/2005/8/layout/vList2"/>
    <dgm:cxn modelId="{03A669B3-B1C6-4CB8-B0F6-0B25EC808A72}" type="presOf" srcId="{1A7C3E41-14AA-4F8A-95B9-88A26DED71D1}" destId="{1BDB257A-9DE2-493E-A0F2-442DEADEBFD8}" srcOrd="0" destOrd="0" presId="urn:microsoft.com/office/officeart/2005/8/layout/vList2"/>
    <dgm:cxn modelId="{393D0AF1-88B7-4687-BFCE-2C1FB23B4AC6}" srcId="{1A7C3E41-14AA-4F8A-95B9-88A26DED71D1}" destId="{2FC5598E-7B9E-47D4-AC65-85D764DAF18F}" srcOrd="0" destOrd="0" parTransId="{D3E07938-D06C-4962-9AFC-761048CA7BB6}" sibTransId="{B793E3C7-F540-4FBB-BA99-52880D2FD50D}"/>
    <dgm:cxn modelId="{09EB52A0-2EDC-479F-9BC5-570E7EE66064}" type="presParOf" srcId="{1BDB257A-9DE2-493E-A0F2-442DEADEBFD8}" destId="{2E6CDF13-8715-41F5-B4C3-524A05ACC91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1995E39-DE84-4CFA-9FF3-82587879D65D}" type="doc">
      <dgm:prSet loTypeId="urn:microsoft.com/office/officeart/2005/8/layout/vList2" loCatId="list" qsTypeId="urn:microsoft.com/office/officeart/2005/8/quickstyle/3d2" qsCatId="3D" csTypeId="urn:microsoft.com/office/officeart/2005/8/colors/accent1_2" csCatId="accent1"/>
      <dgm:spPr/>
      <dgm:t>
        <a:bodyPr/>
        <a:lstStyle/>
        <a:p>
          <a:endParaRPr lang="uk-UA"/>
        </a:p>
      </dgm:t>
    </dgm:pt>
    <dgm:pt modelId="{2AC8F320-677F-48FD-A4C9-62312950546A}">
      <dgm:prSet/>
      <dgm:spPr/>
      <dgm:t>
        <a:bodyPr/>
        <a:lstStyle/>
        <a:p>
          <a:pPr rtl="0"/>
          <a:r>
            <a:rPr lang="uk-UA" b="1" i="1" dirty="0" smtClean="0"/>
            <a:t>. Теорія характерних рис</a:t>
          </a:r>
          <a:br>
            <a:rPr lang="uk-UA" b="1" i="1" dirty="0" smtClean="0"/>
          </a:br>
          <a:r>
            <a:rPr lang="uk-UA" dirty="0" smtClean="0"/>
            <a:t/>
          </a:r>
          <a:br>
            <a:rPr lang="uk-UA" dirty="0" smtClean="0"/>
          </a:br>
          <a:endParaRPr lang="uk-UA" dirty="0"/>
        </a:p>
      </dgm:t>
    </dgm:pt>
    <dgm:pt modelId="{E3D7D939-90F2-47A2-BCB0-DDDD37C2D4F0}" type="parTrans" cxnId="{E0EE3A2B-36A4-48BE-B09E-17EC6CDFD5E8}">
      <dgm:prSet/>
      <dgm:spPr/>
      <dgm:t>
        <a:bodyPr/>
        <a:lstStyle/>
        <a:p>
          <a:endParaRPr lang="uk-UA"/>
        </a:p>
      </dgm:t>
    </dgm:pt>
    <dgm:pt modelId="{5DC635DF-8BB1-4409-98EF-D730E43CB4CB}" type="sibTrans" cxnId="{E0EE3A2B-36A4-48BE-B09E-17EC6CDFD5E8}">
      <dgm:prSet/>
      <dgm:spPr/>
      <dgm:t>
        <a:bodyPr/>
        <a:lstStyle/>
        <a:p>
          <a:endParaRPr lang="uk-UA"/>
        </a:p>
      </dgm:t>
    </dgm:pt>
    <dgm:pt modelId="{CCA9D8F7-4F12-488D-92A8-C419DB3CA7C6}" type="pres">
      <dgm:prSet presAssocID="{11995E39-DE84-4CFA-9FF3-82587879D65D}" presName="linear" presStyleCnt="0">
        <dgm:presLayoutVars>
          <dgm:animLvl val="lvl"/>
          <dgm:resizeHandles val="exact"/>
        </dgm:presLayoutVars>
      </dgm:prSet>
      <dgm:spPr/>
      <dgm:t>
        <a:bodyPr/>
        <a:lstStyle/>
        <a:p>
          <a:endParaRPr lang="uk-UA"/>
        </a:p>
      </dgm:t>
    </dgm:pt>
    <dgm:pt modelId="{763C1550-5779-43E3-8D03-339DD9FA205B}" type="pres">
      <dgm:prSet presAssocID="{2AC8F320-677F-48FD-A4C9-62312950546A}" presName="parentText" presStyleLbl="node1" presStyleIdx="0" presStyleCnt="1">
        <dgm:presLayoutVars>
          <dgm:chMax val="0"/>
          <dgm:bulletEnabled val="1"/>
        </dgm:presLayoutVars>
      </dgm:prSet>
      <dgm:spPr/>
      <dgm:t>
        <a:bodyPr/>
        <a:lstStyle/>
        <a:p>
          <a:endParaRPr lang="uk-UA"/>
        </a:p>
      </dgm:t>
    </dgm:pt>
  </dgm:ptLst>
  <dgm:cxnLst>
    <dgm:cxn modelId="{40579E1A-DF87-419E-893B-847613CC0F40}" type="presOf" srcId="{11995E39-DE84-4CFA-9FF3-82587879D65D}" destId="{CCA9D8F7-4F12-488D-92A8-C419DB3CA7C6}" srcOrd="0" destOrd="0" presId="urn:microsoft.com/office/officeart/2005/8/layout/vList2"/>
    <dgm:cxn modelId="{E0EE3A2B-36A4-48BE-B09E-17EC6CDFD5E8}" srcId="{11995E39-DE84-4CFA-9FF3-82587879D65D}" destId="{2AC8F320-677F-48FD-A4C9-62312950546A}" srcOrd="0" destOrd="0" parTransId="{E3D7D939-90F2-47A2-BCB0-DDDD37C2D4F0}" sibTransId="{5DC635DF-8BB1-4409-98EF-D730E43CB4CB}"/>
    <dgm:cxn modelId="{C4309048-53AA-40C5-BCCC-154E1B0AFD87}" type="presOf" srcId="{2AC8F320-677F-48FD-A4C9-62312950546A}" destId="{763C1550-5779-43E3-8D03-339DD9FA205B}" srcOrd="0" destOrd="0" presId="urn:microsoft.com/office/officeart/2005/8/layout/vList2"/>
    <dgm:cxn modelId="{454449D4-FB95-46FB-8877-35B9B3FBBE5C}" type="presParOf" srcId="{CCA9D8F7-4F12-488D-92A8-C419DB3CA7C6}" destId="{763C1550-5779-43E3-8D03-339DD9FA205B}"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D538CEE-516B-4A12-9FD3-AAEAB46ACBC0}" type="doc">
      <dgm:prSet loTypeId="urn:microsoft.com/office/officeart/2005/8/layout/vList2" loCatId="list" qsTypeId="urn:microsoft.com/office/officeart/2005/8/quickstyle/3d1" qsCatId="3D" csTypeId="urn:microsoft.com/office/officeart/2005/8/colors/accent1_2" csCatId="accent1"/>
      <dgm:spPr/>
      <dgm:t>
        <a:bodyPr/>
        <a:lstStyle/>
        <a:p>
          <a:endParaRPr lang="uk-UA"/>
        </a:p>
      </dgm:t>
    </dgm:pt>
    <dgm:pt modelId="{46DA1D7E-C863-4E8D-B741-55FE559158BA}">
      <dgm:prSet/>
      <dgm:spPr/>
      <dgm:t>
        <a:bodyPr/>
        <a:lstStyle/>
        <a:p>
          <a:pPr rtl="0"/>
          <a:r>
            <a:rPr lang="uk-UA" b="1" i="1" dirty="0" smtClean="0"/>
            <a:t>Теорія характерних рис</a:t>
          </a:r>
          <a:br>
            <a:rPr lang="uk-UA" b="1" i="1" dirty="0" smtClean="0"/>
          </a:br>
          <a:r>
            <a:rPr lang="uk-UA" dirty="0" smtClean="0"/>
            <a:t/>
          </a:r>
          <a:br>
            <a:rPr lang="uk-UA" dirty="0" smtClean="0"/>
          </a:br>
          <a:endParaRPr lang="uk-UA" dirty="0"/>
        </a:p>
      </dgm:t>
    </dgm:pt>
    <dgm:pt modelId="{173CAF6B-18A2-4D06-9E0F-B385468B12B6}" type="parTrans" cxnId="{C26AEBD7-6ECA-4335-8348-DE1F06F9AD8A}">
      <dgm:prSet/>
      <dgm:spPr/>
      <dgm:t>
        <a:bodyPr/>
        <a:lstStyle/>
        <a:p>
          <a:endParaRPr lang="uk-UA"/>
        </a:p>
      </dgm:t>
    </dgm:pt>
    <dgm:pt modelId="{ABDFC35D-A262-451A-A1A5-2B900203BE20}" type="sibTrans" cxnId="{C26AEBD7-6ECA-4335-8348-DE1F06F9AD8A}">
      <dgm:prSet/>
      <dgm:spPr/>
      <dgm:t>
        <a:bodyPr/>
        <a:lstStyle/>
        <a:p>
          <a:endParaRPr lang="uk-UA"/>
        </a:p>
      </dgm:t>
    </dgm:pt>
    <dgm:pt modelId="{0241AE87-BBA1-4E10-A19F-0422C2947E1C}" type="pres">
      <dgm:prSet presAssocID="{FD538CEE-516B-4A12-9FD3-AAEAB46ACBC0}" presName="linear" presStyleCnt="0">
        <dgm:presLayoutVars>
          <dgm:animLvl val="lvl"/>
          <dgm:resizeHandles val="exact"/>
        </dgm:presLayoutVars>
      </dgm:prSet>
      <dgm:spPr/>
      <dgm:t>
        <a:bodyPr/>
        <a:lstStyle/>
        <a:p>
          <a:endParaRPr lang="uk-UA"/>
        </a:p>
      </dgm:t>
    </dgm:pt>
    <dgm:pt modelId="{C0CC1EB4-B55F-4715-9188-3DDF87772605}" type="pres">
      <dgm:prSet presAssocID="{46DA1D7E-C863-4E8D-B741-55FE559158BA}" presName="parentText" presStyleLbl="node1" presStyleIdx="0" presStyleCnt="1">
        <dgm:presLayoutVars>
          <dgm:chMax val="0"/>
          <dgm:bulletEnabled val="1"/>
        </dgm:presLayoutVars>
      </dgm:prSet>
      <dgm:spPr/>
      <dgm:t>
        <a:bodyPr/>
        <a:lstStyle/>
        <a:p>
          <a:endParaRPr lang="uk-UA"/>
        </a:p>
      </dgm:t>
    </dgm:pt>
  </dgm:ptLst>
  <dgm:cxnLst>
    <dgm:cxn modelId="{C26AEBD7-6ECA-4335-8348-DE1F06F9AD8A}" srcId="{FD538CEE-516B-4A12-9FD3-AAEAB46ACBC0}" destId="{46DA1D7E-C863-4E8D-B741-55FE559158BA}" srcOrd="0" destOrd="0" parTransId="{173CAF6B-18A2-4D06-9E0F-B385468B12B6}" sibTransId="{ABDFC35D-A262-451A-A1A5-2B900203BE20}"/>
    <dgm:cxn modelId="{E537B527-9DDE-4658-8E28-0CB6F0489A22}" type="presOf" srcId="{46DA1D7E-C863-4E8D-B741-55FE559158BA}" destId="{C0CC1EB4-B55F-4715-9188-3DDF87772605}" srcOrd="0" destOrd="0" presId="urn:microsoft.com/office/officeart/2005/8/layout/vList2"/>
    <dgm:cxn modelId="{BA8ECDE4-4B43-436B-B4CB-74E198DB5D58}" type="presOf" srcId="{FD538CEE-516B-4A12-9FD3-AAEAB46ACBC0}" destId="{0241AE87-BBA1-4E10-A19F-0422C2947E1C}" srcOrd="0" destOrd="0" presId="urn:microsoft.com/office/officeart/2005/8/layout/vList2"/>
    <dgm:cxn modelId="{9B1F2F8C-8F2C-4587-8D59-EEA7676EB61B}" type="presParOf" srcId="{0241AE87-BBA1-4E10-A19F-0422C2947E1C}" destId="{C0CC1EB4-B55F-4715-9188-3DDF87772605}"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E9286C8-306C-4838-BED8-3D41CA0B0A49}" type="doc">
      <dgm:prSet loTypeId="urn:microsoft.com/office/officeart/2005/8/layout/vList2" loCatId="list" qsTypeId="urn:microsoft.com/office/officeart/2005/8/quickstyle/3d1" qsCatId="3D" csTypeId="urn:microsoft.com/office/officeart/2005/8/colors/accent1_2" csCatId="accent1"/>
      <dgm:spPr/>
      <dgm:t>
        <a:bodyPr/>
        <a:lstStyle/>
        <a:p>
          <a:endParaRPr lang="uk-UA"/>
        </a:p>
      </dgm:t>
    </dgm:pt>
    <dgm:pt modelId="{AF4344E6-21CE-4BA8-A195-F28BB5A595F1}">
      <dgm:prSet/>
      <dgm:spPr/>
      <dgm:t>
        <a:bodyPr/>
        <a:lstStyle/>
        <a:p>
          <a:pPr rtl="0"/>
          <a:r>
            <a:rPr lang="uk-UA" dirty="0" smtClean="0"/>
            <a:t>П’ять основних властивостей особистості</a:t>
          </a:r>
          <a:endParaRPr lang="uk-UA" dirty="0"/>
        </a:p>
      </dgm:t>
    </dgm:pt>
    <dgm:pt modelId="{955E2349-F7EC-40CE-BD65-090BDB8969D1}" type="parTrans" cxnId="{D66C558D-A478-409E-B9C1-0BBCAF03CBE4}">
      <dgm:prSet/>
      <dgm:spPr/>
      <dgm:t>
        <a:bodyPr/>
        <a:lstStyle/>
        <a:p>
          <a:endParaRPr lang="uk-UA"/>
        </a:p>
      </dgm:t>
    </dgm:pt>
    <dgm:pt modelId="{E6FE6890-3D54-4D36-8FCD-C4F5CCA189A9}" type="sibTrans" cxnId="{D66C558D-A478-409E-B9C1-0BBCAF03CBE4}">
      <dgm:prSet/>
      <dgm:spPr/>
      <dgm:t>
        <a:bodyPr/>
        <a:lstStyle/>
        <a:p>
          <a:endParaRPr lang="uk-UA"/>
        </a:p>
      </dgm:t>
    </dgm:pt>
    <dgm:pt modelId="{4B863FD1-23C7-48BC-937F-E3BB463146EA}" type="pres">
      <dgm:prSet presAssocID="{2E9286C8-306C-4838-BED8-3D41CA0B0A49}" presName="linear" presStyleCnt="0">
        <dgm:presLayoutVars>
          <dgm:animLvl val="lvl"/>
          <dgm:resizeHandles val="exact"/>
        </dgm:presLayoutVars>
      </dgm:prSet>
      <dgm:spPr/>
      <dgm:t>
        <a:bodyPr/>
        <a:lstStyle/>
        <a:p>
          <a:endParaRPr lang="uk-UA"/>
        </a:p>
      </dgm:t>
    </dgm:pt>
    <dgm:pt modelId="{928EAF4D-A5BF-4560-8EF0-C059A7EBE6DD}" type="pres">
      <dgm:prSet presAssocID="{AF4344E6-21CE-4BA8-A195-F28BB5A595F1}" presName="parentText" presStyleLbl="node1" presStyleIdx="0" presStyleCnt="1">
        <dgm:presLayoutVars>
          <dgm:chMax val="0"/>
          <dgm:bulletEnabled val="1"/>
        </dgm:presLayoutVars>
      </dgm:prSet>
      <dgm:spPr/>
      <dgm:t>
        <a:bodyPr/>
        <a:lstStyle/>
        <a:p>
          <a:endParaRPr lang="uk-UA"/>
        </a:p>
      </dgm:t>
    </dgm:pt>
  </dgm:ptLst>
  <dgm:cxnLst>
    <dgm:cxn modelId="{D66C558D-A478-409E-B9C1-0BBCAF03CBE4}" srcId="{2E9286C8-306C-4838-BED8-3D41CA0B0A49}" destId="{AF4344E6-21CE-4BA8-A195-F28BB5A595F1}" srcOrd="0" destOrd="0" parTransId="{955E2349-F7EC-40CE-BD65-090BDB8969D1}" sibTransId="{E6FE6890-3D54-4D36-8FCD-C4F5CCA189A9}"/>
    <dgm:cxn modelId="{01FECB31-E2C4-492C-8063-C4BA0A727595}" type="presOf" srcId="{2E9286C8-306C-4838-BED8-3D41CA0B0A49}" destId="{4B863FD1-23C7-48BC-937F-E3BB463146EA}" srcOrd="0" destOrd="0" presId="urn:microsoft.com/office/officeart/2005/8/layout/vList2"/>
    <dgm:cxn modelId="{3ABCC79B-5C49-47A9-ACD4-85022222DE2A}" type="presOf" srcId="{AF4344E6-21CE-4BA8-A195-F28BB5A595F1}" destId="{928EAF4D-A5BF-4560-8EF0-C059A7EBE6DD}" srcOrd="0" destOrd="0" presId="urn:microsoft.com/office/officeart/2005/8/layout/vList2"/>
    <dgm:cxn modelId="{EC24FB38-4C22-4E08-942D-274777E2E51F}" type="presParOf" srcId="{4B863FD1-23C7-48BC-937F-E3BB463146EA}" destId="{928EAF4D-A5BF-4560-8EF0-C059A7EBE6DD}"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3564195C-C25D-40FB-8ADC-D96E0A0E7CA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82010755-6B39-4722-9B8F-E3E92D640D37}">
      <dgm:prSet/>
      <dgm:spPr/>
      <dgm:t>
        <a:bodyPr/>
        <a:lstStyle/>
        <a:p>
          <a:pPr algn="just" rtl="0"/>
          <a:r>
            <a:rPr lang="uk-UA" i="1" dirty="0" smtClean="0"/>
            <a:t>контактність </a:t>
          </a:r>
          <a:r>
            <a:rPr lang="uk-UA" dirty="0" smtClean="0"/>
            <a:t>(індивід може здаватися дуже контактним або дуже неконтактним); 	</a:t>
          </a:r>
          <a:r>
            <a:rPr lang="uk-UA" i="1" dirty="0" smtClean="0"/>
            <a:t>відкритість для досвіду </a:t>
          </a:r>
          <a:r>
            <a:rPr lang="uk-UA" dirty="0" smtClean="0"/>
            <a:t>(діапазон від сприйнятливості до нових ідей до закритості та обмеженості), </a:t>
          </a:r>
          <a:endParaRPr lang="uk-UA" dirty="0"/>
        </a:p>
      </dgm:t>
    </dgm:pt>
    <dgm:pt modelId="{9A10F429-5BEE-4E30-9E6A-D1AFF433CA72}" type="parTrans" cxnId="{EF2372A6-D88C-499C-8E70-E4081B99DCA0}">
      <dgm:prSet/>
      <dgm:spPr/>
      <dgm:t>
        <a:bodyPr/>
        <a:lstStyle/>
        <a:p>
          <a:endParaRPr lang="uk-UA"/>
        </a:p>
      </dgm:t>
    </dgm:pt>
    <dgm:pt modelId="{A6A4CEAD-C3E9-4A42-9A65-56F84114E3D6}" type="sibTrans" cxnId="{EF2372A6-D88C-499C-8E70-E4081B99DCA0}">
      <dgm:prSet/>
      <dgm:spPr/>
      <dgm:t>
        <a:bodyPr/>
        <a:lstStyle/>
        <a:p>
          <a:endParaRPr lang="uk-UA"/>
        </a:p>
      </dgm:t>
    </dgm:pt>
    <dgm:pt modelId="{B81A6380-4E75-4833-9370-B0C566F628A4}">
      <dgm:prSet/>
      <dgm:spPr/>
      <dgm:t>
        <a:bodyPr/>
        <a:lstStyle/>
        <a:p>
          <a:pPr algn="just" rtl="0"/>
          <a:r>
            <a:rPr lang="uk-UA" i="1" dirty="0" smtClean="0"/>
            <a:t>екстраверт </a:t>
          </a:r>
          <a:r>
            <a:rPr lang="uk-UA" dirty="0" smtClean="0"/>
            <a:t>чи </a:t>
          </a:r>
          <a:r>
            <a:rPr lang="uk-UA" i="1" dirty="0" smtClean="0"/>
            <a:t>інтроверт </a:t>
          </a:r>
          <a:r>
            <a:rPr lang="uk-UA" dirty="0" smtClean="0"/>
            <a:t>(діапазон від високого ступеня товариськості до стриманості і обачності),</a:t>
          </a:r>
          <a:endParaRPr lang="uk-UA" dirty="0"/>
        </a:p>
      </dgm:t>
    </dgm:pt>
    <dgm:pt modelId="{530740E0-A145-4FDF-BEC3-E9D9784838C7}" type="parTrans" cxnId="{A553B7F5-FEDA-45E3-B8B4-E1AC40979A46}">
      <dgm:prSet/>
      <dgm:spPr/>
      <dgm:t>
        <a:bodyPr/>
        <a:lstStyle/>
        <a:p>
          <a:endParaRPr lang="uk-UA"/>
        </a:p>
      </dgm:t>
    </dgm:pt>
    <dgm:pt modelId="{6EC8F29E-04A3-4179-B517-05C1CE73896B}" type="sibTrans" cxnId="{A553B7F5-FEDA-45E3-B8B4-E1AC40979A46}">
      <dgm:prSet/>
      <dgm:spPr/>
      <dgm:t>
        <a:bodyPr/>
        <a:lstStyle/>
        <a:p>
          <a:endParaRPr lang="uk-UA"/>
        </a:p>
      </dgm:t>
    </dgm:pt>
    <dgm:pt modelId="{14662A8D-6C79-42E1-8DD3-01C40AA14DD0}">
      <dgm:prSet/>
      <dgm:spPr/>
      <dgm:t>
        <a:bodyPr/>
        <a:lstStyle/>
        <a:p>
          <a:pPr algn="just" rtl="0"/>
          <a:r>
            <a:rPr lang="uk-UA" i="1" dirty="0" smtClean="0"/>
            <a:t>сумлінність </a:t>
          </a:r>
          <a:r>
            <a:rPr lang="uk-UA" dirty="0" smtClean="0"/>
            <a:t>(діапазон від відповідального до </a:t>
          </a:r>
          <a:r>
            <a:rPr lang="uk-UA" dirty="0" err="1" smtClean="0"/>
            <a:t>безвідпові</a:t>
          </a:r>
          <a:r>
            <a:rPr lang="uk-UA" dirty="0" smtClean="0"/>
            <a:t> </a:t>
          </a:r>
          <a:r>
            <a:rPr lang="uk-UA" dirty="0" err="1" smtClean="0"/>
            <a:t>дального</a:t>
          </a:r>
          <a:r>
            <a:rPr lang="uk-UA" dirty="0" smtClean="0"/>
            <a:t>), </a:t>
          </a:r>
          <a:r>
            <a:rPr lang="uk-UA" i="1" dirty="0" smtClean="0"/>
            <a:t>емоційна стабільність </a:t>
          </a:r>
          <a:r>
            <a:rPr lang="uk-UA" dirty="0" smtClean="0"/>
            <a:t>(діапазон від здатності контролювати емоції до емоційної нестабільності).</a:t>
          </a:r>
          <a:endParaRPr lang="uk-UA" dirty="0"/>
        </a:p>
      </dgm:t>
    </dgm:pt>
    <dgm:pt modelId="{8ECEE197-BA13-4AD3-9407-AB23D3C9B08F}" type="parTrans" cxnId="{C775761C-C843-46FD-98A1-7E7990A835AC}">
      <dgm:prSet/>
      <dgm:spPr/>
      <dgm:t>
        <a:bodyPr/>
        <a:lstStyle/>
        <a:p>
          <a:endParaRPr lang="uk-UA"/>
        </a:p>
      </dgm:t>
    </dgm:pt>
    <dgm:pt modelId="{11D5FEBB-0B3E-4C4A-8F3B-1B8507586AC0}" type="sibTrans" cxnId="{C775761C-C843-46FD-98A1-7E7990A835AC}">
      <dgm:prSet/>
      <dgm:spPr/>
      <dgm:t>
        <a:bodyPr/>
        <a:lstStyle/>
        <a:p>
          <a:endParaRPr lang="uk-UA"/>
        </a:p>
      </dgm:t>
    </dgm:pt>
    <dgm:pt modelId="{412EAD3A-CDA4-4E5C-9D61-5D5678E487BC}">
      <dgm:prSet/>
      <dgm:spPr/>
      <dgm:t>
        <a:bodyPr/>
        <a:lstStyle/>
        <a:p>
          <a:r>
            <a:rPr lang="uk-UA" dirty="0" smtClean="0"/>
            <a:t> </a:t>
          </a:r>
          <a:r>
            <a:rPr lang="uk-UA" i="1" dirty="0" smtClean="0"/>
            <a:t>емоційна стабільність </a:t>
          </a:r>
          <a:r>
            <a:rPr lang="uk-UA" dirty="0" smtClean="0"/>
            <a:t>(діапазон від здатності контролювати емоції до емоційної нестабільності)</a:t>
          </a:r>
          <a:endParaRPr lang="uk-UA" dirty="0"/>
        </a:p>
      </dgm:t>
    </dgm:pt>
    <dgm:pt modelId="{47AF62CE-C79C-4990-9D0B-201EB8F81527}" type="parTrans" cxnId="{6A1B2987-57A0-47E5-9284-B3768D7BEBE7}">
      <dgm:prSet/>
      <dgm:spPr/>
      <dgm:t>
        <a:bodyPr/>
        <a:lstStyle/>
        <a:p>
          <a:endParaRPr lang="uk-UA"/>
        </a:p>
      </dgm:t>
    </dgm:pt>
    <dgm:pt modelId="{7ACB88A9-6FFF-4090-9BAD-1FE95D9F29CE}" type="sibTrans" cxnId="{6A1B2987-57A0-47E5-9284-B3768D7BEBE7}">
      <dgm:prSet/>
      <dgm:spPr/>
      <dgm:t>
        <a:bodyPr/>
        <a:lstStyle/>
        <a:p>
          <a:endParaRPr lang="uk-UA"/>
        </a:p>
      </dgm:t>
    </dgm:pt>
    <dgm:pt modelId="{F78793BB-2EFD-431C-9E95-90F23AC264FB}" type="pres">
      <dgm:prSet presAssocID="{3564195C-C25D-40FB-8ADC-D96E0A0E7CA1}" presName="linear" presStyleCnt="0">
        <dgm:presLayoutVars>
          <dgm:animLvl val="lvl"/>
          <dgm:resizeHandles val="exact"/>
        </dgm:presLayoutVars>
      </dgm:prSet>
      <dgm:spPr/>
      <dgm:t>
        <a:bodyPr/>
        <a:lstStyle/>
        <a:p>
          <a:endParaRPr lang="uk-UA"/>
        </a:p>
      </dgm:t>
    </dgm:pt>
    <dgm:pt modelId="{421FCB5E-BF4F-4A17-AC6C-F003D529C148}" type="pres">
      <dgm:prSet presAssocID="{82010755-6B39-4722-9B8F-E3E92D640D37}" presName="parentText" presStyleLbl="node1" presStyleIdx="0" presStyleCnt="4">
        <dgm:presLayoutVars>
          <dgm:chMax val="0"/>
          <dgm:bulletEnabled val="1"/>
        </dgm:presLayoutVars>
      </dgm:prSet>
      <dgm:spPr/>
      <dgm:t>
        <a:bodyPr/>
        <a:lstStyle/>
        <a:p>
          <a:endParaRPr lang="uk-UA"/>
        </a:p>
      </dgm:t>
    </dgm:pt>
    <dgm:pt modelId="{9C199BF1-3CBD-4C4C-8892-0F397040134C}" type="pres">
      <dgm:prSet presAssocID="{A6A4CEAD-C3E9-4A42-9A65-56F84114E3D6}" presName="spacer" presStyleCnt="0"/>
      <dgm:spPr/>
    </dgm:pt>
    <dgm:pt modelId="{3875E924-D58E-400B-934F-0D666FA43957}" type="pres">
      <dgm:prSet presAssocID="{B81A6380-4E75-4833-9370-B0C566F628A4}" presName="parentText" presStyleLbl="node1" presStyleIdx="1" presStyleCnt="4">
        <dgm:presLayoutVars>
          <dgm:chMax val="0"/>
          <dgm:bulletEnabled val="1"/>
        </dgm:presLayoutVars>
      </dgm:prSet>
      <dgm:spPr/>
      <dgm:t>
        <a:bodyPr/>
        <a:lstStyle/>
        <a:p>
          <a:endParaRPr lang="uk-UA"/>
        </a:p>
      </dgm:t>
    </dgm:pt>
    <dgm:pt modelId="{46E728E5-AC9F-4A4E-9E17-AF3EB28B50FB}" type="pres">
      <dgm:prSet presAssocID="{6EC8F29E-04A3-4179-B517-05C1CE73896B}" presName="spacer" presStyleCnt="0"/>
      <dgm:spPr/>
    </dgm:pt>
    <dgm:pt modelId="{2DAFA933-E21D-4BEF-A8E9-25C9D6127499}" type="pres">
      <dgm:prSet presAssocID="{14662A8D-6C79-42E1-8DD3-01C40AA14DD0}" presName="parentText" presStyleLbl="node1" presStyleIdx="2" presStyleCnt="4">
        <dgm:presLayoutVars>
          <dgm:chMax val="0"/>
          <dgm:bulletEnabled val="1"/>
        </dgm:presLayoutVars>
      </dgm:prSet>
      <dgm:spPr/>
      <dgm:t>
        <a:bodyPr/>
        <a:lstStyle/>
        <a:p>
          <a:endParaRPr lang="uk-UA"/>
        </a:p>
      </dgm:t>
    </dgm:pt>
    <dgm:pt modelId="{51364A46-2872-48A2-9DFD-8259DC16F27E}" type="pres">
      <dgm:prSet presAssocID="{11D5FEBB-0B3E-4C4A-8F3B-1B8507586AC0}" presName="spacer" presStyleCnt="0"/>
      <dgm:spPr/>
    </dgm:pt>
    <dgm:pt modelId="{410815B9-787B-431E-85FA-85D92313BEEE}" type="pres">
      <dgm:prSet presAssocID="{412EAD3A-CDA4-4E5C-9D61-5D5678E487BC}" presName="parentText" presStyleLbl="node1" presStyleIdx="3" presStyleCnt="4">
        <dgm:presLayoutVars>
          <dgm:chMax val="0"/>
          <dgm:bulletEnabled val="1"/>
        </dgm:presLayoutVars>
      </dgm:prSet>
      <dgm:spPr/>
      <dgm:t>
        <a:bodyPr/>
        <a:lstStyle/>
        <a:p>
          <a:endParaRPr lang="uk-UA"/>
        </a:p>
      </dgm:t>
    </dgm:pt>
  </dgm:ptLst>
  <dgm:cxnLst>
    <dgm:cxn modelId="{C775761C-C843-46FD-98A1-7E7990A835AC}" srcId="{3564195C-C25D-40FB-8ADC-D96E0A0E7CA1}" destId="{14662A8D-6C79-42E1-8DD3-01C40AA14DD0}" srcOrd="2" destOrd="0" parTransId="{8ECEE197-BA13-4AD3-9407-AB23D3C9B08F}" sibTransId="{11D5FEBB-0B3E-4C4A-8F3B-1B8507586AC0}"/>
    <dgm:cxn modelId="{57A939A9-D65A-4432-B585-242C8DC4283A}" type="presOf" srcId="{B81A6380-4E75-4833-9370-B0C566F628A4}" destId="{3875E924-D58E-400B-934F-0D666FA43957}" srcOrd="0" destOrd="0" presId="urn:microsoft.com/office/officeart/2005/8/layout/vList2"/>
    <dgm:cxn modelId="{C45C1A6A-9043-4D8B-AA2A-9BF326BA6324}" type="presOf" srcId="{3564195C-C25D-40FB-8ADC-D96E0A0E7CA1}" destId="{F78793BB-2EFD-431C-9E95-90F23AC264FB}" srcOrd="0" destOrd="0" presId="urn:microsoft.com/office/officeart/2005/8/layout/vList2"/>
    <dgm:cxn modelId="{95381667-2E76-4BB5-A4BB-35B4DCBFE203}" type="presOf" srcId="{412EAD3A-CDA4-4E5C-9D61-5D5678E487BC}" destId="{410815B9-787B-431E-85FA-85D92313BEEE}" srcOrd="0" destOrd="0" presId="urn:microsoft.com/office/officeart/2005/8/layout/vList2"/>
    <dgm:cxn modelId="{6A1B2987-57A0-47E5-9284-B3768D7BEBE7}" srcId="{3564195C-C25D-40FB-8ADC-D96E0A0E7CA1}" destId="{412EAD3A-CDA4-4E5C-9D61-5D5678E487BC}" srcOrd="3" destOrd="0" parTransId="{47AF62CE-C79C-4990-9D0B-201EB8F81527}" sibTransId="{7ACB88A9-6FFF-4090-9BAD-1FE95D9F29CE}"/>
    <dgm:cxn modelId="{A7A587A2-0ACE-479F-A90F-BE499BD1A140}" type="presOf" srcId="{82010755-6B39-4722-9B8F-E3E92D640D37}" destId="{421FCB5E-BF4F-4A17-AC6C-F003D529C148}" srcOrd="0" destOrd="0" presId="urn:microsoft.com/office/officeart/2005/8/layout/vList2"/>
    <dgm:cxn modelId="{582317D6-B706-4079-A8BC-131A5E6733F6}" type="presOf" srcId="{14662A8D-6C79-42E1-8DD3-01C40AA14DD0}" destId="{2DAFA933-E21D-4BEF-A8E9-25C9D6127499}" srcOrd="0" destOrd="0" presId="urn:microsoft.com/office/officeart/2005/8/layout/vList2"/>
    <dgm:cxn modelId="{EF2372A6-D88C-499C-8E70-E4081B99DCA0}" srcId="{3564195C-C25D-40FB-8ADC-D96E0A0E7CA1}" destId="{82010755-6B39-4722-9B8F-E3E92D640D37}" srcOrd="0" destOrd="0" parTransId="{9A10F429-5BEE-4E30-9E6A-D1AFF433CA72}" sibTransId="{A6A4CEAD-C3E9-4A42-9A65-56F84114E3D6}"/>
    <dgm:cxn modelId="{A553B7F5-FEDA-45E3-B8B4-E1AC40979A46}" srcId="{3564195C-C25D-40FB-8ADC-D96E0A0E7CA1}" destId="{B81A6380-4E75-4833-9370-B0C566F628A4}" srcOrd="1" destOrd="0" parTransId="{530740E0-A145-4FDF-BEC3-E9D9784838C7}" sibTransId="{6EC8F29E-04A3-4179-B517-05C1CE73896B}"/>
    <dgm:cxn modelId="{75CCF167-C37E-427B-99EE-5F5CA622FC3C}" type="presParOf" srcId="{F78793BB-2EFD-431C-9E95-90F23AC264FB}" destId="{421FCB5E-BF4F-4A17-AC6C-F003D529C148}" srcOrd="0" destOrd="0" presId="urn:microsoft.com/office/officeart/2005/8/layout/vList2"/>
    <dgm:cxn modelId="{C9A5940A-AF8B-40BD-8C6B-09044C569316}" type="presParOf" srcId="{F78793BB-2EFD-431C-9E95-90F23AC264FB}" destId="{9C199BF1-3CBD-4C4C-8892-0F397040134C}" srcOrd="1" destOrd="0" presId="urn:microsoft.com/office/officeart/2005/8/layout/vList2"/>
    <dgm:cxn modelId="{978D1568-1E15-4AA4-B433-A20042CB888C}" type="presParOf" srcId="{F78793BB-2EFD-431C-9E95-90F23AC264FB}" destId="{3875E924-D58E-400B-934F-0D666FA43957}" srcOrd="2" destOrd="0" presId="urn:microsoft.com/office/officeart/2005/8/layout/vList2"/>
    <dgm:cxn modelId="{5B89FA04-52D2-4F16-B959-F6B560EE4E66}" type="presParOf" srcId="{F78793BB-2EFD-431C-9E95-90F23AC264FB}" destId="{46E728E5-AC9F-4A4E-9E17-AF3EB28B50FB}" srcOrd="3" destOrd="0" presId="urn:microsoft.com/office/officeart/2005/8/layout/vList2"/>
    <dgm:cxn modelId="{57D9F160-65FA-4677-A3DA-B6067F0DE618}" type="presParOf" srcId="{F78793BB-2EFD-431C-9E95-90F23AC264FB}" destId="{2DAFA933-E21D-4BEF-A8E9-25C9D6127499}" srcOrd="4" destOrd="0" presId="urn:microsoft.com/office/officeart/2005/8/layout/vList2"/>
    <dgm:cxn modelId="{DCFBCE01-56EE-4EAA-ABF0-67B305989338}" type="presParOf" srcId="{F78793BB-2EFD-431C-9E95-90F23AC264FB}" destId="{51364A46-2872-48A2-9DFD-8259DC16F27E}" srcOrd="5" destOrd="0" presId="urn:microsoft.com/office/officeart/2005/8/layout/vList2"/>
    <dgm:cxn modelId="{60F95D1B-CD6F-42E7-90D3-6B6F320CC971}" type="presParOf" srcId="{F78793BB-2EFD-431C-9E95-90F23AC264FB}" destId="{410815B9-787B-431E-85FA-85D92313BEEE}" srcOrd="6"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AF8541A-F785-4160-A9D9-1981127545B4}" type="doc">
      <dgm:prSet loTypeId="urn:microsoft.com/office/officeart/2005/8/layout/vList2" loCatId="list" qsTypeId="urn:microsoft.com/office/officeart/2005/8/quickstyle/3d1" qsCatId="3D" csTypeId="urn:microsoft.com/office/officeart/2005/8/colors/accent1_2" csCatId="accent1"/>
      <dgm:spPr/>
      <dgm:t>
        <a:bodyPr/>
        <a:lstStyle/>
        <a:p>
          <a:endParaRPr lang="uk-UA"/>
        </a:p>
      </dgm:t>
    </dgm:pt>
    <dgm:pt modelId="{893B4E2D-DD2A-4D6F-86FA-783E9A4E3227}">
      <dgm:prSet/>
      <dgm:spPr/>
      <dgm:t>
        <a:bodyPr/>
        <a:lstStyle/>
        <a:p>
          <a:pPr rtl="0"/>
          <a:r>
            <a:rPr lang="uk-UA" b="1" i="1" dirty="0" smtClean="0"/>
            <a:t>Теорія характерних рис</a:t>
          </a:r>
          <a:br>
            <a:rPr lang="uk-UA" b="1" i="1" dirty="0" smtClean="0"/>
          </a:br>
          <a:r>
            <a:rPr lang="uk-UA" dirty="0" smtClean="0"/>
            <a:t/>
          </a:r>
          <a:br>
            <a:rPr lang="uk-UA" dirty="0" smtClean="0"/>
          </a:br>
          <a:endParaRPr lang="uk-UA" dirty="0"/>
        </a:p>
      </dgm:t>
    </dgm:pt>
    <dgm:pt modelId="{94AE75EC-621F-4A4D-B326-71C26815736A}" type="parTrans" cxnId="{1DCBB4EB-18C7-4BC8-8499-B74EC50F793B}">
      <dgm:prSet/>
      <dgm:spPr/>
      <dgm:t>
        <a:bodyPr/>
        <a:lstStyle/>
        <a:p>
          <a:endParaRPr lang="uk-UA"/>
        </a:p>
      </dgm:t>
    </dgm:pt>
    <dgm:pt modelId="{26E035D9-FD8B-4C2B-AA1D-AF98AA9688B7}" type="sibTrans" cxnId="{1DCBB4EB-18C7-4BC8-8499-B74EC50F793B}">
      <dgm:prSet/>
      <dgm:spPr/>
      <dgm:t>
        <a:bodyPr/>
        <a:lstStyle/>
        <a:p>
          <a:endParaRPr lang="uk-UA"/>
        </a:p>
      </dgm:t>
    </dgm:pt>
    <dgm:pt modelId="{1ED5F504-235A-403C-AC60-4C3EE5B8B71F}" type="pres">
      <dgm:prSet presAssocID="{1AF8541A-F785-4160-A9D9-1981127545B4}" presName="linear" presStyleCnt="0">
        <dgm:presLayoutVars>
          <dgm:animLvl val="lvl"/>
          <dgm:resizeHandles val="exact"/>
        </dgm:presLayoutVars>
      </dgm:prSet>
      <dgm:spPr/>
      <dgm:t>
        <a:bodyPr/>
        <a:lstStyle/>
        <a:p>
          <a:endParaRPr lang="uk-UA"/>
        </a:p>
      </dgm:t>
    </dgm:pt>
    <dgm:pt modelId="{5EA827C2-15A4-4C3E-9D6C-15E9B129EB39}" type="pres">
      <dgm:prSet presAssocID="{893B4E2D-DD2A-4D6F-86FA-783E9A4E3227}" presName="parentText" presStyleLbl="node1" presStyleIdx="0" presStyleCnt="1">
        <dgm:presLayoutVars>
          <dgm:chMax val="0"/>
          <dgm:bulletEnabled val="1"/>
        </dgm:presLayoutVars>
      </dgm:prSet>
      <dgm:spPr/>
      <dgm:t>
        <a:bodyPr/>
        <a:lstStyle/>
        <a:p>
          <a:endParaRPr lang="uk-UA"/>
        </a:p>
      </dgm:t>
    </dgm:pt>
  </dgm:ptLst>
  <dgm:cxnLst>
    <dgm:cxn modelId="{837E9A6E-0688-4BDC-B1F1-D3EF3BC04AFD}" type="presOf" srcId="{893B4E2D-DD2A-4D6F-86FA-783E9A4E3227}" destId="{5EA827C2-15A4-4C3E-9D6C-15E9B129EB39}" srcOrd="0" destOrd="0" presId="urn:microsoft.com/office/officeart/2005/8/layout/vList2"/>
    <dgm:cxn modelId="{1DCBB4EB-18C7-4BC8-8499-B74EC50F793B}" srcId="{1AF8541A-F785-4160-A9D9-1981127545B4}" destId="{893B4E2D-DD2A-4D6F-86FA-783E9A4E3227}" srcOrd="0" destOrd="0" parTransId="{94AE75EC-621F-4A4D-B326-71C26815736A}" sibTransId="{26E035D9-FD8B-4C2B-AA1D-AF98AA9688B7}"/>
    <dgm:cxn modelId="{E4678EB9-5C0A-4C5F-BF57-0ABAC783A624}" type="presOf" srcId="{1AF8541A-F785-4160-A9D9-1981127545B4}" destId="{1ED5F504-235A-403C-AC60-4C3EE5B8B71F}" srcOrd="0" destOrd="0" presId="urn:microsoft.com/office/officeart/2005/8/layout/vList2"/>
    <dgm:cxn modelId="{794D0D8F-A1F4-4409-B52F-0772F7B3D4FA}" type="presParOf" srcId="{1ED5F504-235A-403C-AC60-4C3EE5B8B71F}" destId="{5EA827C2-15A4-4C3E-9D6C-15E9B129EB39}"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62C518-3EDC-4688-8656-834F48100D8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uk-UA"/>
        </a:p>
      </dgm:t>
    </dgm:pt>
    <dgm:pt modelId="{05C4DAE2-0659-4F90-B0EE-51BD5A9AE577}">
      <dgm:prSet/>
      <dgm:spPr/>
      <dgm:t>
        <a:bodyPr/>
        <a:lstStyle/>
        <a:p>
          <a:pPr algn="l" rtl="0"/>
          <a:r>
            <a:rPr lang="uk-UA" dirty="0" smtClean="0"/>
            <a:t>1.Сприйняття індивіда в організації</a:t>
          </a:r>
          <a:endParaRPr lang="uk-UA" dirty="0"/>
        </a:p>
      </dgm:t>
    </dgm:pt>
    <dgm:pt modelId="{71FBDE8D-5CA8-4A06-AB17-A932B710F405}" type="parTrans" cxnId="{94F4755C-5534-4297-AD4D-1134224127A8}">
      <dgm:prSet/>
      <dgm:spPr/>
      <dgm:t>
        <a:bodyPr/>
        <a:lstStyle/>
        <a:p>
          <a:endParaRPr lang="uk-UA"/>
        </a:p>
      </dgm:t>
    </dgm:pt>
    <dgm:pt modelId="{283D3C41-9C2C-4A82-A154-BD5764C5747F}" type="sibTrans" cxnId="{94F4755C-5534-4297-AD4D-1134224127A8}">
      <dgm:prSet/>
      <dgm:spPr/>
      <dgm:t>
        <a:bodyPr/>
        <a:lstStyle/>
        <a:p>
          <a:endParaRPr lang="uk-UA"/>
        </a:p>
      </dgm:t>
    </dgm:pt>
    <dgm:pt modelId="{052EFC7B-8806-42B7-A1AA-5937E22E738B}">
      <dgm:prSet/>
      <dgm:spPr/>
      <dgm:t>
        <a:bodyPr/>
        <a:lstStyle/>
        <a:p>
          <a:pPr algn="l" rtl="0"/>
          <a:r>
            <a:rPr lang="uk-UA" dirty="0" smtClean="0"/>
            <a:t>2.Формування структури поведінки</a:t>
          </a:r>
          <a:endParaRPr lang="uk-UA" dirty="0"/>
        </a:p>
      </dgm:t>
    </dgm:pt>
    <dgm:pt modelId="{DABE564A-BF24-4929-B761-E4888B65270B}" type="parTrans" cxnId="{CCD4A648-7716-4C94-8E8B-2845D56A859C}">
      <dgm:prSet/>
      <dgm:spPr/>
      <dgm:t>
        <a:bodyPr/>
        <a:lstStyle/>
        <a:p>
          <a:endParaRPr lang="uk-UA"/>
        </a:p>
      </dgm:t>
    </dgm:pt>
    <dgm:pt modelId="{4708340A-4D44-4CFE-977E-D032DBAEE25D}" type="sibTrans" cxnId="{CCD4A648-7716-4C94-8E8B-2845D56A859C}">
      <dgm:prSet/>
      <dgm:spPr/>
      <dgm:t>
        <a:bodyPr/>
        <a:lstStyle/>
        <a:p>
          <a:endParaRPr lang="uk-UA"/>
        </a:p>
      </dgm:t>
    </dgm:pt>
    <dgm:pt modelId="{D1A5AF18-3D25-454A-81C7-3D557FF176C4}">
      <dgm:prSet/>
      <dgm:spPr/>
      <dgm:t>
        <a:bodyPr/>
        <a:lstStyle/>
        <a:p>
          <a:pPr algn="l" rtl="0"/>
          <a:r>
            <a:rPr lang="uk-UA" dirty="0" smtClean="0"/>
            <a:t>3.Теорія характерних рис</a:t>
          </a:r>
          <a:endParaRPr lang="uk-UA" dirty="0"/>
        </a:p>
      </dgm:t>
    </dgm:pt>
    <dgm:pt modelId="{5818DDF1-8977-42B1-B900-194762A6D8A7}" type="parTrans" cxnId="{85DD4644-424B-40FE-9C8B-D68E4C39753A}">
      <dgm:prSet/>
      <dgm:spPr/>
      <dgm:t>
        <a:bodyPr/>
        <a:lstStyle/>
        <a:p>
          <a:endParaRPr lang="uk-UA"/>
        </a:p>
      </dgm:t>
    </dgm:pt>
    <dgm:pt modelId="{E6C884CB-45A6-4E2B-8B06-6F17E1A07E76}" type="sibTrans" cxnId="{85DD4644-424B-40FE-9C8B-D68E4C39753A}">
      <dgm:prSet/>
      <dgm:spPr/>
      <dgm:t>
        <a:bodyPr/>
        <a:lstStyle/>
        <a:p>
          <a:endParaRPr lang="uk-UA"/>
        </a:p>
      </dgm:t>
    </dgm:pt>
    <dgm:pt modelId="{71E5DFC1-34FC-4135-A312-95323FB7810D}">
      <dgm:prSet/>
      <dgm:spPr/>
      <dgm:t>
        <a:bodyPr/>
        <a:lstStyle/>
        <a:p>
          <a:pPr algn="l" rtl="0"/>
          <a:r>
            <a:rPr lang="uk-UA" dirty="0" smtClean="0"/>
            <a:t>4.Захисні механізми психіки особистості</a:t>
          </a:r>
          <a:endParaRPr lang="uk-UA" dirty="0"/>
        </a:p>
      </dgm:t>
    </dgm:pt>
    <dgm:pt modelId="{4056B727-1302-4EA8-BD06-AD5117A98BC1}" type="parTrans" cxnId="{4A7B3BA1-047E-4400-A37E-726370BA2085}">
      <dgm:prSet/>
      <dgm:spPr/>
      <dgm:t>
        <a:bodyPr/>
        <a:lstStyle/>
        <a:p>
          <a:endParaRPr lang="uk-UA"/>
        </a:p>
      </dgm:t>
    </dgm:pt>
    <dgm:pt modelId="{66E9F5C5-AB4A-477A-80F5-5D42511FDC2C}" type="sibTrans" cxnId="{4A7B3BA1-047E-4400-A37E-726370BA2085}">
      <dgm:prSet/>
      <dgm:spPr/>
      <dgm:t>
        <a:bodyPr/>
        <a:lstStyle/>
        <a:p>
          <a:endParaRPr lang="uk-UA"/>
        </a:p>
      </dgm:t>
    </dgm:pt>
    <dgm:pt modelId="{5B5ED481-98B0-4223-8362-5B5FE4EADC22}" type="pres">
      <dgm:prSet presAssocID="{0462C518-3EDC-4688-8656-834F48100D86}" presName="Name0" presStyleCnt="0">
        <dgm:presLayoutVars>
          <dgm:dir/>
          <dgm:animLvl val="lvl"/>
          <dgm:resizeHandles val="exact"/>
        </dgm:presLayoutVars>
      </dgm:prSet>
      <dgm:spPr/>
      <dgm:t>
        <a:bodyPr/>
        <a:lstStyle/>
        <a:p>
          <a:endParaRPr lang="uk-UA"/>
        </a:p>
      </dgm:t>
    </dgm:pt>
    <dgm:pt modelId="{F292DF4E-2FD4-440B-B820-D8B0096D9126}" type="pres">
      <dgm:prSet presAssocID="{05C4DAE2-0659-4F90-B0EE-51BD5A9AE577}" presName="linNode" presStyleCnt="0"/>
      <dgm:spPr/>
    </dgm:pt>
    <dgm:pt modelId="{7989962E-841E-4E80-9555-2503A74EDE36}" type="pres">
      <dgm:prSet presAssocID="{05C4DAE2-0659-4F90-B0EE-51BD5A9AE577}" presName="parentText" presStyleLbl="node1" presStyleIdx="0" presStyleCnt="4" custScaleX="277778" custLinFactNeighborX="1367" custLinFactNeighborY="-252">
        <dgm:presLayoutVars>
          <dgm:chMax val="1"/>
          <dgm:bulletEnabled val="1"/>
        </dgm:presLayoutVars>
      </dgm:prSet>
      <dgm:spPr/>
      <dgm:t>
        <a:bodyPr/>
        <a:lstStyle/>
        <a:p>
          <a:endParaRPr lang="uk-UA"/>
        </a:p>
      </dgm:t>
    </dgm:pt>
    <dgm:pt modelId="{FB1D9641-0826-4AAC-98A5-8571311101A9}" type="pres">
      <dgm:prSet presAssocID="{283D3C41-9C2C-4A82-A154-BD5764C5747F}" presName="sp" presStyleCnt="0"/>
      <dgm:spPr/>
    </dgm:pt>
    <dgm:pt modelId="{FCC41A51-CFCC-4D21-B13E-A3035DD5FDEA}" type="pres">
      <dgm:prSet presAssocID="{052EFC7B-8806-42B7-A1AA-5937E22E738B}" presName="linNode" presStyleCnt="0"/>
      <dgm:spPr/>
    </dgm:pt>
    <dgm:pt modelId="{DA9CDC12-7D15-4C15-85F7-BE0E70231E07}" type="pres">
      <dgm:prSet presAssocID="{052EFC7B-8806-42B7-A1AA-5937E22E738B}" presName="parentText" presStyleLbl="node1" presStyleIdx="1" presStyleCnt="4" custScaleX="277778" custLinFactNeighborX="2667" custLinFactNeighborY="-1162">
        <dgm:presLayoutVars>
          <dgm:chMax val="1"/>
          <dgm:bulletEnabled val="1"/>
        </dgm:presLayoutVars>
      </dgm:prSet>
      <dgm:spPr/>
      <dgm:t>
        <a:bodyPr/>
        <a:lstStyle/>
        <a:p>
          <a:endParaRPr lang="uk-UA"/>
        </a:p>
      </dgm:t>
    </dgm:pt>
    <dgm:pt modelId="{5ACED70A-CBC7-4F46-BA95-5E00747410C6}" type="pres">
      <dgm:prSet presAssocID="{4708340A-4D44-4CFE-977E-D032DBAEE25D}" presName="sp" presStyleCnt="0"/>
      <dgm:spPr/>
    </dgm:pt>
    <dgm:pt modelId="{838DECBA-1801-436D-8C28-D6FE32605ADB}" type="pres">
      <dgm:prSet presAssocID="{D1A5AF18-3D25-454A-81C7-3D557FF176C4}" presName="linNode" presStyleCnt="0"/>
      <dgm:spPr/>
    </dgm:pt>
    <dgm:pt modelId="{4918A332-3299-4F8D-94B8-E1F404B89FA6}" type="pres">
      <dgm:prSet presAssocID="{D1A5AF18-3D25-454A-81C7-3D557FF176C4}" presName="parentText" presStyleLbl="node1" presStyleIdx="2" presStyleCnt="4" custScaleX="277778" custLinFactNeighborX="9368" custLinFactNeighborY="5307">
        <dgm:presLayoutVars>
          <dgm:chMax val="1"/>
          <dgm:bulletEnabled val="1"/>
        </dgm:presLayoutVars>
      </dgm:prSet>
      <dgm:spPr/>
      <dgm:t>
        <a:bodyPr/>
        <a:lstStyle/>
        <a:p>
          <a:endParaRPr lang="uk-UA"/>
        </a:p>
      </dgm:t>
    </dgm:pt>
    <dgm:pt modelId="{CA6B8698-0E5C-479D-BCCF-62B79B13DC5C}" type="pres">
      <dgm:prSet presAssocID="{E6C884CB-45A6-4E2B-8B06-6F17E1A07E76}" presName="sp" presStyleCnt="0"/>
      <dgm:spPr/>
    </dgm:pt>
    <dgm:pt modelId="{E86EDB6B-DC72-46FF-AE47-28AB836FCC5D}" type="pres">
      <dgm:prSet presAssocID="{71E5DFC1-34FC-4135-A312-95323FB7810D}" presName="linNode" presStyleCnt="0"/>
      <dgm:spPr/>
    </dgm:pt>
    <dgm:pt modelId="{64FC8B62-2C9B-491A-A31F-26030686BCAF}" type="pres">
      <dgm:prSet presAssocID="{71E5DFC1-34FC-4135-A312-95323FB7810D}" presName="parentText" presStyleLbl="node1" presStyleIdx="3" presStyleCnt="4" custScaleX="277778" custLinFactNeighborX="6701" custLinFactNeighborY="4345">
        <dgm:presLayoutVars>
          <dgm:chMax val="1"/>
          <dgm:bulletEnabled val="1"/>
        </dgm:presLayoutVars>
      </dgm:prSet>
      <dgm:spPr/>
      <dgm:t>
        <a:bodyPr/>
        <a:lstStyle/>
        <a:p>
          <a:endParaRPr lang="uk-UA"/>
        </a:p>
      </dgm:t>
    </dgm:pt>
  </dgm:ptLst>
  <dgm:cxnLst>
    <dgm:cxn modelId="{0A7461BD-107A-44CA-BCBE-F84233716909}" type="presOf" srcId="{0462C518-3EDC-4688-8656-834F48100D86}" destId="{5B5ED481-98B0-4223-8362-5B5FE4EADC22}" srcOrd="0" destOrd="0" presId="urn:microsoft.com/office/officeart/2005/8/layout/vList5"/>
    <dgm:cxn modelId="{CCD4A648-7716-4C94-8E8B-2845D56A859C}" srcId="{0462C518-3EDC-4688-8656-834F48100D86}" destId="{052EFC7B-8806-42B7-A1AA-5937E22E738B}" srcOrd="1" destOrd="0" parTransId="{DABE564A-BF24-4929-B761-E4888B65270B}" sibTransId="{4708340A-4D44-4CFE-977E-D032DBAEE25D}"/>
    <dgm:cxn modelId="{E9BB16DF-C09F-4EB9-A218-17461D70E77D}" type="presOf" srcId="{052EFC7B-8806-42B7-A1AA-5937E22E738B}" destId="{DA9CDC12-7D15-4C15-85F7-BE0E70231E07}" srcOrd="0" destOrd="0" presId="urn:microsoft.com/office/officeart/2005/8/layout/vList5"/>
    <dgm:cxn modelId="{6C3F2997-A8E5-42EC-91BB-CB50AFC8C2D6}" type="presOf" srcId="{71E5DFC1-34FC-4135-A312-95323FB7810D}" destId="{64FC8B62-2C9B-491A-A31F-26030686BCAF}" srcOrd="0" destOrd="0" presId="urn:microsoft.com/office/officeart/2005/8/layout/vList5"/>
    <dgm:cxn modelId="{BCF1EE92-CCF7-463D-8A05-392761D47423}" type="presOf" srcId="{D1A5AF18-3D25-454A-81C7-3D557FF176C4}" destId="{4918A332-3299-4F8D-94B8-E1F404B89FA6}" srcOrd="0" destOrd="0" presId="urn:microsoft.com/office/officeart/2005/8/layout/vList5"/>
    <dgm:cxn modelId="{2743F819-3528-43F0-A9A6-66EC74389392}" type="presOf" srcId="{05C4DAE2-0659-4F90-B0EE-51BD5A9AE577}" destId="{7989962E-841E-4E80-9555-2503A74EDE36}" srcOrd="0" destOrd="0" presId="urn:microsoft.com/office/officeart/2005/8/layout/vList5"/>
    <dgm:cxn modelId="{94F4755C-5534-4297-AD4D-1134224127A8}" srcId="{0462C518-3EDC-4688-8656-834F48100D86}" destId="{05C4DAE2-0659-4F90-B0EE-51BD5A9AE577}" srcOrd="0" destOrd="0" parTransId="{71FBDE8D-5CA8-4A06-AB17-A932B710F405}" sibTransId="{283D3C41-9C2C-4A82-A154-BD5764C5747F}"/>
    <dgm:cxn modelId="{4A7B3BA1-047E-4400-A37E-726370BA2085}" srcId="{0462C518-3EDC-4688-8656-834F48100D86}" destId="{71E5DFC1-34FC-4135-A312-95323FB7810D}" srcOrd="3" destOrd="0" parTransId="{4056B727-1302-4EA8-BD06-AD5117A98BC1}" sibTransId="{66E9F5C5-AB4A-477A-80F5-5D42511FDC2C}"/>
    <dgm:cxn modelId="{85DD4644-424B-40FE-9C8B-D68E4C39753A}" srcId="{0462C518-3EDC-4688-8656-834F48100D86}" destId="{D1A5AF18-3D25-454A-81C7-3D557FF176C4}" srcOrd="2" destOrd="0" parTransId="{5818DDF1-8977-42B1-B900-194762A6D8A7}" sibTransId="{E6C884CB-45A6-4E2B-8B06-6F17E1A07E76}"/>
    <dgm:cxn modelId="{082DF798-B6E2-4F00-BE3A-B777C95CFF2B}" type="presParOf" srcId="{5B5ED481-98B0-4223-8362-5B5FE4EADC22}" destId="{F292DF4E-2FD4-440B-B820-D8B0096D9126}" srcOrd="0" destOrd="0" presId="urn:microsoft.com/office/officeart/2005/8/layout/vList5"/>
    <dgm:cxn modelId="{98409F99-4914-483F-9E22-D42AE8004DFD}" type="presParOf" srcId="{F292DF4E-2FD4-440B-B820-D8B0096D9126}" destId="{7989962E-841E-4E80-9555-2503A74EDE36}" srcOrd="0" destOrd="0" presId="urn:microsoft.com/office/officeart/2005/8/layout/vList5"/>
    <dgm:cxn modelId="{0C75BA8A-BE52-4526-9B0B-048090B38363}" type="presParOf" srcId="{5B5ED481-98B0-4223-8362-5B5FE4EADC22}" destId="{FB1D9641-0826-4AAC-98A5-8571311101A9}" srcOrd="1" destOrd="0" presId="urn:microsoft.com/office/officeart/2005/8/layout/vList5"/>
    <dgm:cxn modelId="{C6C7855B-FCB6-4298-89BC-B529822A8ED0}" type="presParOf" srcId="{5B5ED481-98B0-4223-8362-5B5FE4EADC22}" destId="{FCC41A51-CFCC-4D21-B13E-A3035DD5FDEA}" srcOrd="2" destOrd="0" presId="urn:microsoft.com/office/officeart/2005/8/layout/vList5"/>
    <dgm:cxn modelId="{7ADFB9A7-1C83-4F01-81AA-E0AA15C74A7D}" type="presParOf" srcId="{FCC41A51-CFCC-4D21-B13E-A3035DD5FDEA}" destId="{DA9CDC12-7D15-4C15-85F7-BE0E70231E07}" srcOrd="0" destOrd="0" presId="urn:microsoft.com/office/officeart/2005/8/layout/vList5"/>
    <dgm:cxn modelId="{41D28DBD-1484-4E9F-B8F3-6CEA00C7C90F}" type="presParOf" srcId="{5B5ED481-98B0-4223-8362-5B5FE4EADC22}" destId="{5ACED70A-CBC7-4F46-BA95-5E00747410C6}" srcOrd="3" destOrd="0" presId="urn:microsoft.com/office/officeart/2005/8/layout/vList5"/>
    <dgm:cxn modelId="{99CE310A-C026-45DC-9AF5-0B253E1B125D}" type="presParOf" srcId="{5B5ED481-98B0-4223-8362-5B5FE4EADC22}" destId="{838DECBA-1801-436D-8C28-D6FE32605ADB}" srcOrd="4" destOrd="0" presId="urn:microsoft.com/office/officeart/2005/8/layout/vList5"/>
    <dgm:cxn modelId="{3244BDB2-D4BC-402D-BF99-5F1179349510}" type="presParOf" srcId="{838DECBA-1801-436D-8C28-D6FE32605ADB}" destId="{4918A332-3299-4F8D-94B8-E1F404B89FA6}" srcOrd="0" destOrd="0" presId="urn:microsoft.com/office/officeart/2005/8/layout/vList5"/>
    <dgm:cxn modelId="{F011FBDD-D61F-4D3D-BEEA-097043FE4925}" type="presParOf" srcId="{5B5ED481-98B0-4223-8362-5B5FE4EADC22}" destId="{CA6B8698-0E5C-479D-BCCF-62B79B13DC5C}" srcOrd="5" destOrd="0" presId="urn:microsoft.com/office/officeart/2005/8/layout/vList5"/>
    <dgm:cxn modelId="{AEEA7C5D-7F80-4A2F-93E0-A0F042DFFF4E}" type="presParOf" srcId="{5B5ED481-98B0-4223-8362-5B5FE4EADC22}" destId="{E86EDB6B-DC72-46FF-AE47-28AB836FCC5D}" srcOrd="6" destOrd="0" presId="urn:microsoft.com/office/officeart/2005/8/layout/vList5"/>
    <dgm:cxn modelId="{735254D3-9D08-43AC-9691-4EF7503C3359}" type="presParOf" srcId="{E86EDB6B-DC72-46FF-AE47-28AB836FCC5D}" destId="{64FC8B62-2C9B-491A-A31F-26030686BCAF}"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0509668-C94E-4B05-B8B5-D2688B1DFC8D}" type="doc">
      <dgm:prSet loTypeId="urn:microsoft.com/office/officeart/2005/8/layout/vList2" loCatId="list" qsTypeId="urn:microsoft.com/office/officeart/2005/8/quickstyle/3d1" qsCatId="3D" csTypeId="urn:microsoft.com/office/officeart/2005/8/colors/accent1_2" csCatId="accent1"/>
      <dgm:spPr/>
      <dgm:t>
        <a:bodyPr/>
        <a:lstStyle/>
        <a:p>
          <a:endParaRPr lang="uk-UA"/>
        </a:p>
      </dgm:t>
    </dgm:pt>
    <dgm:pt modelId="{16CD480E-20E7-4AFA-9F0E-F7740713F853}">
      <dgm:prSet/>
      <dgm:spPr/>
      <dgm:t>
        <a:bodyPr/>
        <a:lstStyle/>
        <a:p>
          <a:pPr rtl="0"/>
          <a:r>
            <a:rPr lang="uk-UA" b="1" i="1" dirty="0" smtClean="0"/>
            <a:t>Теорія характерних рис</a:t>
          </a:r>
          <a:br>
            <a:rPr lang="uk-UA" b="1" i="1" dirty="0" smtClean="0"/>
          </a:br>
          <a:r>
            <a:rPr lang="uk-UA" dirty="0" smtClean="0"/>
            <a:t/>
          </a:r>
          <a:br>
            <a:rPr lang="uk-UA" dirty="0" smtClean="0"/>
          </a:br>
          <a:endParaRPr lang="uk-UA" dirty="0"/>
        </a:p>
      </dgm:t>
    </dgm:pt>
    <dgm:pt modelId="{E5E3926B-D547-4DE5-A728-31DAE8D7A018}" type="parTrans" cxnId="{7B4BB184-358D-45AB-A9B3-A2F3F7A92FFF}">
      <dgm:prSet/>
      <dgm:spPr/>
      <dgm:t>
        <a:bodyPr/>
        <a:lstStyle/>
        <a:p>
          <a:endParaRPr lang="uk-UA"/>
        </a:p>
      </dgm:t>
    </dgm:pt>
    <dgm:pt modelId="{CB613238-02B6-475A-8750-537BAD84B957}" type="sibTrans" cxnId="{7B4BB184-358D-45AB-A9B3-A2F3F7A92FFF}">
      <dgm:prSet/>
      <dgm:spPr/>
      <dgm:t>
        <a:bodyPr/>
        <a:lstStyle/>
        <a:p>
          <a:endParaRPr lang="uk-UA"/>
        </a:p>
      </dgm:t>
    </dgm:pt>
    <dgm:pt modelId="{7EF66B8E-9BBA-4AE2-BB15-5AFD65E61C06}" type="pres">
      <dgm:prSet presAssocID="{E0509668-C94E-4B05-B8B5-D2688B1DFC8D}" presName="linear" presStyleCnt="0">
        <dgm:presLayoutVars>
          <dgm:animLvl val="lvl"/>
          <dgm:resizeHandles val="exact"/>
        </dgm:presLayoutVars>
      </dgm:prSet>
      <dgm:spPr/>
      <dgm:t>
        <a:bodyPr/>
        <a:lstStyle/>
        <a:p>
          <a:endParaRPr lang="uk-UA"/>
        </a:p>
      </dgm:t>
    </dgm:pt>
    <dgm:pt modelId="{5570ABDF-10A7-4ED5-91C1-6FE7AC567A03}" type="pres">
      <dgm:prSet presAssocID="{16CD480E-20E7-4AFA-9F0E-F7740713F853}" presName="parentText" presStyleLbl="node1" presStyleIdx="0" presStyleCnt="1">
        <dgm:presLayoutVars>
          <dgm:chMax val="0"/>
          <dgm:bulletEnabled val="1"/>
        </dgm:presLayoutVars>
      </dgm:prSet>
      <dgm:spPr/>
      <dgm:t>
        <a:bodyPr/>
        <a:lstStyle/>
        <a:p>
          <a:endParaRPr lang="uk-UA"/>
        </a:p>
      </dgm:t>
    </dgm:pt>
  </dgm:ptLst>
  <dgm:cxnLst>
    <dgm:cxn modelId="{7B4BB184-358D-45AB-A9B3-A2F3F7A92FFF}" srcId="{E0509668-C94E-4B05-B8B5-D2688B1DFC8D}" destId="{16CD480E-20E7-4AFA-9F0E-F7740713F853}" srcOrd="0" destOrd="0" parTransId="{E5E3926B-D547-4DE5-A728-31DAE8D7A018}" sibTransId="{CB613238-02B6-475A-8750-537BAD84B957}"/>
    <dgm:cxn modelId="{63F7A6AB-5197-4FE4-97C4-2B979C516CFD}" type="presOf" srcId="{E0509668-C94E-4B05-B8B5-D2688B1DFC8D}" destId="{7EF66B8E-9BBA-4AE2-BB15-5AFD65E61C06}" srcOrd="0" destOrd="0" presId="urn:microsoft.com/office/officeart/2005/8/layout/vList2"/>
    <dgm:cxn modelId="{49CC2716-FF14-4409-825A-F713318551FA}" type="presOf" srcId="{16CD480E-20E7-4AFA-9F0E-F7740713F853}" destId="{5570ABDF-10A7-4ED5-91C1-6FE7AC567A03}" srcOrd="0" destOrd="0" presId="urn:microsoft.com/office/officeart/2005/8/layout/vList2"/>
    <dgm:cxn modelId="{30169212-36EF-46DE-BBCD-2A58E06ECA78}" type="presParOf" srcId="{7EF66B8E-9BBA-4AE2-BB15-5AFD65E61C06}" destId="{5570ABDF-10A7-4ED5-91C1-6FE7AC567A03}"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F3BF353-CD6E-4E8C-9B4C-29EF5679F3B6}"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uk-UA"/>
        </a:p>
      </dgm:t>
    </dgm:pt>
    <dgm:pt modelId="{35B5E1D8-A401-49AB-8776-0B7B0D34E8F1}">
      <dgm:prSet/>
      <dgm:spPr/>
      <dgm:t>
        <a:bodyPr/>
        <a:lstStyle/>
        <a:p>
          <a:pPr rtl="0"/>
          <a:r>
            <a:rPr lang="uk-UA" b="1" i="1" dirty="0" smtClean="0"/>
            <a:t>4. Захисні механізми психіки особистості.</a:t>
          </a:r>
          <a:br>
            <a:rPr lang="uk-UA" b="1" i="1" dirty="0" smtClean="0"/>
          </a:br>
          <a:endParaRPr lang="uk-UA" dirty="0"/>
        </a:p>
      </dgm:t>
    </dgm:pt>
    <dgm:pt modelId="{82E96C85-2A4A-45A2-A57E-5E475A77DD47}" type="parTrans" cxnId="{3038364D-0A36-435F-83FC-A4040157EE7D}">
      <dgm:prSet/>
      <dgm:spPr/>
      <dgm:t>
        <a:bodyPr/>
        <a:lstStyle/>
        <a:p>
          <a:endParaRPr lang="uk-UA"/>
        </a:p>
      </dgm:t>
    </dgm:pt>
    <dgm:pt modelId="{09349C6B-76C9-4B9C-87E4-AF10CAD585B7}" type="sibTrans" cxnId="{3038364D-0A36-435F-83FC-A4040157EE7D}">
      <dgm:prSet/>
      <dgm:spPr/>
      <dgm:t>
        <a:bodyPr/>
        <a:lstStyle/>
        <a:p>
          <a:endParaRPr lang="uk-UA"/>
        </a:p>
      </dgm:t>
    </dgm:pt>
    <dgm:pt modelId="{EE7C52F0-1D0A-4C66-89AF-D8B4BF672AC6}" type="pres">
      <dgm:prSet presAssocID="{3F3BF353-CD6E-4E8C-9B4C-29EF5679F3B6}" presName="linear" presStyleCnt="0">
        <dgm:presLayoutVars>
          <dgm:animLvl val="lvl"/>
          <dgm:resizeHandles val="exact"/>
        </dgm:presLayoutVars>
      </dgm:prSet>
      <dgm:spPr/>
      <dgm:t>
        <a:bodyPr/>
        <a:lstStyle/>
        <a:p>
          <a:endParaRPr lang="uk-UA"/>
        </a:p>
      </dgm:t>
    </dgm:pt>
    <dgm:pt modelId="{00AB80FA-E68B-4C59-B995-BF83711F2A6A}" type="pres">
      <dgm:prSet presAssocID="{35B5E1D8-A401-49AB-8776-0B7B0D34E8F1}" presName="parentText" presStyleLbl="node1" presStyleIdx="0" presStyleCnt="1">
        <dgm:presLayoutVars>
          <dgm:chMax val="0"/>
          <dgm:bulletEnabled val="1"/>
        </dgm:presLayoutVars>
      </dgm:prSet>
      <dgm:spPr/>
      <dgm:t>
        <a:bodyPr/>
        <a:lstStyle/>
        <a:p>
          <a:endParaRPr lang="uk-UA"/>
        </a:p>
      </dgm:t>
    </dgm:pt>
  </dgm:ptLst>
  <dgm:cxnLst>
    <dgm:cxn modelId="{EA6B4837-593C-46F8-AE05-82C3EA0C7BCA}" type="presOf" srcId="{3F3BF353-CD6E-4E8C-9B4C-29EF5679F3B6}" destId="{EE7C52F0-1D0A-4C66-89AF-D8B4BF672AC6}" srcOrd="0" destOrd="0" presId="urn:microsoft.com/office/officeart/2005/8/layout/vList2"/>
    <dgm:cxn modelId="{5FB880B6-B99A-4AEA-860A-682BBBCC54F8}" type="presOf" srcId="{35B5E1D8-A401-49AB-8776-0B7B0D34E8F1}" destId="{00AB80FA-E68B-4C59-B995-BF83711F2A6A}" srcOrd="0" destOrd="0" presId="urn:microsoft.com/office/officeart/2005/8/layout/vList2"/>
    <dgm:cxn modelId="{3038364D-0A36-435F-83FC-A4040157EE7D}" srcId="{3F3BF353-CD6E-4E8C-9B4C-29EF5679F3B6}" destId="{35B5E1D8-A401-49AB-8776-0B7B0D34E8F1}" srcOrd="0" destOrd="0" parTransId="{82E96C85-2A4A-45A2-A57E-5E475A77DD47}" sibTransId="{09349C6B-76C9-4B9C-87E4-AF10CAD585B7}"/>
    <dgm:cxn modelId="{10648A2E-8A7E-4D6F-81B7-5FA30FBA9CC7}" type="presParOf" srcId="{EE7C52F0-1D0A-4C66-89AF-D8B4BF672AC6}" destId="{00AB80FA-E68B-4C59-B995-BF83711F2A6A}"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2583DF2-0018-4096-AD45-8D16AE458FA4}"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uk-UA"/>
        </a:p>
      </dgm:t>
    </dgm:pt>
    <dgm:pt modelId="{1BF27EF0-3E21-44A0-BD3D-7FD51658EAB0}">
      <dgm:prSet/>
      <dgm:spPr/>
      <dgm:t>
        <a:bodyPr/>
        <a:lstStyle/>
        <a:p>
          <a:pPr rtl="0"/>
          <a:r>
            <a:rPr lang="uk-UA" dirty="0" smtClean="0"/>
            <a:t>Мета </a:t>
          </a:r>
          <a:endParaRPr lang="uk-UA" dirty="0"/>
        </a:p>
      </dgm:t>
    </dgm:pt>
    <dgm:pt modelId="{E26E74F8-96D1-4DA7-B49C-9E4726D21511}" type="parTrans" cxnId="{95F46DED-6D7C-4222-BEDD-D5945BBBA1D0}">
      <dgm:prSet/>
      <dgm:spPr/>
      <dgm:t>
        <a:bodyPr/>
        <a:lstStyle/>
        <a:p>
          <a:endParaRPr lang="uk-UA"/>
        </a:p>
      </dgm:t>
    </dgm:pt>
    <dgm:pt modelId="{46DF8574-DC6D-4DD4-B92A-56527903EB11}" type="sibTrans" cxnId="{95F46DED-6D7C-4222-BEDD-D5945BBBA1D0}">
      <dgm:prSet/>
      <dgm:spPr/>
      <dgm:t>
        <a:bodyPr/>
        <a:lstStyle/>
        <a:p>
          <a:endParaRPr lang="uk-UA"/>
        </a:p>
      </dgm:t>
    </dgm:pt>
    <dgm:pt modelId="{F82239FE-4787-461C-B2A4-A6F85C5D1478}" type="pres">
      <dgm:prSet presAssocID="{12583DF2-0018-4096-AD45-8D16AE458FA4}" presName="linear" presStyleCnt="0">
        <dgm:presLayoutVars>
          <dgm:animLvl val="lvl"/>
          <dgm:resizeHandles val="exact"/>
        </dgm:presLayoutVars>
      </dgm:prSet>
      <dgm:spPr/>
      <dgm:t>
        <a:bodyPr/>
        <a:lstStyle/>
        <a:p>
          <a:endParaRPr lang="uk-UA"/>
        </a:p>
      </dgm:t>
    </dgm:pt>
    <dgm:pt modelId="{941B7F85-0A43-4147-8B23-3132AB730C31}" type="pres">
      <dgm:prSet presAssocID="{1BF27EF0-3E21-44A0-BD3D-7FD51658EAB0}" presName="parentText" presStyleLbl="node1" presStyleIdx="0" presStyleCnt="1" custLinFactNeighborX="-426" custLinFactNeighborY="4450">
        <dgm:presLayoutVars>
          <dgm:chMax val="0"/>
          <dgm:bulletEnabled val="1"/>
        </dgm:presLayoutVars>
      </dgm:prSet>
      <dgm:spPr/>
      <dgm:t>
        <a:bodyPr/>
        <a:lstStyle/>
        <a:p>
          <a:endParaRPr lang="uk-UA"/>
        </a:p>
      </dgm:t>
    </dgm:pt>
  </dgm:ptLst>
  <dgm:cxnLst>
    <dgm:cxn modelId="{95F46DED-6D7C-4222-BEDD-D5945BBBA1D0}" srcId="{12583DF2-0018-4096-AD45-8D16AE458FA4}" destId="{1BF27EF0-3E21-44A0-BD3D-7FD51658EAB0}" srcOrd="0" destOrd="0" parTransId="{E26E74F8-96D1-4DA7-B49C-9E4726D21511}" sibTransId="{46DF8574-DC6D-4DD4-B92A-56527903EB11}"/>
    <dgm:cxn modelId="{A9D4FCC9-B711-4358-8EE7-7A574C538725}" type="presOf" srcId="{1BF27EF0-3E21-44A0-BD3D-7FD51658EAB0}" destId="{941B7F85-0A43-4147-8B23-3132AB730C31}" srcOrd="0" destOrd="0" presId="urn:microsoft.com/office/officeart/2005/8/layout/vList2"/>
    <dgm:cxn modelId="{9E74DB1B-0810-4247-B6D6-0BC317D861E7}" type="presOf" srcId="{12583DF2-0018-4096-AD45-8D16AE458FA4}" destId="{F82239FE-4787-461C-B2A4-A6F85C5D1478}" srcOrd="0" destOrd="0" presId="urn:microsoft.com/office/officeart/2005/8/layout/vList2"/>
    <dgm:cxn modelId="{A8D1F9CF-8B6C-4EFB-AF9E-CED9FDBA80FF}" type="presParOf" srcId="{F82239FE-4787-461C-B2A4-A6F85C5D1478}" destId="{941B7F85-0A43-4147-8B23-3132AB730C31}"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D4ED27C-902D-4E95-BF00-A3FB7A849933}"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uk-UA"/>
        </a:p>
      </dgm:t>
    </dgm:pt>
    <dgm:pt modelId="{73DF1195-AF1E-472F-956C-A08232CFB8AE}">
      <dgm:prSet custT="1"/>
      <dgm:spPr>
        <a:solidFill>
          <a:schemeClr val="accent2">
            <a:lumMod val="20000"/>
            <a:lumOff val="80000"/>
            <a:alpha val="90000"/>
          </a:schemeClr>
        </a:solidFill>
      </dgm:spPr>
      <dgm:t>
        <a:bodyPr/>
        <a:lstStyle/>
        <a:p>
          <a:pPr algn="just" rtl="0"/>
          <a:r>
            <a:rPr lang="uk-UA" sz="2400" dirty="0" smtClean="0"/>
            <a:t>Полягає у розкритті психологічного змісту поведінки індивіда в організації, формуванні у здобувачів уявлення </a:t>
          </a:r>
          <a:r>
            <a:rPr lang="uk-UA" sz="2400" dirty="0" smtClean="0"/>
            <a:t>про захисні </a:t>
          </a:r>
          <a:r>
            <a:rPr lang="uk-UA" sz="2400" dirty="0" smtClean="0"/>
            <a:t>механізми психіки, загальнокультурної і професійної компетентності, у т.ч. здатності використовувати практичні рекомендації до психологічних особливостей діяльності організацій</a:t>
          </a:r>
          <a:r>
            <a:rPr lang="uk-UA" sz="1600" dirty="0" smtClean="0"/>
            <a:t>.</a:t>
          </a:r>
          <a:endParaRPr lang="uk-UA" sz="1600" dirty="0"/>
        </a:p>
      </dgm:t>
    </dgm:pt>
    <dgm:pt modelId="{E5FC8E18-710A-4E04-B761-2EB5CC689CB0}" type="parTrans" cxnId="{A6C70726-45A4-4EE6-BFC4-2E3EADFDFB13}">
      <dgm:prSet/>
      <dgm:spPr/>
      <dgm:t>
        <a:bodyPr/>
        <a:lstStyle/>
        <a:p>
          <a:endParaRPr lang="uk-UA"/>
        </a:p>
      </dgm:t>
    </dgm:pt>
    <dgm:pt modelId="{1B93DF81-9367-415B-94CA-82BE0D9AC1A9}" type="sibTrans" cxnId="{A6C70726-45A4-4EE6-BFC4-2E3EADFDFB13}">
      <dgm:prSet/>
      <dgm:spPr/>
      <dgm:t>
        <a:bodyPr/>
        <a:lstStyle/>
        <a:p>
          <a:endParaRPr lang="uk-UA"/>
        </a:p>
      </dgm:t>
    </dgm:pt>
    <dgm:pt modelId="{4B2F004A-1F79-493D-BD1D-C1AF666C77F8}" type="pres">
      <dgm:prSet presAssocID="{9D4ED27C-902D-4E95-BF00-A3FB7A849933}" presName="compositeShape" presStyleCnt="0">
        <dgm:presLayoutVars>
          <dgm:dir/>
          <dgm:resizeHandles/>
        </dgm:presLayoutVars>
      </dgm:prSet>
      <dgm:spPr/>
      <dgm:t>
        <a:bodyPr/>
        <a:lstStyle/>
        <a:p>
          <a:endParaRPr lang="uk-UA"/>
        </a:p>
      </dgm:t>
    </dgm:pt>
    <dgm:pt modelId="{299A9CCC-DA43-43A3-8792-7FBE11835004}" type="pres">
      <dgm:prSet presAssocID="{9D4ED27C-902D-4E95-BF00-A3FB7A849933}" presName="pyramid" presStyleLbl="node1" presStyleIdx="0" presStyleCnt="1"/>
      <dgm:spPr/>
    </dgm:pt>
    <dgm:pt modelId="{A1077F10-28DC-4DE8-AF6E-DADF21D3AF91}" type="pres">
      <dgm:prSet presAssocID="{9D4ED27C-902D-4E95-BF00-A3FB7A849933}" presName="theList" presStyleCnt="0"/>
      <dgm:spPr/>
    </dgm:pt>
    <dgm:pt modelId="{9D004D4C-15AF-43D2-B755-C3F8D3207D1D}" type="pres">
      <dgm:prSet presAssocID="{73DF1195-AF1E-472F-956C-A08232CFB8AE}" presName="aNode" presStyleLbl="fgAcc1" presStyleIdx="0" presStyleCnt="1" custScaleX="161404" custScaleY="132581" custLinFactNeighborX="5429" custLinFactNeighborY="19717">
        <dgm:presLayoutVars>
          <dgm:bulletEnabled val="1"/>
        </dgm:presLayoutVars>
      </dgm:prSet>
      <dgm:spPr/>
      <dgm:t>
        <a:bodyPr/>
        <a:lstStyle/>
        <a:p>
          <a:endParaRPr lang="uk-UA"/>
        </a:p>
      </dgm:t>
    </dgm:pt>
    <dgm:pt modelId="{981F4694-1A1F-4D71-A59D-287350C0AA40}" type="pres">
      <dgm:prSet presAssocID="{73DF1195-AF1E-472F-956C-A08232CFB8AE}" presName="aSpace" presStyleCnt="0"/>
      <dgm:spPr/>
    </dgm:pt>
  </dgm:ptLst>
  <dgm:cxnLst>
    <dgm:cxn modelId="{A6C70726-45A4-4EE6-BFC4-2E3EADFDFB13}" srcId="{9D4ED27C-902D-4E95-BF00-A3FB7A849933}" destId="{73DF1195-AF1E-472F-956C-A08232CFB8AE}" srcOrd="0" destOrd="0" parTransId="{E5FC8E18-710A-4E04-B761-2EB5CC689CB0}" sibTransId="{1B93DF81-9367-415B-94CA-82BE0D9AC1A9}"/>
    <dgm:cxn modelId="{44493EB7-9786-4ABB-95D2-0171580923A0}" type="presOf" srcId="{9D4ED27C-902D-4E95-BF00-A3FB7A849933}" destId="{4B2F004A-1F79-493D-BD1D-C1AF666C77F8}" srcOrd="0" destOrd="0" presId="urn:microsoft.com/office/officeart/2005/8/layout/pyramid2"/>
    <dgm:cxn modelId="{A668BFF4-DE2D-4B73-8053-865F636480F0}" type="presOf" srcId="{73DF1195-AF1E-472F-956C-A08232CFB8AE}" destId="{9D004D4C-15AF-43D2-B755-C3F8D3207D1D}" srcOrd="0" destOrd="0" presId="urn:microsoft.com/office/officeart/2005/8/layout/pyramid2"/>
    <dgm:cxn modelId="{0E3765CC-55B8-4625-84C9-906CC9BE5ACB}" type="presParOf" srcId="{4B2F004A-1F79-493D-BD1D-C1AF666C77F8}" destId="{299A9CCC-DA43-43A3-8792-7FBE11835004}" srcOrd="0" destOrd="0" presId="urn:microsoft.com/office/officeart/2005/8/layout/pyramid2"/>
    <dgm:cxn modelId="{34777BDC-1732-41BE-865B-EAAC752EB71A}" type="presParOf" srcId="{4B2F004A-1F79-493D-BD1D-C1AF666C77F8}" destId="{A1077F10-28DC-4DE8-AF6E-DADF21D3AF91}" srcOrd="1" destOrd="0" presId="urn:microsoft.com/office/officeart/2005/8/layout/pyramid2"/>
    <dgm:cxn modelId="{524F17ED-53C5-4810-83CB-8231917DF45E}" type="presParOf" srcId="{A1077F10-28DC-4DE8-AF6E-DADF21D3AF91}" destId="{9D004D4C-15AF-43D2-B755-C3F8D3207D1D}" srcOrd="0" destOrd="0" presId="urn:microsoft.com/office/officeart/2005/8/layout/pyramid2"/>
    <dgm:cxn modelId="{6BA79C23-5911-4E60-B494-7AB01FF6399E}" type="presParOf" srcId="{A1077F10-28DC-4DE8-AF6E-DADF21D3AF91}" destId="{981F4694-1A1F-4D71-A59D-287350C0AA40}" srcOrd="1" destOrd="0" presId="urn:microsoft.com/office/officeart/2005/8/layout/pyramid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682279E-74A6-432B-904F-28AF7374AEBC}"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uk-UA"/>
        </a:p>
      </dgm:t>
    </dgm:pt>
    <dgm:pt modelId="{C1C9F31B-6742-4DF4-B23F-293F1A02A934}">
      <dgm:prSe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nchor="t"/>
        <a:lstStyle/>
        <a:p>
          <a:pPr algn="ctr" rtl="0"/>
          <a:r>
            <a:rPr lang="uk-UA" sz="2800" dirty="0" smtClean="0"/>
            <a:t>1.Сприйняття індивіда в організації</a:t>
          </a:r>
          <a:br>
            <a:rPr lang="uk-UA" sz="2800" dirty="0" smtClean="0"/>
          </a:br>
          <a:endParaRPr lang="uk-UA" sz="2800" dirty="0"/>
        </a:p>
      </dgm:t>
    </dgm:pt>
    <dgm:pt modelId="{47FE795A-DBE7-4F5B-AB96-E4E1EDAE059F}" type="parTrans" cxnId="{0C9FB7EE-2CD3-480C-BE82-957B43D93953}">
      <dgm:prSet/>
      <dgm:spPr/>
      <dgm:t>
        <a:bodyPr/>
        <a:lstStyle/>
        <a:p>
          <a:endParaRPr lang="uk-UA"/>
        </a:p>
      </dgm:t>
    </dgm:pt>
    <dgm:pt modelId="{086A0DC1-F9F0-49A2-BBED-DE3815652AAD}" type="sibTrans" cxnId="{0C9FB7EE-2CD3-480C-BE82-957B43D93953}">
      <dgm:prSet/>
      <dgm:spPr/>
      <dgm:t>
        <a:bodyPr/>
        <a:lstStyle/>
        <a:p>
          <a:endParaRPr lang="uk-UA"/>
        </a:p>
      </dgm:t>
    </dgm:pt>
    <dgm:pt modelId="{223B0DA8-5E8D-40A8-9EBA-3413EC18F744}" type="pres">
      <dgm:prSet presAssocID="{6682279E-74A6-432B-904F-28AF7374AEBC}" presName="linear" presStyleCnt="0">
        <dgm:presLayoutVars>
          <dgm:animLvl val="lvl"/>
          <dgm:resizeHandles val="exact"/>
        </dgm:presLayoutVars>
      </dgm:prSet>
      <dgm:spPr/>
      <dgm:t>
        <a:bodyPr/>
        <a:lstStyle/>
        <a:p>
          <a:endParaRPr lang="uk-UA"/>
        </a:p>
      </dgm:t>
    </dgm:pt>
    <dgm:pt modelId="{8F2CC87A-E55F-4843-B308-EB5FDF10C595}" type="pres">
      <dgm:prSet presAssocID="{C1C9F31B-6742-4DF4-B23F-293F1A02A934}" presName="parentText" presStyleLbl="node1" presStyleIdx="0" presStyleCnt="1" custLinFactNeighborX="-1921" custLinFactNeighborY="15258">
        <dgm:presLayoutVars>
          <dgm:chMax val="0"/>
          <dgm:bulletEnabled val="1"/>
        </dgm:presLayoutVars>
      </dgm:prSet>
      <dgm:spPr/>
      <dgm:t>
        <a:bodyPr/>
        <a:lstStyle/>
        <a:p>
          <a:endParaRPr lang="uk-UA"/>
        </a:p>
      </dgm:t>
    </dgm:pt>
  </dgm:ptLst>
  <dgm:cxnLst>
    <dgm:cxn modelId="{C498B803-9179-4D47-B1EB-4E081F5595C0}" type="presOf" srcId="{6682279E-74A6-432B-904F-28AF7374AEBC}" destId="{223B0DA8-5E8D-40A8-9EBA-3413EC18F744}" srcOrd="0" destOrd="0" presId="urn:microsoft.com/office/officeart/2005/8/layout/vList2"/>
    <dgm:cxn modelId="{0AB99D7A-B8F1-4881-A95F-EFECDB03DAB9}" type="presOf" srcId="{C1C9F31B-6742-4DF4-B23F-293F1A02A934}" destId="{8F2CC87A-E55F-4843-B308-EB5FDF10C595}" srcOrd="0" destOrd="0" presId="urn:microsoft.com/office/officeart/2005/8/layout/vList2"/>
    <dgm:cxn modelId="{0C9FB7EE-2CD3-480C-BE82-957B43D93953}" srcId="{6682279E-74A6-432B-904F-28AF7374AEBC}" destId="{C1C9F31B-6742-4DF4-B23F-293F1A02A934}" srcOrd="0" destOrd="0" parTransId="{47FE795A-DBE7-4F5B-AB96-E4E1EDAE059F}" sibTransId="{086A0DC1-F9F0-49A2-BBED-DE3815652AAD}"/>
    <dgm:cxn modelId="{1FCF5035-BF47-4391-9641-BF6148E1E57D}" type="presParOf" srcId="{223B0DA8-5E8D-40A8-9EBA-3413EC18F744}" destId="{8F2CC87A-E55F-4843-B308-EB5FDF10C595}"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D0C4601-4FED-4416-9EB9-5BCE13292FE3}"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uk-UA"/>
        </a:p>
      </dgm:t>
    </dgm:pt>
    <dgm:pt modelId="{F9B190AA-4532-4718-B924-4912C886154C}">
      <dgm:prSet custT="1"/>
      <dgm:spPr/>
      <dgm:t>
        <a:bodyPr/>
        <a:lstStyle/>
        <a:p>
          <a:pPr algn="ctr" rtl="0"/>
          <a:r>
            <a:rPr lang="uk-UA" sz="3200" dirty="0" smtClean="0"/>
            <a:t>Фактори, які впливають на поведінку людини</a:t>
          </a:r>
          <a:endParaRPr lang="uk-UA" sz="3200" dirty="0"/>
        </a:p>
      </dgm:t>
    </dgm:pt>
    <dgm:pt modelId="{D84CECFB-970A-4CF8-8119-6786BEE63EFC}" type="parTrans" cxnId="{11835C28-0111-4F17-9B02-486BB92981CD}">
      <dgm:prSet/>
      <dgm:spPr/>
      <dgm:t>
        <a:bodyPr/>
        <a:lstStyle/>
        <a:p>
          <a:endParaRPr lang="uk-UA"/>
        </a:p>
      </dgm:t>
    </dgm:pt>
    <dgm:pt modelId="{90219342-CC5A-4FB8-8883-69E2DB598D89}" type="sibTrans" cxnId="{11835C28-0111-4F17-9B02-486BB92981CD}">
      <dgm:prSet/>
      <dgm:spPr/>
      <dgm:t>
        <a:bodyPr/>
        <a:lstStyle/>
        <a:p>
          <a:endParaRPr lang="uk-UA"/>
        </a:p>
      </dgm:t>
    </dgm:pt>
    <dgm:pt modelId="{8703EE67-8861-49BA-8487-4D49E17C13D1}" type="pres">
      <dgm:prSet presAssocID="{0D0C4601-4FED-4416-9EB9-5BCE13292FE3}" presName="linear" presStyleCnt="0">
        <dgm:presLayoutVars>
          <dgm:animLvl val="lvl"/>
          <dgm:resizeHandles val="exact"/>
        </dgm:presLayoutVars>
      </dgm:prSet>
      <dgm:spPr/>
      <dgm:t>
        <a:bodyPr/>
        <a:lstStyle/>
        <a:p>
          <a:endParaRPr lang="uk-UA"/>
        </a:p>
      </dgm:t>
    </dgm:pt>
    <dgm:pt modelId="{438CF9FB-5570-4D30-841B-B5BA4D8112FE}" type="pres">
      <dgm:prSet presAssocID="{F9B190AA-4532-4718-B924-4912C886154C}" presName="parentText" presStyleLbl="node1" presStyleIdx="0" presStyleCnt="1" custScaleY="292868">
        <dgm:presLayoutVars>
          <dgm:chMax val="0"/>
          <dgm:bulletEnabled val="1"/>
        </dgm:presLayoutVars>
      </dgm:prSet>
      <dgm:spPr/>
      <dgm:t>
        <a:bodyPr/>
        <a:lstStyle/>
        <a:p>
          <a:endParaRPr lang="uk-UA"/>
        </a:p>
      </dgm:t>
    </dgm:pt>
  </dgm:ptLst>
  <dgm:cxnLst>
    <dgm:cxn modelId="{11835C28-0111-4F17-9B02-486BB92981CD}" srcId="{0D0C4601-4FED-4416-9EB9-5BCE13292FE3}" destId="{F9B190AA-4532-4718-B924-4912C886154C}" srcOrd="0" destOrd="0" parTransId="{D84CECFB-970A-4CF8-8119-6786BEE63EFC}" sibTransId="{90219342-CC5A-4FB8-8883-69E2DB598D89}"/>
    <dgm:cxn modelId="{4A8339E5-5E1B-42E0-B0B4-D78FCFA17FCC}" type="presOf" srcId="{F9B190AA-4532-4718-B924-4912C886154C}" destId="{438CF9FB-5570-4D30-841B-B5BA4D8112FE}" srcOrd="0" destOrd="0" presId="urn:microsoft.com/office/officeart/2005/8/layout/vList2"/>
    <dgm:cxn modelId="{DB001284-26DE-47B8-AB5D-7DC9D38253E4}" type="presOf" srcId="{0D0C4601-4FED-4416-9EB9-5BCE13292FE3}" destId="{8703EE67-8861-49BA-8487-4D49E17C13D1}" srcOrd="0" destOrd="0" presId="urn:microsoft.com/office/officeart/2005/8/layout/vList2"/>
    <dgm:cxn modelId="{7D30E03E-C180-4D2A-B981-4329C15390BA}" type="presParOf" srcId="{8703EE67-8861-49BA-8487-4D49E17C13D1}" destId="{438CF9FB-5570-4D30-841B-B5BA4D8112FE}"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58CA2E0-A3BF-4D78-BFAD-B1729FAC2C6B}" type="doc">
      <dgm:prSet loTypeId="urn:microsoft.com/office/officeart/2005/8/layout/vList2" loCatId="list" qsTypeId="urn:microsoft.com/office/officeart/2005/8/quickstyle/3d1" qsCatId="3D" csTypeId="urn:microsoft.com/office/officeart/2005/8/colors/accent1_2" csCatId="accent1"/>
      <dgm:spPr/>
      <dgm:t>
        <a:bodyPr/>
        <a:lstStyle/>
        <a:p>
          <a:endParaRPr lang="uk-UA"/>
        </a:p>
      </dgm:t>
    </dgm:pt>
    <dgm:pt modelId="{7745AB3C-93BF-4795-90AC-31B45ACBF08F}">
      <dgm:prSet/>
      <dgm:spPr/>
      <dgm:t>
        <a:bodyPr/>
        <a:lstStyle/>
        <a:p>
          <a:pPr rtl="0"/>
          <a:r>
            <a:rPr lang="uk-UA" dirty="0" smtClean="0"/>
            <a:t>Фактори, які впливають на поведінку людини</a:t>
          </a:r>
          <a:br>
            <a:rPr lang="uk-UA" dirty="0" smtClean="0"/>
          </a:br>
          <a:endParaRPr lang="uk-UA" dirty="0"/>
        </a:p>
      </dgm:t>
    </dgm:pt>
    <dgm:pt modelId="{76F8E41F-C2CB-422E-BF14-A57B3208F50E}" type="parTrans" cxnId="{394351F7-7154-40E8-9E4A-85661A9A8CB4}">
      <dgm:prSet/>
      <dgm:spPr/>
      <dgm:t>
        <a:bodyPr/>
        <a:lstStyle/>
        <a:p>
          <a:endParaRPr lang="uk-UA"/>
        </a:p>
      </dgm:t>
    </dgm:pt>
    <dgm:pt modelId="{3D38491C-0A9E-47F5-8C53-AA93E3A5201D}" type="sibTrans" cxnId="{394351F7-7154-40E8-9E4A-85661A9A8CB4}">
      <dgm:prSet/>
      <dgm:spPr/>
      <dgm:t>
        <a:bodyPr/>
        <a:lstStyle/>
        <a:p>
          <a:endParaRPr lang="uk-UA"/>
        </a:p>
      </dgm:t>
    </dgm:pt>
    <dgm:pt modelId="{71977125-774C-431C-B977-C9325BB8E036}" type="pres">
      <dgm:prSet presAssocID="{C58CA2E0-A3BF-4D78-BFAD-B1729FAC2C6B}" presName="linear" presStyleCnt="0">
        <dgm:presLayoutVars>
          <dgm:animLvl val="lvl"/>
          <dgm:resizeHandles val="exact"/>
        </dgm:presLayoutVars>
      </dgm:prSet>
      <dgm:spPr/>
      <dgm:t>
        <a:bodyPr/>
        <a:lstStyle/>
        <a:p>
          <a:endParaRPr lang="uk-UA"/>
        </a:p>
      </dgm:t>
    </dgm:pt>
    <dgm:pt modelId="{2C4B6BCF-89C8-4D7B-89ED-DA770E67F764}" type="pres">
      <dgm:prSet presAssocID="{7745AB3C-93BF-4795-90AC-31B45ACBF08F}" presName="parentText" presStyleLbl="node1" presStyleIdx="0" presStyleCnt="1">
        <dgm:presLayoutVars>
          <dgm:chMax val="0"/>
          <dgm:bulletEnabled val="1"/>
        </dgm:presLayoutVars>
      </dgm:prSet>
      <dgm:spPr/>
      <dgm:t>
        <a:bodyPr/>
        <a:lstStyle/>
        <a:p>
          <a:endParaRPr lang="uk-UA"/>
        </a:p>
      </dgm:t>
    </dgm:pt>
  </dgm:ptLst>
  <dgm:cxnLst>
    <dgm:cxn modelId="{EA383B6A-C10C-45CC-8CBC-CDA1EF7D487C}" type="presOf" srcId="{C58CA2E0-A3BF-4D78-BFAD-B1729FAC2C6B}" destId="{71977125-774C-431C-B977-C9325BB8E036}" srcOrd="0" destOrd="0" presId="urn:microsoft.com/office/officeart/2005/8/layout/vList2"/>
    <dgm:cxn modelId="{51E64CE4-DA83-4532-A107-9E23F712EBC4}" type="presOf" srcId="{7745AB3C-93BF-4795-90AC-31B45ACBF08F}" destId="{2C4B6BCF-89C8-4D7B-89ED-DA770E67F764}" srcOrd="0" destOrd="0" presId="urn:microsoft.com/office/officeart/2005/8/layout/vList2"/>
    <dgm:cxn modelId="{394351F7-7154-40E8-9E4A-85661A9A8CB4}" srcId="{C58CA2E0-A3BF-4D78-BFAD-B1729FAC2C6B}" destId="{7745AB3C-93BF-4795-90AC-31B45ACBF08F}" srcOrd="0" destOrd="0" parTransId="{76F8E41F-C2CB-422E-BF14-A57B3208F50E}" sibTransId="{3D38491C-0A9E-47F5-8C53-AA93E3A5201D}"/>
    <dgm:cxn modelId="{B9B1C97A-5559-4BD0-9944-9E17072D8228}" type="presParOf" srcId="{71977125-774C-431C-B977-C9325BB8E036}" destId="{2C4B6BCF-89C8-4D7B-89ED-DA770E67F764}"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AC0840E-C132-4F70-9D72-93CC1187AD69}" type="doc">
      <dgm:prSet loTypeId="urn:microsoft.com/office/officeart/2005/8/layout/vList2" loCatId="list" qsTypeId="urn:microsoft.com/office/officeart/2005/8/quickstyle/3d1" qsCatId="3D" csTypeId="urn:microsoft.com/office/officeart/2005/8/colors/accent1_2" csCatId="accent1"/>
      <dgm:spPr/>
      <dgm:t>
        <a:bodyPr/>
        <a:lstStyle/>
        <a:p>
          <a:endParaRPr lang="uk-UA"/>
        </a:p>
      </dgm:t>
    </dgm:pt>
    <dgm:pt modelId="{03B24F95-AFB4-4445-8EAE-0D122117B4B5}">
      <dgm:prSet/>
      <dgm:spPr/>
      <dgm:t>
        <a:bodyPr/>
        <a:lstStyle/>
        <a:p>
          <a:pPr rtl="0"/>
          <a:r>
            <a:rPr lang="uk-UA" dirty="0" smtClean="0"/>
            <a:t>Фактори, які впливають на поведінку людини</a:t>
          </a:r>
          <a:br>
            <a:rPr lang="uk-UA" dirty="0" smtClean="0"/>
          </a:br>
          <a:endParaRPr lang="uk-UA" dirty="0"/>
        </a:p>
      </dgm:t>
    </dgm:pt>
    <dgm:pt modelId="{E0183402-8500-4FD2-AAEB-CD71A6743C73}" type="parTrans" cxnId="{16B55F15-1155-4944-8FB6-A2E520467B79}">
      <dgm:prSet/>
      <dgm:spPr/>
      <dgm:t>
        <a:bodyPr/>
        <a:lstStyle/>
        <a:p>
          <a:endParaRPr lang="uk-UA"/>
        </a:p>
      </dgm:t>
    </dgm:pt>
    <dgm:pt modelId="{A4081903-81C8-4DE4-9DC7-1E3163888D7F}" type="sibTrans" cxnId="{16B55F15-1155-4944-8FB6-A2E520467B79}">
      <dgm:prSet/>
      <dgm:spPr/>
      <dgm:t>
        <a:bodyPr/>
        <a:lstStyle/>
        <a:p>
          <a:endParaRPr lang="uk-UA"/>
        </a:p>
      </dgm:t>
    </dgm:pt>
    <dgm:pt modelId="{555A6116-F562-4094-A8B4-7D2EA72A286E}" type="pres">
      <dgm:prSet presAssocID="{DAC0840E-C132-4F70-9D72-93CC1187AD69}" presName="linear" presStyleCnt="0">
        <dgm:presLayoutVars>
          <dgm:animLvl val="lvl"/>
          <dgm:resizeHandles val="exact"/>
        </dgm:presLayoutVars>
      </dgm:prSet>
      <dgm:spPr/>
      <dgm:t>
        <a:bodyPr/>
        <a:lstStyle/>
        <a:p>
          <a:endParaRPr lang="uk-UA"/>
        </a:p>
      </dgm:t>
    </dgm:pt>
    <dgm:pt modelId="{707A1059-2B69-4189-856A-B74DA94845B0}" type="pres">
      <dgm:prSet presAssocID="{03B24F95-AFB4-4445-8EAE-0D122117B4B5}" presName="parentText" presStyleLbl="node1" presStyleIdx="0" presStyleCnt="1">
        <dgm:presLayoutVars>
          <dgm:chMax val="0"/>
          <dgm:bulletEnabled val="1"/>
        </dgm:presLayoutVars>
      </dgm:prSet>
      <dgm:spPr/>
      <dgm:t>
        <a:bodyPr/>
        <a:lstStyle/>
        <a:p>
          <a:endParaRPr lang="uk-UA"/>
        </a:p>
      </dgm:t>
    </dgm:pt>
  </dgm:ptLst>
  <dgm:cxnLst>
    <dgm:cxn modelId="{16B55F15-1155-4944-8FB6-A2E520467B79}" srcId="{DAC0840E-C132-4F70-9D72-93CC1187AD69}" destId="{03B24F95-AFB4-4445-8EAE-0D122117B4B5}" srcOrd="0" destOrd="0" parTransId="{E0183402-8500-4FD2-AAEB-CD71A6743C73}" sibTransId="{A4081903-81C8-4DE4-9DC7-1E3163888D7F}"/>
    <dgm:cxn modelId="{0A10D4A1-833B-4393-A159-6769F2692DBC}" type="presOf" srcId="{03B24F95-AFB4-4445-8EAE-0D122117B4B5}" destId="{707A1059-2B69-4189-856A-B74DA94845B0}" srcOrd="0" destOrd="0" presId="urn:microsoft.com/office/officeart/2005/8/layout/vList2"/>
    <dgm:cxn modelId="{6437D8E0-5F69-43E1-97EC-EE976B0743BB}" type="presOf" srcId="{DAC0840E-C132-4F70-9D72-93CC1187AD69}" destId="{555A6116-F562-4094-A8B4-7D2EA72A286E}" srcOrd="0" destOrd="0" presId="urn:microsoft.com/office/officeart/2005/8/layout/vList2"/>
    <dgm:cxn modelId="{4E67F6FD-3250-4FB0-8A05-98F38BBA6E73}" type="presParOf" srcId="{555A6116-F562-4094-A8B4-7D2EA72A286E}" destId="{707A1059-2B69-4189-856A-B74DA94845B0}"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FA5B33C-CAE5-488C-8F0C-E576AC3E9AA4}"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uk-UA"/>
        </a:p>
      </dgm:t>
    </dgm:pt>
    <dgm:pt modelId="{57E15DA0-54C0-48ED-A44F-B6375B122E46}">
      <dgm:prSet/>
      <dgm:spPr/>
      <dgm:t>
        <a:bodyPr/>
        <a:lstStyle/>
        <a:p>
          <a:pPr rtl="0"/>
          <a:r>
            <a:rPr lang="uk-UA" dirty="0" smtClean="0"/>
            <a:t>2. Формування структури поведінки</a:t>
          </a:r>
          <a:endParaRPr lang="uk-UA" dirty="0"/>
        </a:p>
      </dgm:t>
    </dgm:pt>
    <dgm:pt modelId="{1A95881D-CDA8-4312-86CB-C0A2CC2230AE}" type="parTrans" cxnId="{BCDF8127-8C74-483D-8937-BF7D33239B45}">
      <dgm:prSet/>
      <dgm:spPr/>
      <dgm:t>
        <a:bodyPr/>
        <a:lstStyle/>
        <a:p>
          <a:endParaRPr lang="uk-UA"/>
        </a:p>
      </dgm:t>
    </dgm:pt>
    <dgm:pt modelId="{E468C3FD-0E48-49E9-964D-30AE3DD1BCF0}" type="sibTrans" cxnId="{BCDF8127-8C74-483D-8937-BF7D33239B45}">
      <dgm:prSet/>
      <dgm:spPr/>
      <dgm:t>
        <a:bodyPr/>
        <a:lstStyle/>
        <a:p>
          <a:endParaRPr lang="uk-UA"/>
        </a:p>
      </dgm:t>
    </dgm:pt>
    <dgm:pt modelId="{E178A60E-FD3A-4B78-B85C-E9B313EDDB6B}" type="pres">
      <dgm:prSet presAssocID="{6FA5B33C-CAE5-488C-8F0C-E576AC3E9AA4}" presName="linear" presStyleCnt="0">
        <dgm:presLayoutVars>
          <dgm:animLvl val="lvl"/>
          <dgm:resizeHandles val="exact"/>
        </dgm:presLayoutVars>
      </dgm:prSet>
      <dgm:spPr/>
      <dgm:t>
        <a:bodyPr/>
        <a:lstStyle/>
        <a:p>
          <a:endParaRPr lang="uk-UA"/>
        </a:p>
      </dgm:t>
    </dgm:pt>
    <dgm:pt modelId="{6E6B4FC0-C13C-48AC-875A-5E96C4FFF99F}" type="pres">
      <dgm:prSet presAssocID="{57E15DA0-54C0-48ED-A44F-B6375B122E46}" presName="parentText" presStyleLbl="node1" presStyleIdx="0" presStyleCnt="1">
        <dgm:presLayoutVars>
          <dgm:chMax val="0"/>
          <dgm:bulletEnabled val="1"/>
        </dgm:presLayoutVars>
      </dgm:prSet>
      <dgm:spPr/>
      <dgm:t>
        <a:bodyPr/>
        <a:lstStyle/>
        <a:p>
          <a:endParaRPr lang="uk-UA"/>
        </a:p>
      </dgm:t>
    </dgm:pt>
  </dgm:ptLst>
  <dgm:cxnLst>
    <dgm:cxn modelId="{E246BCF2-DD3D-483D-AF99-83621F1282C8}" type="presOf" srcId="{6FA5B33C-CAE5-488C-8F0C-E576AC3E9AA4}" destId="{E178A60E-FD3A-4B78-B85C-E9B313EDDB6B}" srcOrd="0" destOrd="0" presId="urn:microsoft.com/office/officeart/2005/8/layout/vList2"/>
    <dgm:cxn modelId="{BCDF8127-8C74-483D-8937-BF7D33239B45}" srcId="{6FA5B33C-CAE5-488C-8F0C-E576AC3E9AA4}" destId="{57E15DA0-54C0-48ED-A44F-B6375B122E46}" srcOrd="0" destOrd="0" parTransId="{1A95881D-CDA8-4312-86CB-C0A2CC2230AE}" sibTransId="{E468C3FD-0E48-49E9-964D-30AE3DD1BCF0}"/>
    <dgm:cxn modelId="{4819E49B-6B93-4CD5-9F0F-3C49E2CD7E64}" type="presOf" srcId="{57E15DA0-54C0-48ED-A44F-B6375B122E46}" destId="{6E6B4FC0-C13C-48AC-875A-5E96C4FFF99F}" srcOrd="0" destOrd="0" presId="urn:microsoft.com/office/officeart/2005/8/layout/vList2"/>
    <dgm:cxn modelId="{A825EF0A-6450-4431-88A9-57484F190EB7}" type="presParOf" srcId="{E178A60E-FD3A-4B78-B85C-E9B313EDDB6B}" destId="{6E6B4FC0-C13C-48AC-875A-5E96C4FFF99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DC11271-C972-43BF-A1B2-79BCD8CB75C9}">
      <dsp:nvSpPr>
        <dsp:cNvPr id="0" name=""/>
        <dsp:cNvSpPr/>
      </dsp:nvSpPr>
      <dsp:spPr>
        <a:xfrm>
          <a:off x="0" y="303336"/>
          <a:ext cx="7406640" cy="2793007"/>
        </a:xfrm>
        <a:prstGeom prst="roundRect">
          <a:avLst/>
        </a:prstGeom>
        <a:solidFill>
          <a:schemeClr val="accent2">
            <a:lumMod val="20000"/>
            <a:lumOff val="80000"/>
          </a:schemeClr>
        </a:soli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ctr" defTabSz="1422400" rtl="0">
            <a:lnSpc>
              <a:spcPct val="200000"/>
            </a:lnSpc>
            <a:spcBef>
              <a:spcPct val="0"/>
            </a:spcBef>
            <a:spcAft>
              <a:spcPct val="35000"/>
            </a:spcAft>
          </a:pPr>
          <a:r>
            <a:rPr lang="uk-UA" sz="3200" kern="1200" dirty="0" smtClean="0">
              <a:solidFill>
                <a:schemeClr val="bg2">
                  <a:lumMod val="25000"/>
                </a:schemeClr>
              </a:solidFill>
            </a:rPr>
            <a:t>Тема 2</a:t>
          </a:r>
          <a:r>
            <a:rPr lang="uk-UA" sz="3200" kern="1200" dirty="0" smtClean="0"/>
            <a:t>. </a:t>
          </a:r>
          <a:r>
            <a:rPr lang="uk-UA" sz="3600" kern="1200" dirty="0" smtClean="0"/>
            <a:t>Індивідуальні особливості як фактор поведінки в організації</a:t>
          </a:r>
          <a:endParaRPr lang="uk-UA" sz="3600" kern="1200" dirty="0"/>
        </a:p>
      </dsp:txBody>
      <dsp:txXfrm>
        <a:off x="0" y="303336"/>
        <a:ext cx="7406640" cy="2793007"/>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CE450C9-C41E-4D9C-8914-A05C33FC3CA2}">
      <dsp:nvSpPr>
        <dsp:cNvPr id="0" name=""/>
        <dsp:cNvSpPr/>
      </dsp:nvSpPr>
      <dsp:spPr>
        <a:xfrm>
          <a:off x="0" y="14580"/>
          <a:ext cx="7498080" cy="1113840"/>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uk-UA" sz="2800" kern="1200" dirty="0" err="1" smtClean="0"/>
            <a:t>Біхевіорістичний</a:t>
          </a:r>
          <a:r>
            <a:rPr lang="uk-UA" sz="2800" kern="1200" dirty="0" smtClean="0"/>
            <a:t> підхід зафіксував 3 основних способи навчання. </a:t>
          </a:r>
          <a:endParaRPr lang="uk-UA" sz="2800" kern="1200" dirty="0"/>
        </a:p>
      </dsp:txBody>
      <dsp:txXfrm>
        <a:off x="0" y="14580"/>
        <a:ext cx="7498080" cy="111384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233E41D-58E2-4EAB-BB9D-1F1B42B6D5A7}">
      <dsp:nvSpPr>
        <dsp:cNvPr id="0" name=""/>
        <dsp:cNvSpPr/>
      </dsp:nvSpPr>
      <dsp:spPr>
        <a:xfrm>
          <a:off x="0" y="645"/>
          <a:ext cx="7498080" cy="1141709"/>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uk-UA" sz="2800" kern="1200" dirty="0" err="1" smtClean="0"/>
            <a:t>Біхевіорістічний</a:t>
          </a:r>
          <a:r>
            <a:rPr lang="uk-UA" sz="2800" kern="1200" dirty="0" smtClean="0"/>
            <a:t> підхід зафіксував 3 основних способи навчання. </a:t>
          </a:r>
          <a:br>
            <a:rPr lang="uk-UA" sz="2800" kern="1200" dirty="0" smtClean="0"/>
          </a:br>
          <a:endParaRPr lang="uk-UA" sz="2800" kern="1200" dirty="0"/>
        </a:p>
      </dsp:txBody>
      <dsp:txXfrm>
        <a:off x="0" y="645"/>
        <a:ext cx="7498080" cy="1141709"/>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1B74B3D-16E1-4A21-9589-BC52C7B06958}">
      <dsp:nvSpPr>
        <dsp:cNvPr id="0" name=""/>
        <dsp:cNvSpPr/>
      </dsp:nvSpPr>
      <dsp:spPr>
        <a:xfrm>
          <a:off x="0" y="645"/>
          <a:ext cx="7498080" cy="1141709"/>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uk-UA" sz="2800" kern="1200" dirty="0" err="1" smtClean="0"/>
            <a:t>Біхевіорістічний</a:t>
          </a:r>
          <a:r>
            <a:rPr lang="uk-UA" sz="2800" kern="1200" dirty="0" smtClean="0"/>
            <a:t> підхід зафіксував 3 основних способи навчання</a:t>
          </a:r>
          <a:br>
            <a:rPr lang="uk-UA" sz="2800" kern="1200" dirty="0" smtClean="0"/>
          </a:br>
          <a:endParaRPr lang="uk-UA" sz="2800" kern="1200" dirty="0"/>
        </a:p>
      </dsp:txBody>
      <dsp:txXfrm>
        <a:off x="0" y="645"/>
        <a:ext cx="7498080" cy="1141709"/>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608239D-11A4-4073-B159-B41925C03FA6}">
      <dsp:nvSpPr>
        <dsp:cNvPr id="0" name=""/>
        <dsp:cNvSpPr/>
      </dsp:nvSpPr>
      <dsp:spPr>
        <a:xfrm>
          <a:off x="0" y="14580"/>
          <a:ext cx="7498080" cy="1113840"/>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uk-UA" sz="2800" b="1" i="1" kern="1200" dirty="0" smtClean="0"/>
            <a:t>4. Теорія характерних рис</a:t>
          </a:r>
          <a:br>
            <a:rPr lang="uk-UA" sz="2800" b="1" i="1" kern="1200" dirty="0" smtClean="0"/>
          </a:br>
          <a:endParaRPr lang="uk-UA" sz="2800" kern="1200" dirty="0"/>
        </a:p>
      </dsp:txBody>
      <dsp:txXfrm>
        <a:off x="0" y="14580"/>
        <a:ext cx="7498080" cy="1113840"/>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E6CDF13-8715-41F5-B4C3-524A05ACC91F}">
      <dsp:nvSpPr>
        <dsp:cNvPr id="0" name=""/>
        <dsp:cNvSpPr/>
      </dsp:nvSpPr>
      <dsp:spPr>
        <a:xfrm>
          <a:off x="0" y="0"/>
          <a:ext cx="7632848" cy="11424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uk-UA" sz="2000" b="1" i="1" kern="1200" dirty="0" smtClean="0"/>
            <a:t> </a:t>
          </a:r>
          <a:r>
            <a:rPr lang="uk-UA" sz="3200" b="1" i="1" kern="1200" dirty="0" smtClean="0"/>
            <a:t>Теорія характерних рис</a:t>
          </a:r>
          <a:br>
            <a:rPr lang="uk-UA" sz="3200" b="1" i="1" kern="1200" dirty="0" smtClean="0"/>
          </a:br>
          <a:r>
            <a:rPr lang="uk-UA" sz="2000" kern="1200" dirty="0" smtClean="0"/>
            <a:t/>
          </a:r>
          <a:br>
            <a:rPr lang="uk-UA" sz="2000" kern="1200" dirty="0" smtClean="0"/>
          </a:br>
          <a:endParaRPr lang="uk-UA" sz="2000" kern="1200" dirty="0"/>
        </a:p>
      </dsp:txBody>
      <dsp:txXfrm>
        <a:off x="0" y="0"/>
        <a:ext cx="7632848" cy="1142463"/>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63C1550-5779-43E3-8D03-339DD9FA205B}">
      <dsp:nvSpPr>
        <dsp:cNvPr id="0" name=""/>
        <dsp:cNvSpPr/>
      </dsp:nvSpPr>
      <dsp:spPr>
        <a:xfrm>
          <a:off x="0" y="21599"/>
          <a:ext cx="7498080" cy="1099800"/>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uk-UA" sz="2000" b="1" i="1" kern="1200" dirty="0" smtClean="0"/>
            <a:t>. Теорія характерних рис</a:t>
          </a:r>
          <a:br>
            <a:rPr lang="uk-UA" sz="2000" b="1" i="1" kern="1200" dirty="0" smtClean="0"/>
          </a:br>
          <a:r>
            <a:rPr lang="uk-UA" sz="2000" kern="1200" dirty="0" smtClean="0"/>
            <a:t/>
          </a:r>
          <a:br>
            <a:rPr lang="uk-UA" sz="2000" kern="1200" dirty="0" smtClean="0"/>
          </a:br>
          <a:endParaRPr lang="uk-UA" sz="2000" kern="1200" dirty="0"/>
        </a:p>
      </dsp:txBody>
      <dsp:txXfrm>
        <a:off x="0" y="21599"/>
        <a:ext cx="7498080" cy="1099800"/>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0CC1EB4-B55F-4715-9188-3DDF87772605}">
      <dsp:nvSpPr>
        <dsp:cNvPr id="0" name=""/>
        <dsp:cNvSpPr/>
      </dsp:nvSpPr>
      <dsp:spPr>
        <a:xfrm>
          <a:off x="0" y="21599"/>
          <a:ext cx="7498080" cy="1099800"/>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uk-UA" sz="2000" b="1" i="1" kern="1200" dirty="0" smtClean="0"/>
            <a:t>Теорія характерних рис</a:t>
          </a:r>
          <a:br>
            <a:rPr lang="uk-UA" sz="2000" b="1" i="1" kern="1200" dirty="0" smtClean="0"/>
          </a:br>
          <a:r>
            <a:rPr lang="uk-UA" sz="2000" kern="1200" dirty="0" smtClean="0"/>
            <a:t/>
          </a:r>
          <a:br>
            <a:rPr lang="uk-UA" sz="2000" kern="1200" dirty="0" smtClean="0"/>
          </a:br>
          <a:endParaRPr lang="uk-UA" sz="2000" kern="1200" dirty="0"/>
        </a:p>
      </dsp:txBody>
      <dsp:txXfrm>
        <a:off x="0" y="21599"/>
        <a:ext cx="7498080" cy="1099800"/>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28EAF4D-A5BF-4560-8EF0-C059A7EBE6DD}">
      <dsp:nvSpPr>
        <dsp:cNvPr id="0" name=""/>
        <dsp:cNvSpPr/>
      </dsp:nvSpPr>
      <dsp:spPr>
        <a:xfrm>
          <a:off x="0" y="199732"/>
          <a:ext cx="7498080" cy="743535"/>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uk-UA" sz="3100" kern="1200" dirty="0" smtClean="0"/>
            <a:t>П’ять основних властивостей особистості</a:t>
          </a:r>
          <a:endParaRPr lang="uk-UA" sz="3100" kern="1200" dirty="0"/>
        </a:p>
      </dsp:txBody>
      <dsp:txXfrm>
        <a:off x="0" y="199732"/>
        <a:ext cx="7498080" cy="743535"/>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21FCB5E-BF4F-4A17-AC6C-F003D529C148}">
      <dsp:nvSpPr>
        <dsp:cNvPr id="0" name=""/>
        <dsp:cNvSpPr/>
      </dsp:nvSpPr>
      <dsp:spPr>
        <a:xfrm>
          <a:off x="0" y="0"/>
          <a:ext cx="7498080" cy="115478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just" defTabSz="933450" rtl="0">
            <a:lnSpc>
              <a:spcPct val="90000"/>
            </a:lnSpc>
            <a:spcBef>
              <a:spcPct val="0"/>
            </a:spcBef>
            <a:spcAft>
              <a:spcPct val="35000"/>
            </a:spcAft>
          </a:pPr>
          <a:r>
            <a:rPr lang="uk-UA" sz="2100" i="1" kern="1200" dirty="0" smtClean="0"/>
            <a:t>контактність </a:t>
          </a:r>
          <a:r>
            <a:rPr lang="uk-UA" sz="2100" kern="1200" dirty="0" smtClean="0"/>
            <a:t>(індивід може здаватися дуже контактним або дуже неконтактним); 	</a:t>
          </a:r>
          <a:r>
            <a:rPr lang="uk-UA" sz="2100" i="1" kern="1200" dirty="0" smtClean="0"/>
            <a:t>відкритість для досвіду </a:t>
          </a:r>
          <a:r>
            <a:rPr lang="uk-UA" sz="2100" kern="1200" dirty="0" smtClean="0"/>
            <a:t>(діапазон від сприйнятливості до нових ідей до закритості та обмеженості), </a:t>
          </a:r>
          <a:endParaRPr lang="uk-UA" sz="2100" kern="1200" dirty="0"/>
        </a:p>
      </dsp:txBody>
      <dsp:txXfrm>
        <a:off x="0" y="0"/>
        <a:ext cx="7498080" cy="1154789"/>
      </dsp:txXfrm>
    </dsp:sp>
    <dsp:sp modelId="{3875E924-D58E-400B-934F-0D666FA43957}">
      <dsp:nvSpPr>
        <dsp:cNvPr id="0" name=""/>
        <dsp:cNvSpPr/>
      </dsp:nvSpPr>
      <dsp:spPr>
        <a:xfrm>
          <a:off x="0" y="1215270"/>
          <a:ext cx="7498080" cy="115478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just" defTabSz="933450" rtl="0">
            <a:lnSpc>
              <a:spcPct val="90000"/>
            </a:lnSpc>
            <a:spcBef>
              <a:spcPct val="0"/>
            </a:spcBef>
            <a:spcAft>
              <a:spcPct val="35000"/>
            </a:spcAft>
          </a:pPr>
          <a:r>
            <a:rPr lang="uk-UA" sz="2100" i="1" kern="1200" dirty="0" smtClean="0"/>
            <a:t>екстраверт </a:t>
          </a:r>
          <a:r>
            <a:rPr lang="uk-UA" sz="2100" kern="1200" dirty="0" smtClean="0"/>
            <a:t>чи </a:t>
          </a:r>
          <a:r>
            <a:rPr lang="uk-UA" sz="2100" i="1" kern="1200" dirty="0" smtClean="0"/>
            <a:t>інтроверт </a:t>
          </a:r>
          <a:r>
            <a:rPr lang="uk-UA" sz="2100" kern="1200" dirty="0" smtClean="0"/>
            <a:t>(діапазон від високого ступеня товариськості до стриманості і обачності),</a:t>
          </a:r>
          <a:endParaRPr lang="uk-UA" sz="2100" kern="1200" dirty="0"/>
        </a:p>
      </dsp:txBody>
      <dsp:txXfrm>
        <a:off x="0" y="1215270"/>
        <a:ext cx="7498080" cy="1154789"/>
      </dsp:txXfrm>
    </dsp:sp>
    <dsp:sp modelId="{2DAFA933-E21D-4BEF-A8E9-25C9D6127499}">
      <dsp:nvSpPr>
        <dsp:cNvPr id="0" name=""/>
        <dsp:cNvSpPr/>
      </dsp:nvSpPr>
      <dsp:spPr>
        <a:xfrm>
          <a:off x="0" y="2430540"/>
          <a:ext cx="7498080" cy="115478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just" defTabSz="933450" rtl="0">
            <a:lnSpc>
              <a:spcPct val="90000"/>
            </a:lnSpc>
            <a:spcBef>
              <a:spcPct val="0"/>
            </a:spcBef>
            <a:spcAft>
              <a:spcPct val="35000"/>
            </a:spcAft>
          </a:pPr>
          <a:r>
            <a:rPr lang="uk-UA" sz="2100" i="1" kern="1200" dirty="0" smtClean="0"/>
            <a:t>сумлінність </a:t>
          </a:r>
          <a:r>
            <a:rPr lang="uk-UA" sz="2100" kern="1200" dirty="0" smtClean="0"/>
            <a:t>(діапазон від відповідального до </a:t>
          </a:r>
          <a:r>
            <a:rPr lang="uk-UA" sz="2100" kern="1200" dirty="0" err="1" smtClean="0"/>
            <a:t>безвідпові</a:t>
          </a:r>
          <a:r>
            <a:rPr lang="uk-UA" sz="2100" kern="1200" dirty="0" smtClean="0"/>
            <a:t> </a:t>
          </a:r>
          <a:r>
            <a:rPr lang="uk-UA" sz="2100" kern="1200" dirty="0" err="1" smtClean="0"/>
            <a:t>дального</a:t>
          </a:r>
          <a:r>
            <a:rPr lang="uk-UA" sz="2100" kern="1200" dirty="0" smtClean="0"/>
            <a:t>), </a:t>
          </a:r>
          <a:r>
            <a:rPr lang="uk-UA" sz="2100" i="1" kern="1200" dirty="0" smtClean="0"/>
            <a:t>емоційна стабільність </a:t>
          </a:r>
          <a:r>
            <a:rPr lang="uk-UA" sz="2100" kern="1200" dirty="0" smtClean="0"/>
            <a:t>(діапазон від здатності контролювати емоції до емоційної нестабільності).</a:t>
          </a:r>
          <a:endParaRPr lang="uk-UA" sz="2100" kern="1200" dirty="0"/>
        </a:p>
      </dsp:txBody>
      <dsp:txXfrm>
        <a:off x="0" y="2430540"/>
        <a:ext cx="7498080" cy="1154789"/>
      </dsp:txXfrm>
    </dsp:sp>
    <dsp:sp modelId="{410815B9-787B-431E-85FA-85D92313BEEE}">
      <dsp:nvSpPr>
        <dsp:cNvPr id="0" name=""/>
        <dsp:cNvSpPr/>
      </dsp:nvSpPr>
      <dsp:spPr>
        <a:xfrm>
          <a:off x="0" y="3645810"/>
          <a:ext cx="7498080" cy="115478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uk-UA" sz="2100" kern="1200" dirty="0" smtClean="0"/>
            <a:t> </a:t>
          </a:r>
          <a:r>
            <a:rPr lang="uk-UA" sz="2100" i="1" kern="1200" dirty="0" smtClean="0"/>
            <a:t>емоційна стабільність </a:t>
          </a:r>
          <a:r>
            <a:rPr lang="uk-UA" sz="2100" kern="1200" dirty="0" smtClean="0"/>
            <a:t>(діапазон від здатності контролювати емоції до емоційної нестабільності)</a:t>
          </a:r>
          <a:endParaRPr lang="uk-UA" sz="2100" kern="1200" dirty="0"/>
        </a:p>
      </dsp:txBody>
      <dsp:txXfrm>
        <a:off x="0" y="3645810"/>
        <a:ext cx="7498080" cy="1154789"/>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EA827C2-15A4-4C3E-9D6C-15E9B129EB39}">
      <dsp:nvSpPr>
        <dsp:cNvPr id="0" name=""/>
        <dsp:cNvSpPr/>
      </dsp:nvSpPr>
      <dsp:spPr>
        <a:xfrm>
          <a:off x="0" y="21599"/>
          <a:ext cx="7498080" cy="1099800"/>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uk-UA" sz="2000" b="1" i="1" kern="1200" dirty="0" smtClean="0"/>
            <a:t>Теорія характерних рис</a:t>
          </a:r>
          <a:br>
            <a:rPr lang="uk-UA" sz="2000" b="1" i="1" kern="1200" dirty="0" smtClean="0"/>
          </a:br>
          <a:r>
            <a:rPr lang="uk-UA" sz="2000" kern="1200" dirty="0" smtClean="0"/>
            <a:t/>
          </a:r>
          <a:br>
            <a:rPr lang="uk-UA" sz="2000" kern="1200" dirty="0" smtClean="0"/>
          </a:br>
          <a:endParaRPr lang="uk-UA" sz="2000" kern="1200" dirty="0"/>
        </a:p>
      </dsp:txBody>
      <dsp:txXfrm>
        <a:off x="0" y="21599"/>
        <a:ext cx="7498080" cy="10998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989962E-841E-4E80-9555-2503A74EDE36}">
      <dsp:nvSpPr>
        <dsp:cNvPr id="0" name=""/>
        <dsp:cNvSpPr/>
      </dsp:nvSpPr>
      <dsp:spPr>
        <a:xfrm>
          <a:off x="7317" y="0"/>
          <a:ext cx="7492032" cy="14586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l" defTabSz="1822450" rtl="0">
            <a:lnSpc>
              <a:spcPct val="90000"/>
            </a:lnSpc>
            <a:spcBef>
              <a:spcPct val="0"/>
            </a:spcBef>
            <a:spcAft>
              <a:spcPct val="35000"/>
            </a:spcAft>
          </a:pPr>
          <a:r>
            <a:rPr lang="uk-UA" sz="4100" kern="1200" dirty="0" smtClean="0"/>
            <a:t>1.Сприйняття індивіда в організації</a:t>
          </a:r>
          <a:endParaRPr lang="uk-UA" sz="4100" kern="1200" dirty="0"/>
        </a:p>
      </dsp:txBody>
      <dsp:txXfrm>
        <a:off x="7317" y="0"/>
        <a:ext cx="7492032" cy="1458655"/>
      </dsp:txXfrm>
    </dsp:sp>
    <dsp:sp modelId="{DA9CDC12-7D15-4C15-85F7-BE0E70231E07}">
      <dsp:nvSpPr>
        <dsp:cNvPr id="0" name=""/>
        <dsp:cNvSpPr/>
      </dsp:nvSpPr>
      <dsp:spPr>
        <a:xfrm>
          <a:off x="7317" y="1517671"/>
          <a:ext cx="7492032" cy="14586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l" defTabSz="1822450" rtl="0">
            <a:lnSpc>
              <a:spcPct val="90000"/>
            </a:lnSpc>
            <a:spcBef>
              <a:spcPct val="0"/>
            </a:spcBef>
            <a:spcAft>
              <a:spcPct val="35000"/>
            </a:spcAft>
          </a:pPr>
          <a:r>
            <a:rPr lang="uk-UA" sz="4100" kern="1200" dirty="0" smtClean="0"/>
            <a:t>2.Формування структури поведінки</a:t>
          </a:r>
          <a:endParaRPr lang="uk-UA" sz="4100" kern="1200" dirty="0"/>
        </a:p>
      </dsp:txBody>
      <dsp:txXfrm>
        <a:off x="7317" y="1517671"/>
        <a:ext cx="7492032" cy="1458655"/>
      </dsp:txXfrm>
    </dsp:sp>
    <dsp:sp modelId="{4918A332-3299-4F8D-94B8-E1F404B89FA6}">
      <dsp:nvSpPr>
        <dsp:cNvPr id="0" name=""/>
        <dsp:cNvSpPr/>
      </dsp:nvSpPr>
      <dsp:spPr>
        <a:xfrm>
          <a:off x="7317" y="3143620"/>
          <a:ext cx="7492032" cy="14586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l" defTabSz="1822450" rtl="0">
            <a:lnSpc>
              <a:spcPct val="90000"/>
            </a:lnSpc>
            <a:spcBef>
              <a:spcPct val="0"/>
            </a:spcBef>
            <a:spcAft>
              <a:spcPct val="35000"/>
            </a:spcAft>
          </a:pPr>
          <a:r>
            <a:rPr lang="uk-UA" sz="4100" kern="1200" dirty="0" smtClean="0"/>
            <a:t>3.Теорія характерних рис</a:t>
          </a:r>
          <a:endParaRPr lang="uk-UA" sz="4100" kern="1200" dirty="0"/>
        </a:p>
      </dsp:txBody>
      <dsp:txXfrm>
        <a:off x="7317" y="3143620"/>
        <a:ext cx="7492032" cy="1458655"/>
      </dsp:txXfrm>
    </dsp:sp>
    <dsp:sp modelId="{64FC8B62-2C9B-491A-A31F-26030686BCAF}">
      <dsp:nvSpPr>
        <dsp:cNvPr id="0" name=""/>
        <dsp:cNvSpPr/>
      </dsp:nvSpPr>
      <dsp:spPr>
        <a:xfrm>
          <a:off x="7317" y="4600831"/>
          <a:ext cx="7492032" cy="14586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l" defTabSz="1822450" rtl="0">
            <a:lnSpc>
              <a:spcPct val="90000"/>
            </a:lnSpc>
            <a:spcBef>
              <a:spcPct val="0"/>
            </a:spcBef>
            <a:spcAft>
              <a:spcPct val="35000"/>
            </a:spcAft>
          </a:pPr>
          <a:r>
            <a:rPr lang="uk-UA" sz="4100" kern="1200" dirty="0" smtClean="0"/>
            <a:t>4.Захисні механізми психіки особистості</a:t>
          </a:r>
          <a:endParaRPr lang="uk-UA" sz="4100" kern="1200" dirty="0"/>
        </a:p>
      </dsp:txBody>
      <dsp:txXfrm>
        <a:off x="7317" y="4600831"/>
        <a:ext cx="7492032" cy="1458655"/>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570ABDF-10A7-4ED5-91C1-6FE7AC567A03}">
      <dsp:nvSpPr>
        <dsp:cNvPr id="0" name=""/>
        <dsp:cNvSpPr/>
      </dsp:nvSpPr>
      <dsp:spPr>
        <a:xfrm>
          <a:off x="0" y="21599"/>
          <a:ext cx="7498080" cy="1099800"/>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uk-UA" sz="2000" b="1" i="1" kern="1200" dirty="0" smtClean="0"/>
            <a:t>Теорія характерних рис</a:t>
          </a:r>
          <a:br>
            <a:rPr lang="uk-UA" sz="2000" b="1" i="1" kern="1200" dirty="0" smtClean="0"/>
          </a:br>
          <a:r>
            <a:rPr lang="uk-UA" sz="2000" kern="1200" dirty="0" smtClean="0"/>
            <a:t/>
          </a:r>
          <a:br>
            <a:rPr lang="uk-UA" sz="2000" kern="1200" dirty="0" smtClean="0"/>
          </a:br>
          <a:endParaRPr lang="uk-UA" sz="2000" kern="1200" dirty="0"/>
        </a:p>
      </dsp:txBody>
      <dsp:txXfrm>
        <a:off x="0" y="21599"/>
        <a:ext cx="7498080" cy="1099800"/>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0AB80FA-E68B-4C59-B995-BF83711F2A6A}">
      <dsp:nvSpPr>
        <dsp:cNvPr id="0" name=""/>
        <dsp:cNvSpPr/>
      </dsp:nvSpPr>
      <dsp:spPr>
        <a:xfrm>
          <a:off x="0" y="14580"/>
          <a:ext cx="7498080" cy="1113840"/>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uk-UA" sz="2800" b="1" i="1" kern="1200" dirty="0" smtClean="0"/>
            <a:t>4. Захисні механізми психіки особистості.</a:t>
          </a:r>
          <a:br>
            <a:rPr lang="uk-UA" sz="2800" b="1" i="1" kern="1200" dirty="0" smtClean="0"/>
          </a:br>
          <a:endParaRPr lang="uk-UA" sz="2800" kern="1200" dirty="0"/>
        </a:p>
      </dsp:txBody>
      <dsp:txXfrm>
        <a:off x="0" y="14580"/>
        <a:ext cx="7498080" cy="111384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41B7F85-0A43-4147-8B23-3132AB730C31}">
      <dsp:nvSpPr>
        <dsp:cNvPr id="0" name=""/>
        <dsp:cNvSpPr/>
      </dsp:nvSpPr>
      <dsp:spPr>
        <a:xfrm>
          <a:off x="0" y="15705"/>
          <a:ext cx="7498080" cy="1127295"/>
        </a:xfrm>
        <a:prstGeom prst="roundRect">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uk-UA" sz="4700" kern="1200" dirty="0" smtClean="0"/>
            <a:t>Мета </a:t>
          </a:r>
          <a:endParaRPr lang="uk-UA" sz="4700" kern="1200" dirty="0"/>
        </a:p>
      </dsp:txBody>
      <dsp:txXfrm>
        <a:off x="0" y="15705"/>
        <a:ext cx="7498080" cy="112729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99A9CCC-DA43-43A3-8792-7FBE11835004}">
      <dsp:nvSpPr>
        <dsp:cNvPr id="0" name=""/>
        <dsp:cNvSpPr/>
      </dsp:nvSpPr>
      <dsp:spPr>
        <a:xfrm>
          <a:off x="464273" y="0"/>
          <a:ext cx="5051647" cy="5051647"/>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004D4C-15AF-43D2-B755-C3F8D3207D1D}">
      <dsp:nvSpPr>
        <dsp:cNvPr id="0" name=""/>
        <dsp:cNvSpPr/>
      </dsp:nvSpPr>
      <dsp:spPr>
        <a:xfrm>
          <a:off x="2160240" y="576065"/>
          <a:ext cx="5299815" cy="3688871"/>
        </a:xfrm>
        <a:prstGeom prst="roundRect">
          <a:avLst/>
        </a:prstGeom>
        <a:solidFill>
          <a:schemeClr val="accent2">
            <a:lumMod val="20000"/>
            <a:lumOff val="8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just" defTabSz="1066800" rtl="0">
            <a:lnSpc>
              <a:spcPct val="90000"/>
            </a:lnSpc>
            <a:spcBef>
              <a:spcPct val="0"/>
            </a:spcBef>
            <a:spcAft>
              <a:spcPct val="35000"/>
            </a:spcAft>
          </a:pPr>
          <a:r>
            <a:rPr lang="uk-UA" sz="2400" kern="1200" dirty="0" smtClean="0"/>
            <a:t>Полягає у розкритті психологічного змісту поведінки індивіда в організації, формуванні у здобувачів уявлення </a:t>
          </a:r>
          <a:r>
            <a:rPr lang="uk-UA" sz="2400" kern="1200" dirty="0" smtClean="0"/>
            <a:t>про захисні </a:t>
          </a:r>
          <a:r>
            <a:rPr lang="uk-UA" sz="2400" kern="1200" dirty="0" smtClean="0"/>
            <a:t>механізми психіки, загальнокультурної і професійної компетентності, у т.ч. здатності використовувати практичні рекомендації до психологічних особливостей діяльності організацій</a:t>
          </a:r>
          <a:r>
            <a:rPr lang="uk-UA" sz="1600" kern="1200" dirty="0" smtClean="0"/>
            <a:t>.</a:t>
          </a:r>
          <a:endParaRPr lang="uk-UA" sz="1600" kern="1200" dirty="0"/>
        </a:p>
      </dsp:txBody>
      <dsp:txXfrm>
        <a:off x="2160240" y="576065"/>
        <a:ext cx="5299815" cy="3688871"/>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F2CC87A-E55F-4843-B308-EB5FDF10C595}">
      <dsp:nvSpPr>
        <dsp:cNvPr id="0" name=""/>
        <dsp:cNvSpPr/>
      </dsp:nvSpPr>
      <dsp:spPr>
        <a:xfrm>
          <a:off x="0" y="17392"/>
          <a:ext cx="7498080" cy="1179360"/>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t" anchorCtr="0">
          <a:noAutofit/>
        </a:bodyPr>
        <a:lstStyle/>
        <a:p>
          <a:pPr lvl="0" algn="ctr" defTabSz="1244600" rtl="0">
            <a:lnSpc>
              <a:spcPct val="90000"/>
            </a:lnSpc>
            <a:spcBef>
              <a:spcPct val="0"/>
            </a:spcBef>
            <a:spcAft>
              <a:spcPct val="35000"/>
            </a:spcAft>
          </a:pPr>
          <a:r>
            <a:rPr lang="uk-UA" sz="2800" kern="1200" dirty="0" smtClean="0"/>
            <a:t>1.Сприйняття індивіда в організації</a:t>
          </a:r>
          <a:br>
            <a:rPr lang="uk-UA" sz="2800" kern="1200" dirty="0" smtClean="0"/>
          </a:br>
          <a:endParaRPr lang="uk-UA" sz="2800" kern="1200" dirty="0"/>
        </a:p>
      </dsp:txBody>
      <dsp:txXfrm>
        <a:off x="0" y="17392"/>
        <a:ext cx="7498080" cy="117936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38CF9FB-5570-4D30-841B-B5BA4D8112FE}">
      <dsp:nvSpPr>
        <dsp:cNvPr id="0" name=""/>
        <dsp:cNvSpPr/>
      </dsp:nvSpPr>
      <dsp:spPr>
        <a:xfrm>
          <a:off x="0" y="58018"/>
          <a:ext cx="7498080" cy="1026962"/>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uk-UA" sz="3200" kern="1200" dirty="0" smtClean="0"/>
            <a:t>Фактори, які впливають на поведінку людини</a:t>
          </a:r>
          <a:endParaRPr lang="uk-UA" sz="3200" kern="1200" dirty="0"/>
        </a:p>
      </dsp:txBody>
      <dsp:txXfrm>
        <a:off x="0" y="58018"/>
        <a:ext cx="7498080" cy="1026962"/>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4B6BCF-89C8-4D7B-89ED-DA770E67F764}">
      <dsp:nvSpPr>
        <dsp:cNvPr id="0" name=""/>
        <dsp:cNvSpPr/>
      </dsp:nvSpPr>
      <dsp:spPr>
        <a:xfrm>
          <a:off x="0" y="14580"/>
          <a:ext cx="7498080" cy="1113840"/>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uk-UA" sz="2800" kern="1200" dirty="0" smtClean="0"/>
            <a:t>Фактори, які впливають на поведінку людини</a:t>
          </a:r>
          <a:br>
            <a:rPr lang="uk-UA" sz="2800" kern="1200" dirty="0" smtClean="0"/>
          </a:br>
          <a:endParaRPr lang="uk-UA" sz="2800" kern="1200" dirty="0"/>
        </a:p>
      </dsp:txBody>
      <dsp:txXfrm>
        <a:off x="0" y="14580"/>
        <a:ext cx="7498080" cy="111384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07A1059-2B69-4189-856A-B74DA94845B0}">
      <dsp:nvSpPr>
        <dsp:cNvPr id="0" name=""/>
        <dsp:cNvSpPr/>
      </dsp:nvSpPr>
      <dsp:spPr>
        <a:xfrm>
          <a:off x="0" y="14580"/>
          <a:ext cx="7498080" cy="1113840"/>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uk-UA" sz="2800" kern="1200" dirty="0" smtClean="0"/>
            <a:t>Фактори, які впливають на поведінку людини</a:t>
          </a:r>
          <a:br>
            <a:rPr lang="uk-UA" sz="2800" kern="1200" dirty="0" smtClean="0"/>
          </a:br>
          <a:endParaRPr lang="uk-UA" sz="2800" kern="1200" dirty="0"/>
        </a:p>
      </dsp:txBody>
      <dsp:txXfrm>
        <a:off x="0" y="14580"/>
        <a:ext cx="7498080" cy="111384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E6B4FC0-C13C-48AC-875A-5E96C4FFF99F}">
      <dsp:nvSpPr>
        <dsp:cNvPr id="0" name=""/>
        <dsp:cNvSpPr/>
      </dsp:nvSpPr>
      <dsp:spPr>
        <a:xfrm>
          <a:off x="0" y="151762"/>
          <a:ext cx="7498080" cy="839474"/>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uk-UA" sz="3500" kern="1200" dirty="0" smtClean="0"/>
            <a:t>2. Формування структури поведінки</a:t>
          </a:r>
          <a:endParaRPr lang="uk-UA" sz="3500" kern="1200" dirty="0"/>
        </a:p>
      </dsp:txBody>
      <dsp:txXfrm>
        <a:off x="0" y="151762"/>
        <a:ext cx="7498080" cy="83947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02.05.2024</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02.05.2024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02.05.2024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02.05.2024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02.05.2024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02.05.2024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02.05.2024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02.05.2024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02.05.2024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02.05.2024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02.05.2024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02.05.2024</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18.xml"/><Relationship Id="rId3" Type="http://schemas.openxmlformats.org/officeDocument/2006/relationships/diagramLayout" Target="../diagrams/layout17.xml"/><Relationship Id="rId7" Type="http://schemas.openxmlformats.org/officeDocument/2006/relationships/diagramData" Target="../diagrams/data18.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0" Type="http://schemas.openxmlformats.org/officeDocument/2006/relationships/diagramColors" Target="../diagrams/colors18.xml"/><Relationship Id="rId4" Type="http://schemas.openxmlformats.org/officeDocument/2006/relationships/diagramQuickStyle" Target="../diagrams/quickStyle17.xml"/><Relationship Id="rId9" Type="http://schemas.openxmlformats.org/officeDocument/2006/relationships/diagramQuickStyle" Target="../diagrams/quickStyle1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lib.iitta.gov.ua/1008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fxqYZ1kXuvY" TargetMode="External"/><Relationship Id="rId2" Type="http://schemas.openxmlformats.org/officeDocument/2006/relationships/hyperlink" Target="file:///C:\Users\user\Downloads\&#208;&#134;&#209;&#129;&#209;&#130;&#208;&#190;&#209;&#128;&#209;&#150;&#209;&#143;%20&#208;&#191;&#209;&#129;&#208;&#184;&#209;&#133;&#208;&#190;&#208;&#187;&#208;&#190;&#208;&#179;&#209;&#150;&#209;&#151;.%20&#208;&#155;&#208;&#181;&#208;&#186;&#209;&#134;&#209;&#150;&#209;&#143;%209..pdf" TargetMode="External"/><Relationship Id="rId1" Type="http://schemas.openxmlformats.org/officeDocument/2006/relationships/slideLayout" Target="../slideLayouts/slideLayout2.xml"/><Relationship Id="rId4" Type="http://schemas.openxmlformats.org/officeDocument/2006/relationships/hyperlink" Target="https://www.youtube.com/watch?v=TtfQlkGwE2U" TargetMode="Externa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1432560" y="620688"/>
          <a:ext cx="7406640" cy="3096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Подзаголовок 2"/>
          <p:cNvSpPr>
            <a:spLocks noGrp="1"/>
          </p:cNvSpPr>
          <p:nvPr>
            <p:ph type="subTitle" idx="1"/>
          </p:nvPr>
        </p:nvSpPr>
        <p:spPr>
          <a:xfrm>
            <a:off x="1432560" y="4509120"/>
            <a:ext cx="7406640" cy="936104"/>
          </a:xfrm>
        </p:spPr>
        <p:txBody>
          <a:bodyPr>
            <a:normAutofit fontScale="25000" lnSpcReduction="20000"/>
          </a:bodyPr>
          <a:lstStyle/>
          <a:p>
            <a:endParaRPr lang="uk-UA" dirty="0" smtClean="0"/>
          </a:p>
          <a:p>
            <a:endParaRPr lang="uk-UA" dirty="0" smtClean="0"/>
          </a:p>
          <a:p>
            <a:endParaRPr lang="uk-UA" dirty="0" smtClean="0"/>
          </a:p>
          <a:p>
            <a:endParaRPr lang="uk-UA" dirty="0" smtClean="0"/>
          </a:p>
          <a:p>
            <a:r>
              <a:rPr lang="uk-UA" sz="9800" dirty="0" smtClean="0"/>
              <a:t>Юрчук Л.В.,</a:t>
            </a:r>
            <a:r>
              <a:rPr lang="uk-UA" sz="9800" dirty="0" err="1" smtClean="0"/>
              <a:t>к.історичних</a:t>
            </a:r>
            <a:r>
              <a:rPr lang="uk-UA" sz="9800" dirty="0" smtClean="0"/>
              <a:t> наук, доцент.</a:t>
            </a:r>
            <a:endParaRPr lang="uk-UA" sz="9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1435608" y="274638"/>
          <a:ext cx="749808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Содержимое 2"/>
          <p:cNvSpPr>
            <a:spLocks noGrp="1"/>
          </p:cNvSpPr>
          <p:nvPr>
            <p:ph idx="1"/>
          </p:nvPr>
        </p:nvSpPr>
        <p:spPr>
          <a:solidFill>
            <a:schemeClr val="accent2">
              <a:lumMod val="20000"/>
              <a:lumOff val="80000"/>
            </a:schemeClr>
          </a:solidFill>
        </p:spPr>
        <p:txBody>
          <a:bodyPr>
            <a:normAutofit fontScale="92500" lnSpcReduction="10000"/>
          </a:bodyPr>
          <a:lstStyle/>
          <a:p>
            <a:pPr marL="365760" lvl="2" indent="-283464" algn="just">
              <a:spcBef>
                <a:spcPts val="600"/>
              </a:spcBef>
              <a:buClr>
                <a:schemeClr val="accent1"/>
              </a:buClr>
              <a:buSzPct val="80000"/>
              <a:buNone/>
            </a:pPr>
            <a:r>
              <a:rPr lang="uk-UA" b="1" i="1" dirty="0" smtClean="0"/>
              <a:t>		</a:t>
            </a:r>
            <a:r>
              <a:rPr lang="uk-UA" sz="2600" b="1" i="1" dirty="0" smtClean="0"/>
              <a:t>Умовний рефлекс</a:t>
            </a:r>
            <a:r>
              <a:rPr lang="uk-UA" sz="2600" dirty="0" smtClean="0"/>
              <a:t>. Вивченням умовного рефлексу займався І.П. Павлов. Він виявив (на прикладі собак), що на один і той же повторюваний подразник собака в подальшому реагувала однаково. Отже, умовний рефлекс позначає в цьому випадку тим, що навчання є процесом встановлення зворотної реакції на конкретні подразники. Реакції, що закріплюються за певними подразниками, надалі стають рефлексами. Б.Ф. </a:t>
            </a:r>
            <a:r>
              <a:rPr lang="uk-UA" sz="2600" dirty="0" err="1" smtClean="0"/>
              <a:t>Скіннер</a:t>
            </a:r>
            <a:r>
              <a:rPr lang="uk-UA" sz="2600" dirty="0" smtClean="0"/>
              <a:t> виділяв автоматичні і </a:t>
            </a:r>
            <a:r>
              <a:rPr lang="uk-UA" sz="2600" dirty="0" err="1" smtClean="0"/>
              <a:t>оперантні</a:t>
            </a:r>
            <a:r>
              <a:rPr lang="uk-UA" sz="2600" dirty="0" smtClean="0"/>
              <a:t> реакції. </a:t>
            </a:r>
            <a:r>
              <a:rPr lang="uk-UA" sz="2600" dirty="0" err="1" smtClean="0"/>
              <a:t>Оперантні</a:t>
            </a:r>
            <a:r>
              <a:rPr lang="uk-UA" sz="2600" dirty="0" smtClean="0"/>
              <a:t> реакції мимовільно виробляються організмом, їх можна підсилити і послабити за допомогою покарання або </a:t>
            </a:r>
            <a:r>
              <a:rPr lang="uk-UA" sz="2600" dirty="0" smtClean="0"/>
              <a:t>заохочення</a:t>
            </a:r>
            <a:r>
              <a:rPr lang="ru-RU" sz="2600" dirty="0" smtClean="0"/>
              <a:t>.</a:t>
            </a:r>
            <a:endParaRPr lang="uk-U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1435608" y="274638"/>
          <a:ext cx="749808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Содержимое 2"/>
          <p:cNvSpPr>
            <a:spLocks noGrp="1"/>
          </p:cNvSpPr>
          <p:nvPr>
            <p:ph idx="1"/>
          </p:nvPr>
        </p:nvSpPr>
        <p:spPr>
          <a:solidFill>
            <a:schemeClr val="accent2">
              <a:lumMod val="20000"/>
              <a:lumOff val="80000"/>
            </a:schemeClr>
          </a:solidFill>
        </p:spPr>
        <p:txBody>
          <a:bodyPr/>
          <a:lstStyle/>
          <a:p>
            <a:pPr marL="365760" lvl="2" indent="-283464" algn="just">
              <a:spcBef>
                <a:spcPts val="600"/>
              </a:spcBef>
              <a:buClr>
                <a:schemeClr val="accent1"/>
              </a:buClr>
              <a:buSzPct val="80000"/>
              <a:buNone/>
            </a:pPr>
            <a:r>
              <a:rPr lang="uk-UA" b="1" i="1" dirty="0" smtClean="0"/>
              <a:t>		Метод «спроб та помилок»</a:t>
            </a:r>
            <a:r>
              <a:rPr lang="uk-UA" b="1" dirty="0" smtClean="0"/>
              <a:t>. </a:t>
            </a:r>
            <a:r>
              <a:rPr lang="uk-UA" sz="2800" dirty="0" smtClean="0"/>
              <a:t>Цей метод передбачає пошук дій, які ведуть до успіху, і повторення цих дій. Тут стимулом виявляються самі дії. Зв’язок дії (стимулу) з успіхом (реакцією) сприяє закріпленню успішних дій (навчання) і селекції неуспішних дій. У деяких випадках, для того щоб виділити і знайти </a:t>
            </a:r>
            <a:r>
              <a:rPr lang="uk-UA" sz="2800" dirty="0" smtClean="0"/>
              <a:t>успішну </a:t>
            </a:r>
            <a:r>
              <a:rPr lang="uk-UA" sz="2800" dirty="0" smtClean="0"/>
              <a:t>дію, організму доводиться здійснювати досить велику кількість повторюваних дій.</a:t>
            </a:r>
          </a:p>
          <a:p>
            <a:pPr>
              <a:buNone/>
            </a:pPr>
            <a:endParaRPr lang="uk-U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1435608" y="274638"/>
          <a:ext cx="749808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Содержимое 2"/>
          <p:cNvSpPr>
            <a:spLocks noGrp="1"/>
          </p:cNvSpPr>
          <p:nvPr>
            <p:ph idx="1"/>
          </p:nvPr>
        </p:nvSpPr>
        <p:spPr>
          <a:solidFill>
            <a:schemeClr val="accent2">
              <a:lumMod val="20000"/>
              <a:lumOff val="80000"/>
            </a:schemeClr>
          </a:solidFill>
        </p:spPr>
        <p:txBody>
          <a:bodyPr/>
          <a:lstStyle/>
          <a:p>
            <a:pPr marL="365760" lvl="2" indent="-283464" algn="just">
              <a:spcBef>
                <a:spcPts val="600"/>
              </a:spcBef>
              <a:buClr>
                <a:schemeClr val="accent1"/>
              </a:buClr>
              <a:buSzPct val="80000"/>
              <a:buNone/>
            </a:pPr>
            <a:r>
              <a:rPr lang="uk-UA" i="1" dirty="0" smtClean="0"/>
              <a:t>		</a:t>
            </a:r>
            <a:r>
              <a:rPr lang="uk-UA" sz="3600" b="1" i="1" dirty="0" smtClean="0"/>
              <a:t>Інсайт.</a:t>
            </a:r>
            <a:r>
              <a:rPr lang="uk-UA" sz="3600" dirty="0" smtClean="0"/>
              <a:t> Під інсайтом розуміють інтуїтивне рішення завдання, що виникає на основі обробки мозком всієї сукупності попереднього досвіду.</a:t>
            </a:r>
          </a:p>
          <a:p>
            <a:endParaRPr lang="uk-U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1435608" y="274638"/>
          <a:ext cx="749808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Содержимое 2"/>
          <p:cNvSpPr>
            <a:spLocks noGrp="1"/>
          </p:cNvSpPr>
          <p:nvPr>
            <p:ph idx="1"/>
          </p:nvPr>
        </p:nvSpPr>
        <p:spPr>
          <a:solidFill>
            <a:schemeClr val="accent2">
              <a:lumMod val="20000"/>
              <a:lumOff val="80000"/>
            </a:schemeClr>
          </a:solidFill>
        </p:spPr>
        <p:txBody>
          <a:bodyPr>
            <a:normAutofit fontScale="77500" lnSpcReduction="20000"/>
          </a:bodyPr>
          <a:lstStyle/>
          <a:p>
            <a:pPr marL="396000" algn="just">
              <a:spcBef>
                <a:spcPts val="0"/>
              </a:spcBef>
              <a:buNone/>
            </a:pPr>
            <a:r>
              <a:rPr lang="uk-UA" dirty="0" smtClean="0"/>
              <a:t>		Концепція факторів, що впливають на поведінку була розроблена К. </a:t>
            </a:r>
            <a:r>
              <a:rPr lang="uk-UA" dirty="0" err="1" smtClean="0"/>
              <a:t>Левіном</a:t>
            </a:r>
            <a:r>
              <a:rPr lang="uk-UA" dirty="0" smtClean="0"/>
              <a:t> в моделі:</a:t>
            </a:r>
          </a:p>
          <a:p>
            <a:pPr marL="396000" algn="just">
              <a:spcBef>
                <a:spcPts val="0"/>
              </a:spcBef>
              <a:buNone/>
            </a:pPr>
            <a:r>
              <a:rPr lang="uk-UA" dirty="0" smtClean="0"/>
              <a:t> </a:t>
            </a:r>
            <a:r>
              <a:rPr lang="uk-UA" dirty="0" smtClean="0">
                <a:solidFill>
                  <a:schemeClr val="accent3"/>
                </a:solidFill>
              </a:rPr>
              <a:t>B = f (P, E), </a:t>
            </a:r>
            <a:r>
              <a:rPr lang="uk-UA" dirty="0" smtClean="0"/>
              <a:t>де B – поведінка, P – особистість, E – зовнішнє середовище. </a:t>
            </a:r>
          </a:p>
          <a:p>
            <a:pPr marL="396000" algn="just">
              <a:spcBef>
                <a:spcPts val="0"/>
              </a:spcBef>
              <a:buNone/>
            </a:pPr>
            <a:r>
              <a:rPr lang="uk-UA" dirty="0" smtClean="0"/>
              <a:t>		Отже, на людей впливають властиві їм фактори і фактори зовнішнього середовища, а поведінка є результатом безперервного взаємодії цих факторів. Також ця теорія припускає, що фактори зовнішнього середовища можуть бути змінені ситуаціями в організації, але вони теж можуть змінити організацію. </a:t>
            </a:r>
          </a:p>
          <a:p>
            <a:pPr marL="396000" algn="just">
              <a:spcBef>
                <a:spcPts val="0"/>
              </a:spcBef>
              <a:buNone/>
            </a:pPr>
            <a:r>
              <a:rPr lang="uk-UA" dirty="0" smtClean="0"/>
              <a:t>		Теорія пропонує вивчати індивідуальну поведінку з точки зору організації (об’єктивної) і з точки зору індивідуума (суб’єктивної).</a:t>
            </a:r>
          </a:p>
          <a:p>
            <a:pPr>
              <a:buNone/>
            </a:pPr>
            <a:endParaRPr lang="uk-U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1259632" y="260648"/>
          <a:ext cx="7632848"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Содержимое 2"/>
          <p:cNvSpPr>
            <a:spLocks noGrp="1"/>
          </p:cNvSpPr>
          <p:nvPr>
            <p:ph idx="1"/>
          </p:nvPr>
        </p:nvSpPr>
        <p:spPr>
          <a:solidFill>
            <a:schemeClr val="accent2">
              <a:lumMod val="20000"/>
              <a:lumOff val="80000"/>
            </a:schemeClr>
          </a:solidFill>
        </p:spPr>
        <p:txBody>
          <a:bodyPr/>
          <a:lstStyle/>
          <a:p>
            <a:pPr algn="just">
              <a:buNone/>
            </a:pPr>
            <a:r>
              <a:rPr lang="uk-UA" dirty="0" smtClean="0"/>
              <a:t>		Теорія особистісних рис популярна з часів Гіппократа, який виявив чотири основні типи особистості – флегматик, сангвінік, меланхолік і холерик. Цю концепцію, серед інших, розвивали Г. </a:t>
            </a:r>
            <a:r>
              <a:rPr lang="uk-UA" dirty="0" err="1" smtClean="0"/>
              <a:t>Олпорт</a:t>
            </a:r>
            <a:r>
              <a:rPr lang="uk-UA" dirty="0" smtClean="0"/>
              <a:t> і Г. </a:t>
            </a:r>
            <a:r>
              <a:rPr lang="uk-UA" dirty="0" err="1" smtClean="0"/>
              <a:t>Айзенк</a:t>
            </a:r>
            <a:r>
              <a:rPr lang="uk-UA" dirty="0" smtClean="0"/>
              <a:t>.</a:t>
            </a:r>
          </a:p>
          <a:p>
            <a:pPr>
              <a:buNone/>
            </a:pPr>
            <a:endParaRPr lang="uk-U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1435608" y="274638"/>
          <a:ext cx="749808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Содержимое 2"/>
          <p:cNvSpPr>
            <a:spLocks noGrp="1"/>
          </p:cNvSpPr>
          <p:nvPr>
            <p:ph idx="1"/>
          </p:nvPr>
        </p:nvSpPr>
        <p:spPr/>
        <p:txBody>
          <a:bodyPr>
            <a:normAutofit fontScale="77500" lnSpcReduction="20000"/>
          </a:bodyPr>
          <a:lstStyle/>
          <a:p>
            <a:pPr algn="just">
              <a:buNone/>
            </a:pPr>
            <a:r>
              <a:rPr lang="uk-UA" dirty="0" smtClean="0"/>
              <a:t>		Г</a:t>
            </a:r>
            <a:r>
              <a:rPr lang="uk-UA" dirty="0" smtClean="0"/>
              <a:t>. </a:t>
            </a:r>
            <a:r>
              <a:rPr lang="uk-UA" dirty="0" err="1" smtClean="0"/>
              <a:t>Айзенк</a:t>
            </a:r>
            <a:r>
              <a:rPr lang="uk-UA" dirty="0" smtClean="0"/>
              <a:t> розташував особистісні риси за шкалами екстраверт-інтроверт і невротичний-стійкий. Так, флегматика можна вважати стабільним інтровертом, сангвініка – стабільним невротиком, меланхоліка – невротичним інтровертом, а холерика – невротичним екстравертом. Виходячи з цього, Г. </a:t>
            </a:r>
            <a:r>
              <a:rPr lang="uk-UA" dirty="0" err="1" smtClean="0"/>
              <a:t>Айзенк</a:t>
            </a:r>
            <a:r>
              <a:rPr lang="uk-UA" dirty="0" smtClean="0"/>
              <a:t> припустив, що якщо можна виявити характерні риси індивіда, то можна передбачити поведінку цієї людини. Хоча теорію Г. </a:t>
            </a:r>
            <a:r>
              <a:rPr lang="uk-UA" dirty="0" err="1" smtClean="0"/>
              <a:t>Айзенка</a:t>
            </a:r>
            <a:r>
              <a:rPr lang="uk-UA" dirty="0" smtClean="0"/>
              <a:t> можна критикувати за досить </a:t>
            </a:r>
            <a:r>
              <a:rPr lang="uk-UA" dirty="0" err="1" smtClean="0"/>
              <a:t>спроще-</a:t>
            </a:r>
            <a:r>
              <a:rPr lang="uk-UA" dirty="0" smtClean="0"/>
              <a:t> ний підхід до складного питання, вона привертає увагу менеджерів, яким подобається ідея про виявлення рис характеру як засобу для відбору кадрів в організації. </a:t>
            </a:r>
            <a:endParaRPr lang="uk-U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nvGraphicFramePr>
        <p:xfrm>
          <a:off x="1435608" y="274638"/>
          <a:ext cx="749808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Содержимое 2"/>
          <p:cNvSpPr>
            <a:spLocks noGrp="1"/>
          </p:cNvSpPr>
          <p:nvPr>
            <p:ph idx="1"/>
          </p:nvPr>
        </p:nvSpPr>
        <p:spPr/>
        <p:txBody>
          <a:bodyPr>
            <a:normAutofit fontScale="85000" lnSpcReduction="10000"/>
          </a:bodyPr>
          <a:lstStyle/>
          <a:p>
            <a:pPr algn="just">
              <a:buNone/>
            </a:pPr>
            <a:r>
              <a:rPr lang="uk-UA" dirty="0" smtClean="0"/>
              <a:t>		Це призвело до думки про те, що можна використовувати деякі з цих теорій для розробки способів тестування особистості в організації, особливо в контексті </a:t>
            </a:r>
            <a:r>
              <a:rPr lang="uk-UA" dirty="0" err="1" smtClean="0"/>
              <a:t>рекрутингу</a:t>
            </a:r>
            <a:r>
              <a:rPr lang="uk-UA" dirty="0" smtClean="0"/>
              <a:t> та відбору кадрів, коли організація шукає людей з певними властивостями особистості, які, в свою чергу, можна виявити за допомогою тестів . Цю ідею розвинули Р. </a:t>
            </a:r>
            <a:r>
              <a:rPr lang="uk-UA" dirty="0" err="1" smtClean="0"/>
              <a:t>Кеттелл</a:t>
            </a:r>
            <a:r>
              <a:rPr lang="uk-UA" dirty="0" smtClean="0"/>
              <a:t> і П. </a:t>
            </a:r>
            <a:r>
              <a:rPr lang="uk-UA" dirty="0" err="1" smtClean="0"/>
              <a:t>Клайн</a:t>
            </a:r>
            <a:r>
              <a:rPr lang="uk-UA" dirty="0" smtClean="0"/>
              <a:t>. Вони склали набагато більш докладний список рис, який можна використовувати як основу для тестування особистості.</a:t>
            </a:r>
          </a:p>
          <a:p>
            <a:pPr>
              <a:buNone/>
            </a:pPr>
            <a:endParaRPr lang="uk-U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nvGraphicFramePr>
        <p:xfrm>
          <a:off x="1435608" y="274638"/>
          <a:ext cx="749808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Содержимое 3"/>
          <p:cNvGraphicFramePr>
            <a:graphicFrameLocks noGrp="1"/>
          </p:cNvGraphicFramePr>
          <p:nvPr>
            <p:ph idx="1"/>
          </p:nvPr>
        </p:nvGraphicFramePr>
        <p:xfrm>
          <a:off x="1435608" y="1447800"/>
          <a:ext cx="7498080" cy="4800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1435608" y="274638"/>
          <a:ext cx="749808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Содержимое 2"/>
          <p:cNvSpPr>
            <a:spLocks noGrp="1"/>
          </p:cNvSpPr>
          <p:nvPr>
            <p:ph idx="1"/>
          </p:nvPr>
        </p:nvSpPr>
        <p:spPr/>
        <p:txBody>
          <a:bodyPr>
            <a:normAutofit fontScale="85000" lnSpcReduction="10000"/>
          </a:bodyPr>
          <a:lstStyle/>
          <a:p>
            <a:pPr algn="just">
              <a:buNone/>
            </a:pPr>
            <a:r>
              <a:rPr lang="uk-UA" dirty="0" smtClean="0"/>
              <a:t>		Гуманістичний підхід, розроблений К. </a:t>
            </a:r>
            <a:r>
              <a:rPr lang="uk-UA" dirty="0" err="1" smtClean="0"/>
              <a:t>Роджерсом</a:t>
            </a:r>
            <a:r>
              <a:rPr lang="uk-UA" dirty="0" smtClean="0"/>
              <a:t>, також сфокусований на особистість. У центрі цієї теорії лежить ідея про те, що індивіди відчувають потребу в особистому зростанні і реалізації (самореалізації). Цей підхід приділяє велику увагу розвитку індивіда, але також досліджує концепцію «</a:t>
            </a:r>
            <a:r>
              <a:rPr lang="uk-UA" dirty="0" err="1" smtClean="0"/>
              <a:t>самості</a:t>
            </a:r>
            <a:r>
              <a:rPr lang="uk-UA" dirty="0" smtClean="0"/>
              <a:t>» і самооцінки, тобто як люди сприймають самих себе. Потенційна реалізація індивіда </a:t>
            </a:r>
            <a:r>
              <a:rPr lang="uk-UA" dirty="0" err="1" smtClean="0"/>
              <a:t>за-</a:t>
            </a:r>
            <a:r>
              <a:rPr lang="uk-UA" dirty="0" smtClean="0"/>
              <a:t> лежить від самооцінки в тій же мірі, якщо не в більшій, ніж від будь-яких об’єктивних заходів реалізації і розвитку.</a:t>
            </a:r>
          </a:p>
          <a:p>
            <a:pPr>
              <a:buNone/>
            </a:pPr>
            <a:endParaRPr lang="uk-U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1435608" y="274638"/>
          <a:ext cx="749808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Содержимое 2"/>
          <p:cNvSpPr>
            <a:spLocks noGrp="1"/>
          </p:cNvSpPr>
          <p:nvPr>
            <p:ph idx="1"/>
          </p:nvPr>
        </p:nvSpPr>
        <p:spPr>
          <a:solidFill>
            <a:schemeClr val="accent2">
              <a:lumMod val="20000"/>
              <a:lumOff val="80000"/>
            </a:schemeClr>
          </a:solidFill>
        </p:spPr>
        <p:txBody>
          <a:bodyPr>
            <a:normAutofit fontScale="85000" lnSpcReduction="10000"/>
          </a:bodyPr>
          <a:lstStyle/>
          <a:p>
            <a:pPr algn="just">
              <a:buNone/>
            </a:pPr>
            <a:r>
              <a:rPr lang="uk-UA" dirty="0" smtClean="0"/>
              <a:t>		</a:t>
            </a:r>
            <a:r>
              <a:rPr lang="uk-UA" dirty="0" err="1" smtClean="0"/>
              <a:t>Психодинамічна</a:t>
            </a:r>
            <a:r>
              <a:rPr lang="uk-UA" dirty="0" smtClean="0"/>
              <a:t> теорія має відношення до робіт Фрейда і, наголошує на то, що особистість розвивається під впливом ряду факторів зовнішнього середовища, особливо відносин з батьками і наслідків травм різного типу. В даному контексті одним з важливих аспектів теорії Фрейда є ідея про те, що поведінка може бути обумовлено несвідомими або прихованими факторами особистості і що впливом цих чинників іноді можна пояснити різні види нераціональної поведінки. </a:t>
            </a:r>
            <a:endParaRPr lang="uk-U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1435100" y="188913"/>
          <a:ext cx="7499350" cy="60594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nvGraphicFramePr>
        <p:xfrm>
          <a:off x="1435608" y="274638"/>
          <a:ext cx="749808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Содержимое 2"/>
          <p:cNvSpPr>
            <a:spLocks noGrp="1"/>
          </p:cNvSpPr>
          <p:nvPr>
            <p:ph idx="1"/>
          </p:nvPr>
        </p:nvSpPr>
        <p:spPr>
          <a:solidFill>
            <a:schemeClr val="accent2">
              <a:lumMod val="20000"/>
              <a:lumOff val="80000"/>
            </a:schemeClr>
          </a:solidFill>
        </p:spPr>
        <p:txBody>
          <a:bodyPr>
            <a:normAutofit lnSpcReduction="10000"/>
          </a:bodyPr>
          <a:lstStyle/>
          <a:p>
            <a:pPr algn="just">
              <a:buNone/>
            </a:pPr>
            <a:r>
              <a:rPr lang="uk-UA" i="1" dirty="0" smtClean="0"/>
              <a:t>	</a:t>
            </a:r>
            <a:r>
              <a:rPr lang="uk-UA" b="1" i="1" dirty="0" smtClean="0"/>
              <a:t>Витіснення </a:t>
            </a:r>
            <a:r>
              <a:rPr lang="uk-UA" i="1" dirty="0" smtClean="0"/>
              <a:t>– </a:t>
            </a:r>
            <a:r>
              <a:rPr lang="uk-UA" dirty="0" smtClean="0"/>
              <a:t>це такий механізм, в результаті дії якого неприйнятні для людини думки, спогади або переживання ніби "виганяються" зі свідомості і переводяться в сферу несвідомого, але при цьому продовжують надавати вплив на </a:t>
            </a:r>
            <a:r>
              <a:rPr lang="uk-UA" dirty="0" err="1" smtClean="0"/>
              <a:t>пове-</a:t>
            </a:r>
            <a:r>
              <a:rPr lang="uk-UA" dirty="0" smtClean="0"/>
              <a:t> </a:t>
            </a:r>
            <a:r>
              <a:rPr lang="uk-UA" dirty="0" err="1" smtClean="0"/>
              <a:t>дінку</a:t>
            </a:r>
            <a:r>
              <a:rPr lang="uk-UA" dirty="0" smtClean="0"/>
              <a:t> особистості, виявляючись у вигляді тривоги, страху тощо.</a:t>
            </a:r>
          </a:p>
          <a:p>
            <a:pPr algn="just">
              <a:buNone/>
            </a:pPr>
            <a:r>
              <a:rPr lang="uk-UA" i="1" dirty="0" smtClean="0"/>
              <a:t>	</a:t>
            </a:r>
            <a:endParaRPr lang="uk-U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548680"/>
            <a:ext cx="7498080" cy="5699720"/>
          </a:xfrm>
          <a:solidFill>
            <a:schemeClr val="accent2">
              <a:lumMod val="20000"/>
              <a:lumOff val="80000"/>
            </a:schemeClr>
          </a:solidFill>
        </p:spPr>
        <p:txBody>
          <a:bodyPr>
            <a:normAutofit lnSpcReduction="10000"/>
          </a:bodyPr>
          <a:lstStyle/>
          <a:p>
            <a:pPr algn="just">
              <a:buNone/>
            </a:pPr>
            <a:r>
              <a:rPr lang="uk-UA" i="1" dirty="0" smtClean="0"/>
              <a:t>	</a:t>
            </a:r>
            <a:r>
              <a:rPr lang="uk-UA" b="1" i="1" dirty="0" smtClean="0"/>
              <a:t>Заміщення</a:t>
            </a:r>
            <a:r>
              <a:rPr lang="uk-UA" i="1" dirty="0" smtClean="0"/>
              <a:t> </a:t>
            </a:r>
            <a:r>
              <a:rPr lang="uk-UA" dirty="0" smtClean="0"/>
              <a:t>пов’язано з перенесенням дії з недоступного об’єкта на </a:t>
            </a:r>
            <a:r>
              <a:rPr lang="uk-UA" dirty="0" err="1" smtClean="0"/>
              <a:t>доступ-</a:t>
            </a:r>
            <a:r>
              <a:rPr lang="uk-UA" dirty="0" smtClean="0"/>
              <a:t> ний. Ті почуття і дії, які повинні були бути спрямовані на об’єкт, що викликав</a:t>
            </a:r>
            <a:br>
              <a:rPr lang="uk-UA" dirty="0" smtClean="0"/>
            </a:br>
            <a:r>
              <a:rPr lang="uk-UA" dirty="0" smtClean="0"/>
              <a:t>тривогу, переносяться на інший об’єкт. Так, наприклад, агресія по відношенню до начальства іноді виміщається на членів сім’ї працівника. Є й інший тип </a:t>
            </a:r>
            <a:r>
              <a:rPr lang="uk-UA" dirty="0" err="1" smtClean="0"/>
              <a:t>заміщен-</a:t>
            </a:r>
            <a:r>
              <a:rPr lang="uk-UA" dirty="0" smtClean="0"/>
              <a:t> </a:t>
            </a:r>
            <a:r>
              <a:rPr lang="uk-UA" dirty="0" err="1" smtClean="0"/>
              <a:t>ня</a:t>
            </a:r>
            <a:r>
              <a:rPr lang="uk-UA" dirty="0" smtClean="0"/>
              <a:t>, коли одні почуття замінюються на прямо протилежні (наприклад, сексуальна потреба може вилитися в агресію, насильство).</a:t>
            </a:r>
          </a:p>
          <a:p>
            <a:pPr>
              <a:buNone/>
            </a:pPr>
            <a:endParaRPr lang="uk-U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03648" y="548680"/>
            <a:ext cx="7498080" cy="5376664"/>
          </a:xfrm>
          <a:solidFill>
            <a:schemeClr val="accent2">
              <a:lumMod val="20000"/>
              <a:lumOff val="80000"/>
            </a:schemeClr>
          </a:solidFill>
        </p:spPr>
        <p:txBody>
          <a:bodyPr>
            <a:normAutofit fontScale="85000" lnSpcReduction="20000"/>
          </a:bodyPr>
          <a:lstStyle/>
          <a:p>
            <a:pPr algn="just">
              <a:buNone/>
            </a:pPr>
            <a:r>
              <a:rPr lang="uk-UA" i="1" dirty="0" smtClean="0"/>
              <a:t>		</a:t>
            </a:r>
            <a:r>
              <a:rPr lang="uk-UA" b="1" i="1" dirty="0" smtClean="0"/>
              <a:t>Ідентифікація </a:t>
            </a:r>
            <a:r>
              <a:rPr lang="uk-UA" i="1" dirty="0" smtClean="0"/>
              <a:t>– </a:t>
            </a:r>
            <a:r>
              <a:rPr lang="uk-UA" dirty="0" smtClean="0"/>
              <a:t>захисний механізм, при якому людина бачить в собі іншого, переносить на себе мотиви і якості, властиві іншій особі. Ідентифікація має і позитивний момент, так як за допомогою цього механізму індивід засвоює соціальний досвід, оволодіває новими для нього властивостями і якостями. Ідентифікація здійснюється як до вигаданих (літературних, художніх) героїв, так і по відношенню до реального партнеру по спілкування, у спільних справах, переживань. 	У трудових відносинах молодий фахівець знаходить для себе приклад, зразок для наслідування, тобто певну людину, на яку він може орієнтуватися, прагнучи оволодіти професійною майстерністю.</a:t>
            </a:r>
          </a:p>
          <a:p>
            <a:pPr>
              <a:buNone/>
            </a:pPr>
            <a:endParaRPr lang="uk-U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548680"/>
            <a:ext cx="7498080" cy="5699720"/>
          </a:xfrm>
          <a:solidFill>
            <a:schemeClr val="accent2">
              <a:lumMod val="20000"/>
              <a:lumOff val="80000"/>
            </a:schemeClr>
          </a:solidFill>
        </p:spPr>
        <p:txBody>
          <a:bodyPr>
            <a:normAutofit fontScale="92500" lnSpcReduction="20000"/>
          </a:bodyPr>
          <a:lstStyle/>
          <a:p>
            <a:pPr algn="just">
              <a:buNone/>
            </a:pPr>
            <a:r>
              <a:rPr lang="uk-UA" b="1" i="1" dirty="0" smtClean="0"/>
              <a:t>		Заперечення </a:t>
            </a:r>
            <a:r>
              <a:rPr lang="uk-UA" dirty="0" smtClean="0"/>
              <a:t>визначається як процес усунення, ігнорування </a:t>
            </a:r>
            <a:r>
              <a:rPr lang="uk-UA" dirty="0" err="1" smtClean="0"/>
              <a:t>травмуючих</a:t>
            </a:r>
            <a:r>
              <a:rPr lang="uk-UA" dirty="0" smtClean="0"/>
              <a:t> сприйняттів зовнішньої реальності. В життєвому сенсі цей механізм відомий нам як «позиція страуса», який ховає голову в пісок, продовжуючи залишатися у </a:t>
            </a:r>
            <a:r>
              <a:rPr lang="uk-UA" dirty="0" err="1" smtClean="0"/>
              <a:t>небе-</a:t>
            </a:r>
            <a:r>
              <a:rPr lang="uk-UA" dirty="0" smtClean="0"/>
              <a:t> </a:t>
            </a:r>
            <a:r>
              <a:rPr lang="uk-UA" dirty="0" err="1" smtClean="0"/>
              <a:t>зпечній</a:t>
            </a:r>
            <a:r>
              <a:rPr lang="uk-UA" dirty="0" smtClean="0"/>
              <a:t> для себе ситуації. Першою реакцією пацієнта, який дізнався від лікаря про своє серйозне захворювання, буде наступна: «Не вірю, не може бути!» Це і є </a:t>
            </a:r>
            <a:r>
              <a:rPr lang="uk-UA" dirty="0" err="1" smtClean="0"/>
              <a:t>ос-</a:t>
            </a:r>
            <a:r>
              <a:rPr lang="uk-UA" dirty="0" smtClean="0"/>
              <a:t> </a:t>
            </a:r>
            <a:r>
              <a:rPr lang="uk-UA" dirty="0" err="1" smtClean="0"/>
              <a:t>новна</a:t>
            </a:r>
            <a:r>
              <a:rPr lang="uk-UA" dirty="0" smtClean="0"/>
              <a:t> формула механізму заперечення. Її варіанти: «Небезпеки немає, не бачу!»;</a:t>
            </a:r>
          </a:p>
          <a:p>
            <a:pPr algn="just">
              <a:buNone/>
            </a:pPr>
            <a:r>
              <a:rPr lang="uk-UA" dirty="0" smtClean="0"/>
              <a:t>«Нічого не чую, нічого не бачу...».</a:t>
            </a:r>
          </a:p>
          <a:p>
            <a:pPr>
              <a:buNone/>
            </a:pPr>
            <a:endParaRPr lang="uk-U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332656"/>
            <a:ext cx="7498080" cy="5915744"/>
          </a:xfrm>
          <a:solidFill>
            <a:schemeClr val="accent4">
              <a:lumMod val="20000"/>
              <a:lumOff val="80000"/>
            </a:schemeClr>
          </a:solidFill>
        </p:spPr>
        <p:txBody>
          <a:bodyPr>
            <a:normAutofit fontScale="77500" lnSpcReduction="20000"/>
          </a:bodyPr>
          <a:lstStyle/>
          <a:p>
            <a:pPr algn="just">
              <a:buNone/>
            </a:pPr>
            <a:r>
              <a:rPr lang="uk-UA" i="1" dirty="0" smtClean="0"/>
              <a:t>		</a:t>
            </a:r>
            <a:r>
              <a:rPr lang="uk-UA" sz="4600" i="1" dirty="0" smtClean="0"/>
              <a:t>Раціоналізація</a:t>
            </a:r>
            <a:r>
              <a:rPr lang="uk-UA" sz="4600" b="1" dirty="0" smtClean="0"/>
              <a:t> </a:t>
            </a:r>
            <a:r>
              <a:rPr lang="uk-UA" i="1" dirty="0" smtClean="0"/>
              <a:t>– </a:t>
            </a:r>
            <a:r>
              <a:rPr lang="uk-UA" dirty="0" smtClean="0"/>
              <a:t>захисний механізм, що має своєю функцією маскування, приховування від свідомості самого суб’єкта справжніх мотивів його дій, думок і почуттів щодо забезпечення внутрішнього комфорту, збереження почуття власної гідності, самоповаги. Найчастіше даний механізм використовується людиною з метою запобігти переживання провини або сорому. При дії цього механізму відбувається блокування усвідомлення тих мотивів, які виступають як соціально </a:t>
            </a:r>
            <a:r>
              <a:rPr lang="uk-UA" dirty="0" err="1" smtClean="0"/>
              <a:t>не-</a:t>
            </a:r>
            <a:r>
              <a:rPr lang="uk-UA" dirty="0" smtClean="0"/>
              <a:t> прийнятні або не схвалюються. Людина після якихось дій, вчинків, </a:t>
            </a:r>
            <a:r>
              <a:rPr lang="uk-UA" dirty="0" err="1" smtClean="0"/>
              <a:t>продиктова-</a:t>
            </a:r>
            <a:r>
              <a:rPr lang="uk-UA" dirty="0" smtClean="0"/>
              <a:t> них неусвідомленими мотивами, намагається зрозуміти їх і раціонально пояснити, приписуючи їм більш прийнятні, більш благородні мотиви. Подібні спроби </a:t>
            </a:r>
            <a:r>
              <a:rPr lang="uk-UA" dirty="0" err="1" smtClean="0"/>
              <a:t>мо-</a:t>
            </a:r>
            <a:r>
              <a:rPr lang="uk-UA" dirty="0" smtClean="0"/>
              <a:t> </a:t>
            </a:r>
            <a:r>
              <a:rPr lang="uk-UA" dirty="0" err="1" smtClean="0"/>
              <a:t>жуть</a:t>
            </a:r>
            <a:r>
              <a:rPr lang="uk-UA" dirty="0" smtClean="0"/>
              <a:t> сприйматися як виправдання перед іншими або перед самим собою своїй </a:t>
            </a:r>
            <a:r>
              <a:rPr lang="uk-UA" dirty="0" err="1" smtClean="0"/>
              <a:t>не-</a:t>
            </a:r>
            <a:r>
              <a:rPr lang="uk-UA" dirty="0" smtClean="0"/>
              <a:t> спроможності. </a:t>
            </a:r>
            <a:endParaRPr lang="uk-U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548680"/>
            <a:ext cx="7498080" cy="5699720"/>
          </a:xfrm>
          <a:solidFill>
            <a:schemeClr val="accent2">
              <a:lumMod val="20000"/>
              <a:lumOff val="80000"/>
            </a:schemeClr>
          </a:solidFill>
        </p:spPr>
        <p:txBody>
          <a:bodyPr>
            <a:normAutofit fontScale="92500"/>
          </a:bodyPr>
          <a:lstStyle/>
          <a:p>
            <a:pPr algn="just">
              <a:buNone/>
            </a:pPr>
            <a:r>
              <a:rPr lang="uk-UA" i="1" dirty="0" smtClean="0"/>
              <a:t>		</a:t>
            </a:r>
            <a:r>
              <a:rPr lang="uk-UA" b="1" i="1" dirty="0" smtClean="0"/>
              <a:t>Проекція</a:t>
            </a:r>
            <a:r>
              <a:rPr lang="uk-UA" i="1" dirty="0" smtClean="0"/>
              <a:t> – </a:t>
            </a:r>
            <a:r>
              <a:rPr lang="uk-UA" dirty="0" smtClean="0"/>
              <a:t>це найчастіше несвідомий механізм, за допомогою якого імпульси і почуття, неприйнятні для особистості, приписуються зовнішньому об’єкту і проникають у свідомість як змінене сприйняття зовнішнього світу. Власні бажання, почуття та особистісні риси, в яких людина не хоче зізнаватися собі з-за їх непривабливості, вона переносить (проектується) на іншу особу. Отже, агресивна особистість всіх навколо вважає жорстокими.</a:t>
            </a:r>
          </a:p>
          <a:p>
            <a:pPr>
              <a:buNone/>
            </a:pPr>
            <a:endParaRPr lang="uk-U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620688"/>
            <a:ext cx="7498080" cy="5627712"/>
          </a:xfrm>
          <a:solidFill>
            <a:schemeClr val="accent2">
              <a:lumMod val="20000"/>
              <a:lumOff val="80000"/>
            </a:schemeClr>
          </a:solidFill>
        </p:spPr>
        <p:txBody>
          <a:bodyPr>
            <a:normAutofit fontScale="92500" lnSpcReduction="10000"/>
          </a:bodyPr>
          <a:lstStyle/>
          <a:p>
            <a:pPr algn="just">
              <a:buNone/>
            </a:pPr>
            <a:r>
              <a:rPr lang="uk-UA" i="1" dirty="0" smtClean="0"/>
              <a:t>		</a:t>
            </a:r>
            <a:r>
              <a:rPr lang="uk-UA" b="1" i="1" dirty="0" smtClean="0"/>
              <a:t>Реактивні утворення</a:t>
            </a:r>
            <a:r>
              <a:rPr lang="uk-UA" i="1" dirty="0" smtClean="0"/>
              <a:t>. </a:t>
            </a:r>
            <a:r>
              <a:rPr lang="uk-UA" dirty="0" smtClean="0"/>
              <a:t>Це дуже цікавий і знайомий багатьом з житейської практики механізм. Суть його полягає в трансформації </a:t>
            </a:r>
            <a:r>
              <a:rPr lang="uk-UA" dirty="0" err="1" smtClean="0"/>
              <a:t>травмуючого</a:t>
            </a:r>
            <a:r>
              <a:rPr lang="uk-UA" dirty="0" smtClean="0"/>
              <a:t> мотиву в</a:t>
            </a:r>
            <a:br>
              <a:rPr lang="uk-UA" dirty="0" smtClean="0"/>
            </a:br>
            <a:r>
              <a:rPr lang="uk-UA" dirty="0" smtClean="0"/>
              <a:t>свою протилежність. Іноді нерозумна, незбагненна ворожість до кого-небудь </a:t>
            </a:r>
            <a:r>
              <a:rPr lang="uk-UA" dirty="0" err="1" smtClean="0"/>
              <a:t>тра-</a:t>
            </a:r>
            <a:r>
              <a:rPr lang="uk-UA" dirty="0" smtClean="0"/>
              <a:t> </a:t>
            </a:r>
            <a:r>
              <a:rPr lang="uk-UA" dirty="0" err="1" smtClean="0"/>
              <a:t>нсформується</a:t>
            </a:r>
            <a:r>
              <a:rPr lang="uk-UA" dirty="0" smtClean="0"/>
              <a:t> у відносинах з цією людиною в особливу запобігливість, підкреслену ввічливість. І навпаки симпатія, може бути, навіть любовне захоплення демонструються як неприязнь, навмисне ігнорування і навіть нетактовність.</a:t>
            </a:r>
          </a:p>
          <a:p>
            <a:endParaRPr lang="uk-U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60648"/>
            <a:ext cx="7498080" cy="5987752"/>
          </a:xfrm>
          <a:solidFill>
            <a:schemeClr val="accent2">
              <a:lumMod val="20000"/>
              <a:lumOff val="80000"/>
            </a:schemeClr>
          </a:solidFill>
        </p:spPr>
        <p:txBody>
          <a:bodyPr>
            <a:normAutofit/>
          </a:bodyPr>
          <a:lstStyle/>
          <a:p>
            <a:pPr algn="just">
              <a:buNone/>
            </a:pPr>
            <a:r>
              <a:rPr lang="uk-UA" i="1" dirty="0" smtClean="0"/>
              <a:t>		</a:t>
            </a:r>
            <a:r>
              <a:rPr lang="uk-UA" b="1" i="1" dirty="0" err="1" smtClean="0"/>
              <a:t>Інтроекція</a:t>
            </a:r>
            <a:r>
              <a:rPr lang="uk-UA" i="1" dirty="0" smtClean="0"/>
              <a:t> </a:t>
            </a:r>
            <a:r>
              <a:rPr lang="uk-UA" dirty="0" smtClean="0"/>
              <a:t>– особистість може переносити на себе риси та мотиви інших з різними установками. Найчастіше </a:t>
            </a:r>
            <a:r>
              <a:rPr lang="uk-UA" dirty="0" err="1" smtClean="0"/>
              <a:t>інтроецирується</a:t>
            </a:r>
            <a:r>
              <a:rPr lang="uk-UA" dirty="0" smtClean="0"/>
              <a:t> об’єкт, який було втрачено. Таким чином, втрата замінюється переносом іншого у своє Я. Наприклад, З. Фрейд описує ситуацію, в який дитина відчуває себе нещасною через втрату кошеня та поясняє іншим, що він тепер сам кошеня.</a:t>
            </a:r>
            <a:endParaRPr lang="uk-U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908720"/>
            <a:ext cx="7498080" cy="5339680"/>
          </a:xfrm>
          <a:solidFill>
            <a:schemeClr val="accent2">
              <a:lumMod val="20000"/>
              <a:lumOff val="80000"/>
            </a:schemeClr>
          </a:solidFill>
        </p:spPr>
        <p:txBody>
          <a:bodyPr>
            <a:normAutofit fontScale="92500" lnSpcReduction="20000"/>
          </a:bodyPr>
          <a:lstStyle/>
          <a:p>
            <a:pPr algn="just">
              <a:buNone/>
            </a:pPr>
            <a:r>
              <a:rPr lang="uk-UA" i="1" dirty="0" smtClean="0"/>
              <a:t>		</a:t>
            </a:r>
            <a:r>
              <a:rPr lang="uk-UA" b="1" i="1" dirty="0" smtClean="0"/>
              <a:t>Самообмеження</a:t>
            </a:r>
            <a:r>
              <a:rPr lang="uk-UA" i="1" dirty="0" smtClean="0"/>
              <a:t> </a:t>
            </a:r>
            <a:r>
              <a:rPr lang="uk-UA" dirty="0" smtClean="0"/>
              <a:t>як механізм адаптації – його суть </a:t>
            </a:r>
            <a:r>
              <a:rPr lang="uk-UA" sz="3800" dirty="0" smtClean="0"/>
              <a:t>полягає</a:t>
            </a:r>
            <a:r>
              <a:rPr lang="uk-UA" dirty="0" smtClean="0"/>
              <a:t> в наступному: коли людина розуміє, що його досягнення менш значні в порівнянні з </a:t>
            </a:r>
            <a:r>
              <a:rPr lang="uk-UA" dirty="0" err="1" smtClean="0"/>
              <a:t>досягнен-</a:t>
            </a:r>
            <a:r>
              <a:rPr lang="uk-UA" dirty="0" smtClean="0"/>
              <a:t> </a:t>
            </a:r>
            <a:r>
              <a:rPr lang="uk-UA" dirty="0" err="1" smtClean="0"/>
              <a:t>нями</a:t>
            </a:r>
            <a:r>
              <a:rPr lang="uk-UA" dirty="0" smtClean="0"/>
              <a:t> інших людей, які працюють в тій же області, тоді його самоповага </a:t>
            </a:r>
            <a:r>
              <a:rPr lang="uk-UA" dirty="0" err="1" smtClean="0"/>
              <a:t>знижу-</a:t>
            </a:r>
            <a:r>
              <a:rPr lang="uk-UA" dirty="0" smtClean="0"/>
              <a:t> </a:t>
            </a:r>
            <a:r>
              <a:rPr lang="uk-UA" dirty="0" err="1" smtClean="0"/>
              <a:t>ється</a:t>
            </a:r>
            <a:r>
              <a:rPr lang="uk-UA" dirty="0" smtClean="0"/>
              <a:t>. У такій ситуації багато просто припиняють свою діяльність. Це своєрідний відхід, відступ перед труднощами. А. Фрейд назвала даний механізм «обмеженням Я». Вона звернула увагу, що такий процес властивий психічному життя на всьому протязі розвитку особистості.</a:t>
            </a:r>
          </a:p>
          <a:p>
            <a:pPr>
              <a:buNone/>
            </a:pPr>
            <a:endParaRPr lang="uk-U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548680"/>
            <a:ext cx="7498080" cy="5699720"/>
          </a:xfrm>
          <a:solidFill>
            <a:schemeClr val="accent2">
              <a:lumMod val="20000"/>
              <a:lumOff val="80000"/>
            </a:schemeClr>
          </a:solidFill>
        </p:spPr>
        <p:txBody>
          <a:bodyPr>
            <a:normAutofit/>
          </a:bodyPr>
          <a:lstStyle/>
          <a:p>
            <a:pPr algn="just">
              <a:buNone/>
            </a:pPr>
            <a:r>
              <a:rPr lang="uk-UA" i="1" dirty="0" smtClean="0"/>
              <a:t>		</a:t>
            </a:r>
            <a:r>
              <a:rPr lang="uk-UA" b="1" i="1" dirty="0" smtClean="0"/>
              <a:t>Розщеплення </a:t>
            </a:r>
            <a:r>
              <a:rPr lang="uk-UA" dirty="0" smtClean="0"/>
              <a:t>– у цьому випадку індивід несвідомо поділяє своє життя на імперативи «добре» і «погано», немов би викреслюючи щось невизначене, що може в наслідок утруднити аналіз його проблеми. Розщеплення є певним спотворенням реальності, як, власне, і інші механізми захисту, за допомогою дії яких індивід прагне піти від реальності, підміняючи справжній світ вигаданим.</a:t>
            </a:r>
          </a:p>
          <a:p>
            <a:pPr>
              <a:buNone/>
            </a:pPr>
            <a:endParaRPr lang="uk-U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1435608" y="274638"/>
          <a:ext cx="749808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одержимое 4"/>
          <p:cNvGraphicFramePr>
            <a:graphicFrameLocks noGrp="1"/>
          </p:cNvGraphicFramePr>
          <p:nvPr>
            <p:ph idx="1"/>
          </p:nvPr>
        </p:nvGraphicFramePr>
        <p:xfrm>
          <a:off x="1187624" y="1196752"/>
          <a:ext cx="7746064" cy="505164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437322"/>
            <a:ext cx="7498080" cy="5811078"/>
          </a:xfrm>
          <a:solidFill>
            <a:schemeClr val="accent2">
              <a:lumMod val="20000"/>
              <a:lumOff val="80000"/>
            </a:schemeClr>
          </a:solidFill>
        </p:spPr>
        <p:txBody>
          <a:bodyPr>
            <a:normAutofit/>
          </a:bodyPr>
          <a:lstStyle/>
          <a:p>
            <a:pPr algn="just">
              <a:buNone/>
            </a:pPr>
            <a:r>
              <a:rPr lang="uk-UA" i="1" dirty="0" smtClean="0"/>
              <a:t>		Анулювання </a:t>
            </a:r>
            <a:r>
              <a:rPr lang="uk-UA" dirty="0" smtClean="0"/>
              <a:t>– психічний механізм, який призначений для запобігання або ослаблення будь-якої неприйнятною думки або почуття, для знищення неприйнятних для особистості наслідків якоїсь дії або думки. Коли людина просить вибачення та приймає покарання, то тим самим її погане діяння як би анулюється, і вона може продовжувати жити далі з чистою совістю.</a:t>
            </a:r>
          </a:p>
          <a:p>
            <a:pPr>
              <a:buNone/>
            </a:pPr>
            <a:endParaRPr lang="uk-UA"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404664"/>
            <a:ext cx="7498080" cy="5843736"/>
          </a:xfrm>
          <a:solidFill>
            <a:schemeClr val="accent2">
              <a:lumMod val="20000"/>
              <a:lumOff val="80000"/>
            </a:schemeClr>
          </a:solidFill>
        </p:spPr>
        <p:txBody>
          <a:bodyPr>
            <a:normAutofit fontScale="92500" lnSpcReduction="10000"/>
          </a:bodyPr>
          <a:lstStyle/>
          <a:p>
            <a:pPr algn="just">
              <a:buNone/>
            </a:pPr>
            <a:r>
              <a:rPr lang="uk-UA" i="1" dirty="0" smtClean="0"/>
              <a:t>		Регресія – </a:t>
            </a:r>
            <a:r>
              <a:rPr lang="uk-UA" dirty="0" smtClean="0"/>
              <a:t>психологічний захисний механізм, що складається в тому, що людина у своєму поведінці при реагуванні на досить відповідальні ситуації повертається до ранніх, дитячих типів поведінки. Регресія – це повернення особистості від вищих форм поведінки до нижчих. Таким чином доросла людина в складних умовах прагне уникнути внутрішньої тривоги, втратити почуття самоповаги. Часто оцінюють як регресію негативний для особи механізм (наприклад, інфантильність).</a:t>
            </a:r>
          </a:p>
          <a:p>
            <a:pPr>
              <a:buNone/>
            </a:pPr>
            <a:endParaRPr lang="uk-UA"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476672"/>
            <a:ext cx="7498080" cy="5771728"/>
          </a:xfrm>
          <a:solidFill>
            <a:schemeClr val="accent2">
              <a:lumMod val="20000"/>
              <a:lumOff val="80000"/>
            </a:schemeClr>
          </a:solidFill>
        </p:spPr>
        <p:txBody>
          <a:bodyPr/>
          <a:lstStyle/>
          <a:p>
            <a:pPr algn="just">
              <a:buNone/>
            </a:pPr>
            <a:r>
              <a:rPr lang="uk-UA" i="1" dirty="0" smtClean="0"/>
              <a:t>	</a:t>
            </a:r>
            <a:r>
              <a:rPr lang="uk-UA" sz="3600" i="1" dirty="0" smtClean="0"/>
              <a:t>	</a:t>
            </a:r>
            <a:r>
              <a:rPr lang="uk-UA" sz="3600" b="1" i="1" dirty="0" smtClean="0"/>
              <a:t>Ізоляція</a:t>
            </a:r>
            <a:r>
              <a:rPr lang="uk-UA" sz="3600" i="1" dirty="0" smtClean="0"/>
              <a:t> </a:t>
            </a:r>
            <a:r>
              <a:rPr lang="uk-UA" sz="3600" dirty="0" smtClean="0"/>
              <a:t>– в даному випадку відбувається несвідоме абстрагування від </a:t>
            </a:r>
            <a:r>
              <a:rPr lang="uk-UA" sz="3600" dirty="0" err="1" smtClean="0"/>
              <a:t>чо-</a:t>
            </a:r>
            <a:r>
              <a:rPr lang="uk-UA" sz="3600" dirty="0" smtClean="0"/>
              <a:t> </a:t>
            </a:r>
            <a:r>
              <a:rPr lang="uk-UA" sz="3600" dirty="0" err="1" smtClean="0"/>
              <a:t>гось</a:t>
            </a:r>
            <a:r>
              <a:rPr lang="uk-UA" sz="3600" dirty="0" smtClean="0"/>
              <a:t>, занурення, яке здатне викликати тривогу і хвилювання. Наприклад, якщо при виконанні будь-яких дій думати про механізми їхнього здійснення – подібне може привести до збою в здійсненні подібного роду діяльності.</a:t>
            </a:r>
          </a:p>
          <a:p>
            <a:pPr>
              <a:buNone/>
            </a:pPr>
            <a:endParaRPr lang="uk-U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116632"/>
            <a:ext cx="7498080" cy="6131768"/>
          </a:xfrm>
          <a:solidFill>
            <a:schemeClr val="accent2">
              <a:lumMod val="20000"/>
              <a:lumOff val="80000"/>
            </a:schemeClr>
          </a:solidFill>
        </p:spPr>
        <p:txBody>
          <a:bodyPr>
            <a:normAutofit/>
          </a:bodyPr>
          <a:lstStyle/>
          <a:p>
            <a:pPr algn="just">
              <a:buNone/>
            </a:pPr>
            <a:r>
              <a:rPr lang="uk-UA" i="1" dirty="0" smtClean="0"/>
              <a:t>		</a:t>
            </a:r>
            <a:r>
              <a:rPr lang="uk-UA" sz="3600" b="1" i="1" dirty="0" smtClean="0"/>
              <a:t>Сублімація</a:t>
            </a:r>
            <a:r>
              <a:rPr lang="uk-UA" sz="3600" i="1" dirty="0" smtClean="0"/>
              <a:t> </a:t>
            </a:r>
            <a:r>
              <a:rPr lang="uk-UA" sz="3600" dirty="0" smtClean="0"/>
              <a:t>– несвідоме перемикання негативною психічної енергії на </a:t>
            </a:r>
            <a:r>
              <a:rPr lang="uk-UA" sz="3600" dirty="0" err="1" smtClean="0"/>
              <a:t>за-</a:t>
            </a:r>
            <a:r>
              <a:rPr lang="uk-UA" sz="3600" dirty="0" smtClean="0"/>
              <a:t> </a:t>
            </a:r>
            <a:r>
              <a:rPr lang="uk-UA" sz="3600" dirty="0" err="1" smtClean="0"/>
              <a:t>няття</a:t>
            </a:r>
            <a:r>
              <a:rPr lang="uk-UA" sz="3600" dirty="0" smtClean="0"/>
              <a:t> соціально-корисною працею. Сублімація виражається в тому, що індивід, який відчуває будь-якої душевний конфлікт, знаходить заміщення внутрішньої тривожності перемиканням на якесь заняття (творчість, рубання дров, прибирання квартири та ін.).</a:t>
            </a:r>
            <a:endParaRPr lang="uk-UA" sz="36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Рекомендована література</a:t>
            </a:r>
            <a:endParaRPr lang="uk-UA" dirty="0"/>
          </a:p>
        </p:txBody>
      </p:sp>
      <p:sp>
        <p:nvSpPr>
          <p:cNvPr id="3" name="Содержимое 2"/>
          <p:cNvSpPr>
            <a:spLocks noGrp="1"/>
          </p:cNvSpPr>
          <p:nvPr>
            <p:ph idx="1"/>
          </p:nvPr>
        </p:nvSpPr>
        <p:spPr/>
        <p:txBody>
          <a:bodyPr>
            <a:normAutofit fontScale="70000" lnSpcReduction="20000"/>
          </a:bodyPr>
          <a:lstStyle/>
          <a:p>
            <a:pPr lvl="0" algn="just">
              <a:buNone/>
            </a:pPr>
            <a:r>
              <a:rPr lang="uk-UA" dirty="0" smtClean="0"/>
              <a:t>1. </a:t>
            </a:r>
            <a:r>
              <a:rPr lang="uk-UA" dirty="0" err="1" smtClean="0"/>
              <a:t>Карамушка</a:t>
            </a:r>
            <a:r>
              <a:rPr lang="uk-UA" dirty="0" smtClean="0"/>
              <a:t>, Л.М. (2022). Психічне здоров’я персоналу організацій в умовах війни: основні вияви і ресурси. Вчені записки Університету «Крок», 3(67). С. 124-133. DOI: https://doi. </a:t>
            </a:r>
            <a:r>
              <a:rPr lang="uk-UA" dirty="0" err="1" smtClean="0"/>
              <a:t>org</a:t>
            </a:r>
            <a:r>
              <a:rPr lang="uk-UA" dirty="0" smtClean="0"/>
              <a:t>/10.31732/2663-2209-2022-67-124-133</a:t>
            </a:r>
          </a:p>
          <a:p>
            <a:pPr lvl="0" algn="just">
              <a:buNone/>
            </a:pPr>
            <a:r>
              <a:rPr lang="uk-UA" dirty="0" smtClean="0"/>
              <a:t>2. </a:t>
            </a:r>
            <a:r>
              <a:rPr lang="uk-UA" dirty="0" err="1" smtClean="0"/>
              <a:t>Карамушка</a:t>
            </a:r>
            <a:r>
              <a:rPr lang="uk-UA" dirty="0" smtClean="0"/>
              <a:t>, Л.М. (Ред.) (2015). Психологічні детермінанти розвитку організаційної культури. Монографія. Київ: Педагогічна думка. URL: </a:t>
            </a:r>
            <a:r>
              <a:rPr lang="uk-UA" dirty="0" smtClean="0">
                <a:hlinkClick r:id="rId2"/>
              </a:rPr>
              <a:t>http://lib.iitta.gov.ua/10087/</a:t>
            </a:r>
            <a:endParaRPr lang="uk-UA" dirty="0" smtClean="0"/>
          </a:p>
          <a:p>
            <a:pPr lvl="0" algn="just">
              <a:buNone/>
            </a:pPr>
            <a:r>
              <a:rPr lang="uk-UA" dirty="0" smtClean="0"/>
              <a:t>3. </a:t>
            </a:r>
            <a:r>
              <a:rPr lang="uk-UA" dirty="0" err="1" smtClean="0"/>
              <a:t>Карамушка</a:t>
            </a:r>
            <a:r>
              <a:rPr lang="uk-UA" dirty="0" smtClean="0"/>
              <a:t>, Т. В. (2015). Професійна кар’єра особистості: сутність, основні види та функції. Теоретичні і прикладні проблеми психології, (1), 181-190.</a:t>
            </a:r>
          </a:p>
          <a:p>
            <a:pPr lvl="0" algn="just">
              <a:buNone/>
            </a:pPr>
            <a:r>
              <a:rPr lang="uk-UA" dirty="0" smtClean="0"/>
              <a:t>4. Методики дослідження психічного здоров’я та благополуччя персоналу організацій : психологічний практикум. Л. М. </a:t>
            </a:r>
            <a:r>
              <a:rPr lang="uk-UA" dirty="0" err="1" smtClean="0"/>
              <a:t>Карамушка</a:t>
            </a:r>
            <a:r>
              <a:rPr lang="uk-UA" dirty="0" smtClean="0"/>
              <a:t>, О. В. </a:t>
            </a:r>
            <a:r>
              <a:rPr lang="uk-UA" dirty="0" err="1" smtClean="0"/>
              <a:t>Креденцер</a:t>
            </a:r>
            <a:r>
              <a:rPr lang="uk-UA" dirty="0" smtClean="0"/>
              <a:t>, К. В. Терещенко, В. І. </a:t>
            </a:r>
            <a:r>
              <a:rPr lang="uk-UA" dirty="0" err="1" smtClean="0"/>
              <a:t>Лагодзінська</a:t>
            </a:r>
            <a:r>
              <a:rPr lang="uk-UA" dirty="0" smtClean="0"/>
              <a:t>, В. М. </a:t>
            </a:r>
            <a:r>
              <a:rPr lang="uk-UA" dirty="0" err="1" smtClean="0"/>
              <a:t>Івкін</a:t>
            </a:r>
            <a:r>
              <a:rPr lang="uk-UA" dirty="0" smtClean="0"/>
              <a:t>, О. С. Ковальчук ; за ред. Л. М. </a:t>
            </a:r>
            <a:r>
              <a:rPr lang="uk-UA" dirty="0" err="1" smtClean="0"/>
              <a:t>Карамушки</a:t>
            </a:r>
            <a:r>
              <a:rPr lang="uk-UA" dirty="0" smtClean="0"/>
              <a:t>. Київ : Інститут психології імені Г.С. Костюка НАПН </a:t>
            </a:r>
            <a:r>
              <a:rPr lang="uk-UA" dirty="0" err="1" smtClean="0"/>
              <a:t>Украї</a:t>
            </a:r>
            <a:r>
              <a:rPr lang="uk-UA" dirty="0" smtClean="0"/>
              <a:t> </a:t>
            </a:r>
            <a:r>
              <a:rPr lang="uk-UA" dirty="0" err="1" smtClean="0"/>
              <a:t>ни</a:t>
            </a:r>
            <a:r>
              <a:rPr lang="uk-UA" dirty="0" smtClean="0"/>
              <a:t>, 2023. 76 с.</a:t>
            </a:r>
          </a:p>
          <a:p>
            <a:pPr>
              <a:buNone/>
            </a:pPr>
            <a:endParaRPr lang="uk-U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Електронні інформаційні ресурси:</a:t>
            </a:r>
            <a:endParaRPr lang="uk-UA" dirty="0"/>
          </a:p>
        </p:txBody>
      </p:sp>
      <p:sp>
        <p:nvSpPr>
          <p:cNvPr id="3" name="Содержимое 2"/>
          <p:cNvSpPr>
            <a:spLocks noGrp="1"/>
          </p:cNvSpPr>
          <p:nvPr>
            <p:ph idx="1"/>
          </p:nvPr>
        </p:nvSpPr>
        <p:spPr>
          <a:xfrm>
            <a:off x="1403648" y="1268760"/>
            <a:ext cx="7498080" cy="5112568"/>
          </a:xfrm>
        </p:spPr>
        <p:txBody>
          <a:bodyPr>
            <a:normAutofit fontScale="32500" lnSpcReduction="20000"/>
          </a:bodyPr>
          <a:lstStyle/>
          <a:p>
            <a:pPr>
              <a:buNone/>
            </a:pPr>
            <a:endParaRPr lang="uk-UA" b="1" dirty="0" smtClean="0"/>
          </a:p>
          <a:p>
            <a:pPr lvl="0">
              <a:buNone/>
            </a:pPr>
            <a:r>
              <a:rPr lang="en-US" sz="5500" dirty="0" smtClean="0">
                <a:hlinkClick r:id="rId2" action="ppaction://hlinkfile"/>
              </a:rPr>
              <a:t>file:///C:/Users/user/Downloads/%D0%86%D1%81%D1%82%D0%BE%D1%80%D1%96%D1%8F%20%D0%BF%D1%81%D0%B8%D1%85%D0%BE%D0%BB%D0%BE%D0%B3%D1%96%D1%97.%20%D0%9B%D0%B5%D0%BA%D1%86%D1%96%D1%8F%209..pdf</a:t>
            </a:r>
            <a:endParaRPr lang="uk-UA" sz="5500" dirty="0" smtClean="0"/>
          </a:p>
          <a:p>
            <a:pPr lvl="0">
              <a:buNone/>
            </a:pPr>
            <a:r>
              <a:rPr lang="uk-UA" sz="5500" dirty="0" smtClean="0"/>
              <a:t>Біхевіоризм, гештальтпсихологія</a:t>
            </a:r>
          </a:p>
          <a:p>
            <a:pPr lvl="0">
              <a:buNone/>
            </a:pPr>
            <a:endParaRPr lang="uk-UA" sz="7200" dirty="0" smtClean="0"/>
          </a:p>
          <a:p>
            <a:pPr lvl="0">
              <a:buNone/>
            </a:pPr>
            <a:r>
              <a:rPr lang="en-US" sz="7200" dirty="0" smtClean="0">
                <a:hlinkClick r:id="rId3"/>
              </a:rPr>
              <a:t>https://www.youtube.com/watch?v=fxqYZ1kXuvY</a:t>
            </a:r>
            <a:r>
              <a:rPr lang="uk-UA" sz="7200" dirty="0" smtClean="0"/>
              <a:t> </a:t>
            </a:r>
            <a:r>
              <a:rPr lang="uk-UA" sz="7200" dirty="0" err="1" smtClean="0"/>
              <a:t>Курт</a:t>
            </a:r>
            <a:r>
              <a:rPr lang="uk-UA" sz="7200" dirty="0" smtClean="0"/>
              <a:t> </a:t>
            </a:r>
            <a:r>
              <a:rPr lang="uk-UA" sz="7200" dirty="0" err="1" smtClean="0"/>
              <a:t>Левін</a:t>
            </a:r>
            <a:r>
              <a:rPr lang="uk-UA" sz="7200" dirty="0" smtClean="0"/>
              <a:t>. Малі групи</a:t>
            </a:r>
            <a:r>
              <a:rPr lang="uk-UA" sz="7200" dirty="0" smtClean="0"/>
              <a:t>.</a:t>
            </a:r>
          </a:p>
          <a:p>
            <a:pPr lvl="0">
              <a:buNone/>
            </a:pPr>
            <a:endParaRPr lang="uk-UA" sz="7200" dirty="0" smtClean="0">
              <a:hlinkClick r:id="rId4"/>
            </a:endParaRPr>
          </a:p>
          <a:p>
            <a:pPr lvl="0">
              <a:buNone/>
            </a:pPr>
            <a:r>
              <a:rPr lang="en-US" sz="7200" dirty="0" smtClean="0">
                <a:hlinkClick r:id="rId4"/>
              </a:rPr>
              <a:t>https</a:t>
            </a:r>
            <a:r>
              <a:rPr lang="en-US" sz="7200" dirty="0" smtClean="0">
                <a:hlinkClick r:id="rId4"/>
              </a:rPr>
              <a:t>://</a:t>
            </a:r>
            <a:r>
              <a:rPr lang="en-US" sz="7200" dirty="0" smtClean="0">
                <a:hlinkClick r:id="rId4"/>
              </a:rPr>
              <a:t>www.youtube.com/watch?v=TtfQlkGwE2U</a:t>
            </a:r>
            <a:endParaRPr lang="uk-UA" sz="7200" dirty="0" smtClean="0"/>
          </a:p>
          <a:p>
            <a:pPr lvl="0">
              <a:buNone/>
            </a:pPr>
            <a:r>
              <a:rPr lang="uk-UA" sz="7200" dirty="0" smtClean="0"/>
              <a:t>Б.Ф. </a:t>
            </a:r>
            <a:r>
              <a:rPr lang="uk-UA" sz="7200" dirty="0" err="1" smtClean="0"/>
              <a:t>Скінер</a:t>
            </a:r>
            <a:r>
              <a:rPr lang="uk-UA" sz="7200" dirty="0" smtClean="0"/>
              <a:t>. Теорія </a:t>
            </a:r>
            <a:r>
              <a:rPr lang="uk-UA" sz="7200" dirty="0" err="1" smtClean="0"/>
              <a:t>оперантного</a:t>
            </a:r>
            <a:r>
              <a:rPr lang="uk-UA" sz="7200" dirty="0" smtClean="0"/>
              <a:t> навчання.</a:t>
            </a:r>
            <a:endParaRPr lang="uk-UA" sz="7200" dirty="0" smtClean="0"/>
          </a:p>
          <a:p>
            <a:pPr lvl="0">
              <a:buNone/>
            </a:pPr>
            <a:endParaRPr lang="uk-UA" sz="7200" dirty="0" smtClean="0"/>
          </a:p>
          <a:p>
            <a:pPr lvl="0">
              <a:buNone/>
            </a:pPr>
            <a:r>
              <a:rPr lang="uk-UA" sz="7200" dirty="0" smtClean="0"/>
              <a:t/>
            </a:r>
            <a:br>
              <a:rPr lang="uk-UA" sz="7200" dirty="0" smtClean="0"/>
            </a:br>
            <a:endParaRPr lang="uk-UA" sz="7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1403648" y="0"/>
          <a:ext cx="7498080" cy="1196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Содержимое 2"/>
          <p:cNvSpPr>
            <a:spLocks noGrp="1"/>
          </p:cNvSpPr>
          <p:nvPr>
            <p:ph idx="1"/>
          </p:nvPr>
        </p:nvSpPr>
        <p:spPr>
          <a:xfrm>
            <a:off x="1043608" y="1484784"/>
            <a:ext cx="7858120" cy="5123656"/>
          </a:xfrm>
          <a:solidFill>
            <a:schemeClr val="accent2">
              <a:lumMod val="20000"/>
              <a:lumOff val="80000"/>
            </a:schemeClr>
          </a:solidFill>
        </p:spPr>
        <p:txBody>
          <a:bodyPr>
            <a:normAutofit fontScale="85000" lnSpcReduction="20000"/>
          </a:bodyPr>
          <a:lstStyle/>
          <a:p>
            <a:pPr algn="just">
              <a:buNone/>
            </a:pPr>
            <a:r>
              <a:rPr lang="uk-UA" dirty="0" smtClean="0"/>
              <a:t>		Існують фактори, які впливають на поведінку людини в організації. При влаштуванні на роботу як сам кандидат на певну посаду в організації, так і роботодавець, обумовлюють свого роду контракт щодо взаємних очікувань. </a:t>
            </a:r>
          </a:p>
          <a:p>
            <a:pPr algn="just">
              <a:buNone/>
            </a:pPr>
            <a:r>
              <a:rPr lang="uk-UA" dirty="0" smtClean="0"/>
              <a:t>		Роботодавець очікує виконання стандартних функцій, рішення стандартних завдань і, відповідно, поведінки співробітника, що відповідає цим стандартам. У свою чергу співробітник очікує отримання заслуженої винагороди, отримання посильних завдань, забезпечення всіма необхідними ресурсами, включаючи обладнання, навчання, ефективне керівництво.</a:t>
            </a:r>
          </a:p>
          <a:p>
            <a:pPr>
              <a:buNone/>
            </a:pPr>
            <a:endParaRPr lang="uk-U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1435608" y="274638"/>
          <a:ext cx="749808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Содержимое 2"/>
          <p:cNvSpPr>
            <a:spLocks noGrp="1"/>
          </p:cNvSpPr>
          <p:nvPr>
            <p:ph idx="1"/>
          </p:nvPr>
        </p:nvSpPr>
        <p:spPr>
          <a:solidFill>
            <a:schemeClr val="accent2">
              <a:lumMod val="20000"/>
              <a:lumOff val="80000"/>
            </a:schemeClr>
          </a:solidFill>
        </p:spPr>
        <p:txBody>
          <a:bodyPr>
            <a:normAutofit fontScale="85000" lnSpcReduction="20000"/>
          </a:bodyPr>
          <a:lstStyle/>
          <a:p>
            <a:pPr lvl="0" algn="just">
              <a:buNone/>
            </a:pPr>
            <a:r>
              <a:rPr lang="uk-UA" sz="3000" dirty="0" smtClean="0"/>
              <a:t>		</a:t>
            </a:r>
            <a:r>
              <a:rPr lang="uk-UA" sz="3000" b="1" i="1" dirty="0" smtClean="0"/>
              <a:t>СПАДКОВІ ФАКТОРИ - </a:t>
            </a:r>
            <a:r>
              <a:rPr lang="uk-UA" sz="3000" i="1" dirty="0" smtClean="0"/>
              <a:t>фізіологія вищої нервової діяльності:</a:t>
            </a:r>
            <a:r>
              <a:rPr lang="uk-UA" sz="3000" dirty="0" smtClean="0"/>
              <a:t> особливості функціонування нервової системи, що впливають на такі характеристики поведінки, як емоції, почуття, рухливість, загальмованість …</a:t>
            </a:r>
          </a:p>
          <a:p>
            <a:pPr lvl="0" algn="just">
              <a:buNone/>
            </a:pPr>
            <a:r>
              <a:rPr lang="uk-UA" sz="3000" dirty="0" smtClean="0"/>
              <a:t>	</a:t>
            </a:r>
            <a:r>
              <a:rPr lang="uk-UA" sz="3000" i="1" dirty="0" smtClean="0"/>
              <a:t>анатомо-фізіологічні особливості</a:t>
            </a:r>
            <a:r>
              <a:rPr lang="uk-UA" sz="3000" dirty="0" smtClean="0"/>
              <a:t>: фізіологічні і анатомічні особливості, які впливають на функціонування психіки, здатність навчатися, виконувати конкретні види робіт (наприклад, особливості слуху, ріст, фізична сила або слабість, обмеження рухливості ...),</a:t>
            </a:r>
          </a:p>
          <a:p>
            <a:pPr lvl="0" algn="just">
              <a:buNone/>
            </a:pPr>
            <a:r>
              <a:rPr lang="uk-UA" sz="3000" dirty="0" smtClean="0"/>
              <a:t>	</a:t>
            </a:r>
            <a:r>
              <a:rPr lang="uk-UA" sz="3000" i="1" dirty="0" smtClean="0"/>
              <a:t>задатки</a:t>
            </a:r>
            <a:r>
              <a:rPr lang="uk-UA" sz="3000" dirty="0" smtClean="0"/>
              <a:t>: вроджені фізіологічні особливості, які впливають на розвиток здібностей.</a:t>
            </a:r>
          </a:p>
          <a:p>
            <a:pPr lvl="0" algn="just">
              <a:buNone/>
            </a:pPr>
            <a:endParaRPr lang="uk-UA" dirty="0" smtClean="0"/>
          </a:p>
          <a:p>
            <a:endParaRPr lang="uk-U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1435608" y="274638"/>
          <a:ext cx="749808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Содержимое 2"/>
          <p:cNvSpPr>
            <a:spLocks noGrp="1"/>
          </p:cNvSpPr>
          <p:nvPr>
            <p:ph idx="1"/>
          </p:nvPr>
        </p:nvSpPr>
        <p:spPr>
          <a:xfrm>
            <a:off x="1645920" y="1628800"/>
            <a:ext cx="7498080" cy="4800600"/>
          </a:xfrm>
          <a:solidFill>
            <a:schemeClr val="accent2">
              <a:lumMod val="20000"/>
              <a:lumOff val="80000"/>
            </a:schemeClr>
          </a:solidFill>
          <a:ln>
            <a:solidFill>
              <a:schemeClr val="accent4">
                <a:lumMod val="20000"/>
                <a:lumOff val="80000"/>
              </a:schemeClr>
            </a:solidFill>
          </a:ln>
        </p:spPr>
        <p:txBody>
          <a:bodyPr/>
          <a:lstStyle/>
          <a:p>
            <a:pPr lvl="0" algn="just">
              <a:buNone/>
            </a:pPr>
            <a:r>
              <a:rPr lang="uk-UA" dirty="0" smtClean="0"/>
              <a:t>		</a:t>
            </a:r>
            <a:r>
              <a:rPr lang="uk-UA" b="1" i="1" dirty="0" smtClean="0"/>
              <a:t>СОЦІОКУЛЬТУРНІ ФАКТОРИ </a:t>
            </a:r>
            <a:r>
              <a:rPr lang="uk-UA" dirty="0" smtClean="0"/>
              <a:t>– це фактори, які впливають на людину з боку навколишнього середовища. До них можна віднести зовнішні чинники, що впливають на поведінку людини, такі як: родина, соціальне походження, культурне оточення, професійний досвід, економічна ситуація, досвід спілкування.</a:t>
            </a:r>
          </a:p>
          <a:p>
            <a:pPr>
              <a:buNone/>
            </a:pPr>
            <a:endParaRPr lang="uk-U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1435608" y="274638"/>
          <a:ext cx="749808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Содержимое 2"/>
          <p:cNvSpPr>
            <a:spLocks noGrp="1"/>
          </p:cNvSpPr>
          <p:nvPr>
            <p:ph idx="1"/>
          </p:nvPr>
        </p:nvSpPr>
        <p:spPr>
          <a:solidFill>
            <a:schemeClr val="accent2">
              <a:lumMod val="20000"/>
              <a:lumOff val="80000"/>
            </a:schemeClr>
          </a:solidFill>
        </p:spPr>
        <p:txBody>
          <a:bodyPr>
            <a:normAutofit lnSpcReduction="10000"/>
          </a:bodyPr>
          <a:lstStyle/>
          <a:p>
            <a:pPr lvl="0" algn="just">
              <a:buNone/>
            </a:pPr>
            <a:r>
              <a:rPr lang="uk-UA" dirty="0" smtClean="0"/>
              <a:t>		</a:t>
            </a:r>
            <a:r>
              <a:rPr lang="uk-UA" b="1" i="1" dirty="0" smtClean="0"/>
              <a:t>МОРАЛЬНІ ЧИННИКИ</a:t>
            </a:r>
            <a:r>
              <a:rPr lang="uk-UA" dirty="0" smtClean="0"/>
              <a:t>. Це колективні цінності і норми поведінки. У структурі особистості вони відіграють основну, ключову роль, оскільки є для людини законом, об’єктивними факторами його поведінки. З’являються норми і </a:t>
            </a:r>
            <a:r>
              <a:rPr lang="uk-UA" dirty="0" err="1" smtClean="0"/>
              <a:t>цін-</a:t>
            </a:r>
            <a:r>
              <a:rPr lang="uk-UA" dirty="0" smtClean="0"/>
              <a:t> </a:t>
            </a:r>
            <a:r>
              <a:rPr lang="uk-UA" dirty="0" err="1" smtClean="0"/>
              <a:t>ності</a:t>
            </a:r>
            <a:r>
              <a:rPr lang="uk-UA" dirty="0" smtClean="0"/>
              <a:t> через соціалізацію індивіда, через освоєння культурних зразків і орієнтирів.</a:t>
            </a:r>
          </a:p>
          <a:p>
            <a:pPr algn="just">
              <a:buNone/>
            </a:pPr>
            <a:endParaRPr lang="uk-U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1435608" y="274638"/>
          <a:ext cx="749808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Содержимое 2"/>
          <p:cNvSpPr>
            <a:spLocks noGrp="1"/>
          </p:cNvSpPr>
          <p:nvPr>
            <p:ph idx="1"/>
          </p:nvPr>
        </p:nvSpPr>
        <p:spPr>
          <a:xfrm>
            <a:off x="1435608" y="1447800"/>
            <a:ext cx="7498080" cy="5149552"/>
          </a:xfrm>
          <a:solidFill>
            <a:schemeClr val="accent2">
              <a:lumMod val="20000"/>
              <a:lumOff val="80000"/>
            </a:schemeClr>
          </a:solidFill>
        </p:spPr>
        <p:txBody>
          <a:bodyPr>
            <a:normAutofit fontScale="77500" lnSpcReduction="20000"/>
          </a:bodyPr>
          <a:lstStyle/>
          <a:p>
            <a:pPr algn="just">
              <a:buNone/>
            </a:pPr>
            <a:r>
              <a:rPr lang="uk-UA" dirty="0" smtClean="0"/>
              <a:t>		</a:t>
            </a:r>
            <a:r>
              <a:rPr lang="uk-UA" sz="3800" dirty="0" smtClean="0"/>
              <a:t>Структура особистості людини не є константою. Швидше її можна описати як динамічну систему, яка постійно змінюється під впливом внутрішніх і зовнішніх факторів. Вважається, що основна особливість здорової особистості полягає в адаптивній поведінці, в поведінці, що орієнтована на задоволення своїх потреб в існуючих умовах. Крім розвитку фізіологічних особливостей, у людини до зрілого віку розвивається здатність навчатися новому. </a:t>
            </a:r>
          </a:p>
          <a:p>
            <a:pPr algn="just">
              <a:buNone/>
            </a:pPr>
            <a:r>
              <a:rPr lang="uk-UA" sz="3800" dirty="0" smtClean="0"/>
              <a:t>		</a:t>
            </a:r>
            <a:r>
              <a:rPr lang="uk-UA" sz="3800" b="1" dirty="0" smtClean="0"/>
              <a:t>Називається цей процес навчанням.</a:t>
            </a:r>
          </a:p>
          <a:p>
            <a:pPr>
              <a:buNone/>
            </a:pPr>
            <a:endParaRPr lang="uk-UA" sz="3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1065</TotalTime>
  <Words>436</Words>
  <Application>Microsoft Office PowerPoint</Application>
  <PresentationFormat>Экран (4:3)</PresentationFormat>
  <Paragraphs>85</Paragraphs>
  <Slides>34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Солнцестояние</vt:lpstr>
      <vt:lpstr>Слайд 1</vt:lpstr>
      <vt:lpstr>Слайд 2</vt:lpstr>
      <vt:lpstr>Слайд 3</vt:lpstr>
      <vt:lpstr>Електронні інформаційні ресурси:</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Рекомендована література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Психолія організацій</dc:title>
  <dc:creator>user</dc:creator>
  <cp:lastModifiedBy>user</cp:lastModifiedBy>
  <cp:revision>109</cp:revision>
  <dcterms:created xsi:type="dcterms:W3CDTF">2024-04-29T06:29:44Z</dcterms:created>
  <dcterms:modified xsi:type="dcterms:W3CDTF">2024-05-02T13:06:26Z</dcterms:modified>
</cp:coreProperties>
</file>