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8"/>
  </p:notesMasterIdLst>
  <p:sldIdLst>
    <p:sldId id="257" r:id="rId2"/>
    <p:sldId id="256" r:id="rId3"/>
    <p:sldId id="258" r:id="rId4"/>
    <p:sldId id="261" r:id="rId5"/>
    <p:sldId id="260" r:id="rId6"/>
    <p:sldId id="259" r:id="rId7"/>
    <p:sldId id="263" r:id="rId8"/>
    <p:sldId id="265" r:id="rId9"/>
    <p:sldId id="276" r:id="rId10"/>
    <p:sldId id="308" r:id="rId11"/>
    <p:sldId id="277" r:id="rId12"/>
    <p:sldId id="278" r:id="rId13"/>
    <p:sldId id="279" r:id="rId14"/>
    <p:sldId id="313" r:id="rId15"/>
    <p:sldId id="280" r:id="rId16"/>
    <p:sldId id="281" r:id="rId17"/>
    <p:sldId id="282" r:id="rId18"/>
    <p:sldId id="283" r:id="rId19"/>
    <p:sldId id="284" r:id="rId20"/>
    <p:sldId id="314" r:id="rId21"/>
    <p:sldId id="285" r:id="rId22"/>
    <p:sldId id="286" r:id="rId23"/>
    <p:sldId id="288" r:id="rId24"/>
    <p:sldId id="290" r:id="rId25"/>
    <p:sldId id="309" r:id="rId26"/>
    <p:sldId id="264" r:id="rId27"/>
    <p:sldId id="311" r:id="rId28"/>
    <p:sldId id="289" r:id="rId29"/>
    <p:sldId id="310" r:id="rId30"/>
    <p:sldId id="312" r:id="rId31"/>
    <p:sldId id="291" r:id="rId32"/>
    <p:sldId id="287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274" r:id="rId41"/>
    <p:sldId id="275" r:id="rId42"/>
    <p:sldId id="292" r:id="rId43"/>
    <p:sldId id="293" r:id="rId44"/>
    <p:sldId id="296" r:id="rId45"/>
    <p:sldId id="297" r:id="rId46"/>
    <p:sldId id="294" r:id="rId47"/>
    <p:sldId id="295" r:id="rId48"/>
    <p:sldId id="298" r:id="rId49"/>
    <p:sldId id="299" r:id="rId50"/>
    <p:sldId id="300" r:id="rId51"/>
    <p:sldId id="301" r:id="rId52"/>
    <p:sldId id="302" r:id="rId53"/>
    <p:sldId id="303" r:id="rId54"/>
    <p:sldId id="306" r:id="rId55"/>
    <p:sldId id="304" r:id="rId56"/>
    <p:sldId id="305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0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0.wmf"/><Relationship Id="rId7" Type="http://schemas.openxmlformats.org/officeDocument/2006/relationships/image" Target="../media/image26.wmf"/><Relationship Id="rId2" Type="http://schemas.openxmlformats.org/officeDocument/2006/relationships/image" Target="../media/image18.wmf"/><Relationship Id="rId1" Type="http://schemas.openxmlformats.org/officeDocument/2006/relationships/image" Target="../media/image16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20.wmf"/><Relationship Id="rId6" Type="http://schemas.openxmlformats.org/officeDocument/2006/relationships/image" Target="../media/image23.wmf"/><Relationship Id="rId5" Type="http://schemas.openxmlformats.org/officeDocument/2006/relationships/image" Target="../media/image21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16.wmf"/><Relationship Id="rId7" Type="http://schemas.openxmlformats.org/officeDocument/2006/relationships/image" Target="../media/image30.wmf"/><Relationship Id="rId2" Type="http://schemas.openxmlformats.org/officeDocument/2006/relationships/image" Target="../media/image17.wmf"/><Relationship Id="rId1" Type="http://schemas.openxmlformats.org/officeDocument/2006/relationships/image" Target="../media/image20.wmf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22.wmf"/><Relationship Id="rId10" Type="http://schemas.openxmlformats.org/officeDocument/2006/relationships/image" Target="../media/image33.wmf"/><Relationship Id="rId4" Type="http://schemas.openxmlformats.org/officeDocument/2006/relationships/image" Target="../media/image23.wmf"/><Relationship Id="rId9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2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23.wmf"/><Relationship Id="rId7" Type="http://schemas.openxmlformats.org/officeDocument/2006/relationships/image" Target="../media/image37.wmf"/><Relationship Id="rId2" Type="http://schemas.openxmlformats.org/officeDocument/2006/relationships/image" Target="../media/image16.wmf"/><Relationship Id="rId1" Type="http://schemas.openxmlformats.org/officeDocument/2006/relationships/image" Target="../media/image17.wmf"/><Relationship Id="rId6" Type="http://schemas.openxmlformats.org/officeDocument/2006/relationships/image" Target="../media/image36.wmf"/><Relationship Id="rId5" Type="http://schemas.openxmlformats.org/officeDocument/2006/relationships/image" Target="../media/image29.wmf"/><Relationship Id="rId4" Type="http://schemas.openxmlformats.org/officeDocument/2006/relationships/image" Target="../media/image22.wmf"/><Relationship Id="rId9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12" Type="http://schemas.openxmlformats.org/officeDocument/2006/relationships/image" Target="../media/image51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11" Type="http://schemas.openxmlformats.org/officeDocument/2006/relationships/image" Target="../media/image50.wmf"/><Relationship Id="rId5" Type="http://schemas.openxmlformats.org/officeDocument/2006/relationships/image" Target="../media/image44.wmf"/><Relationship Id="rId10" Type="http://schemas.openxmlformats.org/officeDocument/2006/relationships/image" Target="../media/image49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016A6-3644-4436-A18A-B2896606EE2E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E10FB-4634-4853-AC41-121BD9449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E10FB-4634-4853-AC41-121BD9449A7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E10FB-4634-4853-AC41-121BD9449A7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DB30-BE8E-49B6-9D1B-D8D508716836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8E15C70-A4F0-4977-936E-808A3492C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DB30-BE8E-49B6-9D1B-D8D508716836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C70-A4F0-4977-936E-808A3492C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DB30-BE8E-49B6-9D1B-D8D508716836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C70-A4F0-4977-936E-808A3492C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DB30-BE8E-49B6-9D1B-D8D508716836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8E15C70-A4F0-4977-936E-808A3492C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DB30-BE8E-49B6-9D1B-D8D508716836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C70-A4F0-4977-936E-808A3492C4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DB30-BE8E-49B6-9D1B-D8D508716836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C70-A4F0-4977-936E-808A3492C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DB30-BE8E-49B6-9D1B-D8D508716836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8E15C70-A4F0-4977-936E-808A3492C4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DB30-BE8E-49B6-9D1B-D8D508716836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C70-A4F0-4977-936E-808A3492C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DB30-BE8E-49B6-9D1B-D8D508716836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C70-A4F0-4977-936E-808A3492C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DB30-BE8E-49B6-9D1B-D8D508716836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C70-A4F0-4977-936E-808A3492C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DB30-BE8E-49B6-9D1B-D8D508716836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C70-A4F0-4977-936E-808A3492C4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2D4DB30-BE8E-49B6-9D1B-D8D508716836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8E15C70-A4F0-4977-936E-808A3492C4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8.png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4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3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2.bin"/><Relationship Id="rId12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1.bin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0.bin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4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oleObject" Target="../embeddings/oleObject58.bin"/><Relationship Id="rId18" Type="http://schemas.openxmlformats.org/officeDocument/2006/relationships/oleObject" Target="../embeddings/oleObject63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2.bin"/><Relationship Id="rId12" Type="http://schemas.openxmlformats.org/officeDocument/2006/relationships/oleObject" Target="../embeddings/oleObject57.bin"/><Relationship Id="rId1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1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1.bin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60.bin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49.bin"/><Relationship Id="rId9" Type="http://schemas.openxmlformats.org/officeDocument/2006/relationships/oleObject" Target="../embeddings/oleObject54.bin"/><Relationship Id="rId14" Type="http://schemas.openxmlformats.org/officeDocument/2006/relationships/oleObject" Target="../embeddings/oleObject5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7.bin"/><Relationship Id="rId5" Type="http://schemas.openxmlformats.org/officeDocument/2006/relationships/oleObject" Target="../embeddings/oleObject66.bin"/><Relationship Id="rId10" Type="http://schemas.openxmlformats.org/officeDocument/2006/relationships/oleObject" Target="../embeddings/oleObject71.bin"/><Relationship Id="rId4" Type="http://schemas.openxmlformats.org/officeDocument/2006/relationships/oleObject" Target="../embeddings/oleObject65.bin"/><Relationship Id="rId9" Type="http://schemas.openxmlformats.org/officeDocument/2006/relationships/oleObject" Target="../embeddings/oleObject70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image" Target="../media/image67.png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74.bin"/><Relationship Id="rId5" Type="http://schemas.openxmlformats.org/officeDocument/2006/relationships/oleObject" Target="../embeddings/oleObject73.bin"/><Relationship Id="rId10" Type="http://schemas.openxmlformats.org/officeDocument/2006/relationships/oleObject" Target="../embeddings/oleObject78.bin"/><Relationship Id="rId4" Type="http://schemas.openxmlformats.org/officeDocument/2006/relationships/oleObject" Target="../embeddings/oleObject72.bin"/><Relationship Id="rId9" Type="http://schemas.openxmlformats.org/officeDocument/2006/relationships/oleObject" Target="../embeddings/oleObject7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2.bin"/><Relationship Id="rId5" Type="http://schemas.openxmlformats.org/officeDocument/2006/relationships/oleObject" Target="../embeddings/oleObject81.bin"/><Relationship Id="rId4" Type="http://schemas.openxmlformats.org/officeDocument/2006/relationships/oleObject" Target="../embeddings/oleObject80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uk-UA" sz="36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>
              <a:buNone/>
            </a:pPr>
            <a:r>
              <a:rPr lang="uk-UA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>
              <a:buNone/>
            </a:pPr>
            <a:endParaRPr lang="uk-UA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Немає жодної сфери математики, яка </a:t>
            </a:r>
          </a:p>
          <a:p>
            <a:pPr algn="ctr">
              <a:buNone/>
            </a:pPr>
            <a:r>
              <a:rPr lang="uk-UA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коли – не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будь не знайде застосування для вивчення явищ реального  світу</a:t>
            </a:r>
          </a:p>
          <a:p>
            <a:pPr>
              <a:buNone/>
            </a:pPr>
            <a:r>
              <a:rPr lang="uk-UA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М.І.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Лобачевський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0028" t="40070" r="53881" b="24999"/>
          <a:stretch>
            <a:fillRect/>
          </a:stretch>
        </p:blipFill>
        <p:spPr bwMode="auto">
          <a:xfrm>
            <a:off x="6858016" y="237734"/>
            <a:ext cx="1571636" cy="244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91600" cy="6080125"/>
          </a:xfrm>
        </p:spPr>
        <p:txBody>
          <a:bodyPr/>
          <a:lstStyle/>
          <a:p>
            <a:pPr>
              <a:buNone/>
            </a:pPr>
            <a:endParaRPr lang="uk-UA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Питання №1</a:t>
            </a:r>
            <a:endParaRPr lang="uk-UA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>
              <a:buNone/>
            </a:pPr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Одиничне коло. Радіанна та градусна міра кута. Формули переходу від градусної міри до радіанної і навпаки</a:t>
            </a: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uk-UA" dirty="0" smtClean="0"/>
              <a:t>     </a:t>
            </a:r>
            <a:r>
              <a:rPr lang="uk-UA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проектів</a:t>
            </a:r>
            <a:r>
              <a:rPr lang="uk-UA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презентація, тренувальні вправи)</a:t>
            </a:r>
            <a:endParaRPr lang="ru-RU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uk-UA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Питання №2</a:t>
            </a:r>
          </a:p>
          <a:p>
            <a:pPr>
              <a:buNone/>
            </a:pPr>
            <a:endParaRPr lang="uk-UA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857364"/>
            <a:ext cx="8429684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uk-UA" sz="3200" b="1" cap="none" spc="0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2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Означення синуса числового аргументу. </a:t>
            </a:r>
            <a:endParaRPr lang="en-US" sz="3200" b="1" cap="none" spc="0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Монотонність та знаки синуса на чвертях.</a:t>
            </a:r>
            <a:endParaRPr lang="en-US" sz="3200" b="1" cap="none" spc="0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cap="none" spc="0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методи – пояснення,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ілюстрації, </a:t>
            </a:r>
            <a:r>
              <a:rPr lang="uk-UA" sz="2800" i="1" dirty="0" err="1" smtClean="0">
                <a:latin typeface="Times New Roman" pitchFamily="18" charset="0"/>
                <a:cs typeface="Times New Roman" pitchFamily="18" charset="0"/>
              </a:rPr>
              <a:t>інформаційно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 - комунікативний)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 стрелкой 6"/>
          <p:cNvCxnSpPr/>
          <p:nvPr/>
        </p:nvCxnSpPr>
        <p:spPr>
          <a:xfrm rot="5400000" flipH="1" flipV="1">
            <a:off x="-357222" y="3643314"/>
            <a:ext cx="5643602" cy="7143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42844" y="3714752"/>
            <a:ext cx="4786346" cy="7143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214414" y="2285992"/>
            <a:ext cx="2571768" cy="2786082"/>
          </a:xfrm>
          <a:prstGeom prst="ellipse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                         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2500298" y="2857496"/>
            <a:ext cx="1071570" cy="85725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>
            <a:off x="2500298" y="2857496"/>
            <a:ext cx="107157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V="1">
            <a:off x="1535885" y="2821777"/>
            <a:ext cx="1285884" cy="50006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928794" y="2428868"/>
            <a:ext cx="571504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428860" y="3714752"/>
            <a:ext cx="1214446" cy="50006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>
            <a:off x="2428860" y="4214818"/>
            <a:ext cx="1214446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Дуга 28"/>
          <p:cNvSpPr/>
          <p:nvPr/>
        </p:nvSpPr>
        <p:spPr>
          <a:xfrm>
            <a:off x="2643174" y="3500438"/>
            <a:ext cx="285752" cy="50006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285984" y="357166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ru-RU" dirty="0"/>
          </a:p>
        </p:txBody>
      </p:sp>
      <p:graphicFrame>
        <p:nvGraphicFramePr>
          <p:cNvPr id="34" name="Содержимое 33"/>
          <p:cNvGraphicFramePr>
            <a:graphicFrameLocks noChangeAspect="1"/>
          </p:cNvGraphicFramePr>
          <p:nvPr>
            <p:ph idx="1"/>
          </p:nvPr>
        </p:nvGraphicFramePr>
        <p:xfrm>
          <a:off x="3643306" y="2500306"/>
          <a:ext cx="324054" cy="388926"/>
        </p:xfrm>
        <a:graphic>
          <a:graphicData uri="http://schemas.openxmlformats.org/presentationml/2006/ole">
            <p:oleObj spid="_x0000_s34818" name="Формула" r:id="rId3" imgW="190440" imgH="228600" progId="Equation.3">
              <p:embed/>
            </p:oleObj>
          </a:graphicData>
        </a:graphic>
      </p:graphicFrame>
      <p:graphicFrame>
        <p:nvGraphicFramePr>
          <p:cNvPr id="34819" name="Содержимое 33"/>
          <p:cNvGraphicFramePr>
            <a:graphicFrameLocks noChangeAspect="1"/>
          </p:cNvGraphicFramePr>
          <p:nvPr/>
        </p:nvGraphicFramePr>
        <p:xfrm>
          <a:off x="3786182" y="3357562"/>
          <a:ext cx="280988" cy="388938"/>
        </p:xfrm>
        <a:graphic>
          <a:graphicData uri="http://schemas.openxmlformats.org/presentationml/2006/ole">
            <p:oleObj spid="_x0000_s34819" name="Формула" r:id="rId4" imgW="164880" imgH="228600" progId="Equation.3">
              <p:embed/>
            </p:oleObj>
          </a:graphicData>
        </a:graphic>
      </p:graphicFrame>
      <p:graphicFrame>
        <p:nvGraphicFramePr>
          <p:cNvPr id="34820" name="Содержимое 33"/>
          <p:cNvGraphicFramePr>
            <a:graphicFrameLocks noChangeAspect="1"/>
          </p:cNvGraphicFramePr>
          <p:nvPr/>
        </p:nvGraphicFramePr>
        <p:xfrm>
          <a:off x="1571625" y="2062163"/>
          <a:ext cx="323850" cy="409575"/>
        </p:xfrm>
        <a:graphic>
          <a:graphicData uri="http://schemas.openxmlformats.org/presentationml/2006/ole">
            <p:oleObj spid="_x0000_s34820" name="Формула" r:id="rId5" imgW="190440" imgH="241200" progId="Equation.3">
              <p:embed/>
            </p:oleObj>
          </a:graphicData>
        </a:graphic>
      </p:graphicFrame>
      <p:graphicFrame>
        <p:nvGraphicFramePr>
          <p:cNvPr id="34821" name="Содержимое 33"/>
          <p:cNvGraphicFramePr>
            <a:graphicFrameLocks noChangeAspect="1"/>
          </p:cNvGraphicFramePr>
          <p:nvPr/>
        </p:nvGraphicFramePr>
        <p:xfrm>
          <a:off x="3786182" y="4143380"/>
          <a:ext cx="301625" cy="409575"/>
        </p:xfrm>
        <a:graphic>
          <a:graphicData uri="http://schemas.openxmlformats.org/presentationml/2006/ole">
            <p:oleObj spid="_x0000_s34821" name="Формула" r:id="rId6" imgW="177480" imgH="241200" progId="Equation.3">
              <p:embed/>
            </p:oleObj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4143372" y="0"/>
            <a:ext cx="4714908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Синусом числа</a:t>
            </a:r>
            <a:r>
              <a:rPr lang="el-GR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α</a:t>
            </a: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називається ордината точки Р</a:t>
            </a:r>
            <a:r>
              <a:rPr lang="ru-RU" sz="2000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утвореної поворотом точки </a:t>
            </a: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(1; 0) навколо початку координат на кут в</a:t>
            </a:r>
            <a:r>
              <a:rPr lang="el-GR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α</a:t>
            </a: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радіан 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(позначається 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l-GR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α)</a:t>
            </a:r>
            <a:endParaRPr lang="en-US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Синус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визначений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будь-якого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числа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Значення синуса змінюється </a:t>
            </a:r>
            <a:endParaRPr lang="en-US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від  (-1) до 1, тобто</a:t>
            </a:r>
            <a:endParaRPr lang="en-US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i="1" dirty="0" smtClean="0"/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Монотонність  синуса в чвертях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I чверть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зростає від 0 до 1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II чверть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спадає від 1до 0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III чверть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–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спадає від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(-1)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IV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чверть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–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зростає від (-1) до 0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i="1" dirty="0" smtClean="0"/>
              <a:t> </a:t>
            </a:r>
            <a:endParaRPr lang="en-US" sz="2000" b="1" i="1" dirty="0" smtClean="0"/>
          </a:p>
          <a:p>
            <a:endParaRPr lang="en-US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Овал 48"/>
          <p:cNvSpPr/>
          <p:nvPr/>
        </p:nvSpPr>
        <p:spPr bwMode="auto">
          <a:xfrm flipH="1">
            <a:off x="2428860" y="5000636"/>
            <a:ext cx="97157" cy="1171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 bwMode="auto">
          <a:xfrm>
            <a:off x="3500430" y="285749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 bwMode="auto">
          <a:xfrm flipV="1">
            <a:off x="1857356" y="2428868"/>
            <a:ext cx="71438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3571868" y="3500438"/>
            <a:ext cx="31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graphicFrame>
        <p:nvGraphicFramePr>
          <p:cNvPr id="56" name="Объект 55"/>
          <p:cNvGraphicFramePr>
            <a:graphicFrameLocks noChangeAspect="1"/>
          </p:cNvGraphicFramePr>
          <p:nvPr/>
        </p:nvGraphicFramePr>
        <p:xfrm>
          <a:off x="2500298" y="1598110"/>
          <a:ext cx="285752" cy="681408"/>
        </p:xfrm>
        <a:graphic>
          <a:graphicData uri="http://schemas.openxmlformats.org/presentationml/2006/ole">
            <p:oleObj spid="_x0000_s34824" name="Формула" r:id="rId7" imgW="164880" imgH="393480" progId="Equation.3">
              <p:embed/>
            </p:oleObj>
          </a:graphicData>
        </a:graphic>
      </p:graphicFrame>
      <p:sp>
        <p:nvSpPr>
          <p:cNvPr id="57" name="Овал 56"/>
          <p:cNvSpPr/>
          <p:nvPr/>
        </p:nvSpPr>
        <p:spPr bwMode="auto">
          <a:xfrm>
            <a:off x="2428860" y="2168835"/>
            <a:ext cx="71438" cy="1171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 bwMode="auto">
          <a:xfrm>
            <a:off x="1142976" y="3714752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 bwMode="auto">
          <a:xfrm flipH="1">
            <a:off x="3643306" y="4214818"/>
            <a:ext cx="97157" cy="1171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62" name="Объект 61"/>
          <p:cNvGraphicFramePr>
            <a:graphicFrameLocks noChangeAspect="1"/>
          </p:cNvGraphicFramePr>
          <p:nvPr/>
        </p:nvGraphicFramePr>
        <p:xfrm>
          <a:off x="808038" y="3397250"/>
          <a:ext cx="293687" cy="293688"/>
        </p:xfrm>
        <a:graphic>
          <a:graphicData uri="http://schemas.openxmlformats.org/presentationml/2006/ole">
            <p:oleObj spid="_x0000_s34825" name="Формула" r:id="rId8" imgW="139680" imgH="139680" progId="Equation.3">
              <p:embed/>
            </p:oleObj>
          </a:graphicData>
        </a:graphic>
      </p:graphicFrame>
      <p:graphicFrame>
        <p:nvGraphicFramePr>
          <p:cNvPr id="34826" name="Object 10"/>
          <p:cNvGraphicFramePr>
            <a:graphicFrameLocks noChangeAspect="1"/>
          </p:cNvGraphicFramePr>
          <p:nvPr/>
        </p:nvGraphicFramePr>
        <p:xfrm>
          <a:off x="3786183" y="3786190"/>
          <a:ext cx="428628" cy="333849"/>
        </p:xfrm>
        <a:graphic>
          <a:graphicData uri="http://schemas.openxmlformats.org/presentationml/2006/ole">
            <p:oleObj spid="_x0000_s34826" name="Формула" r:id="rId9" imgW="228600" imgH="177480" progId="Equation.3">
              <p:embed/>
            </p:oleObj>
          </a:graphicData>
        </a:graphic>
      </p:graphicFrame>
      <p:graphicFrame>
        <p:nvGraphicFramePr>
          <p:cNvPr id="34827" name="Object 11"/>
          <p:cNvGraphicFramePr>
            <a:graphicFrameLocks noChangeAspect="1"/>
          </p:cNvGraphicFramePr>
          <p:nvPr/>
        </p:nvGraphicFramePr>
        <p:xfrm>
          <a:off x="2432050" y="5143500"/>
          <a:ext cx="354000" cy="578329"/>
        </p:xfrm>
        <a:graphic>
          <a:graphicData uri="http://schemas.openxmlformats.org/presentationml/2006/ole">
            <p:oleObj spid="_x0000_s34827" name="Формула" r:id="rId10" imgW="241200" imgH="393480" progId="Equation.3">
              <p:embed/>
            </p:oleObj>
          </a:graphicData>
        </a:graphic>
      </p:graphicFrame>
      <p:graphicFrame>
        <p:nvGraphicFramePr>
          <p:cNvPr id="83" name="Объект 8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4846" name="Формула" r:id="rId11" imgW="114120" imgH="215640" progId="Equation.3">
              <p:embed/>
            </p:oleObj>
          </a:graphicData>
        </a:graphic>
      </p:graphicFrame>
      <p:sp>
        <p:nvSpPr>
          <p:cNvPr id="34848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47" name="Picture 3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214686"/>
            <a:ext cx="1714512" cy="357190"/>
          </a:xfrm>
          <a:prstGeom prst="rect">
            <a:avLst/>
          </a:prstGeom>
          <a:noFill/>
        </p:spPr>
      </p:pic>
      <p:cxnSp>
        <p:nvCxnSpPr>
          <p:cNvPr id="93" name="Прямая соединительная линия 92"/>
          <p:cNvCxnSpPr/>
          <p:nvPr/>
        </p:nvCxnSpPr>
        <p:spPr>
          <a:xfrm rot="5100000">
            <a:off x="2000232" y="3286124"/>
            <a:ext cx="928694" cy="71438"/>
          </a:xfrm>
          <a:prstGeom prst="lin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rot="5400000">
            <a:off x="2214546" y="4000504"/>
            <a:ext cx="428628" cy="1588"/>
          </a:xfrm>
          <a:prstGeom prst="line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rot="5280000">
            <a:off x="1783799" y="3037080"/>
            <a:ext cx="1285884" cy="71438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2428860" y="3071810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1928794" y="2571744"/>
            <a:ext cx="5709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1785918" y="3857628"/>
            <a:ext cx="556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14546" y="1000108"/>
            <a:ext cx="280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4357686" y="3429000"/>
            <a:ext cx="287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2428860" y="3714752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ru-RU" dirty="0" smtClean="0"/>
          </a:p>
        </p:txBody>
      </p:sp>
      <p:sp>
        <p:nvSpPr>
          <p:cNvPr id="43" name="TextBox 42"/>
          <p:cNvSpPr txBox="1"/>
          <p:nvPr/>
        </p:nvSpPr>
        <p:spPr>
          <a:xfrm>
            <a:off x="2857488" y="34290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0" grpId="0" animBg="1"/>
      <p:bldP spid="51" grpId="0" animBg="1"/>
      <p:bldP spid="60" grpId="0" animBg="1"/>
      <p:bldP spid="98" grpId="0"/>
      <p:bldP spid="99" grpId="0"/>
      <p:bldP spid="100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endParaRPr lang="en-US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знаки синуса на чвертях</a:t>
            </a:r>
            <a:endParaRPr lang="en-US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</a:p>
          <a:p>
            <a:pPr algn="ctr">
              <a:buNone/>
            </a:pPr>
            <a:r>
              <a:rPr lang="en-US" b="1" dirty="0" smtClean="0"/>
              <a:t>   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1214414" y="2285992"/>
            <a:ext cx="2571768" cy="2786082"/>
          </a:xfrm>
          <a:prstGeom prst="ellipse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                         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-107189" y="4036223"/>
            <a:ext cx="514353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71472" y="3643314"/>
            <a:ext cx="36433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14612" y="2786058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5918" y="2786058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488" y="3857628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5918" y="3857628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Минус 13"/>
          <p:cNvSpPr/>
          <p:nvPr/>
        </p:nvSpPr>
        <p:spPr>
          <a:xfrm rot="5400000">
            <a:off x="575984" y="3495926"/>
            <a:ext cx="3780000" cy="360000"/>
          </a:xfrm>
          <a:prstGeom prst="mathMinus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571736" y="1428736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143372" y="3286124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Вправа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Зобразити кут синус якого дорівнює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214414" y="2285992"/>
            <a:ext cx="2571768" cy="2786082"/>
          </a:xfrm>
          <a:prstGeom prst="ellipse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                     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Дуга 11"/>
          <p:cNvSpPr/>
          <p:nvPr/>
        </p:nvSpPr>
        <p:spPr>
          <a:xfrm>
            <a:off x="2714612" y="3500438"/>
            <a:ext cx="285752" cy="50006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Содержимое 33"/>
          <p:cNvGraphicFramePr>
            <a:graphicFrameLocks noChangeAspect="1"/>
          </p:cNvGraphicFramePr>
          <p:nvPr/>
        </p:nvGraphicFramePr>
        <p:xfrm>
          <a:off x="3643306" y="2714620"/>
          <a:ext cx="324054" cy="388926"/>
        </p:xfrm>
        <a:graphic>
          <a:graphicData uri="http://schemas.openxmlformats.org/presentationml/2006/ole">
            <p:oleObj spid="_x0000_s148483" name="Формула" r:id="rId3" imgW="190440" imgH="228600" progId="Equation.3">
              <p:embed/>
            </p:oleObj>
          </a:graphicData>
        </a:graphic>
      </p:graphicFrame>
      <p:graphicFrame>
        <p:nvGraphicFramePr>
          <p:cNvPr id="15" name="Содержимое 33"/>
          <p:cNvGraphicFramePr>
            <a:graphicFrameLocks noChangeAspect="1"/>
          </p:cNvGraphicFramePr>
          <p:nvPr/>
        </p:nvGraphicFramePr>
        <p:xfrm>
          <a:off x="1071538" y="2571744"/>
          <a:ext cx="323850" cy="409575"/>
        </p:xfrm>
        <a:graphic>
          <a:graphicData uri="http://schemas.openxmlformats.org/presentationml/2006/ole">
            <p:oleObj spid="_x0000_s148485" name="Формула" r:id="rId4" imgW="190440" imgH="241200" progId="Equation.3">
              <p:embed/>
            </p:oleObj>
          </a:graphicData>
        </a:graphic>
      </p:graphicFrame>
      <p:sp>
        <p:nvSpPr>
          <p:cNvPr id="17" name="Овал 16"/>
          <p:cNvSpPr/>
          <p:nvPr/>
        </p:nvSpPr>
        <p:spPr bwMode="auto">
          <a:xfrm flipH="1">
            <a:off x="2428860" y="5000636"/>
            <a:ext cx="97157" cy="1171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 bwMode="auto">
          <a:xfrm>
            <a:off x="3571868" y="292893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 bwMode="auto">
          <a:xfrm flipV="1">
            <a:off x="1357290" y="2928934"/>
            <a:ext cx="71438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571868" y="3500438"/>
            <a:ext cx="31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2500298" y="1598110"/>
          <a:ext cx="285752" cy="681408"/>
        </p:xfrm>
        <a:graphic>
          <a:graphicData uri="http://schemas.openxmlformats.org/presentationml/2006/ole">
            <p:oleObj spid="_x0000_s148487" name="Формула" r:id="rId5" imgW="164880" imgH="393480" progId="Equation.3">
              <p:embed/>
            </p:oleObj>
          </a:graphicData>
        </a:graphic>
      </p:graphicFrame>
      <p:sp>
        <p:nvSpPr>
          <p:cNvPr id="22" name="Овал 21"/>
          <p:cNvSpPr/>
          <p:nvPr/>
        </p:nvSpPr>
        <p:spPr bwMode="auto">
          <a:xfrm>
            <a:off x="2428860" y="2168835"/>
            <a:ext cx="71438" cy="1171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 bwMode="auto">
          <a:xfrm>
            <a:off x="1142976" y="3714752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/>
        </p:nvGraphicFramePr>
        <p:xfrm>
          <a:off x="808038" y="3397250"/>
          <a:ext cx="293687" cy="293688"/>
        </p:xfrm>
        <a:graphic>
          <a:graphicData uri="http://schemas.openxmlformats.org/presentationml/2006/ole">
            <p:oleObj spid="_x0000_s148488" name="Формула" r:id="rId6" imgW="139680" imgH="139680" progId="Equation.3">
              <p:embed/>
            </p:oleObj>
          </a:graphicData>
        </a:graphic>
      </p:graphicFrame>
      <p:graphicFrame>
        <p:nvGraphicFramePr>
          <p:cNvPr id="26" name="Object 10"/>
          <p:cNvGraphicFramePr>
            <a:graphicFrameLocks noChangeAspect="1"/>
          </p:cNvGraphicFramePr>
          <p:nvPr/>
        </p:nvGraphicFramePr>
        <p:xfrm>
          <a:off x="3786183" y="3786190"/>
          <a:ext cx="428628" cy="333849"/>
        </p:xfrm>
        <a:graphic>
          <a:graphicData uri="http://schemas.openxmlformats.org/presentationml/2006/ole">
            <p:oleObj spid="_x0000_s148489" name="Формула" r:id="rId7" imgW="228600" imgH="177480" progId="Equation.3">
              <p:embed/>
            </p:oleObj>
          </a:graphicData>
        </a:graphic>
      </p:graphicFrame>
      <p:graphicFrame>
        <p:nvGraphicFramePr>
          <p:cNvPr id="27" name="Object 11"/>
          <p:cNvGraphicFramePr>
            <a:graphicFrameLocks noChangeAspect="1"/>
          </p:cNvGraphicFramePr>
          <p:nvPr/>
        </p:nvGraphicFramePr>
        <p:xfrm>
          <a:off x="2432050" y="5143500"/>
          <a:ext cx="354000" cy="578329"/>
        </p:xfrm>
        <a:graphic>
          <a:graphicData uri="http://schemas.openxmlformats.org/presentationml/2006/ole">
            <p:oleObj spid="_x0000_s148490" name="Формула" r:id="rId8" imgW="241200" imgH="393480" progId="Equation.3">
              <p:embed/>
            </p:oleObj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428860" y="3714752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ru-RU" dirty="0" smtClean="0"/>
          </a:p>
        </p:txBody>
      </p:sp>
      <p:cxnSp>
        <p:nvCxnSpPr>
          <p:cNvPr id="35" name="Прямая со стрелкой 34"/>
          <p:cNvCxnSpPr/>
          <p:nvPr/>
        </p:nvCxnSpPr>
        <p:spPr>
          <a:xfrm rot="5400000" flipH="1" flipV="1">
            <a:off x="-357222" y="3643314"/>
            <a:ext cx="5643602" cy="7143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142844" y="3714752"/>
            <a:ext cx="4786346" cy="7143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 bwMode="auto">
          <a:xfrm flipV="1">
            <a:off x="2428860" y="3000372"/>
            <a:ext cx="71438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9" name="Прямая соединительная линия 38"/>
          <p:cNvCxnSpPr>
            <a:stCxn id="37" idx="5"/>
          </p:cNvCxnSpPr>
          <p:nvPr/>
        </p:nvCxnSpPr>
        <p:spPr>
          <a:xfrm rot="5400000" flipH="1" flipV="1">
            <a:off x="3061340" y="2428868"/>
            <a:ext cx="10462" cy="1153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6260000" flipV="1">
            <a:off x="1918332" y="2439330"/>
            <a:ext cx="10462" cy="1132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8" idx="5"/>
          </p:cNvCxnSpPr>
          <p:nvPr/>
        </p:nvCxnSpPr>
        <p:spPr>
          <a:xfrm rot="5400000">
            <a:off x="2632712" y="2786058"/>
            <a:ext cx="796280" cy="1203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19" idx="5"/>
          </p:cNvCxnSpPr>
          <p:nvPr/>
        </p:nvCxnSpPr>
        <p:spPr>
          <a:xfrm rot="16200000" flipH="1">
            <a:off x="1535885" y="2821777"/>
            <a:ext cx="846794" cy="1082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 bwMode="auto">
          <a:xfrm>
            <a:off x="2428860" y="3714752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Дуга 47"/>
          <p:cNvSpPr/>
          <p:nvPr/>
        </p:nvSpPr>
        <p:spPr>
          <a:xfrm>
            <a:off x="1643042" y="3500438"/>
            <a:ext cx="1071570" cy="50006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3000364" y="34290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2071670" y="321468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2214546" y="1071546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ru-RU" dirty="0" smtClean="0"/>
          </a:p>
        </p:txBody>
      </p:sp>
      <p:sp>
        <p:nvSpPr>
          <p:cNvPr id="53" name="Прямоугольник 52"/>
          <p:cNvSpPr/>
          <p:nvPr/>
        </p:nvSpPr>
        <p:spPr>
          <a:xfrm>
            <a:off x="4643438" y="3357562"/>
            <a:ext cx="28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x</a:t>
            </a:r>
            <a:endParaRPr lang="ru-RU" dirty="0" smtClean="0"/>
          </a:p>
        </p:txBody>
      </p:sp>
      <p:sp>
        <p:nvSpPr>
          <p:cNvPr id="54" name="TextBox 53"/>
          <p:cNvSpPr txBox="1"/>
          <p:nvPr/>
        </p:nvSpPr>
        <p:spPr>
          <a:xfrm>
            <a:off x="6929454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55" name="Объект 54"/>
          <p:cNvGraphicFramePr>
            <a:graphicFrameLocks noChangeAspect="1"/>
          </p:cNvGraphicFramePr>
          <p:nvPr/>
        </p:nvGraphicFramePr>
        <p:xfrm>
          <a:off x="7572396" y="642918"/>
          <a:ext cx="714380" cy="446090"/>
        </p:xfrm>
        <a:graphic>
          <a:graphicData uri="http://schemas.openxmlformats.org/presentationml/2006/ole">
            <p:oleObj spid="_x0000_s148491" name="Формула" r:id="rId9" imgW="330120" imgH="177480" progId="Equation.3">
              <p:embed/>
            </p:oleObj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500298" y="264318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Объект 37"/>
          <p:cNvGraphicFramePr>
            <a:graphicFrameLocks noChangeAspect="1"/>
          </p:cNvGraphicFramePr>
          <p:nvPr/>
        </p:nvGraphicFramePr>
        <p:xfrm>
          <a:off x="7143768" y="714356"/>
          <a:ext cx="500066" cy="368470"/>
        </p:xfrm>
        <a:graphic>
          <a:graphicData uri="http://schemas.openxmlformats.org/presentationml/2006/ole">
            <p:oleObj spid="_x0000_s148492" name="Формула" r:id="rId10" imgW="24120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7" grpId="0" animBg="1"/>
      <p:bldP spid="18" grpId="0" animBg="1"/>
      <p:bldP spid="19" grpId="0" animBg="1"/>
      <p:bldP spid="20" grpId="0"/>
      <p:bldP spid="22" grpId="0" animBg="1"/>
      <p:bldP spid="23" grpId="0" animBg="1"/>
      <p:bldP spid="34" grpId="0"/>
      <p:bldP spid="37" grpId="0" animBg="1"/>
      <p:bldP spid="46" grpId="0" animBg="1"/>
      <p:bldP spid="48" grpId="0" animBg="1"/>
      <p:bldP spid="49" grpId="0"/>
      <p:bldP spid="51" grpId="0"/>
      <p:bldP spid="52" grpId="0"/>
      <p:bldP spid="53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endParaRPr lang="en-US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Означення косинуса числового аргументу. </a:t>
            </a:r>
            <a:endParaRPr lang="en-US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Монотонність та знаки косинуса на чвертях.</a:t>
            </a:r>
            <a:endParaRPr lang="en-US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 – </a:t>
            </a:r>
            <a:r>
              <a:rPr lang="uk-UA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пояснювально-</a:t>
            </a:r>
            <a:r>
              <a:rPr lang="uk-UA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ілюстративний, </a:t>
            </a:r>
            <a:r>
              <a:rPr lang="uk-UA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аналітичний)</a:t>
            </a:r>
            <a:endParaRPr lang="ru-RU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00042"/>
            <a:ext cx="239539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endParaRPr lang="uk-UA" sz="32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200" u="sng" dirty="0" smtClean="0">
                <a:latin typeface="Times New Roman" pitchFamily="18" charset="0"/>
                <a:cs typeface="Times New Roman" pitchFamily="18" charset="0"/>
              </a:rPr>
              <a:t>Питання №3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 rot="5400000" flipH="1" flipV="1">
            <a:off x="-1107321" y="3750471"/>
            <a:ext cx="53578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 flipH="1">
            <a:off x="0" y="3429000"/>
            <a:ext cx="371474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214282" y="2000240"/>
            <a:ext cx="2643206" cy="2928958"/>
          </a:xfrm>
          <a:prstGeom prst="ellipse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1393009" y="2464587"/>
            <a:ext cx="1143008" cy="7858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1821637" y="2893215"/>
            <a:ext cx="107157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Дуга 16"/>
          <p:cNvSpPr/>
          <p:nvPr/>
        </p:nvSpPr>
        <p:spPr>
          <a:xfrm>
            <a:off x="1571604" y="3214686"/>
            <a:ext cx="285752" cy="42862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10800000" flipV="1">
            <a:off x="428596" y="3429000"/>
            <a:ext cx="1143008" cy="92869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-32" y="3857628"/>
            <a:ext cx="928694" cy="7143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1571604" y="1285860"/>
          <a:ext cx="285750" cy="681037"/>
        </p:xfrm>
        <a:graphic>
          <a:graphicData uri="http://schemas.openxmlformats.org/presentationml/2006/ole">
            <p:oleObj spid="_x0000_s38914" name="Формула" r:id="rId3" imgW="164880" imgH="393480" progId="Equation.3">
              <p:embed/>
            </p:oleObj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>
            <p:ph idx="1"/>
          </p:nvPr>
        </p:nvGraphicFramePr>
        <p:xfrm>
          <a:off x="2857488" y="3143247"/>
          <a:ext cx="285752" cy="395657"/>
        </p:xfrm>
        <a:graphic>
          <a:graphicData uri="http://schemas.openxmlformats.org/presentationml/2006/ole">
            <p:oleObj spid="_x0000_s38915" name="Формула" r:id="rId4" imgW="164880" imgH="228600" progId="Equation.3">
              <p:embed/>
            </p:oleObj>
          </a:graphicData>
        </a:graphic>
      </p:graphicFrame>
      <p:graphicFrame>
        <p:nvGraphicFramePr>
          <p:cNvPr id="38916" name="Содержимое 33"/>
          <p:cNvGraphicFramePr>
            <a:graphicFrameLocks noChangeAspect="1"/>
          </p:cNvGraphicFramePr>
          <p:nvPr/>
        </p:nvGraphicFramePr>
        <p:xfrm>
          <a:off x="2357422" y="1857364"/>
          <a:ext cx="323850" cy="388937"/>
        </p:xfrm>
        <a:graphic>
          <a:graphicData uri="http://schemas.openxmlformats.org/presentationml/2006/ole">
            <p:oleObj spid="_x0000_s38916" name="Формула" r:id="rId5" imgW="190440" imgH="228600" progId="Equation.3">
              <p:embed/>
            </p:oleObj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142844" y="4286256"/>
          <a:ext cx="323850" cy="409575"/>
        </p:xfrm>
        <a:graphic>
          <a:graphicData uri="http://schemas.openxmlformats.org/presentationml/2006/ole">
            <p:oleObj spid="_x0000_s38917" name="Формула" r:id="rId6" imgW="190440" imgH="241200" progId="Equation.3">
              <p:embed/>
            </p:oleObj>
          </a:graphicData>
        </a:graphic>
      </p:graphicFrame>
      <p:sp>
        <p:nvSpPr>
          <p:cNvPr id="28" name="Овал 27"/>
          <p:cNvSpPr/>
          <p:nvPr/>
        </p:nvSpPr>
        <p:spPr bwMode="auto">
          <a:xfrm>
            <a:off x="2285984" y="2285992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 bwMode="auto">
          <a:xfrm>
            <a:off x="428596" y="428625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0" y="3143248"/>
          <a:ext cx="293687" cy="293688"/>
        </p:xfrm>
        <a:graphic>
          <a:graphicData uri="http://schemas.openxmlformats.org/presentationml/2006/ole">
            <p:oleObj spid="_x0000_s38918" name="Формула" r:id="rId7" imgW="139680" imgH="139680" progId="Equation.3">
              <p:embed/>
            </p:oleObj>
          </a:graphicData>
        </a:graphic>
      </p:graphicFrame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1571604" y="4929198"/>
          <a:ext cx="354013" cy="577850"/>
        </p:xfrm>
        <a:graphic>
          <a:graphicData uri="http://schemas.openxmlformats.org/presentationml/2006/ole">
            <p:oleObj spid="_x0000_s38919" name="Формула" r:id="rId8" imgW="241200" imgH="393480" progId="Equation.3">
              <p:embed/>
            </p:oleObj>
          </a:graphicData>
        </a:graphic>
      </p:graphicFrame>
      <p:graphicFrame>
        <p:nvGraphicFramePr>
          <p:cNvPr id="38920" name="Object 8"/>
          <p:cNvGraphicFramePr>
            <a:graphicFrameLocks noChangeAspect="1"/>
          </p:cNvGraphicFramePr>
          <p:nvPr/>
        </p:nvGraphicFramePr>
        <p:xfrm>
          <a:off x="2857488" y="3429000"/>
          <a:ext cx="428625" cy="333375"/>
        </p:xfrm>
        <a:graphic>
          <a:graphicData uri="http://schemas.openxmlformats.org/presentationml/2006/ole">
            <p:oleObj spid="_x0000_s38920" name="Формула" r:id="rId9" imgW="228600" imgH="177480" progId="Equation.3">
              <p:embed/>
            </p:oleObj>
          </a:graphicData>
        </a:graphic>
      </p:graphicFrame>
      <p:sp>
        <p:nvSpPr>
          <p:cNvPr id="34" name="Овал 33"/>
          <p:cNvSpPr/>
          <p:nvPr/>
        </p:nvSpPr>
        <p:spPr bwMode="auto">
          <a:xfrm>
            <a:off x="142844" y="3357562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 bwMode="auto">
          <a:xfrm>
            <a:off x="1500166" y="1928802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 bwMode="auto">
          <a:xfrm>
            <a:off x="2786050" y="3357562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 bwMode="auto">
          <a:xfrm>
            <a:off x="1500166" y="485776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571604" y="3429000"/>
            <a:ext cx="785818" cy="1588"/>
          </a:xfrm>
          <a:prstGeom prst="lin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0800000">
            <a:off x="500034" y="3429000"/>
            <a:ext cx="1071570" cy="1588"/>
          </a:xfrm>
          <a:prstGeom prst="lin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466548" y="1071546"/>
            <a:ext cx="5677452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Косинусом числа</a:t>
            </a:r>
            <a:r>
              <a:rPr lang="el-GR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α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абсциса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точки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утвореної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по­воротом точки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(1; 0) </a:t>
            </a:r>
          </a:p>
          <a:p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початку координат на кут в</a:t>
            </a:r>
            <a:r>
              <a:rPr lang="el-GR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α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радіан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позначається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α)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Косинус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визначений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будь-якого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числа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Значення косинуса змінюється від  (-1) до 1, </a:t>
            </a:r>
          </a:p>
          <a:p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тобто </a:t>
            </a:r>
          </a:p>
          <a:p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Монотонність  косинуса в чвертях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 чверть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– </a:t>
            </a: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спадає від 1 до 0</a:t>
            </a: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 чверть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спадає від 0до (-1)</a:t>
            </a: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 чверть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зростає від (-1) до 0</a:t>
            </a: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чверть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зростає від 0 до 1</a:t>
            </a: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23" name="Picture 1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3286124"/>
            <a:ext cx="1743087" cy="357190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1785918" y="3429000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42910" y="3143248"/>
            <a:ext cx="5715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85852" y="928670"/>
            <a:ext cx="280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428992" y="3357562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500166" y="342900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ru-RU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1857356" y="3071810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8" grpId="0" animBg="1"/>
      <p:bldP spid="30" grpId="0" animBg="1"/>
      <p:bldP spid="50" grpId="0"/>
      <p:bldP spid="51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60000"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uk-UA" b="1" i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знаки косинуса на чвертях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214414" y="2285992"/>
            <a:ext cx="2571768" cy="2786082"/>
          </a:xfrm>
          <a:prstGeom prst="ellipse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                     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12" y="2786058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2786058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4612" y="3857628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5918" y="3857628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60000" flipV="1">
            <a:off x="642910" y="3643314"/>
            <a:ext cx="364333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35687" y="3679033"/>
            <a:ext cx="47863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Минус 16"/>
          <p:cNvSpPr/>
          <p:nvPr/>
        </p:nvSpPr>
        <p:spPr>
          <a:xfrm>
            <a:off x="785786" y="3571876"/>
            <a:ext cx="3456000" cy="214314"/>
          </a:xfrm>
          <a:prstGeom prst="mathMinus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357422" y="364331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71736" y="1428736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endParaRPr lang="uk-UA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Означення тангенса. </a:t>
            </a:r>
          </a:p>
          <a:p>
            <a:pPr algn="ctr">
              <a:buNone/>
            </a:pPr>
            <a:r>
              <a:rPr lang="uk-UA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Вісь</a:t>
            </a:r>
            <a:r>
              <a:rPr lang="uk-UA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тангенсів</a:t>
            </a:r>
            <a:endParaRPr lang="en-US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uk-UA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пояснювально</a:t>
            </a:r>
            <a:r>
              <a:rPr lang="uk-UA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ілюстративний)</a:t>
            </a:r>
            <a:endParaRPr lang="ru-RU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68210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642918"/>
            <a:ext cx="239539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endParaRPr lang="uk-UA" sz="32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200" u="sng" dirty="0" smtClean="0">
                <a:latin typeface="Times New Roman" pitchFamily="18" charset="0"/>
                <a:cs typeface="Times New Roman" pitchFamily="18" charset="0"/>
              </a:rPr>
              <a:t>Питання №4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/>
          <p:cNvCxnSpPr/>
          <p:nvPr/>
        </p:nvCxnSpPr>
        <p:spPr>
          <a:xfrm rot="5400000" flipH="1" flipV="1">
            <a:off x="-1107321" y="3750471"/>
            <a:ext cx="53578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214282" y="2000240"/>
            <a:ext cx="2643206" cy="2928958"/>
          </a:xfrm>
          <a:prstGeom prst="ellipse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>
            <a:off x="1571604" y="3214686"/>
            <a:ext cx="285752" cy="42862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1571604" y="1285860"/>
          <a:ext cx="285750" cy="681037"/>
        </p:xfrm>
        <a:graphic>
          <a:graphicData uri="http://schemas.openxmlformats.org/presentationml/2006/ole">
            <p:oleObj spid="_x0000_s41986" name="Формула" r:id="rId3" imgW="164880" imgH="393480" progId="Equation.3">
              <p:embed/>
            </p:oleObj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2786050" y="3071810"/>
          <a:ext cx="285752" cy="395657"/>
        </p:xfrm>
        <a:graphic>
          <a:graphicData uri="http://schemas.openxmlformats.org/presentationml/2006/ole">
            <p:oleObj spid="_x0000_s41987" name="Формула" r:id="rId4" imgW="164880" imgH="228600" progId="Equation.3">
              <p:embed/>
            </p:oleObj>
          </a:graphicData>
        </a:graphic>
      </p:graphicFrame>
      <p:graphicFrame>
        <p:nvGraphicFramePr>
          <p:cNvPr id="13" name="Содержимое 33"/>
          <p:cNvGraphicFramePr>
            <a:graphicFrameLocks noChangeAspect="1"/>
          </p:cNvGraphicFramePr>
          <p:nvPr/>
        </p:nvGraphicFramePr>
        <p:xfrm>
          <a:off x="2357422" y="1857364"/>
          <a:ext cx="323850" cy="388937"/>
        </p:xfrm>
        <a:graphic>
          <a:graphicData uri="http://schemas.openxmlformats.org/presentationml/2006/ole">
            <p:oleObj spid="_x0000_s41988" name="Формула" r:id="rId5" imgW="190440" imgH="228600" progId="Equation.3">
              <p:embed/>
            </p:oleObj>
          </a:graphicData>
        </a:graphic>
      </p:graphicFrame>
      <p:sp>
        <p:nvSpPr>
          <p:cNvPr id="15" name="Овал 14"/>
          <p:cNvSpPr/>
          <p:nvPr/>
        </p:nvSpPr>
        <p:spPr bwMode="auto">
          <a:xfrm>
            <a:off x="2357422" y="2285992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7" name="Object 7"/>
          <p:cNvGraphicFramePr>
            <a:graphicFrameLocks noChangeAspect="1"/>
          </p:cNvGraphicFramePr>
          <p:nvPr/>
        </p:nvGraphicFramePr>
        <p:xfrm>
          <a:off x="1571604" y="4929198"/>
          <a:ext cx="354013" cy="577850"/>
        </p:xfrm>
        <a:graphic>
          <a:graphicData uri="http://schemas.openxmlformats.org/presentationml/2006/ole">
            <p:oleObj spid="_x0000_s41990" name="Формула" r:id="rId6" imgW="241200" imgH="393480" progId="Equation.3">
              <p:embed/>
            </p:oleObj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/>
        </p:nvGraphicFramePr>
        <p:xfrm>
          <a:off x="2571736" y="3429000"/>
          <a:ext cx="428625" cy="333375"/>
        </p:xfrm>
        <a:graphic>
          <a:graphicData uri="http://schemas.openxmlformats.org/presentationml/2006/ole">
            <p:oleObj spid="_x0000_s41991" name="Формула" r:id="rId7" imgW="228600" imgH="177480" progId="Equation.3">
              <p:embed/>
            </p:oleObj>
          </a:graphicData>
        </a:graphic>
      </p:graphicFrame>
      <p:sp>
        <p:nvSpPr>
          <p:cNvPr id="19" name="Овал 18"/>
          <p:cNvSpPr/>
          <p:nvPr/>
        </p:nvSpPr>
        <p:spPr bwMode="auto">
          <a:xfrm>
            <a:off x="142844" y="3357562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 bwMode="auto">
          <a:xfrm>
            <a:off x="1500166" y="1928802"/>
            <a:ext cx="108000" cy="1080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 bwMode="auto">
          <a:xfrm>
            <a:off x="2786050" y="3357562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 bwMode="auto">
          <a:xfrm>
            <a:off x="1500166" y="4857760"/>
            <a:ext cx="108000" cy="1080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 rot="10800000" flipH="1">
            <a:off x="0" y="3429000"/>
            <a:ext cx="371474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 flipH="1">
            <a:off x="1142988" y="1714500"/>
            <a:ext cx="3449746" cy="207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6200000" flipH="1">
            <a:off x="1306598" y="5021382"/>
            <a:ext cx="3193964" cy="506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 bwMode="auto">
          <a:xfrm>
            <a:off x="2786050" y="164305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3071802" y="0"/>
            <a:ext cx="314510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uk-UA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</a:t>
            </a:r>
          </a:p>
          <a:p>
            <a:r>
              <a:rPr lang="uk-UA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uk-UA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uk-UA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r>
              <a:rPr lang="uk-UA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uk-UA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r>
              <a:rPr lang="uk-UA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r>
              <a:rPr lang="uk-UA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r>
              <a:rPr lang="uk-UA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r>
              <a:rPr lang="uk-UA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uk-UA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</a:t>
            </a:r>
          </a:p>
          <a:p>
            <a:r>
              <a:rPr lang="uk-UA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992" name="Object 8"/>
          <p:cNvGraphicFramePr>
            <a:graphicFrameLocks noChangeAspect="1"/>
          </p:cNvGraphicFramePr>
          <p:nvPr>
            <p:ph idx="1"/>
          </p:nvPr>
        </p:nvGraphicFramePr>
        <p:xfrm>
          <a:off x="0" y="3071810"/>
          <a:ext cx="357190" cy="357190"/>
        </p:xfrm>
        <a:graphic>
          <a:graphicData uri="http://schemas.openxmlformats.org/presentationml/2006/ole">
            <p:oleObj spid="_x0000_s41992" name="Формула" r:id="rId8" imgW="139680" imgH="139680" progId="Equation.3">
              <p:embed/>
            </p:oleObj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4071934" y="1"/>
            <a:ext cx="4162999" cy="9971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Тангенсом числа</a:t>
            </a:r>
            <a:r>
              <a:rPr lang="el-GR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α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відношення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синуса числа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косинуса:   </a:t>
            </a:r>
          </a:p>
          <a:p>
            <a:endPara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Тангенс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визначений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а, </a:t>
            </a:r>
          </a:p>
          <a:p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тих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значень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для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 0, </a:t>
            </a:r>
          </a:p>
          <a:p>
            <a:endPara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     +</a:t>
            </a:r>
            <a:r>
              <a:rPr lang="el-GR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π</a:t>
            </a:r>
            <a:r>
              <a:rPr lang="en-US" sz="1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l-GR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el-GR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Ζ.</a:t>
            </a:r>
            <a:endParaRPr lang="ru-RU" sz="16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Для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розв'язування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задач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корисно</a:t>
            </a:r>
            <a:endPara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уявлення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вісь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тангенсів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Проведемо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дотичну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одиничного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кола 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точці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1600" i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Нехай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довільне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число, для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α </a:t>
            </a:r>
            <a:r>
              <a:rPr lang="en-US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≠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точка </a:t>
            </a:r>
            <a:r>
              <a:rPr lang="ru-RU" sz="16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α;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лежить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осі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ординат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пряма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</a:t>
            </a:r>
            <a:r>
              <a:rPr lang="ru-RU" sz="1600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перетинає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деякій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точці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600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16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абсцисою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Знайдемо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ординату точки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600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із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</a:t>
            </a:r>
            <a:r>
              <a:rPr lang="ru-RU" sz="1600" i="1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600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16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tgα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Таким чином, ордината точки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перетину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прямих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</a:t>
            </a:r>
            <a:r>
              <a:rPr lang="ru-RU" sz="1600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16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дорівнює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тангенсу числа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Тому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пряму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віссю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тангенсів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5715008" y="571480"/>
          <a:ext cx="1272204" cy="642942"/>
        </p:xfrm>
        <a:graphic>
          <a:graphicData uri="http://schemas.openxmlformats.org/presentationml/2006/ole">
            <p:oleObj spid="_x0000_s41993" name="Формула" r:id="rId9" imgW="774364" imgH="393529" progId="Equation.3">
              <p:embed/>
            </p:oleObj>
          </a:graphicData>
        </a:graphic>
      </p:graphicFrame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1995" name="Object 11"/>
          <p:cNvGraphicFramePr>
            <a:graphicFrameLocks noChangeAspect="1"/>
          </p:cNvGraphicFramePr>
          <p:nvPr/>
        </p:nvGraphicFramePr>
        <p:xfrm>
          <a:off x="5072066" y="1857364"/>
          <a:ext cx="214314" cy="529482"/>
        </p:xfrm>
        <a:graphic>
          <a:graphicData uri="http://schemas.openxmlformats.org/presentationml/2006/ole">
            <p:oleObj spid="_x0000_s41995" name="Формула" r:id="rId10" imgW="164957" imgH="393359" progId="Equation.3">
              <p:embed/>
            </p:oleObj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857488" y="507207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</a:t>
            </a:r>
            <a:endParaRPr lang="ru-RU" i="1" dirty="0"/>
          </a:p>
        </p:txBody>
      </p:sp>
      <p:graphicFrame>
        <p:nvGraphicFramePr>
          <p:cNvPr id="41" name="Объект 40"/>
          <p:cNvGraphicFramePr>
            <a:graphicFrameLocks noChangeAspect="1"/>
          </p:cNvGraphicFramePr>
          <p:nvPr/>
        </p:nvGraphicFramePr>
        <p:xfrm>
          <a:off x="1857356" y="3143248"/>
          <a:ext cx="233797" cy="214314"/>
        </p:xfrm>
        <a:graphic>
          <a:graphicData uri="http://schemas.openxmlformats.org/presentationml/2006/ole">
            <p:oleObj spid="_x0000_s41997" name="Формула" r:id="rId11" imgW="152280" imgH="139680" progId="Equation.3">
              <p:embed/>
            </p:oleObj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2571736" y="1285860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600" baseline="-25000" dirty="0" err="1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1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/>
          </a:p>
        </p:txBody>
      </p:sp>
      <p:graphicFrame>
        <p:nvGraphicFramePr>
          <p:cNvPr id="44" name="Объект 43"/>
          <p:cNvGraphicFramePr>
            <a:graphicFrameLocks noChangeAspect="1"/>
          </p:cNvGraphicFramePr>
          <p:nvPr/>
        </p:nvGraphicFramePr>
        <p:xfrm>
          <a:off x="6929454" y="4214818"/>
          <a:ext cx="181343" cy="214314"/>
        </p:xfrm>
        <a:graphic>
          <a:graphicData uri="http://schemas.openxmlformats.org/presentationml/2006/ole">
            <p:oleObj spid="_x0000_s41998" name="Формула" r:id="rId12" imgW="139680" imgH="164880" progId="Equation.3">
              <p:embed/>
            </p:oleObj>
          </a:graphicData>
        </a:graphic>
      </p:graphicFrame>
      <p:graphicFrame>
        <p:nvGraphicFramePr>
          <p:cNvPr id="45" name="Объект 44"/>
          <p:cNvGraphicFramePr>
            <a:graphicFrameLocks noChangeAspect="1"/>
          </p:cNvGraphicFramePr>
          <p:nvPr/>
        </p:nvGraphicFramePr>
        <p:xfrm>
          <a:off x="4214810" y="4357694"/>
          <a:ext cx="688976" cy="496704"/>
        </p:xfrm>
        <a:graphic>
          <a:graphicData uri="http://schemas.openxmlformats.org/presentationml/2006/ole">
            <p:oleObj spid="_x0000_s41999" name="Формула" r:id="rId13" imgW="545760" imgH="393480" progId="Equation.3">
              <p:embed/>
            </p:oleObj>
          </a:graphicData>
        </a:graphic>
      </p:graphicFrame>
      <p:cxnSp>
        <p:nvCxnSpPr>
          <p:cNvPr id="57" name="Прямая соединительная линия 56"/>
          <p:cNvCxnSpPr/>
          <p:nvPr/>
        </p:nvCxnSpPr>
        <p:spPr>
          <a:xfrm rot="5400000" flipH="1" flipV="1">
            <a:off x="2247800" y="1752672"/>
            <a:ext cx="719310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stCxn id="15" idx="1"/>
          </p:cNvCxnSpPr>
          <p:nvPr/>
        </p:nvCxnSpPr>
        <p:spPr>
          <a:xfrm rot="16200000" flipH="1" flipV="1">
            <a:off x="1408825" y="2464587"/>
            <a:ext cx="1127192" cy="801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/>
      <p:bldP spid="33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642919"/>
            <a:ext cx="8715436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uk-UA" sz="4000" b="1" cap="none" spc="0" dirty="0" smtClean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заняття</a:t>
            </a:r>
            <a:r>
              <a:rPr lang="en-US" sz="4000" b="1" cap="none" spc="0" dirty="0" smtClean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uk-UA" sz="4000" b="1" cap="none" spc="0" dirty="0" smtClean="0">
              <a:ln>
                <a:prstDash val="solid"/>
              </a:ln>
              <a:solidFill>
                <a:srgbClr val="0070C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000" b="1" cap="none" spc="0" dirty="0" smtClean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000" b="1" dirty="0" smtClean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Тригонометричні функції </a:t>
            </a:r>
          </a:p>
          <a:p>
            <a:pPr algn="ctr"/>
            <a:r>
              <a:rPr lang="uk-UA" sz="4000" b="1" cap="none" spc="0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uk-UA" sz="4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ислового аргументу. </a:t>
            </a:r>
          </a:p>
          <a:p>
            <a:pPr algn="ctr"/>
            <a:r>
              <a:rPr lang="uk-UA" sz="4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Співвідношення між тригонометричними функціями</a:t>
            </a:r>
          </a:p>
          <a:p>
            <a:pPr algn="ctr"/>
            <a:r>
              <a:rPr lang="uk-UA" sz="4000" b="1" cap="none" spc="0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4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дного і того ж аргументу</a:t>
            </a:r>
            <a:endParaRPr lang="ru-RU" sz="4000" b="1" cap="none" spc="0" dirty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ru-RU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Вправа</a:t>
            </a:r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> 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Зобразити кут тангенс якого дорівнює 1,5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 flipH="1" flipV="1">
            <a:off x="-1107321" y="3750471"/>
            <a:ext cx="53578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214282" y="2000240"/>
            <a:ext cx="2643206" cy="2928958"/>
          </a:xfrm>
          <a:prstGeom prst="ellipse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>
            <a:off x="1571604" y="3214686"/>
            <a:ext cx="285752" cy="42862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Содержимое 33"/>
          <p:cNvGraphicFramePr>
            <a:graphicFrameLocks noChangeAspect="1"/>
          </p:cNvGraphicFramePr>
          <p:nvPr/>
        </p:nvGraphicFramePr>
        <p:xfrm>
          <a:off x="2357422" y="1857364"/>
          <a:ext cx="323850" cy="388937"/>
        </p:xfrm>
        <a:graphic>
          <a:graphicData uri="http://schemas.openxmlformats.org/presentationml/2006/ole">
            <p:oleObj spid="_x0000_s149508" name="Формула" r:id="rId3" imgW="190440" imgH="228600" progId="Equation.3">
              <p:embed/>
            </p:oleObj>
          </a:graphicData>
        </a:graphic>
      </p:graphicFrame>
      <p:sp>
        <p:nvSpPr>
          <p:cNvPr id="10" name="Овал 9"/>
          <p:cNvSpPr/>
          <p:nvPr/>
        </p:nvSpPr>
        <p:spPr bwMode="auto">
          <a:xfrm>
            <a:off x="2214546" y="214311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 bwMode="auto">
          <a:xfrm>
            <a:off x="2786050" y="3357562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1296000" y="5004000"/>
            <a:ext cx="3193964" cy="506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 bwMode="auto">
          <a:xfrm>
            <a:off x="2786050" y="1214422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857488" y="507207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</a:t>
            </a:r>
            <a:endParaRPr lang="ru-RU" i="1" dirty="0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1857356" y="3143248"/>
          <a:ext cx="233797" cy="214314"/>
        </p:xfrm>
        <a:graphic>
          <a:graphicData uri="http://schemas.openxmlformats.org/presentationml/2006/ole">
            <p:oleObj spid="_x0000_s149511" name="Формула" r:id="rId4" imgW="152280" imgH="139680" progId="Equation.3">
              <p:embed/>
            </p:oleObj>
          </a:graphicData>
        </a:graphic>
      </p:graphicFrame>
      <p:cxnSp>
        <p:nvCxnSpPr>
          <p:cNvPr id="23" name="Прямая со стрелкой 22"/>
          <p:cNvCxnSpPr/>
          <p:nvPr/>
        </p:nvCxnSpPr>
        <p:spPr>
          <a:xfrm rot="10800000" flipH="1">
            <a:off x="0" y="3429000"/>
            <a:ext cx="371474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60000" flipV="1">
            <a:off x="1152000" y="1629568"/>
            <a:ext cx="3357562" cy="984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6200000" flipH="1" flipV="1">
            <a:off x="1098538" y="1687488"/>
            <a:ext cx="2214578" cy="1268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535753" y="3679033"/>
            <a:ext cx="1285884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 bwMode="auto">
          <a:xfrm>
            <a:off x="785786" y="464344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49512" name="Содержимое 33"/>
          <p:cNvGraphicFramePr>
            <a:graphicFrameLocks noChangeAspect="1"/>
          </p:cNvGraphicFramePr>
          <p:nvPr/>
        </p:nvGraphicFramePr>
        <p:xfrm>
          <a:off x="357188" y="4633913"/>
          <a:ext cx="323850" cy="409575"/>
        </p:xfrm>
        <a:graphic>
          <a:graphicData uri="http://schemas.openxmlformats.org/presentationml/2006/ole">
            <p:oleObj spid="_x0000_s149512" name="Формула" r:id="rId5" imgW="190440" imgH="241200" progId="Equation.3">
              <p:embed/>
            </p:oleObj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2857488" y="1071546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1,5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285852" y="1071546"/>
            <a:ext cx="280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y</a:t>
            </a:r>
            <a:endParaRPr lang="ru-RU" dirty="0" smtClean="0"/>
          </a:p>
        </p:txBody>
      </p:sp>
      <p:sp>
        <p:nvSpPr>
          <p:cNvPr id="39" name="Прямоугольник 38"/>
          <p:cNvSpPr/>
          <p:nvPr/>
        </p:nvSpPr>
        <p:spPr>
          <a:xfrm>
            <a:off x="3428992" y="3071810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500166" y="335756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4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4" grpId="0" animBg="1"/>
      <p:bldP spid="14" grpId="1" animBg="1"/>
      <p:bldP spid="17" grpId="0" animBg="1"/>
      <p:bldP spid="18" grpId="0"/>
      <p:bldP spid="29" grpId="0" animBg="1"/>
      <p:bldP spid="37" grpId="0"/>
      <p:bldP spid="38" grpId="0"/>
      <p:bldP spid="39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endParaRPr lang="uk-UA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Означення котангенса. </a:t>
            </a:r>
          </a:p>
          <a:p>
            <a:pPr algn="ctr">
              <a:buNone/>
            </a:pPr>
            <a:r>
              <a:rPr lang="uk-UA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Лінія котангенсів</a:t>
            </a:r>
            <a:endParaRPr lang="en-US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 – </a:t>
            </a:r>
            <a:r>
              <a:rPr lang="uk-UA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пояснювально</a:t>
            </a:r>
            <a:r>
              <a:rPr lang="uk-UA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ілюстративний, навчальний тренінг)</a:t>
            </a:r>
            <a:endParaRPr lang="ru-RU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714356"/>
            <a:ext cx="239539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endParaRPr lang="uk-UA" sz="32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200" u="sng" dirty="0" smtClean="0">
                <a:latin typeface="Times New Roman" pitchFamily="18" charset="0"/>
                <a:cs typeface="Times New Roman" pitchFamily="18" charset="0"/>
              </a:rPr>
              <a:t>Питання №5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Котангенсом числа</a:t>
            </a:r>
            <a:r>
              <a:rPr lang="el-GR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α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відношення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косинуса числа</a:t>
            </a:r>
            <a:r>
              <a:rPr lang="el-GR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α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синуса:                           </a:t>
            </a: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Котангенс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визначений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таких       </a:t>
            </a: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значень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для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0,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l-GR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π </a:t>
            </a:r>
            <a:r>
              <a:rPr lang="en-US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l-GR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el-GR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Ζ.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14282" y="2000240"/>
            <a:ext cx="2643206" cy="2928958"/>
          </a:xfrm>
          <a:prstGeom prst="ellipse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>
            <a:off x="1571604" y="3143248"/>
            <a:ext cx="285752" cy="42862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2786050" y="3071810"/>
          <a:ext cx="285752" cy="395657"/>
        </p:xfrm>
        <a:graphic>
          <a:graphicData uri="http://schemas.openxmlformats.org/presentationml/2006/ole">
            <p:oleObj spid="_x0000_s45059" name="Формула" r:id="rId4" imgW="164880" imgH="228600" progId="Equation.3">
              <p:embed/>
            </p:oleObj>
          </a:graphicData>
        </a:graphic>
      </p:graphicFrame>
      <p:graphicFrame>
        <p:nvGraphicFramePr>
          <p:cNvPr id="8" name="Содержимое 33"/>
          <p:cNvGraphicFramePr>
            <a:graphicFrameLocks noChangeAspect="1"/>
          </p:cNvGraphicFramePr>
          <p:nvPr/>
        </p:nvGraphicFramePr>
        <p:xfrm>
          <a:off x="2428860" y="2214554"/>
          <a:ext cx="323850" cy="388937"/>
        </p:xfrm>
        <a:graphic>
          <a:graphicData uri="http://schemas.openxmlformats.org/presentationml/2006/ole">
            <p:oleObj spid="_x0000_s45060" name="Формула" r:id="rId5" imgW="190440" imgH="228600" progId="Equation.3">
              <p:embed/>
            </p:oleObj>
          </a:graphicData>
        </a:graphic>
      </p:graphicFrame>
      <p:sp>
        <p:nvSpPr>
          <p:cNvPr id="10" name="Овал 9"/>
          <p:cNvSpPr/>
          <p:nvPr/>
        </p:nvSpPr>
        <p:spPr bwMode="auto">
          <a:xfrm>
            <a:off x="2285984" y="2285992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 bwMode="auto">
          <a:xfrm>
            <a:off x="2643174" y="1928802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1571604" y="4929198"/>
          <a:ext cx="354013" cy="577850"/>
        </p:xfrm>
        <a:graphic>
          <a:graphicData uri="http://schemas.openxmlformats.org/presentationml/2006/ole">
            <p:oleObj spid="_x0000_s45062" name="Формула" r:id="rId6" imgW="241200" imgH="393480" progId="Equation.3">
              <p:embed/>
            </p:oleObj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2571736" y="3429000"/>
          <a:ext cx="428625" cy="333375"/>
        </p:xfrm>
        <a:graphic>
          <a:graphicData uri="http://schemas.openxmlformats.org/presentationml/2006/ole">
            <p:oleObj spid="_x0000_s45063" name="Формула" r:id="rId7" imgW="228600" imgH="177480" progId="Equation.3">
              <p:embed/>
            </p:oleObj>
          </a:graphicData>
        </a:graphic>
      </p:graphicFrame>
      <p:sp>
        <p:nvSpPr>
          <p:cNvPr id="14" name="Овал 13"/>
          <p:cNvSpPr/>
          <p:nvPr/>
        </p:nvSpPr>
        <p:spPr bwMode="auto">
          <a:xfrm>
            <a:off x="142844" y="3357562"/>
            <a:ext cx="108000" cy="1080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 bwMode="auto">
          <a:xfrm>
            <a:off x="2786050" y="3357562"/>
            <a:ext cx="108000" cy="1080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 bwMode="auto">
          <a:xfrm>
            <a:off x="1500166" y="4857760"/>
            <a:ext cx="108000" cy="1080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 bwMode="auto">
          <a:xfrm>
            <a:off x="1428728" y="1928802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3" name="Object 8"/>
          <p:cNvGraphicFramePr>
            <a:graphicFrameLocks noChangeAspect="1"/>
          </p:cNvGraphicFramePr>
          <p:nvPr/>
        </p:nvGraphicFramePr>
        <p:xfrm>
          <a:off x="0" y="3000372"/>
          <a:ext cx="357190" cy="357190"/>
        </p:xfrm>
        <a:graphic>
          <a:graphicData uri="http://schemas.openxmlformats.org/presentationml/2006/ole">
            <p:oleObj spid="_x0000_s45064" name="Формула" r:id="rId8" imgW="139680" imgH="139680" progId="Equation.3">
              <p:embed/>
            </p:oleObj>
          </a:graphicData>
        </a:graphic>
      </p:graphicFrame>
      <p:cxnSp>
        <p:nvCxnSpPr>
          <p:cNvPr id="25" name="Прямая со стрелкой 24"/>
          <p:cNvCxnSpPr/>
          <p:nvPr/>
        </p:nvCxnSpPr>
        <p:spPr>
          <a:xfrm rot="16260000" flipV="1">
            <a:off x="-606200" y="3072112"/>
            <a:ext cx="421484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60000" flipH="1">
            <a:off x="0" y="3357562"/>
            <a:ext cx="364330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 flipH="1" flipV="1">
            <a:off x="3107521" y="396000"/>
            <a:ext cx="15816" cy="3198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6200000" flipH="1" flipV="1">
            <a:off x="720000" y="1260000"/>
            <a:ext cx="55622" cy="1515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7143768" y="1428736"/>
          <a:ext cx="1000132" cy="462748"/>
        </p:xfrm>
        <a:graphic>
          <a:graphicData uri="http://schemas.openxmlformats.org/presentationml/2006/ole">
            <p:oleObj spid="_x0000_s45065" name="Формула" r:id="rId9" imgW="850680" imgH="393480" progId="Equation.3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571736" y="1571612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5786" y="164305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err="1" smtClean="0"/>
              <a:t>q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3647046" y="2714620"/>
            <a:ext cx="54969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Введемо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осі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котангенсів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Проведемо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дотичну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одиничного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кола в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точці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довільного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числа 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≠ 0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точка Р</a:t>
            </a:r>
            <a:r>
              <a:rPr lang="en-US" sz="16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α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l-GR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α)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лежить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осі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ОХ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тому пряма </a:t>
            </a:r>
          </a:p>
          <a:p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</a:t>
            </a:r>
            <a:r>
              <a:rPr lang="en-US" sz="16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перетинає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пряму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деякій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точці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ординатою, </a:t>
            </a:r>
          </a:p>
          <a:p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дорівнює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</a:p>
          <a:p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трикутника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маємо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,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звідси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ctg</a:t>
            </a:r>
            <a:r>
              <a:rPr lang="el-GR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α.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Таким чином,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абсциса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точки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перетину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прямої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</a:t>
            </a:r>
            <a:r>
              <a:rPr lang="ru-RU" sz="1600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і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дорівнює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котангенсу числа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пряму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віссю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котангенсів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graphicFrame>
        <p:nvGraphicFramePr>
          <p:cNvPr id="39" name="Объект 38"/>
          <p:cNvGraphicFramePr>
            <a:graphicFrameLocks noChangeAspect="1"/>
          </p:cNvGraphicFramePr>
          <p:nvPr/>
        </p:nvGraphicFramePr>
        <p:xfrm>
          <a:off x="8143900" y="3143248"/>
          <a:ext cx="285752" cy="482207"/>
        </p:xfrm>
        <a:graphic>
          <a:graphicData uri="http://schemas.openxmlformats.org/presentationml/2006/ole">
            <p:oleObj spid="_x0000_s45075" name="Формула" r:id="rId10" imgW="203040" imgH="342720" progId="Equation.3">
              <p:embed/>
            </p:oleObj>
          </a:graphicData>
        </a:graphic>
      </p:graphicFrame>
      <p:graphicFrame>
        <p:nvGraphicFramePr>
          <p:cNvPr id="45076" name="Object 20"/>
          <p:cNvGraphicFramePr>
            <a:graphicFrameLocks noChangeAspect="1"/>
          </p:cNvGraphicFramePr>
          <p:nvPr/>
        </p:nvGraphicFramePr>
        <p:xfrm>
          <a:off x="5000628" y="4429132"/>
          <a:ext cx="661987" cy="482600"/>
        </p:xfrm>
        <a:graphic>
          <a:graphicData uri="http://schemas.openxmlformats.org/presentationml/2006/ole">
            <p:oleObj spid="_x0000_s45076" name="Формула" r:id="rId11" imgW="469800" imgH="342720" progId="Equation.3">
              <p:embed/>
            </p:oleObj>
          </a:graphicData>
        </a:graphic>
      </p:graphicFrame>
      <p:graphicFrame>
        <p:nvGraphicFramePr>
          <p:cNvPr id="45077" name="Object 21"/>
          <p:cNvGraphicFramePr>
            <a:graphicFrameLocks noChangeAspect="1"/>
          </p:cNvGraphicFramePr>
          <p:nvPr/>
        </p:nvGraphicFramePr>
        <p:xfrm>
          <a:off x="1643042" y="1428736"/>
          <a:ext cx="285750" cy="482600"/>
        </p:xfrm>
        <a:graphic>
          <a:graphicData uri="http://schemas.openxmlformats.org/presentationml/2006/ole">
            <p:oleObj spid="_x0000_s45077" name="Формула" r:id="rId12" imgW="203040" imgH="342720" progId="Equation.3">
              <p:embed/>
            </p:oleObj>
          </a:graphicData>
        </a:graphic>
      </p:graphicFrame>
      <p:cxnSp>
        <p:nvCxnSpPr>
          <p:cNvPr id="34" name="Прямая соединительная линия 33"/>
          <p:cNvCxnSpPr>
            <a:endCxn id="10" idx="7"/>
          </p:cNvCxnSpPr>
          <p:nvPr/>
        </p:nvCxnSpPr>
        <p:spPr>
          <a:xfrm rot="5400000" flipH="1" flipV="1">
            <a:off x="1411290" y="2390684"/>
            <a:ext cx="1055754" cy="8780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6120000">
            <a:off x="2319592" y="2026192"/>
            <a:ext cx="396495" cy="243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знаки тангенса і котангенса на чвертях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            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>
              <a:buNone/>
            </a:pPr>
            <a:r>
              <a:rPr lang="en-US" dirty="0" smtClean="0"/>
              <a:t>                                      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214414" y="2285992"/>
            <a:ext cx="2571768" cy="2786082"/>
          </a:xfrm>
          <a:prstGeom prst="ellipse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                     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4612" y="2786058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5918" y="2786058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488" y="3857628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5918" y="3857628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60000" flipV="1">
            <a:off x="642910" y="3643314"/>
            <a:ext cx="364333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 flipH="1" flipV="1">
            <a:off x="35687" y="3679033"/>
            <a:ext cx="47863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57422" y="3571876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500298" y="1428736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</a:p>
          <a:p>
            <a:pPr algn="ctr">
              <a:buNone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закріплення</a:t>
            </a:r>
            <a:endParaRPr lang="en-US" sz="24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№1. Якій чверті належить Р</a:t>
            </a:r>
            <a:r>
              <a:rPr lang="ru-RU" sz="24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якщо: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а)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&gt; 0;           б)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&lt; 0;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в)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&gt; 0;            г)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ctg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&lt; 0?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Відповідь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IV; 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II;  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г)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III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№2. Визначте знак добутку: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а)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·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·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ctg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·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1; 	</a:t>
            </a:r>
          </a:p>
          <a:p>
            <a:pPr>
              <a:buNone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б)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·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·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·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ctg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uk-UA" sz="2400" dirty="0" smtClean="0"/>
              <a:t>.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а)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мінус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б)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плюс.</a:t>
            </a:r>
          </a:p>
          <a:p>
            <a:pPr>
              <a:buNone/>
            </a:pPr>
            <a:endParaRPr lang="ru-RU" sz="2400" dirty="0" smtClean="0"/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uk-UA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uk-UA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Питання №6</a:t>
            </a:r>
            <a:endParaRPr lang="uk-UA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967335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Таблиця</a:t>
            </a:r>
          </a:p>
          <a:p>
            <a:pPr algn="ctr"/>
            <a:r>
              <a:rPr lang="uk-UA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значень тригонометричних функцій деяких кутів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1" y="5000636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метод – ілюстративний, тренувальні вправи)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214290"/>
            <a:ext cx="7165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Таблиця</a:t>
            </a:r>
          </a:p>
          <a:p>
            <a:pPr algn="ctr"/>
            <a:r>
              <a:rPr lang="uk-UA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значень тригонометричних функцій деяких кутів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5" y="1397000"/>
          <a:ext cx="6905654" cy="4460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522"/>
                <a:gridCol w="986522"/>
                <a:gridCol w="986522"/>
                <a:gridCol w="986522"/>
                <a:gridCol w="986522"/>
                <a:gridCol w="986522"/>
                <a:gridCol w="986522"/>
              </a:tblGrid>
              <a:tr h="74348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α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0°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30°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45°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60°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90°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180°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7434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743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sin α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743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cos α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743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tg α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---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743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ctg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α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---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---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000364" y="2357430"/>
          <a:ext cx="165100" cy="393700"/>
        </p:xfrm>
        <a:graphic>
          <a:graphicData uri="http://schemas.openxmlformats.org/presentationml/2006/ole">
            <p:oleObj spid="_x0000_s63489" name="Формула" r:id="rId3" imgW="164880" imgH="39348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4071934" y="2357430"/>
          <a:ext cx="165100" cy="393700"/>
        </p:xfrm>
        <a:graphic>
          <a:graphicData uri="http://schemas.openxmlformats.org/presentationml/2006/ole">
            <p:oleObj spid="_x0000_s63490" name="Формула" r:id="rId4" imgW="164880" imgH="39348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5072066" y="2357430"/>
          <a:ext cx="165100" cy="393700"/>
        </p:xfrm>
        <a:graphic>
          <a:graphicData uri="http://schemas.openxmlformats.org/presentationml/2006/ole">
            <p:oleObj spid="_x0000_s63491" name="Формула" r:id="rId5" imgW="164880" imgH="393480" progId="Equation.3">
              <p:embed/>
            </p:oleObj>
          </a:graphicData>
        </a:graphic>
      </p:graphicFrame>
      <p:graphicFrame>
        <p:nvGraphicFramePr>
          <p:cNvPr id="63492" name="Object 4"/>
          <p:cNvGraphicFramePr>
            <a:graphicFrameLocks noChangeAspect="1"/>
          </p:cNvGraphicFramePr>
          <p:nvPr/>
        </p:nvGraphicFramePr>
        <p:xfrm>
          <a:off x="6072198" y="2357430"/>
          <a:ext cx="141286" cy="393700"/>
        </p:xfrm>
        <a:graphic>
          <a:graphicData uri="http://schemas.openxmlformats.org/presentationml/2006/ole">
            <p:oleObj spid="_x0000_s63492" name="Формула" r:id="rId6" imgW="164880" imgH="39348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3000364" y="3071810"/>
          <a:ext cx="152400" cy="393700"/>
        </p:xfrm>
        <a:graphic>
          <a:graphicData uri="http://schemas.openxmlformats.org/presentationml/2006/ole">
            <p:oleObj spid="_x0000_s63493" name="Формула" r:id="rId7" imgW="152280" imgH="393480" progId="Equation.3">
              <p:embed/>
            </p:oleObj>
          </a:graphicData>
        </a:graphic>
      </p:graphicFrame>
      <p:graphicFrame>
        <p:nvGraphicFramePr>
          <p:cNvPr id="63494" name="Object 6"/>
          <p:cNvGraphicFramePr>
            <a:graphicFrameLocks noChangeAspect="1"/>
          </p:cNvGraphicFramePr>
          <p:nvPr/>
        </p:nvGraphicFramePr>
        <p:xfrm>
          <a:off x="5072066" y="3857628"/>
          <a:ext cx="152400" cy="393700"/>
        </p:xfrm>
        <a:graphic>
          <a:graphicData uri="http://schemas.openxmlformats.org/presentationml/2006/ole">
            <p:oleObj spid="_x0000_s63494" name="Формула" r:id="rId8" imgW="152280" imgH="393480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3000364" y="3786190"/>
          <a:ext cx="254000" cy="431800"/>
        </p:xfrm>
        <a:graphic>
          <a:graphicData uri="http://schemas.openxmlformats.org/presentationml/2006/ole">
            <p:oleObj spid="_x0000_s63495" name="Формула" r:id="rId9" imgW="253800" imgH="431640" progId="Equation.3">
              <p:embed/>
            </p:oleObj>
          </a:graphicData>
        </a:graphic>
      </p:graphicFrame>
      <p:graphicFrame>
        <p:nvGraphicFramePr>
          <p:cNvPr id="63496" name="Object 8"/>
          <p:cNvGraphicFramePr>
            <a:graphicFrameLocks noChangeAspect="1"/>
          </p:cNvGraphicFramePr>
          <p:nvPr/>
        </p:nvGraphicFramePr>
        <p:xfrm>
          <a:off x="5000628" y="3071810"/>
          <a:ext cx="254000" cy="431800"/>
        </p:xfrm>
        <a:graphic>
          <a:graphicData uri="http://schemas.openxmlformats.org/presentationml/2006/ole">
            <p:oleObj spid="_x0000_s63496" name="Формула" r:id="rId10" imgW="253800" imgH="431640" progId="Equation.3">
              <p:embed/>
            </p:oleObj>
          </a:graphicData>
        </a:graphic>
      </p:graphicFrame>
      <p:graphicFrame>
        <p:nvGraphicFramePr>
          <p:cNvPr id="63497" name="Object 9"/>
          <p:cNvGraphicFramePr>
            <a:graphicFrameLocks noChangeAspect="1"/>
          </p:cNvGraphicFramePr>
          <p:nvPr/>
        </p:nvGraphicFramePr>
        <p:xfrm>
          <a:off x="4065588" y="3071813"/>
          <a:ext cx="266700" cy="431800"/>
        </p:xfrm>
        <a:graphic>
          <a:graphicData uri="http://schemas.openxmlformats.org/presentationml/2006/ole">
            <p:oleObj spid="_x0000_s63497" name="Формула" r:id="rId11" imgW="266400" imgH="431640" progId="Equation.3">
              <p:embed/>
            </p:oleObj>
          </a:graphicData>
        </a:graphic>
      </p:graphicFrame>
      <p:graphicFrame>
        <p:nvGraphicFramePr>
          <p:cNvPr id="63498" name="Object 10"/>
          <p:cNvGraphicFramePr>
            <a:graphicFrameLocks noChangeAspect="1"/>
          </p:cNvGraphicFramePr>
          <p:nvPr/>
        </p:nvGraphicFramePr>
        <p:xfrm>
          <a:off x="4065588" y="3857625"/>
          <a:ext cx="266700" cy="431800"/>
        </p:xfrm>
        <a:graphic>
          <a:graphicData uri="http://schemas.openxmlformats.org/presentationml/2006/ole">
            <p:oleObj spid="_x0000_s63498" name="Формула" r:id="rId12" imgW="266400" imgH="431640" progId="Equation.3">
              <p:embed/>
            </p:oleObj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3000364" y="4572008"/>
          <a:ext cx="254000" cy="419100"/>
        </p:xfrm>
        <a:graphic>
          <a:graphicData uri="http://schemas.openxmlformats.org/presentationml/2006/ole">
            <p:oleObj spid="_x0000_s63499" name="Формула" r:id="rId13" imgW="253800" imgH="419040" progId="Equation.3">
              <p:embed/>
            </p:oleObj>
          </a:graphicData>
        </a:graphic>
      </p:graphicFrame>
      <p:graphicFrame>
        <p:nvGraphicFramePr>
          <p:cNvPr id="63500" name="Object 12"/>
          <p:cNvGraphicFramePr>
            <a:graphicFrameLocks noChangeAspect="1"/>
          </p:cNvGraphicFramePr>
          <p:nvPr/>
        </p:nvGraphicFramePr>
        <p:xfrm>
          <a:off x="5000628" y="5286388"/>
          <a:ext cx="254000" cy="419100"/>
        </p:xfrm>
        <a:graphic>
          <a:graphicData uri="http://schemas.openxmlformats.org/presentationml/2006/ole">
            <p:oleObj spid="_x0000_s63500" name="Формула" r:id="rId14" imgW="253800" imgH="419040" progId="Equation.3">
              <p:embed/>
            </p:oleObj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3000364" y="5500702"/>
          <a:ext cx="228600" cy="228600"/>
        </p:xfrm>
        <a:graphic>
          <a:graphicData uri="http://schemas.openxmlformats.org/presentationml/2006/ole">
            <p:oleObj spid="_x0000_s63501" name="Формула" r:id="rId15" imgW="228600" imgH="228600" progId="Equation.3">
              <p:embed/>
            </p:oleObj>
          </a:graphicData>
        </a:graphic>
      </p:graphicFrame>
      <p:graphicFrame>
        <p:nvGraphicFramePr>
          <p:cNvPr id="63502" name="Object 14"/>
          <p:cNvGraphicFramePr>
            <a:graphicFrameLocks noChangeAspect="1"/>
          </p:cNvGraphicFramePr>
          <p:nvPr/>
        </p:nvGraphicFramePr>
        <p:xfrm>
          <a:off x="5000628" y="4643446"/>
          <a:ext cx="228600" cy="228600"/>
        </p:xfrm>
        <a:graphic>
          <a:graphicData uri="http://schemas.openxmlformats.org/presentationml/2006/ole">
            <p:oleObj spid="_x0000_s63502" name="Формула" r:id="rId16" imgW="228600" imgH="228600" progId="Equation.3">
              <p:embed/>
            </p:oleObj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 flipH="1">
          <a:off x="7000892" y="2428868"/>
          <a:ext cx="215902" cy="215902"/>
        </p:xfrm>
        <a:graphic>
          <a:graphicData uri="http://schemas.openxmlformats.org/presentationml/2006/ole">
            <p:oleObj spid="_x0000_s63503" name="Формула" r:id="rId17" imgW="139680" imgH="139680" progId="Equation.3">
              <p:embed/>
            </p:oleObj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2071670" y="2428868"/>
          <a:ext cx="214314" cy="300039"/>
        </p:xfrm>
        <a:graphic>
          <a:graphicData uri="http://schemas.openxmlformats.org/presentationml/2006/ole">
            <p:oleObj spid="_x0000_s63504" name="Формула" r:id="rId18" imgW="12672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закріплення</a:t>
            </a:r>
            <a:endParaRPr lang="en-US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№3.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Обчисліть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3sin 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+ 2cos 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б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5sin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+3tg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5cos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10ctg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        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б)-7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500166" y="1000108"/>
          <a:ext cx="296864" cy="707906"/>
        </p:xfrm>
        <a:graphic>
          <a:graphicData uri="http://schemas.openxmlformats.org/presentationml/2006/ole">
            <p:oleObj spid="_x0000_s130050" name="Формула" r:id="rId3" imgW="164880" imgH="39348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643174" y="1071546"/>
          <a:ext cx="285752" cy="681408"/>
        </p:xfrm>
        <a:graphic>
          <a:graphicData uri="http://schemas.openxmlformats.org/presentationml/2006/ole">
            <p:oleObj spid="_x0000_s130052" name="Формула" r:id="rId4" imgW="164880" imgH="39348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3357554" y="1071546"/>
          <a:ext cx="214314" cy="649129"/>
        </p:xfrm>
        <a:graphic>
          <a:graphicData uri="http://schemas.openxmlformats.org/presentationml/2006/ole">
            <p:oleObj spid="_x0000_s130054" name="Формула" r:id="rId5" imgW="164880" imgH="393480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500166" y="1928802"/>
          <a:ext cx="262297" cy="625478"/>
        </p:xfrm>
        <a:graphic>
          <a:graphicData uri="http://schemas.openxmlformats.org/presentationml/2006/ole">
            <p:oleObj spid="_x0000_s130055" name="Формула" r:id="rId6" imgW="164880" imgH="393480" progId="Equation.3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2428861" y="1928802"/>
          <a:ext cx="269620" cy="642942"/>
        </p:xfrm>
        <a:graphic>
          <a:graphicData uri="http://schemas.openxmlformats.org/presentationml/2006/ole">
            <p:oleObj spid="_x0000_s130057" name="Формула" r:id="rId7" imgW="164880" imgH="393480" progId="Equation.3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3500430" y="1928802"/>
          <a:ext cx="285752" cy="681408"/>
        </p:xfrm>
        <a:graphic>
          <a:graphicData uri="http://schemas.openxmlformats.org/presentationml/2006/ole">
            <p:oleObj spid="_x0000_s130058" name="Формула" r:id="rId8" imgW="164880" imgH="393480" progId="Equation.3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4714875" y="2000240"/>
          <a:ext cx="269621" cy="642942"/>
        </p:xfrm>
        <a:graphic>
          <a:graphicData uri="http://schemas.openxmlformats.org/presentationml/2006/ole">
            <p:oleObj spid="_x0000_s130060" name="Формула" r:id="rId9" imgW="164880" imgH="393480" progId="Equation.3">
              <p:embed/>
            </p:oleObj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2428860" y="2857496"/>
          <a:ext cx="290514" cy="750495"/>
        </p:xfrm>
        <a:graphic>
          <a:graphicData uri="http://schemas.openxmlformats.org/presentationml/2006/ole">
            <p:oleObj spid="_x0000_s130061" name="Формула" r:id="rId10" imgW="1522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714356"/>
            <a:ext cx="239539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endParaRPr lang="uk-UA" sz="32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200" u="sng" dirty="0" smtClean="0">
                <a:latin typeface="Times New Roman" pitchFamily="18" charset="0"/>
                <a:cs typeface="Times New Roman" pitchFamily="18" charset="0"/>
              </a:rPr>
              <a:t>Питання №7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" y="324433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Співвідношення між тригонометричними</a:t>
            </a:r>
          </a:p>
          <a:p>
            <a:pPr algn="ctr"/>
            <a:r>
              <a:rPr lang="uk-UA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функціями одного і того ж аргументу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5000636"/>
            <a:ext cx="721523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метод – доведення формул,  тренувальні вправи)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uk-U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Співвідношення між синусом і косинусом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 b="10429"/>
          <a:stretch>
            <a:fillRect/>
          </a:stretch>
        </p:blipFill>
        <p:spPr bwMode="auto">
          <a:xfrm>
            <a:off x="285720" y="500042"/>
            <a:ext cx="1529664" cy="147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2000232" y="642918"/>
            <a:ext cx="642942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cos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тригонометрична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тотожність</a:t>
            </a:r>
            <a:endParaRPr kumimoji="0" lang="ru-RU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aseline="0" dirty="0" smtClean="0">
                <a:latin typeface="Times New Roman" pitchFamily="18" charset="0"/>
                <a:cs typeface="Times New Roman" pitchFamily="18" charset="0"/>
              </a:rPr>
              <a:t>(тригонометрична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одиниця</a:t>
            </a:r>
            <a:r>
              <a:rPr lang="uk-UA" baseline="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1380" name="Object 4"/>
          <p:cNvGraphicFramePr>
            <a:graphicFrameLocks noChangeAspect="1"/>
          </p:cNvGraphicFramePr>
          <p:nvPr/>
        </p:nvGraphicFramePr>
        <p:xfrm>
          <a:off x="2285984" y="1500174"/>
          <a:ext cx="2231822" cy="428628"/>
        </p:xfrm>
        <a:graphic>
          <a:graphicData uri="http://schemas.openxmlformats.org/presentationml/2006/ole">
            <p:oleObj spid="_x0000_s101380" name="Формула" r:id="rId4" imgW="1307532" imgH="253890" progId="Equation.3">
              <p:embed/>
            </p:oleObj>
          </a:graphicData>
        </a:graphic>
      </p:graphicFrame>
      <p:graphicFrame>
        <p:nvGraphicFramePr>
          <p:cNvPr id="101379" name="Object 3"/>
          <p:cNvGraphicFramePr>
            <a:graphicFrameLocks noChangeAspect="1"/>
          </p:cNvGraphicFramePr>
          <p:nvPr/>
        </p:nvGraphicFramePr>
        <p:xfrm>
          <a:off x="5072066" y="1500174"/>
          <a:ext cx="2157920" cy="428628"/>
        </p:xfrm>
        <a:graphic>
          <a:graphicData uri="http://schemas.openxmlformats.org/presentationml/2006/ole">
            <p:oleObj spid="_x0000_s101379" name="Формула" r:id="rId5" imgW="1269449" imgH="253890" progId="Equation.3">
              <p:embed/>
            </p:oleObj>
          </a:graphicData>
        </a:graphic>
      </p:graphicFrame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0" y="100965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2000240"/>
            <a:ext cx="7681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Співвідношення між тангенсом і котангенсом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1384" name="Object 8"/>
          <p:cNvGraphicFramePr>
            <a:graphicFrameLocks noChangeAspect="1"/>
          </p:cNvGraphicFramePr>
          <p:nvPr/>
        </p:nvGraphicFramePr>
        <p:xfrm>
          <a:off x="642910" y="2643182"/>
          <a:ext cx="1285884" cy="657230"/>
        </p:xfrm>
        <a:graphic>
          <a:graphicData uri="http://schemas.openxmlformats.org/presentationml/2006/ole">
            <p:oleObj spid="_x0000_s101384" name="Формула" r:id="rId6" imgW="774364" imgH="393529" progId="Equation.3">
              <p:embed/>
            </p:oleObj>
          </a:graphicData>
        </a:graphic>
      </p:graphicFrame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0" y="438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1387" name="Object 11"/>
          <p:cNvGraphicFramePr>
            <a:graphicFrameLocks noChangeAspect="1"/>
          </p:cNvGraphicFramePr>
          <p:nvPr/>
        </p:nvGraphicFramePr>
        <p:xfrm>
          <a:off x="2214546" y="2643182"/>
          <a:ext cx="1357322" cy="642942"/>
        </p:xfrm>
        <a:graphic>
          <a:graphicData uri="http://schemas.openxmlformats.org/presentationml/2006/ole">
            <p:oleObj spid="_x0000_s101387" name="Формула" r:id="rId7" imgW="825500" imgH="393700" progId="Equation.3">
              <p:embed/>
            </p:oleObj>
          </a:graphicData>
        </a:graphic>
      </p:graphicFrame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86182" y="2786058"/>
            <a:ext cx="500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Звідки,  перемноживши ці рівності, матимемо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4143372" y="3357562"/>
          <a:ext cx="1639897" cy="391617"/>
        </p:xfrm>
        <a:graphic>
          <a:graphicData uri="http://schemas.openxmlformats.org/presentationml/2006/ole">
            <p:oleObj spid="_x0000_s101390" name="Формула" r:id="rId8" imgW="850680" imgH="20304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0" y="3857628"/>
            <a:ext cx="90011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Співвідношення між тангенсом і косинусом, котангенсом і     </a:t>
            </a:r>
          </a:p>
          <a:p>
            <a:r>
              <a:rPr lang="uk-U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синусом</a:t>
            </a:r>
            <a:endParaRPr lang="ru-RU" sz="2400" dirty="0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1643042" y="5000636"/>
          <a:ext cx="1783646" cy="642942"/>
        </p:xfrm>
        <a:graphic>
          <a:graphicData uri="http://schemas.openxmlformats.org/presentationml/2006/ole">
            <p:oleObj spid="_x0000_s101391" name="Формула" r:id="rId9" imgW="1091880" imgH="393480" progId="Equation.3">
              <p:embed/>
            </p:oleObj>
          </a:graphicData>
        </a:graphic>
      </p:graphicFrame>
      <p:graphicFrame>
        <p:nvGraphicFramePr>
          <p:cNvPr id="101392" name="Object 16"/>
          <p:cNvGraphicFramePr>
            <a:graphicFrameLocks noChangeAspect="1"/>
          </p:cNvGraphicFramePr>
          <p:nvPr/>
        </p:nvGraphicFramePr>
        <p:xfrm>
          <a:off x="4429124" y="5000636"/>
          <a:ext cx="1846263" cy="642938"/>
        </p:xfrm>
        <a:graphic>
          <a:graphicData uri="http://schemas.openxmlformats.org/presentationml/2006/ole">
            <p:oleObj spid="_x0000_s101392" name="Формула" r:id="rId10" imgW="11300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План заняття</a:t>
            </a:r>
          </a:p>
          <a:p>
            <a:pPr algn="ctr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uk-UA" sz="2400" dirty="0" smtClean="0">
                <a:solidFill>
                  <a:srgbClr val="0070C0"/>
                </a:solidFill>
              </a:rPr>
              <a:t> 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Одиничне коло. Радіанна та градусна міра кута. Формули переходу від градусної міри до радіанної і навпаки.</a:t>
            </a:r>
          </a:p>
          <a:p>
            <a:pPr marL="457200" indent="-457200">
              <a:buAutoNum type="arabicPeriod"/>
            </a:pP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Означення </a:t>
            </a: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синуса числового аргументу. Монотонність та знаки синуса 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чвертях.</a:t>
            </a:r>
            <a:endParaRPr lang="uk-UA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Означення косинуса числового аргументу. Монотонність та знаки 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косинуса </a:t>
            </a: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чвертях</a:t>
            </a: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Означення тангенса. 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Вісь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тангенсів.</a:t>
            </a:r>
          </a:p>
          <a:p>
            <a:pPr marL="457200" indent="-457200">
              <a:buAutoNum type="arabicPeriod"/>
            </a:pP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Означення котангенса. 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Вісь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котангенсів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Таблиця значень тригонометричних функцій для деяких 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кутів.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Співвідношення між тригонометричними функціями одного і того ж  аргументу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52"/>
            <a:ext cx="9001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закріплення</a:t>
            </a:r>
            <a:endParaRPr lang="en-US" sz="32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   №4. Знайти решту функцій, якщо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85920" y="1714488"/>
          <a:ext cx="4643469" cy="4594968"/>
        </p:xfrm>
        <a:graphic>
          <a:graphicData uri="http://schemas.openxmlformats.org/drawingml/2006/table">
            <a:tbl>
              <a:tblPr/>
              <a:tblGrid>
                <a:gridCol w="1059002"/>
                <a:gridCol w="822388"/>
                <a:gridCol w="921126"/>
                <a:gridCol w="921126"/>
                <a:gridCol w="919827"/>
              </a:tblGrid>
              <a:tr h="1229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uk-UA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Ч</a:t>
                      </a:r>
                      <a:r>
                        <a:rPr lang="uk-UA" sz="1200" dirty="0" smtClean="0">
                          <a:latin typeface="Times New Roman"/>
                          <a:ea typeface="Calibri"/>
                          <a:cs typeface="Times New Roman"/>
                        </a:rPr>
                        <a:t>верть</a:t>
                      </a:r>
                      <a:endParaRPr lang="en-US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100" dirty="0" smtClean="0">
                          <a:latin typeface="Times New Roman"/>
                          <a:ea typeface="Calibri"/>
                          <a:cs typeface="Times New Roman"/>
                        </a:rPr>
                        <a:t>Функція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II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III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IV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sinα</a:t>
                      </a:r>
                      <a:endParaRPr lang="en-US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cosα</a:t>
                      </a:r>
                      <a:endParaRPr lang="en-US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tgα</a:t>
                      </a:r>
                      <a:endParaRPr lang="en-US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ctgα</a:t>
                      </a:r>
                      <a:endParaRPr lang="en-US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3214678" y="3143248"/>
          <a:ext cx="214314" cy="603976"/>
        </p:xfrm>
        <a:graphic>
          <a:graphicData uri="http://schemas.openxmlformats.org/presentationml/2006/ole">
            <p:oleObj spid="_x0000_s131077" name="Формула" r:id="rId3" imgW="139680" imgH="393480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3929058" y="4000503"/>
          <a:ext cx="357190" cy="553645"/>
        </p:xfrm>
        <a:graphic>
          <a:graphicData uri="http://schemas.openxmlformats.org/presentationml/2006/ole">
            <p:oleObj spid="_x0000_s131078" name="Формула" r:id="rId4" imgW="253800" imgH="393480" progId="Equation.3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4857752" y="4786322"/>
          <a:ext cx="294970" cy="571504"/>
        </p:xfrm>
        <a:graphic>
          <a:graphicData uri="http://schemas.openxmlformats.org/presentationml/2006/ole">
            <p:oleObj spid="_x0000_s131079" name="Формула" r:id="rId5" imgW="203040" imgH="393480" progId="Equation.3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5786446" y="5715016"/>
          <a:ext cx="351695" cy="285752"/>
        </p:xfrm>
        <a:graphic>
          <a:graphicData uri="http://schemas.openxmlformats.org/presentationml/2006/ole">
            <p:oleObj spid="_x0000_s131080" name="Формула" r:id="rId6" imgW="203040" imgH="164880" progId="Equation.3">
              <p:embed/>
            </p:oleObj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1714480" y="1785926"/>
            <a:ext cx="1214446" cy="10715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2643182"/>
            <a:ext cx="7378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uk-UA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Узагальнення</a:t>
            </a:r>
            <a:r>
              <a:rPr lang="uk-UA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та систематизація знань</a:t>
            </a:r>
            <a:endParaRPr lang="en-US" sz="32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:\Documents and Settings\User\Мои документы\Мои рисунки\MP Navigator EX\2011_11_05\IMG.jpg"/>
          <p:cNvPicPr>
            <a:picLocks noGrp="1"/>
          </p:cNvPicPr>
          <p:nvPr>
            <p:ph idx="1"/>
          </p:nvPr>
        </p:nvPicPr>
        <p:blipFill>
          <a:blip r:embed="rId2"/>
          <a:srcRect l="11321" t="3653" r="12908" b="593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500306"/>
            <a:ext cx="76438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сканворд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uk-U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“</a:t>
            </a:r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тригонометричний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”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uk-UA" dirty="0" smtClean="0">
              <a:solidFill>
                <a:srgbClr val="7030A0"/>
              </a:solidFill>
            </a:endParaRPr>
          </a:p>
          <a:p>
            <a:pPr marL="514350" indent="-514350"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1. Наука, що в перекладі з грецької означає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Вимірювання трикутника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514350" indent="-514350">
              <a:buNone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3357562"/>
          <a:ext cx="7429552" cy="72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</a:tblGrid>
              <a:tr h="722950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uk-UA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Наука, що в перекладі з грецької означає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Вимірювання трикутника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2" y="3429000"/>
          <a:ext cx="7429552" cy="72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</a:tblGrid>
              <a:tr h="72295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uk-UA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2. </a:t>
            </a:r>
            <a:r>
              <a:rPr lang="uk-UA" i="1" dirty="0" smtClean="0"/>
              <a:t> </a:t>
            </a:r>
            <a:r>
              <a:rPr lang="uk-UA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1/180 </a:t>
            </a: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частина розгорнутого кута.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0298" y="3214686"/>
          <a:ext cx="3429024" cy="72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571504"/>
                <a:gridCol w="571504"/>
                <a:gridCol w="571504"/>
                <a:gridCol w="571504"/>
                <a:gridCol w="571504"/>
              </a:tblGrid>
              <a:tr h="722950"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uk-UA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2.</a:t>
            </a:r>
            <a:r>
              <a:rPr lang="uk-UA" i="1" dirty="0" smtClean="0"/>
              <a:t>  </a:t>
            </a:r>
            <a:r>
              <a:rPr lang="uk-UA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1/180 </a:t>
            </a: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частина розгорнутого кута.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43174" y="3357562"/>
          <a:ext cx="3429024" cy="72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571504"/>
                <a:gridCol w="571504"/>
                <a:gridCol w="571504"/>
                <a:gridCol w="571504"/>
                <a:gridCol w="571504"/>
              </a:tblGrid>
              <a:tr h="722950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14290"/>
            <a:ext cx="87868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Дуга, довжина якої дорівнює радіусу дуги.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786050" y="3429000"/>
          <a:ext cx="3429024" cy="72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571504"/>
                <a:gridCol w="571504"/>
                <a:gridCol w="571504"/>
                <a:gridCol w="571504"/>
                <a:gridCol w="571504"/>
              </a:tblGrid>
              <a:tr h="722950"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uk-UA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Дуга, довжина якої дорівнює радіусу дуги.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714612" y="3429000"/>
          <a:ext cx="3429024" cy="72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571504"/>
                <a:gridCol w="571504"/>
                <a:gridCol w="571504"/>
                <a:gridCol w="571504"/>
                <a:gridCol w="571504"/>
              </a:tblGrid>
              <a:tr h="722950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648795" y="0"/>
            <a:ext cx="4495205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Вавілоняни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вже на початку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тисячоліття до н.е. мали календар з розподілом року на 12 місяців.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Отже вони вміли визначати положення сонця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зірок на небосхилі, тобто володіли певними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знаннями тригонометричного характеру.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Велике значення для розвитку тригонометрії 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період її зародження мали праці грецьких учених.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Протягом тисячі років тригонометрія була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підсобною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наукою у астрономії.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Складалися нові таблиці, знаходилися нові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залежності між тригонометричними функціями, за допомогою яких розв’язувалися складні задачі, але тригонометрія залишалася тільки частиною астрономії, самостійної науки не існувало.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Як називається коло з центром в початку координат і радіусом рівним одиниці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00232" y="3857628"/>
          <a:ext cx="4572032" cy="72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</a:tblGrid>
              <a:tr h="722950"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uk-UA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4. Як називається коло з центром в початку координат і радіусом рівним одиниці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71670" y="3429000"/>
          <a:ext cx="4572032" cy="72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</a:tblGrid>
              <a:tr h="722950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Ордината точки     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одиничного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кола</a:t>
            </a: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500430" y="642918"/>
          <a:ext cx="392908" cy="471490"/>
        </p:xfrm>
        <a:graphic>
          <a:graphicData uri="http://schemas.openxmlformats.org/presentationml/2006/ole">
            <p:oleObj spid="_x0000_s95234" name="Формула" r:id="rId3" imgW="190440" imgH="228600" progId="Equation.3">
              <p:embed/>
            </p:oleObj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786050" y="3357562"/>
          <a:ext cx="2857520" cy="72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571504"/>
                <a:gridCol w="571504"/>
                <a:gridCol w="571504"/>
                <a:gridCol w="571504"/>
              </a:tblGrid>
              <a:tr h="722950"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uk-UA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Ордината точки     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одиничного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кола</a:t>
            </a: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143240" y="3214686"/>
          <a:ext cx="2857520" cy="72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571504"/>
                <a:gridCol w="571504"/>
                <a:gridCol w="571504"/>
                <a:gridCol w="571504"/>
              </a:tblGrid>
              <a:tr h="722950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3571868" y="642918"/>
          <a:ext cx="392112" cy="471487"/>
        </p:xfrm>
        <a:graphic>
          <a:graphicData uri="http://schemas.openxmlformats.org/presentationml/2006/ole">
            <p:oleObj spid="_x0000_s96259" name="Формула" r:id="rId3" imgW="1904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6.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Абсциса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точки     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одиничного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кола</a:t>
            </a:r>
            <a:endParaRPr lang="ru-RU" dirty="0"/>
          </a:p>
        </p:txBody>
      </p:sp>
      <p:graphicFrame>
        <p:nvGraphicFramePr>
          <p:cNvPr id="97282" name="Object 2"/>
          <p:cNvGraphicFramePr>
            <a:graphicFrameLocks noChangeAspect="1"/>
          </p:cNvGraphicFramePr>
          <p:nvPr/>
        </p:nvGraphicFramePr>
        <p:xfrm>
          <a:off x="3500430" y="642918"/>
          <a:ext cx="392113" cy="471487"/>
        </p:xfrm>
        <a:graphic>
          <a:graphicData uri="http://schemas.openxmlformats.org/presentationml/2006/ole">
            <p:oleObj spid="_x0000_s97282" name="Формула" r:id="rId3" imgW="190440" imgH="228600" progId="Equation.3">
              <p:embed/>
            </p:oleObj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428860" y="3500438"/>
          <a:ext cx="4000528" cy="72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</a:tblGrid>
              <a:tr h="722950"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500042"/>
            <a:ext cx="7015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Абсциса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точки       </a:t>
            </a:r>
            <a:r>
              <a:rPr lang="ru-RU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одиничного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кола  </a:t>
            </a:r>
            <a:endParaRPr lang="ru-RU" sz="3200" dirty="0"/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3500438" y="642938"/>
          <a:ext cx="392112" cy="471487"/>
        </p:xfrm>
        <a:graphic>
          <a:graphicData uri="http://schemas.openxmlformats.org/presentationml/2006/ole">
            <p:oleObj spid="_x0000_s98306" name="Формула" r:id="rId3" imgW="190440" imgH="228600" progId="Equation.3">
              <p:embed/>
            </p:oleObj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71736" y="3643314"/>
          <a:ext cx="4000528" cy="72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</a:tblGrid>
              <a:tr h="722950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Відношення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синуса числа до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косинуса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71670" y="3571876"/>
          <a:ext cx="4000528" cy="72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</a:tblGrid>
              <a:tr h="722950"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uk-UA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7.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Відношення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синуса числа до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косинуса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85984" y="3714752"/>
          <a:ext cx="4000528" cy="72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</a:tblGrid>
              <a:tr h="722950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uk-UA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8.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Відношення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косинуса числа до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синуса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28794" y="3571876"/>
          <a:ext cx="5143536" cy="72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</a:tblGrid>
              <a:tr h="722950"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8.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Відношення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косинуса числа до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синуса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00232" y="3643314"/>
          <a:ext cx="5143536" cy="72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</a:tblGrid>
              <a:tr h="722950">
                <a:tc>
                  <a:txBody>
                    <a:bodyPr/>
                    <a:lstStyle/>
                    <a:p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7318" y="1"/>
            <a:ext cx="3606681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 r="1362" b="5592"/>
          <a:stretch>
            <a:fillRect/>
          </a:stretch>
        </p:blipFill>
        <p:spPr bwMode="auto">
          <a:xfrm>
            <a:off x="3286116" y="1"/>
            <a:ext cx="2857520" cy="2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417687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357187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Слово </a:t>
            </a:r>
            <a:r>
              <a:rPr lang="uk-UA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“тригонометрія”</a:t>
            </a: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складається із двох грецьких слів: </a:t>
            </a:r>
            <a:r>
              <a:rPr lang="uk-UA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“триганон”</a:t>
            </a: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трикутник і </a:t>
            </a:r>
            <a:r>
              <a:rPr lang="uk-UA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“метрайн”</a:t>
            </a: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вимірювати. У буквальному значенні </a:t>
            </a:r>
            <a:r>
              <a:rPr lang="uk-UA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“тригонометрія”</a:t>
            </a: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означає </a:t>
            </a:r>
            <a:r>
              <a:rPr lang="uk-UA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“вимір</a:t>
            </a: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трикутників”</a:t>
            </a: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Астрономія, а разом з нею і тригонометрія виникли і розвивалися в народів з розвиненою торгівлею і сільським господарством: у </a:t>
            </a:r>
            <a:r>
              <a:rPr lang="uk-UA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вавілонян</a:t>
            </a: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греків, індійців, китайців. Зародилася вона багато століть тому. Про це ми можемо не тільки здогадуватись.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одному з китайських рукописів, що був написаний близько 2637 року       до н.е., є відомості з астрономії, де застосовуються обчислення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тригонометричного характеру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5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9.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Дотична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одиничного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кола в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точці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graphicFrame>
        <p:nvGraphicFramePr>
          <p:cNvPr id="99330" name="Object 2"/>
          <p:cNvGraphicFramePr>
            <a:graphicFrameLocks noChangeAspect="1"/>
          </p:cNvGraphicFramePr>
          <p:nvPr/>
        </p:nvGraphicFramePr>
        <p:xfrm>
          <a:off x="7000892" y="642918"/>
          <a:ext cx="417512" cy="708025"/>
        </p:xfrm>
        <a:graphic>
          <a:graphicData uri="http://schemas.openxmlformats.org/presentationml/2006/ole">
            <p:oleObj spid="_x0000_s99330" name="Формула" r:id="rId3" imgW="203040" imgH="342720" progId="Equation.3">
              <p:embed/>
            </p:oleObj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143240" y="2643182"/>
          <a:ext cx="2286016" cy="72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571504"/>
                <a:gridCol w="571504"/>
                <a:gridCol w="571504"/>
              </a:tblGrid>
              <a:tr h="722950"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728" y="4214818"/>
          <a:ext cx="6286544" cy="72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</a:tblGrid>
              <a:tr h="722950"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uk-UA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9.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Дотична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одиничного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кола в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точці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100355" name="Object 3"/>
          <p:cNvGraphicFramePr>
            <a:graphicFrameLocks noChangeAspect="1"/>
          </p:cNvGraphicFramePr>
          <p:nvPr/>
        </p:nvGraphicFramePr>
        <p:xfrm>
          <a:off x="7215206" y="642918"/>
          <a:ext cx="417513" cy="708025"/>
        </p:xfrm>
        <a:graphic>
          <a:graphicData uri="http://schemas.openxmlformats.org/presentationml/2006/ole">
            <p:oleObj spid="_x0000_s100355" name="Формула" r:id="rId3" imgW="203040" imgH="342720" progId="Equation.3">
              <p:embed/>
            </p:oleObj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86116" y="2857496"/>
          <a:ext cx="2286016" cy="72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571504"/>
                <a:gridCol w="571504"/>
                <a:gridCol w="571504"/>
              </a:tblGrid>
              <a:tr h="722950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728" y="4500570"/>
          <a:ext cx="6286544" cy="72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</a:tblGrid>
              <a:tr h="722950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uk-UA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10.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основну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тригонометричну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тотожність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4" y="2928934"/>
          <a:ext cx="7429545" cy="72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3"/>
                <a:gridCol w="495303"/>
                <a:gridCol w="495303"/>
                <a:gridCol w="495303"/>
                <a:gridCol w="495303"/>
                <a:gridCol w="495303"/>
                <a:gridCol w="495303"/>
                <a:gridCol w="495303"/>
                <a:gridCol w="495303"/>
                <a:gridCol w="495303"/>
                <a:gridCol w="495303"/>
                <a:gridCol w="495303"/>
                <a:gridCol w="495303"/>
                <a:gridCol w="495303"/>
                <a:gridCol w="495303"/>
              </a:tblGrid>
              <a:tr h="722950"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43174" y="4572008"/>
          <a:ext cx="3467121" cy="72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3"/>
                <a:gridCol w="495303"/>
                <a:gridCol w="495303"/>
                <a:gridCol w="495303"/>
                <a:gridCol w="495303"/>
                <a:gridCol w="495303"/>
                <a:gridCol w="495303"/>
              </a:tblGrid>
              <a:tr h="722950"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214290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основну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тригонометричну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тотожність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1538" y="2928934"/>
          <a:ext cx="7429545" cy="72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3"/>
                <a:gridCol w="495303"/>
                <a:gridCol w="495303"/>
                <a:gridCol w="495303"/>
                <a:gridCol w="495303"/>
                <a:gridCol w="495303"/>
                <a:gridCol w="495303"/>
                <a:gridCol w="495303"/>
                <a:gridCol w="495303"/>
                <a:gridCol w="495303"/>
                <a:gridCol w="495303"/>
                <a:gridCol w="495303"/>
                <a:gridCol w="495303"/>
                <a:gridCol w="495303"/>
                <a:gridCol w="495303"/>
              </a:tblGrid>
              <a:tr h="722950">
                <a:tc>
                  <a:txBody>
                    <a:bodyPr/>
                    <a:lstStyle/>
                    <a:p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714612" y="4500570"/>
          <a:ext cx="3467121" cy="72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3"/>
                <a:gridCol w="495303"/>
                <a:gridCol w="495303"/>
                <a:gridCol w="495303"/>
                <a:gridCol w="495303"/>
                <a:gridCol w="495303"/>
                <a:gridCol w="495303"/>
              </a:tblGrid>
              <a:tr h="722950">
                <a:tc>
                  <a:txBody>
                    <a:bodyPr/>
                    <a:lstStyle/>
                    <a:p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uk-UA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Підведення підсумків заняття   (</a:t>
            </a:r>
            <a:r>
              <a:rPr lang="uk-UA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Рефлексія)</a:t>
            </a:r>
          </a:p>
          <a:p>
            <a:pPr>
              <a:buNone/>
            </a:pP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500174"/>
            <a:ext cx="4244432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Продовжіть</a:t>
            </a:r>
            <a:r>
              <a:rPr lang="uk-UA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речення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Сьогодні я узнала…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Було цікаво…</a:t>
            </a:r>
            <a:endParaRPr lang="ru-RU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Було важко…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Я зрозуміла, що…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Тепер я можу…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6. Я навчилась…</a:t>
            </a:r>
            <a:endParaRPr lang="ru-RU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7. У мене вийшло…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Я змогла….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 Мене здивувало…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10. Урок дав мені для життя…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uk-UA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Домашнє завдання.</a:t>
            </a:r>
          </a:p>
          <a:p>
            <a:pPr>
              <a:buNone/>
            </a:pPr>
            <a:r>
              <a:rPr lang="uk-UA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uk-UA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1. Вивчити конспект заняття.</a:t>
            </a:r>
          </a:p>
          <a:p>
            <a:pPr>
              <a:buNone/>
            </a:pPr>
            <a:r>
              <a:rPr lang="uk-UA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2.  М.І.Шкіль. Алгебра і початки аналізу.  Розділ1, §§2-4</a:t>
            </a:r>
          </a:p>
          <a:p>
            <a:pPr>
              <a:buNone/>
            </a:pPr>
            <a:r>
              <a:rPr lang="uk-UA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3. Заповнити картки із значеннями тригонометричних функцій.</a:t>
            </a:r>
          </a:p>
          <a:p>
            <a:pPr>
              <a:buNone/>
            </a:pP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967335"/>
            <a:ext cx="8550909" cy="92333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Бажаю всім успіхів!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4572000" cy="337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3357562"/>
            <a:ext cx="481061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Наприкінці 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ст. італійський мандрівник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Христофор Колумб відкрив узбережжя Америки.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Слідом за ним туди зробив кілька подорожей інший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італієць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Амеріго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Віспуччі. Португалець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Васко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</a:t>
            </a:r>
            <a:endParaRPr lang="uk-UA" sz="1400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Гама відкрив морський шлях на Індію. Незабаром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кораблі Магеллана вперше в історії зробили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навколосвітню подорож. Почалася епоха великих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географічних відкриттів, завоювань нових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тери-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торій, освоєння незліченних багатств нових земель.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тільки окремі групи купців і мореплавців, але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цілі держави боролися за право експлуатації нових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земель. Потрібні були більш потужні і швидкохідні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судна, точні географічні карти, досконалі способи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орієнтування в відкритому океані.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Такі  послуги могла надати тригонометрія.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338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7" y="3357563"/>
            <a:ext cx="4429124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720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143504" y="285728"/>
            <a:ext cx="354193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uk-UA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Завершальний етап у розвитку тригонометрії пов'язаний з ім’ям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Леонарда Ейлера.</a:t>
            </a:r>
            <a:r>
              <a:rPr lang="uk-UA" sz="1400" dirty="0" smtClean="0">
                <a:solidFill>
                  <a:srgbClr val="7030A0"/>
                </a:solidFill>
              </a:rPr>
              <a:t> </a:t>
            </a:r>
            <a:r>
              <a:rPr lang="uk-UA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Заняття астрономією, географією і морехідними науками неможливі без застосування тригонометрії. Але до початку </a:t>
            </a:r>
            <a:r>
              <a:rPr lang="en-US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XVIII </a:t>
            </a:r>
            <a:r>
              <a:rPr lang="uk-UA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ст.  вона була наукою неопрацьованою, часто незручною в роботі, що іноді призводило до помилок через плутанину в знаках тригонометричних функцій у різних чвертях кола. Кожна формула </a:t>
            </a:r>
            <a:r>
              <a:rPr lang="uk-UA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виводилась </a:t>
            </a:r>
            <a:r>
              <a:rPr lang="uk-UA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 креслення і всі міркування записувалися словесно. Це змусило Ейлера переглянути доведення тригонометричних формул. Він упорядкував питання про знаки тригонометричних функцій у різних чвертях, ввів однакове позначення сторін трикутника: а, в, с і протилежних кутів А, В, С. </a:t>
            </a:r>
          </a:p>
          <a:p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У працях Ейлера тригонометрія набула сучасного </a:t>
            </a:r>
            <a:r>
              <a:rPr kumimoji="0" lang="uk-UA" sz="14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вигляду.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підставі його робіт були укладені </a:t>
            </a:r>
            <a:r>
              <a:rPr kumimoji="0" lang="uk-UA" sz="14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підручники з</a:t>
            </a:r>
            <a:r>
              <a:rPr kumimoji="0" lang="uk-UA" sz="14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тригонометрії, що викладають її в </a:t>
            </a:r>
            <a:r>
              <a:rPr kumimoji="0" lang="uk-UA" sz="14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строгій науковій </a:t>
            </a:r>
            <a:r>
              <a:rPr kumimoji="0" lang="uk-UA" sz="14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послідовності. 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1357290" y="2928934"/>
            <a:ext cx="4286280" cy="1428760"/>
          </a:xfrm>
          <a:prstGeom prst="ribbon2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uk-UA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Тригонометричні функції  числового аргументу</a:t>
            </a:r>
            <a:endPara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571472" y="142852"/>
            <a:ext cx="2500330" cy="1857388"/>
          </a:xfrm>
          <a:prstGeom prst="wav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uk-UA" sz="1600" b="1" dirty="0" smtClean="0">
                <a:solidFill>
                  <a:schemeClr val="bg1"/>
                </a:solidFill>
                <a:latin typeface="Times New Roman" pitchFamily="18" charset="0"/>
              </a:rPr>
              <a:t>Геометрія.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uk-UA" sz="1200" dirty="0" err="1" smtClean="0">
                <a:solidFill>
                  <a:schemeClr val="bg1"/>
                </a:solidFill>
                <a:latin typeface="Times New Roman" pitchFamily="18" charset="0"/>
              </a:rPr>
              <a:t>Розв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</a:rPr>
              <a:t>’</a:t>
            </a:r>
            <a:r>
              <a:rPr lang="uk-UA" sz="1200" dirty="0" err="1" smtClean="0">
                <a:solidFill>
                  <a:schemeClr val="bg1"/>
                </a:solidFill>
                <a:latin typeface="Times New Roman" pitchFamily="18" charset="0"/>
              </a:rPr>
              <a:t>язування</a:t>
            </a:r>
            <a:r>
              <a:rPr lang="uk-UA" sz="1200" dirty="0" smtClean="0">
                <a:solidFill>
                  <a:schemeClr val="bg1"/>
                </a:solidFill>
                <a:latin typeface="Times New Roman" pitchFamily="18" charset="0"/>
              </a:rPr>
              <a:t> трикутників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uk-UA" sz="1200" dirty="0" err="1" smtClean="0">
                <a:solidFill>
                  <a:schemeClr val="bg1"/>
                </a:solidFill>
                <a:latin typeface="Times New Roman" pitchFamily="18" charset="0"/>
              </a:rPr>
              <a:t>Розв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</a:rPr>
              <a:t>’</a:t>
            </a:r>
            <a:r>
              <a:rPr lang="uk-UA" sz="1200" dirty="0" err="1" smtClean="0">
                <a:solidFill>
                  <a:schemeClr val="bg1"/>
                </a:solidFill>
                <a:latin typeface="Times New Roman" pitchFamily="18" charset="0"/>
              </a:rPr>
              <a:t>язування</a:t>
            </a:r>
            <a:r>
              <a:rPr lang="uk-UA" sz="1200" dirty="0" smtClean="0">
                <a:solidFill>
                  <a:schemeClr val="bg1"/>
                </a:solidFill>
                <a:latin typeface="Times New Roman" pitchFamily="18" charset="0"/>
              </a:rPr>
              <a:t> прямокутних 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uk-UA" sz="1200" dirty="0" smtClean="0">
                <a:solidFill>
                  <a:schemeClr val="bg1"/>
                </a:solidFill>
                <a:latin typeface="Times New Roman" pitchFamily="18" charset="0"/>
              </a:rPr>
              <a:t>             трикутників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6357950" y="2714620"/>
            <a:ext cx="2643174" cy="1857388"/>
          </a:xfrm>
          <a:prstGeom prst="wav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</a:rPr>
              <a:t>Вища математика</a:t>
            </a: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uk-UA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Комплексні числа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uk-UA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Аналітична геометрія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uk-UA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Диф</a:t>
            </a:r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рівняння</a:t>
            </a:r>
          </a:p>
        </p:txBody>
      </p:sp>
      <p:sp>
        <p:nvSpPr>
          <p:cNvPr id="9" name="Волна 8"/>
          <p:cNvSpPr/>
          <p:nvPr/>
        </p:nvSpPr>
        <p:spPr>
          <a:xfrm>
            <a:off x="5500694" y="142852"/>
            <a:ext cx="2643206" cy="1785950"/>
          </a:xfrm>
          <a:prstGeom prst="wav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uk-UA" sz="1600" b="1" dirty="0" smtClean="0">
                <a:solidFill>
                  <a:srgbClr val="0070C0"/>
                </a:solidFill>
                <a:latin typeface="Times New Roman" pitchFamily="18" charset="0"/>
              </a:rPr>
              <a:t>Фізика.</a:t>
            </a:r>
            <a:endParaRPr lang="uk-UA" sz="1600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</a:rPr>
              <a:t>Динаміка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uk-UA" sz="1200" dirty="0" smtClean="0">
                <a:solidFill>
                  <a:srgbClr val="C00000"/>
                </a:solidFill>
                <a:latin typeface="Times New Roman" pitchFamily="18" charset="0"/>
              </a:rPr>
              <a:t>Оптика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uk-UA" sz="1200" dirty="0" smtClean="0">
                <a:solidFill>
                  <a:srgbClr val="7030A0"/>
                </a:solidFill>
                <a:latin typeface="Times New Roman" pitchFamily="18" charset="0"/>
              </a:rPr>
              <a:t>                          Гармонійні коливання</a:t>
            </a:r>
          </a:p>
        </p:txBody>
      </p:sp>
      <p:sp>
        <p:nvSpPr>
          <p:cNvPr id="10" name="Волна 9"/>
          <p:cNvSpPr/>
          <p:nvPr/>
        </p:nvSpPr>
        <p:spPr>
          <a:xfrm>
            <a:off x="4857752" y="5000612"/>
            <a:ext cx="2986102" cy="1643098"/>
          </a:xfrm>
          <a:prstGeom prst="wav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uk-UA" sz="1600" b="1" dirty="0" smtClean="0">
                <a:solidFill>
                  <a:srgbClr val="00B050"/>
                </a:solidFill>
                <a:latin typeface="Times New Roman" pitchFamily="18" charset="0"/>
              </a:rPr>
              <a:t>Астрономія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uk-UA" sz="1400" b="1" dirty="0" smtClean="0">
                <a:solidFill>
                  <a:srgbClr val="FFFF00"/>
                </a:solidFill>
                <a:latin typeface="Times New Roman" pitchFamily="18" charset="0"/>
              </a:rPr>
              <a:t>Астрономічні дослідження</a:t>
            </a:r>
            <a:endParaRPr lang="uk-UA" sz="14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4140000">
            <a:off x="1884688" y="2231487"/>
            <a:ext cx="815809" cy="466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-3120000">
            <a:off x="4659048" y="2085715"/>
            <a:ext cx="809768" cy="471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2940000">
            <a:off x="3766640" y="47290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5286380" y="35004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5" grpId="0" animBg="1"/>
      <p:bldP spid="17" grpId="0" animBg="1"/>
      <p:bldP spid="18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Актуалізація опорних знань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928670"/>
            <a:ext cx="782667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Встановити відповідність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А) відношення протилежного катета до прилеглого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Б) відношення протилежного катета до гіпотенузи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В) відношення прилеглого катета до протилежного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Г)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ctg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Г) відношення гіпотенузи до прилеглого катета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Д)  відношення прилеглого катета до гіпотенузи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1357290" y="1000108"/>
            <a:ext cx="2482854" cy="1457328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 rot="16200000" flipH="1">
            <a:off x="1357290" y="2214554"/>
            <a:ext cx="214314" cy="21431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43174" y="135729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57488" y="207167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/>
              <a:t>α</a:t>
            </a:r>
            <a:endParaRPr lang="ru-RU" i="1" dirty="0"/>
          </a:p>
        </p:txBody>
      </p:sp>
      <p:sp>
        <p:nvSpPr>
          <p:cNvPr id="13" name="Дуга 12"/>
          <p:cNvSpPr/>
          <p:nvPr/>
        </p:nvSpPr>
        <p:spPr>
          <a:xfrm rot="-4860000">
            <a:off x="3214678" y="2285992"/>
            <a:ext cx="428628" cy="35719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071538" y="18573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71670" y="24288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</a:t>
            </a:r>
            <a:endParaRPr lang="ru-RU" i="1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428728" y="3643314"/>
            <a:ext cx="135732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1321571" y="4250537"/>
            <a:ext cx="1571636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1285852" y="3643314"/>
            <a:ext cx="1500198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1357290" y="4643446"/>
            <a:ext cx="142876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974</TotalTime>
  <Words>2100</Words>
  <Application>Microsoft Office PowerPoint</Application>
  <PresentationFormat>Экран (4:3)</PresentationFormat>
  <Paragraphs>603</Paragraphs>
  <Slides>56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56</vt:i4>
      </vt:variant>
    </vt:vector>
  </HeadingPairs>
  <TitlesOfParts>
    <vt:vector size="59" baseType="lpstr">
      <vt:lpstr>Трек</vt:lpstr>
      <vt:lpstr>Формула</vt:lpstr>
      <vt:lpstr>Microsoft Equation 3.0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152</cp:revision>
  <dcterms:created xsi:type="dcterms:W3CDTF">2011-10-30T19:34:31Z</dcterms:created>
  <dcterms:modified xsi:type="dcterms:W3CDTF">2011-11-08T16:26:41Z</dcterms:modified>
</cp:coreProperties>
</file>