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47" name="PlaceHolder 2"/>
          <p:cNvSpPr>
            <a:spLocks noGrp="1"/>
          </p:cNvSpPr>
          <p:nvPr>
            <p:ph type="body"/>
          </p:nvPr>
        </p:nvSpPr>
        <p:spPr>
          <a:xfrm>
            <a:off x="864360" y="2489040"/>
            <a:ext cx="6345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48" name="PlaceHolder 3"/>
          <p:cNvSpPr>
            <a:spLocks noGrp="1"/>
          </p:cNvSpPr>
          <p:nvPr>
            <p:ph type="body"/>
          </p:nvPr>
        </p:nvSpPr>
        <p:spPr>
          <a:xfrm>
            <a:off x="864360" y="4332960"/>
            <a:ext cx="6345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50" name="PlaceHolder 2"/>
          <p:cNvSpPr>
            <a:spLocks noGrp="1"/>
          </p:cNvSpPr>
          <p:nvPr>
            <p:ph type="body"/>
          </p:nvPr>
        </p:nvSpPr>
        <p:spPr>
          <a:xfrm>
            <a:off x="86436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51" name="PlaceHolder 3"/>
          <p:cNvSpPr>
            <a:spLocks noGrp="1"/>
          </p:cNvSpPr>
          <p:nvPr>
            <p:ph type="body"/>
          </p:nvPr>
        </p:nvSpPr>
        <p:spPr>
          <a:xfrm>
            <a:off x="411552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52" name="PlaceHolder 4"/>
          <p:cNvSpPr>
            <a:spLocks noGrp="1"/>
          </p:cNvSpPr>
          <p:nvPr>
            <p:ph type="body"/>
          </p:nvPr>
        </p:nvSpPr>
        <p:spPr>
          <a:xfrm>
            <a:off x="864360" y="433296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53" name="PlaceHolder 5"/>
          <p:cNvSpPr>
            <a:spLocks noGrp="1"/>
          </p:cNvSpPr>
          <p:nvPr>
            <p:ph type="body"/>
          </p:nvPr>
        </p:nvSpPr>
        <p:spPr>
          <a:xfrm>
            <a:off x="4115520" y="433296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55" name="PlaceHolder 2"/>
          <p:cNvSpPr>
            <a:spLocks noGrp="1"/>
          </p:cNvSpPr>
          <p:nvPr>
            <p:ph type="body"/>
          </p:nvPr>
        </p:nvSpPr>
        <p:spPr>
          <a:xfrm>
            <a:off x="864360" y="248904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56" name="PlaceHolder 3"/>
          <p:cNvSpPr>
            <a:spLocks noGrp="1"/>
          </p:cNvSpPr>
          <p:nvPr>
            <p:ph type="body"/>
          </p:nvPr>
        </p:nvSpPr>
        <p:spPr>
          <a:xfrm>
            <a:off x="3009960" y="248904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57" name="PlaceHolder 4"/>
          <p:cNvSpPr>
            <a:spLocks noGrp="1"/>
          </p:cNvSpPr>
          <p:nvPr>
            <p:ph type="body"/>
          </p:nvPr>
        </p:nvSpPr>
        <p:spPr>
          <a:xfrm>
            <a:off x="5155560" y="248904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58" name="PlaceHolder 5"/>
          <p:cNvSpPr>
            <a:spLocks noGrp="1"/>
          </p:cNvSpPr>
          <p:nvPr>
            <p:ph type="body"/>
          </p:nvPr>
        </p:nvSpPr>
        <p:spPr>
          <a:xfrm>
            <a:off x="864360" y="433296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59" name="PlaceHolder 6"/>
          <p:cNvSpPr>
            <a:spLocks noGrp="1"/>
          </p:cNvSpPr>
          <p:nvPr>
            <p:ph type="body"/>
          </p:nvPr>
        </p:nvSpPr>
        <p:spPr>
          <a:xfrm>
            <a:off x="3009960" y="433296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60" name="PlaceHolder 7"/>
          <p:cNvSpPr>
            <a:spLocks noGrp="1"/>
          </p:cNvSpPr>
          <p:nvPr>
            <p:ph type="body"/>
          </p:nvPr>
        </p:nvSpPr>
        <p:spPr>
          <a:xfrm>
            <a:off x="5155560" y="433296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7"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78" name="PlaceHolder 2"/>
          <p:cNvSpPr>
            <a:spLocks noGrp="1"/>
          </p:cNvSpPr>
          <p:nvPr>
            <p:ph type="subTitle"/>
          </p:nvPr>
        </p:nvSpPr>
        <p:spPr>
          <a:xfrm>
            <a:off x="864360" y="2489040"/>
            <a:ext cx="6345000" cy="3530160"/>
          </a:xfrm>
          <a:prstGeom prst="rect">
            <a:avLst/>
          </a:prstGeom>
        </p:spPr>
        <p:txBody>
          <a:bodyPr lIns="0" tIns="0" rIns="0" bIns="0" anchor="ctr">
            <a:spAutoFit/>
          </a:bodyPr>
          <a:lstStyle/>
          <a:p>
            <a:pPr algn="ctr"/>
            <a:endParaRPr lang="uk-UA"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80" name="PlaceHolder 2"/>
          <p:cNvSpPr>
            <a:spLocks noGrp="1"/>
          </p:cNvSpPr>
          <p:nvPr>
            <p:ph type="body"/>
          </p:nvPr>
        </p:nvSpPr>
        <p:spPr>
          <a:xfrm>
            <a:off x="864360" y="2489040"/>
            <a:ext cx="6345000" cy="353016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82" name="PlaceHolder 2"/>
          <p:cNvSpPr>
            <a:spLocks noGrp="1"/>
          </p:cNvSpPr>
          <p:nvPr>
            <p:ph type="body"/>
          </p:nvPr>
        </p:nvSpPr>
        <p:spPr>
          <a:xfrm>
            <a:off x="864360" y="2489040"/>
            <a:ext cx="3096000" cy="353016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83" name="PlaceHolder 3"/>
          <p:cNvSpPr>
            <a:spLocks noGrp="1"/>
          </p:cNvSpPr>
          <p:nvPr>
            <p:ph type="body"/>
          </p:nvPr>
        </p:nvSpPr>
        <p:spPr>
          <a:xfrm>
            <a:off x="4115520" y="2489040"/>
            <a:ext cx="3096000" cy="353016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4"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5" name="PlaceHolder 1"/>
          <p:cNvSpPr>
            <a:spLocks noGrp="1"/>
          </p:cNvSpPr>
          <p:nvPr>
            <p:ph type="subTitle"/>
          </p:nvPr>
        </p:nvSpPr>
        <p:spPr>
          <a:xfrm>
            <a:off x="865800" y="927000"/>
            <a:ext cx="6343200" cy="3290400"/>
          </a:xfrm>
          <a:prstGeom prst="rect">
            <a:avLst/>
          </a:prstGeom>
        </p:spPr>
        <p:txBody>
          <a:bodyPr lIns="0" tIns="0" rIns="0" bIns="0" anchor="ctr">
            <a:spAutoFit/>
          </a:bodyPr>
          <a:lstStyle/>
          <a:p>
            <a:pPr algn="ctr"/>
            <a:endParaRPr lang="uk-UA"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87" name="PlaceHolder 2"/>
          <p:cNvSpPr>
            <a:spLocks noGrp="1"/>
          </p:cNvSpPr>
          <p:nvPr>
            <p:ph type="body"/>
          </p:nvPr>
        </p:nvSpPr>
        <p:spPr>
          <a:xfrm>
            <a:off x="86436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88" name="PlaceHolder 3"/>
          <p:cNvSpPr>
            <a:spLocks noGrp="1"/>
          </p:cNvSpPr>
          <p:nvPr>
            <p:ph type="body"/>
          </p:nvPr>
        </p:nvSpPr>
        <p:spPr>
          <a:xfrm>
            <a:off x="4115520" y="2489040"/>
            <a:ext cx="3096000" cy="353016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89" name="PlaceHolder 4"/>
          <p:cNvSpPr>
            <a:spLocks noGrp="1"/>
          </p:cNvSpPr>
          <p:nvPr>
            <p:ph type="body"/>
          </p:nvPr>
        </p:nvSpPr>
        <p:spPr>
          <a:xfrm>
            <a:off x="864360" y="433296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26" name="PlaceHolder 2"/>
          <p:cNvSpPr>
            <a:spLocks noGrp="1"/>
          </p:cNvSpPr>
          <p:nvPr>
            <p:ph type="subTitle"/>
          </p:nvPr>
        </p:nvSpPr>
        <p:spPr>
          <a:xfrm>
            <a:off x="864360" y="2489040"/>
            <a:ext cx="6345000" cy="3530160"/>
          </a:xfrm>
          <a:prstGeom prst="rect">
            <a:avLst/>
          </a:prstGeom>
        </p:spPr>
        <p:txBody>
          <a:bodyPr lIns="0" tIns="0" rIns="0" bIns="0" anchor="ctr">
            <a:spAutoFit/>
          </a:bodyPr>
          <a:lstStyle/>
          <a:p>
            <a:pPr algn="ctr"/>
            <a:endParaRPr lang="uk-UA"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91" name="PlaceHolder 2"/>
          <p:cNvSpPr>
            <a:spLocks noGrp="1"/>
          </p:cNvSpPr>
          <p:nvPr>
            <p:ph type="body"/>
          </p:nvPr>
        </p:nvSpPr>
        <p:spPr>
          <a:xfrm>
            <a:off x="864360" y="2489040"/>
            <a:ext cx="3096000" cy="353016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92" name="PlaceHolder 3"/>
          <p:cNvSpPr>
            <a:spLocks noGrp="1"/>
          </p:cNvSpPr>
          <p:nvPr>
            <p:ph type="body"/>
          </p:nvPr>
        </p:nvSpPr>
        <p:spPr>
          <a:xfrm>
            <a:off x="411552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93" name="PlaceHolder 4"/>
          <p:cNvSpPr>
            <a:spLocks noGrp="1"/>
          </p:cNvSpPr>
          <p:nvPr>
            <p:ph type="body"/>
          </p:nvPr>
        </p:nvSpPr>
        <p:spPr>
          <a:xfrm>
            <a:off x="4115520" y="433296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95" name="PlaceHolder 2"/>
          <p:cNvSpPr>
            <a:spLocks noGrp="1"/>
          </p:cNvSpPr>
          <p:nvPr>
            <p:ph type="body"/>
          </p:nvPr>
        </p:nvSpPr>
        <p:spPr>
          <a:xfrm>
            <a:off x="86436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96" name="PlaceHolder 3"/>
          <p:cNvSpPr>
            <a:spLocks noGrp="1"/>
          </p:cNvSpPr>
          <p:nvPr>
            <p:ph type="body"/>
          </p:nvPr>
        </p:nvSpPr>
        <p:spPr>
          <a:xfrm>
            <a:off x="411552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97" name="PlaceHolder 4"/>
          <p:cNvSpPr>
            <a:spLocks noGrp="1"/>
          </p:cNvSpPr>
          <p:nvPr>
            <p:ph type="body"/>
          </p:nvPr>
        </p:nvSpPr>
        <p:spPr>
          <a:xfrm>
            <a:off x="864360" y="4332960"/>
            <a:ext cx="6345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99" name="PlaceHolder 2"/>
          <p:cNvSpPr>
            <a:spLocks noGrp="1"/>
          </p:cNvSpPr>
          <p:nvPr>
            <p:ph type="body"/>
          </p:nvPr>
        </p:nvSpPr>
        <p:spPr>
          <a:xfrm>
            <a:off x="864360" y="2489040"/>
            <a:ext cx="6345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100" name="PlaceHolder 3"/>
          <p:cNvSpPr>
            <a:spLocks noGrp="1"/>
          </p:cNvSpPr>
          <p:nvPr>
            <p:ph type="body"/>
          </p:nvPr>
        </p:nvSpPr>
        <p:spPr>
          <a:xfrm>
            <a:off x="864360" y="4332960"/>
            <a:ext cx="6345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102" name="PlaceHolder 2"/>
          <p:cNvSpPr>
            <a:spLocks noGrp="1"/>
          </p:cNvSpPr>
          <p:nvPr>
            <p:ph type="body"/>
          </p:nvPr>
        </p:nvSpPr>
        <p:spPr>
          <a:xfrm>
            <a:off x="86436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103" name="PlaceHolder 3"/>
          <p:cNvSpPr>
            <a:spLocks noGrp="1"/>
          </p:cNvSpPr>
          <p:nvPr>
            <p:ph type="body"/>
          </p:nvPr>
        </p:nvSpPr>
        <p:spPr>
          <a:xfrm>
            <a:off x="411552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104" name="PlaceHolder 4"/>
          <p:cNvSpPr>
            <a:spLocks noGrp="1"/>
          </p:cNvSpPr>
          <p:nvPr>
            <p:ph type="body"/>
          </p:nvPr>
        </p:nvSpPr>
        <p:spPr>
          <a:xfrm>
            <a:off x="864360" y="433296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105" name="PlaceHolder 5"/>
          <p:cNvSpPr>
            <a:spLocks noGrp="1"/>
          </p:cNvSpPr>
          <p:nvPr>
            <p:ph type="body"/>
          </p:nvPr>
        </p:nvSpPr>
        <p:spPr>
          <a:xfrm>
            <a:off x="4115520" y="433296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107" name="PlaceHolder 2"/>
          <p:cNvSpPr>
            <a:spLocks noGrp="1"/>
          </p:cNvSpPr>
          <p:nvPr>
            <p:ph type="body"/>
          </p:nvPr>
        </p:nvSpPr>
        <p:spPr>
          <a:xfrm>
            <a:off x="864360" y="248904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108" name="PlaceHolder 3"/>
          <p:cNvSpPr>
            <a:spLocks noGrp="1"/>
          </p:cNvSpPr>
          <p:nvPr>
            <p:ph type="body"/>
          </p:nvPr>
        </p:nvSpPr>
        <p:spPr>
          <a:xfrm>
            <a:off x="3009960" y="248904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109" name="PlaceHolder 4"/>
          <p:cNvSpPr>
            <a:spLocks noGrp="1"/>
          </p:cNvSpPr>
          <p:nvPr>
            <p:ph type="body"/>
          </p:nvPr>
        </p:nvSpPr>
        <p:spPr>
          <a:xfrm>
            <a:off x="5155560" y="248904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110" name="PlaceHolder 5"/>
          <p:cNvSpPr>
            <a:spLocks noGrp="1"/>
          </p:cNvSpPr>
          <p:nvPr>
            <p:ph type="body"/>
          </p:nvPr>
        </p:nvSpPr>
        <p:spPr>
          <a:xfrm>
            <a:off x="864360" y="433296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111" name="PlaceHolder 6"/>
          <p:cNvSpPr>
            <a:spLocks noGrp="1"/>
          </p:cNvSpPr>
          <p:nvPr>
            <p:ph type="body"/>
          </p:nvPr>
        </p:nvSpPr>
        <p:spPr>
          <a:xfrm>
            <a:off x="3009960" y="433296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112" name="PlaceHolder 7"/>
          <p:cNvSpPr>
            <a:spLocks noGrp="1"/>
          </p:cNvSpPr>
          <p:nvPr>
            <p:ph type="body"/>
          </p:nvPr>
        </p:nvSpPr>
        <p:spPr>
          <a:xfrm>
            <a:off x="5155560" y="4332960"/>
            <a:ext cx="2043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28" name="PlaceHolder 2"/>
          <p:cNvSpPr>
            <a:spLocks noGrp="1"/>
          </p:cNvSpPr>
          <p:nvPr>
            <p:ph type="body"/>
          </p:nvPr>
        </p:nvSpPr>
        <p:spPr>
          <a:xfrm>
            <a:off x="864360" y="2489040"/>
            <a:ext cx="6345000" cy="353016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30" name="PlaceHolder 2"/>
          <p:cNvSpPr>
            <a:spLocks noGrp="1"/>
          </p:cNvSpPr>
          <p:nvPr>
            <p:ph type="body"/>
          </p:nvPr>
        </p:nvSpPr>
        <p:spPr>
          <a:xfrm>
            <a:off x="864360" y="2489040"/>
            <a:ext cx="3096000" cy="353016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31" name="PlaceHolder 3"/>
          <p:cNvSpPr>
            <a:spLocks noGrp="1"/>
          </p:cNvSpPr>
          <p:nvPr>
            <p:ph type="body"/>
          </p:nvPr>
        </p:nvSpPr>
        <p:spPr>
          <a:xfrm>
            <a:off x="4115520" y="2489040"/>
            <a:ext cx="3096000" cy="353016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2"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 name="PlaceHolder 1"/>
          <p:cNvSpPr>
            <a:spLocks noGrp="1"/>
          </p:cNvSpPr>
          <p:nvPr>
            <p:ph type="subTitle"/>
          </p:nvPr>
        </p:nvSpPr>
        <p:spPr>
          <a:xfrm>
            <a:off x="865800" y="927000"/>
            <a:ext cx="6343200" cy="3290400"/>
          </a:xfrm>
          <a:prstGeom prst="rect">
            <a:avLst/>
          </a:prstGeom>
        </p:spPr>
        <p:txBody>
          <a:bodyPr lIns="0" tIns="0" rIns="0" bIns="0" anchor="ctr">
            <a:spAutoFit/>
          </a:bodyPr>
          <a:lstStyle/>
          <a:p>
            <a:pPr algn="ctr"/>
            <a:endParaRPr lang="uk-UA"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35" name="PlaceHolder 2"/>
          <p:cNvSpPr>
            <a:spLocks noGrp="1"/>
          </p:cNvSpPr>
          <p:nvPr>
            <p:ph type="body"/>
          </p:nvPr>
        </p:nvSpPr>
        <p:spPr>
          <a:xfrm>
            <a:off x="86436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36" name="PlaceHolder 3"/>
          <p:cNvSpPr>
            <a:spLocks noGrp="1"/>
          </p:cNvSpPr>
          <p:nvPr>
            <p:ph type="body"/>
          </p:nvPr>
        </p:nvSpPr>
        <p:spPr>
          <a:xfrm>
            <a:off x="4115520" y="2489040"/>
            <a:ext cx="3096000" cy="353016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37" name="PlaceHolder 4"/>
          <p:cNvSpPr>
            <a:spLocks noGrp="1"/>
          </p:cNvSpPr>
          <p:nvPr>
            <p:ph type="body"/>
          </p:nvPr>
        </p:nvSpPr>
        <p:spPr>
          <a:xfrm>
            <a:off x="864360" y="433296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39" name="PlaceHolder 2"/>
          <p:cNvSpPr>
            <a:spLocks noGrp="1"/>
          </p:cNvSpPr>
          <p:nvPr>
            <p:ph type="body"/>
          </p:nvPr>
        </p:nvSpPr>
        <p:spPr>
          <a:xfrm>
            <a:off x="864360" y="2489040"/>
            <a:ext cx="3096000" cy="353016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40" name="PlaceHolder 3"/>
          <p:cNvSpPr>
            <a:spLocks noGrp="1"/>
          </p:cNvSpPr>
          <p:nvPr>
            <p:ph type="body"/>
          </p:nvPr>
        </p:nvSpPr>
        <p:spPr>
          <a:xfrm>
            <a:off x="411552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41" name="PlaceHolder 4"/>
          <p:cNvSpPr>
            <a:spLocks noGrp="1"/>
          </p:cNvSpPr>
          <p:nvPr>
            <p:ph type="body"/>
          </p:nvPr>
        </p:nvSpPr>
        <p:spPr>
          <a:xfrm>
            <a:off x="4115520" y="433296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865800" y="927000"/>
            <a:ext cx="6343200" cy="709560"/>
          </a:xfrm>
          <a:prstGeom prst="rect">
            <a:avLst/>
          </a:prstGeom>
        </p:spPr>
        <p:txBody>
          <a:bodyPr lIns="0" tIns="0" rIns="0" bIns="0" anchor="ctr">
            <a:spAutoFit/>
          </a:bodyPr>
          <a:lstStyle/>
          <a:p>
            <a:endParaRPr lang="ru-RU" sz="1800" b="0" strike="noStrike" spc="-1">
              <a:solidFill>
                <a:srgbClr val="000000"/>
              </a:solidFill>
              <a:latin typeface="Century Gothic"/>
            </a:endParaRPr>
          </a:p>
        </p:txBody>
      </p:sp>
      <p:sp>
        <p:nvSpPr>
          <p:cNvPr id="43" name="PlaceHolder 2"/>
          <p:cNvSpPr>
            <a:spLocks noGrp="1"/>
          </p:cNvSpPr>
          <p:nvPr>
            <p:ph type="body"/>
          </p:nvPr>
        </p:nvSpPr>
        <p:spPr>
          <a:xfrm>
            <a:off x="86436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44" name="PlaceHolder 3"/>
          <p:cNvSpPr>
            <a:spLocks noGrp="1"/>
          </p:cNvSpPr>
          <p:nvPr>
            <p:ph type="body"/>
          </p:nvPr>
        </p:nvSpPr>
        <p:spPr>
          <a:xfrm>
            <a:off x="4115520" y="2489040"/>
            <a:ext cx="3096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
        <p:nvSpPr>
          <p:cNvPr id="45" name="PlaceHolder 4"/>
          <p:cNvSpPr>
            <a:spLocks noGrp="1"/>
          </p:cNvSpPr>
          <p:nvPr>
            <p:ph type="body"/>
          </p:nvPr>
        </p:nvSpPr>
        <p:spPr>
          <a:xfrm>
            <a:off x="864360" y="4332960"/>
            <a:ext cx="6345000" cy="1683720"/>
          </a:xfrm>
          <a:prstGeom prst="rect">
            <a:avLst/>
          </a:prstGeom>
        </p:spPr>
        <p:txBody>
          <a:bodyPr lIns="0" tIns="0" rIns="0" bIns="0">
            <a:normAutofit/>
          </a:bodyPr>
          <a:lstStyle/>
          <a:p>
            <a:endParaRPr lang="ru-RU" sz="1800" b="0" strike="noStrike" spc="-1">
              <a:solidFill>
                <a:srgbClr val="404040"/>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5" name="Group 1"/>
          <p:cNvGrpSpPr/>
          <p:nvPr/>
        </p:nvGrpSpPr>
        <p:grpSpPr>
          <a:xfrm>
            <a:off x="-1440" y="0"/>
            <a:ext cx="9145080" cy="6860520"/>
            <a:chOff x="-1440" y="0"/>
            <a:chExt cx="9145080" cy="6860520"/>
          </a:xfrm>
        </p:grpSpPr>
        <p:sp>
          <p:nvSpPr>
            <p:cNvPr id="26" name="CustomShape 2"/>
            <p:cNvSpPr/>
            <p:nvPr/>
          </p:nvSpPr>
          <p:spPr>
            <a:xfrm>
              <a:off x="0" y="0"/>
              <a:ext cx="9118440" cy="6857640"/>
            </a:xfrm>
            <a:prstGeom prst="rect">
              <a:avLst/>
            </a:prstGeom>
            <a:blipFill rotWithShape="0">
              <a:blip r:embed="rId14"/>
              <a:stretch>
                <a:fillRect l="-353750" r="-359635"/>
              </a:stretch>
            </a:blip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2895480"/>
              <a:ext cx="2361960" cy="2361960"/>
            </a:xfrm>
            <a:prstGeom prst="ellipse">
              <a:avLst/>
            </a:prstGeom>
            <a:gradFill rotWithShape="0">
              <a:gsLst>
                <a:gs pos="0">
                  <a:schemeClr val="accent5">
                    <a:alpha val="8000"/>
                  </a:schemeClr>
                </a:gs>
                <a:gs pos="36000">
                  <a:schemeClr val="accent5">
                    <a:alpha val="8000"/>
                  </a:schemeClr>
                </a:gs>
                <a:gs pos="72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 name="CustomShape 4"/>
            <p:cNvSpPr/>
            <p:nvPr/>
          </p:nvSpPr>
          <p:spPr>
            <a:xfrm>
              <a:off x="6299280" y="1676520"/>
              <a:ext cx="2819160" cy="2819160"/>
            </a:xfrm>
            <a:prstGeom prst="ellipse">
              <a:avLst/>
            </a:prstGeom>
            <a:gradFill rotWithShape="0">
              <a:gsLst>
                <a:gs pos="0">
                  <a:schemeClr val="accent5">
                    <a:alpha val="7000"/>
                  </a:schemeClr>
                </a:gs>
                <a:gs pos="36000">
                  <a:schemeClr val="accent5">
                    <a:alpha val="6000"/>
                  </a:schemeClr>
                </a:gs>
                <a:gs pos="69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5689800" y="0"/>
              <a:ext cx="1599840" cy="1599840"/>
            </a:xfrm>
            <a:prstGeom prst="ellipse">
              <a:avLst/>
            </a:prstGeom>
            <a:gradFill rotWithShape="0">
              <a:gsLst>
                <a:gs pos="0">
                  <a:schemeClr val="accent5">
                    <a:alpha val="14000"/>
                  </a:schemeClr>
                </a:gs>
                <a:gs pos="36000">
                  <a:schemeClr val="accent5">
                    <a:alpha val="7000"/>
                  </a:schemeClr>
                </a:gs>
                <a:gs pos="73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6299280" y="5870160"/>
              <a:ext cx="990360" cy="990360"/>
            </a:xfrm>
            <a:prstGeom prst="ellipse">
              <a:avLst/>
            </a:prstGeom>
            <a:gradFill rotWithShape="0">
              <a:gsLst>
                <a:gs pos="0">
                  <a:schemeClr val="accent5">
                    <a:alpha val="14000"/>
                  </a:schemeClr>
                </a:gs>
                <a:gs pos="36000">
                  <a:schemeClr val="accent5">
                    <a:alpha val="7000"/>
                  </a:schemeClr>
                </a:gs>
                <a:gs pos="66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1440" y="2666880"/>
              <a:ext cx="4190760" cy="4190760"/>
            </a:xfrm>
            <a:prstGeom prst="ellipse">
              <a:avLst/>
            </a:prstGeom>
            <a:gradFill rotWithShape="0">
              <a:gsLst>
                <a:gs pos="0">
                  <a:schemeClr val="accent5">
                    <a:alpha val="11000"/>
                  </a:schemeClr>
                </a:gs>
                <a:gs pos="36000">
                  <a:schemeClr val="accent5">
                    <a:alpha val="10000"/>
                  </a:schemeClr>
                </a:gs>
                <a:gs pos="75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rot="21010200">
              <a:off x="6359760" y="1789920"/>
              <a:ext cx="2377440" cy="317520"/>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tyle>
            <a:lnRef idx="0">
              <a:scrgbClr r="0" g="0" b="0"/>
            </a:lnRef>
            <a:fillRef idx="0">
              <a:scrgbClr r="0" g="0" b="0"/>
            </a:fillRef>
            <a:effectRef idx="0">
              <a:scrgbClr r="0" g="0" b="0"/>
            </a:effectRef>
            <a:fontRef idx="minor"/>
          </p:style>
        </p:sp>
        <p:sp>
          <p:nvSpPr>
            <p:cNvPr id="8" name="CustomShape 9"/>
            <p:cNvSpPr/>
            <p:nvPr/>
          </p:nvSpPr>
          <p:spPr>
            <a:xfrm>
              <a:off x="484920" y="1856520"/>
              <a:ext cx="8173440" cy="4534920"/>
            </a:xfrm>
            <a:custGeom>
              <a:avLst/>
              <a:gdLst/>
              <a:ahLst/>
              <a:cxnLst/>
              <a:rect l="l" t="t"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9" name="CustomShape 10"/>
            <p:cNvSpPr/>
            <p:nvPr/>
          </p:nvSpPr>
          <p:spPr>
            <a:xfrm>
              <a:off x="0" y="0"/>
              <a:ext cx="9143640" cy="6857640"/>
            </a:xfrm>
            <a:custGeom>
              <a:avLst/>
              <a:gdLst/>
              <a:ahLst/>
              <a:cxnLst/>
              <a:rect l="l" t="t"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tyle>
            <a:lnRef idx="0">
              <a:scrgbClr r="0" g="0" b="0"/>
            </a:lnRef>
            <a:fillRef idx="0">
              <a:scrgbClr r="0" g="0" b="0"/>
            </a:fillRef>
            <a:effectRef idx="0">
              <a:scrgbClr r="0" g="0" b="0"/>
            </a:effectRef>
            <a:fontRef idx="minor"/>
          </p:style>
        </p:sp>
      </p:grpSp>
      <p:sp>
        <p:nvSpPr>
          <p:cNvPr id="10" name="CustomShape 11" hidden="1"/>
          <p:cNvSpPr/>
          <p:nvPr/>
        </p:nvSpPr>
        <p:spPr>
          <a:xfrm>
            <a:off x="7745760" y="0"/>
            <a:ext cx="685440" cy="1099080"/>
          </a:xfrm>
          <a:prstGeom prst="rect">
            <a:avLst/>
          </a:prstGeom>
          <a:solidFill>
            <a:schemeClr val="accent1"/>
          </a:soli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grpSp>
        <p:nvGrpSpPr>
          <p:cNvPr id="11" name="Group 12"/>
          <p:cNvGrpSpPr/>
          <p:nvPr/>
        </p:nvGrpSpPr>
        <p:grpSpPr>
          <a:xfrm>
            <a:off x="-1440" y="0"/>
            <a:ext cx="9145080" cy="6860520"/>
            <a:chOff x="-1440" y="0"/>
            <a:chExt cx="9145080" cy="6860520"/>
          </a:xfrm>
        </p:grpSpPr>
        <p:sp>
          <p:nvSpPr>
            <p:cNvPr id="12" name="CustomShape 13"/>
            <p:cNvSpPr/>
            <p:nvPr/>
          </p:nvSpPr>
          <p:spPr>
            <a:xfrm>
              <a:off x="0" y="0"/>
              <a:ext cx="9118440" cy="6857640"/>
            </a:xfrm>
            <a:prstGeom prst="rect">
              <a:avLst/>
            </a:prstGeom>
            <a:blipFill rotWithShape="0">
              <a:blip r:embed="rId14"/>
              <a:stretch>
                <a:fillRect l="-353750" r="-359635"/>
              </a:stretch>
            </a:blipFill>
            <a:ln>
              <a:noFill/>
            </a:ln>
          </p:spPr>
          <p:style>
            <a:lnRef idx="2">
              <a:schemeClr val="accent1">
                <a:shade val="50000"/>
              </a:schemeClr>
            </a:lnRef>
            <a:fillRef idx="1">
              <a:schemeClr val="accent1"/>
            </a:fillRef>
            <a:effectRef idx="0">
              <a:schemeClr val="accent1"/>
            </a:effectRef>
            <a:fontRef idx="minor"/>
          </p:style>
        </p:sp>
        <p:sp>
          <p:nvSpPr>
            <p:cNvPr id="13" name="CustomShape 14"/>
            <p:cNvSpPr/>
            <p:nvPr/>
          </p:nvSpPr>
          <p:spPr>
            <a:xfrm>
              <a:off x="0" y="2895480"/>
              <a:ext cx="2361960" cy="2361960"/>
            </a:xfrm>
            <a:prstGeom prst="ellipse">
              <a:avLst/>
            </a:prstGeom>
            <a:gradFill rotWithShape="0">
              <a:gsLst>
                <a:gs pos="0">
                  <a:schemeClr val="accent5">
                    <a:alpha val="8000"/>
                  </a:schemeClr>
                </a:gs>
                <a:gs pos="36000">
                  <a:schemeClr val="accent5">
                    <a:alpha val="8000"/>
                  </a:schemeClr>
                </a:gs>
                <a:gs pos="72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 name="CustomShape 15"/>
            <p:cNvSpPr/>
            <p:nvPr/>
          </p:nvSpPr>
          <p:spPr>
            <a:xfrm>
              <a:off x="6299280" y="1676520"/>
              <a:ext cx="2819160" cy="2819160"/>
            </a:xfrm>
            <a:prstGeom prst="ellipse">
              <a:avLst/>
            </a:prstGeom>
            <a:gradFill rotWithShape="0">
              <a:gsLst>
                <a:gs pos="0">
                  <a:schemeClr val="accent5">
                    <a:alpha val="7000"/>
                  </a:schemeClr>
                </a:gs>
                <a:gs pos="36000">
                  <a:schemeClr val="accent5">
                    <a:alpha val="6000"/>
                  </a:schemeClr>
                </a:gs>
                <a:gs pos="69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5" name="CustomShape 16"/>
            <p:cNvSpPr/>
            <p:nvPr/>
          </p:nvSpPr>
          <p:spPr>
            <a:xfrm>
              <a:off x="5689800" y="0"/>
              <a:ext cx="1599840" cy="1599840"/>
            </a:xfrm>
            <a:prstGeom prst="ellipse">
              <a:avLst/>
            </a:prstGeom>
            <a:gradFill rotWithShape="0">
              <a:gsLst>
                <a:gs pos="0">
                  <a:schemeClr val="accent5">
                    <a:alpha val="14000"/>
                  </a:schemeClr>
                </a:gs>
                <a:gs pos="36000">
                  <a:schemeClr val="accent5">
                    <a:alpha val="7000"/>
                  </a:schemeClr>
                </a:gs>
                <a:gs pos="73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 name="CustomShape 17"/>
            <p:cNvSpPr/>
            <p:nvPr/>
          </p:nvSpPr>
          <p:spPr>
            <a:xfrm>
              <a:off x="6299280" y="5870160"/>
              <a:ext cx="990360" cy="990360"/>
            </a:xfrm>
            <a:prstGeom prst="ellipse">
              <a:avLst/>
            </a:prstGeom>
            <a:gradFill rotWithShape="0">
              <a:gsLst>
                <a:gs pos="0">
                  <a:schemeClr val="accent5">
                    <a:alpha val="14000"/>
                  </a:schemeClr>
                </a:gs>
                <a:gs pos="36000">
                  <a:schemeClr val="accent5">
                    <a:alpha val="7000"/>
                  </a:schemeClr>
                </a:gs>
                <a:gs pos="66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7" name="CustomShape 18"/>
            <p:cNvSpPr/>
            <p:nvPr/>
          </p:nvSpPr>
          <p:spPr>
            <a:xfrm>
              <a:off x="-1440" y="2666880"/>
              <a:ext cx="4190760" cy="4190760"/>
            </a:xfrm>
            <a:prstGeom prst="ellipse">
              <a:avLst/>
            </a:prstGeom>
            <a:gradFill rotWithShape="0">
              <a:gsLst>
                <a:gs pos="0">
                  <a:schemeClr val="accent5">
                    <a:alpha val="11000"/>
                  </a:schemeClr>
                </a:gs>
                <a:gs pos="36000">
                  <a:schemeClr val="accent5">
                    <a:alpha val="10000"/>
                  </a:schemeClr>
                </a:gs>
                <a:gs pos="75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 name="CustomShape 19"/>
            <p:cNvSpPr/>
            <p:nvPr/>
          </p:nvSpPr>
          <p:spPr>
            <a:xfrm>
              <a:off x="0" y="0"/>
              <a:ext cx="9143640" cy="6857640"/>
            </a:xfrm>
            <a:custGeom>
              <a:avLst/>
              <a:gdLst/>
              <a:ahLst/>
              <a:cxnLst/>
              <a:rect l="l" t="t"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tyle>
            <a:lnRef idx="0">
              <a:scrgbClr r="0" g="0" b="0"/>
            </a:lnRef>
            <a:fillRef idx="0">
              <a:scrgbClr r="0" g="0" b="0"/>
            </a:fillRef>
            <a:effectRef idx="0">
              <a:scrgbClr r="0" g="0" b="0"/>
            </a:effectRef>
            <a:fontRef idx="minor"/>
          </p:style>
        </p:sp>
      </p:grpSp>
      <p:sp>
        <p:nvSpPr>
          <p:cNvPr id="19" name="PlaceHolder 20"/>
          <p:cNvSpPr>
            <a:spLocks noGrp="1"/>
          </p:cNvSpPr>
          <p:nvPr>
            <p:ph type="title"/>
          </p:nvPr>
        </p:nvSpPr>
        <p:spPr>
          <a:xfrm>
            <a:off x="866520" y="2226600"/>
            <a:ext cx="5917320" cy="2550600"/>
          </a:xfrm>
          <a:prstGeom prst="rect">
            <a:avLst/>
          </a:prstGeom>
        </p:spPr>
        <p:txBody>
          <a:bodyPr anchor="b">
            <a:noAutofit/>
          </a:bodyPr>
          <a:lstStyle/>
          <a:p>
            <a:pPr>
              <a:lnSpc>
                <a:spcPct val="100000"/>
              </a:lnSpc>
            </a:pPr>
            <a:r>
              <a:rPr lang="ru-RU" sz="4800" b="0" strike="noStrike" spc="-1">
                <a:solidFill>
                  <a:srgbClr val="FFFFFF"/>
                </a:solidFill>
                <a:latin typeface="Century Gothic"/>
              </a:rPr>
              <a:t>Образец заголовка</a:t>
            </a:r>
            <a:endParaRPr lang="ru-RU" sz="4800" b="0" strike="noStrike" spc="-1">
              <a:solidFill>
                <a:srgbClr val="000000"/>
              </a:solidFill>
              <a:latin typeface="Century Gothic"/>
            </a:endParaRPr>
          </a:p>
        </p:txBody>
      </p:sp>
      <p:sp>
        <p:nvSpPr>
          <p:cNvPr id="20" name="PlaceHolder 21"/>
          <p:cNvSpPr>
            <a:spLocks noGrp="1"/>
          </p:cNvSpPr>
          <p:nvPr>
            <p:ph type="dt"/>
          </p:nvPr>
        </p:nvSpPr>
        <p:spPr>
          <a:xfrm rot="5400000">
            <a:off x="7498080" y="1828800"/>
            <a:ext cx="990360" cy="228240"/>
          </a:xfrm>
          <a:prstGeom prst="rect">
            <a:avLst/>
          </a:prstGeom>
        </p:spPr>
        <p:txBody>
          <a:bodyPr>
            <a:noAutofit/>
          </a:bodyPr>
          <a:lstStyle/>
          <a:p>
            <a:pPr>
              <a:lnSpc>
                <a:spcPct val="100000"/>
              </a:lnSpc>
            </a:pPr>
            <a:fld id="{2CA748F2-AA27-424A-84C2-FCF5589B13AA}" type="datetime">
              <a:rPr lang="uk-UA" sz="900" b="0" strike="noStrike" spc="-1">
                <a:solidFill>
                  <a:srgbClr val="FFFFFF"/>
                </a:solidFill>
                <a:latin typeface="Century Gothic"/>
              </a:rPr>
              <a:t>31.05.2022</a:t>
            </a:fld>
            <a:endParaRPr lang="uk-UA" sz="900" b="0" strike="noStrike" spc="-1">
              <a:latin typeface="Times New Roman"/>
            </a:endParaRPr>
          </a:p>
        </p:txBody>
      </p:sp>
      <p:sp>
        <p:nvSpPr>
          <p:cNvPr id="21" name="PlaceHolder 22"/>
          <p:cNvSpPr>
            <a:spLocks noGrp="1"/>
          </p:cNvSpPr>
          <p:nvPr>
            <p:ph type="ftr"/>
          </p:nvPr>
        </p:nvSpPr>
        <p:spPr>
          <a:xfrm rot="5400000">
            <a:off x="6236280" y="3264480"/>
            <a:ext cx="3859560" cy="228240"/>
          </a:xfrm>
          <a:prstGeom prst="rect">
            <a:avLst/>
          </a:prstGeom>
        </p:spPr>
        <p:txBody>
          <a:bodyPr anchor="b">
            <a:noAutofit/>
          </a:bodyPr>
          <a:lstStyle/>
          <a:p>
            <a:endParaRPr lang="uk-UA" sz="2400" b="0" strike="noStrike" spc="-1">
              <a:latin typeface="Times New Roman"/>
            </a:endParaRPr>
          </a:p>
        </p:txBody>
      </p:sp>
      <p:sp>
        <p:nvSpPr>
          <p:cNvPr id="22" name="CustomShape 23"/>
          <p:cNvSpPr/>
          <p:nvPr/>
        </p:nvSpPr>
        <p:spPr>
          <a:xfrm>
            <a:off x="7745760" y="0"/>
            <a:ext cx="685440" cy="1099080"/>
          </a:xfrm>
          <a:prstGeom prst="rect">
            <a:avLst/>
          </a:prstGeom>
          <a:solidFill>
            <a:schemeClr val="accent1"/>
          </a:soli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3" name="PlaceHolder 24"/>
          <p:cNvSpPr>
            <a:spLocks noGrp="1"/>
          </p:cNvSpPr>
          <p:nvPr>
            <p:ph type="sldNum"/>
          </p:nvPr>
        </p:nvSpPr>
        <p:spPr>
          <a:xfrm>
            <a:off x="7678440" y="295560"/>
            <a:ext cx="790920" cy="767160"/>
          </a:xfrm>
          <a:prstGeom prst="rect">
            <a:avLst/>
          </a:prstGeom>
        </p:spPr>
        <p:txBody>
          <a:bodyPr lIns="90000" tIns="45000" rIns="90000" bIns="45000" anchor="b">
            <a:noAutofit/>
          </a:bodyPr>
          <a:lstStyle/>
          <a:p>
            <a:pPr algn="ctr">
              <a:lnSpc>
                <a:spcPct val="100000"/>
              </a:lnSpc>
            </a:pPr>
            <a:fld id="{B0C8E409-EB48-4DDC-B14F-EE9A05AB9E59}" type="slidenum">
              <a:rPr lang="uk-UA" sz="2800" b="0" strike="noStrike" spc="-1">
                <a:solidFill>
                  <a:srgbClr val="FFFFFF"/>
                </a:solidFill>
                <a:latin typeface="Century Gothic"/>
              </a:rPr>
              <a:t>‹#›</a:t>
            </a:fld>
            <a:endParaRPr lang="uk-UA" sz="2800" b="0" strike="noStrike" spc="-1">
              <a:latin typeface="Times New Roman"/>
            </a:endParaRPr>
          </a:p>
        </p:txBody>
      </p:sp>
      <p:sp>
        <p:nvSpPr>
          <p:cNvPr id="24" name="PlaceHolder 2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404040"/>
                </a:solidFill>
                <a:latin typeface="Century Gothic"/>
              </a:rPr>
              <a:t>Для правки структуры щёлкните мышью</a:t>
            </a:r>
          </a:p>
          <a:p>
            <a:pPr marL="864000" lvl="1" indent="-324000">
              <a:spcBef>
                <a:spcPts val="1134"/>
              </a:spcBef>
              <a:buClr>
                <a:srgbClr val="000000"/>
              </a:buClr>
              <a:buSzPct val="75000"/>
              <a:buFont typeface="Symbol" charset="2"/>
              <a:buChar char=""/>
            </a:pPr>
            <a:r>
              <a:rPr lang="ru-RU" sz="1400" b="0" strike="noStrike" spc="-1">
                <a:solidFill>
                  <a:srgbClr val="404040"/>
                </a:solidFill>
                <a:latin typeface="Century Gothic"/>
              </a:rPr>
              <a:t>Второй уровень структуры</a:t>
            </a:r>
          </a:p>
          <a:p>
            <a:pPr marL="1296000" lvl="2" indent="-288000">
              <a:spcBef>
                <a:spcPts val="850"/>
              </a:spcBef>
              <a:buClr>
                <a:srgbClr val="000000"/>
              </a:buClr>
              <a:buSzPct val="45000"/>
              <a:buFont typeface="Wingdings" charset="2"/>
              <a:buChar char=""/>
            </a:pPr>
            <a:r>
              <a:rPr lang="ru-RU" sz="1200" b="0" strike="noStrike" spc="-1">
                <a:solidFill>
                  <a:srgbClr val="404040"/>
                </a:solidFill>
                <a:latin typeface="Century Gothic"/>
              </a:rPr>
              <a:t>Третий уровень структуры</a:t>
            </a:r>
          </a:p>
          <a:p>
            <a:pPr marL="1728000" lvl="3" indent="-216000">
              <a:spcBef>
                <a:spcPts val="567"/>
              </a:spcBef>
              <a:buClr>
                <a:srgbClr val="000000"/>
              </a:buClr>
              <a:buSzPct val="75000"/>
              <a:buFont typeface="Symbol" charset="2"/>
              <a:buChar char=""/>
            </a:pPr>
            <a:r>
              <a:rPr lang="ru-RU" sz="1200" b="0" strike="noStrike" spc="-1">
                <a:solidFill>
                  <a:srgbClr val="404040"/>
                </a:solidFill>
                <a:latin typeface="Century Gothic"/>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404040"/>
                </a:solidFill>
                <a:latin typeface="Century Gothic"/>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404040"/>
                </a:solidFill>
                <a:latin typeface="Century Gothic"/>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404040"/>
                </a:solidFill>
                <a:latin typeface="Century Gothic"/>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1" name="Group 1"/>
          <p:cNvGrpSpPr/>
          <p:nvPr/>
        </p:nvGrpSpPr>
        <p:grpSpPr>
          <a:xfrm>
            <a:off x="-1440" y="0"/>
            <a:ext cx="9145080" cy="6860520"/>
            <a:chOff x="-1440" y="0"/>
            <a:chExt cx="9145080" cy="6860520"/>
          </a:xfrm>
        </p:grpSpPr>
        <p:sp>
          <p:nvSpPr>
            <p:cNvPr id="62" name="CustomShape 2"/>
            <p:cNvSpPr/>
            <p:nvPr/>
          </p:nvSpPr>
          <p:spPr>
            <a:xfrm>
              <a:off x="0" y="0"/>
              <a:ext cx="9118440" cy="6857640"/>
            </a:xfrm>
            <a:prstGeom prst="rect">
              <a:avLst/>
            </a:prstGeom>
            <a:blipFill rotWithShape="0">
              <a:blip r:embed="rId14"/>
              <a:stretch>
                <a:fillRect l="-353750" r="-359635"/>
              </a:stretch>
            </a:blipFill>
            <a:ln>
              <a:noFill/>
            </a:ln>
          </p:spPr>
          <p:style>
            <a:lnRef idx="2">
              <a:schemeClr val="accent1">
                <a:shade val="50000"/>
              </a:schemeClr>
            </a:lnRef>
            <a:fillRef idx="1">
              <a:schemeClr val="accent1"/>
            </a:fillRef>
            <a:effectRef idx="0">
              <a:schemeClr val="accent1"/>
            </a:effectRef>
            <a:fontRef idx="minor"/>
          </p:style>
        </p:sp>
        <p:sp>
          <p:nvSpPr>
            <p:cNvPr id="63" name="CustomShape 3"/>
            <p:cNvSpPr/>
            <p:nvPr/>
          </p:nvSpPr>
          <p:spPr>
            <a:xfrm>
              <a:off x="0" y="2895480"/>
              <a:ext cx="2361960" cy="2361960"/>
            </a:xfrm>
            <a:prstGeom prst="ellipse">
              <a:avLst/>
            </a:prstGeom>
            <a:gradFill rotWithShape="0">
              <a:gsLst>
                <a:gs pos="0">
                  <a:schemeClr val="accent5">
                    <a:alpha val="8000"/>
                  </a:schemeClr>
                </a:gs>
                <a:gs pos="36000">
                  <a:schemeClr val="accent5">
                    <a:alpha val="8000"/>
                  </a:schemeClr>
                </a:gs>
                <a:gs pos="72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4" name="CustomShape 4"/>
            <p:cNvSpPr/>
            <p:nvPr/>
          </p:nvSpPr>
          <p:spPr>
            <a:xfrm>
              <a:off x="6299280" y="1676520"/>
              <a:ext cx="2819160" cy="2819160"/>
            </a:xfrm>
            <a:prstGeom prst="ellipse">
              <a:avLst/>
            </a:prstGeom>
            <a:gradFill rotWithShape="0">
              <a:gsLst>
                <a:gs pos="0">
                  <a:schemeClr val="accent5">
                    <a:alpha val="7000"/>
                  </a:schemeClr>
                </a:gs>
                <a:gs pos="36000">
                  <a:schemeClr val="accent5">
                    <a:alpha val="6000"/>
                  </a:schemeClr>
                </a:gs>
                <a:gs pos="69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5" name="CustomShape 5"/>
            <p:cNvSpPr/>
            <p:nvPr/>
          </p:nvSpPr>
          <p:spPr>
            <a:xfrm>
              <a:off x="5689800" y="0"/>
              <a:ext cx="1599840" cy="1599840"/>
            </a:xfrm>
            <a:prstGeom prst="ellipse">
              <a:avLst/>
            </a:prstGeom>
            <a:gradFill rotWithShape="0">
              <a:gsLst>
                <a:gs pos="0">
                  <a:schemeClr val="accent5">
                    <a:alpha val="14000"/>
                  </a:schemeClr>
                </a:gs>
                <a:gs pos="36000">
                  <a:schemeClr val="accent5">
                    <a:alpha val="7000"/>
                  </a:schemeClr>
                </a:gs>
                <a:gs pos="73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6" name="CustomShape 6"/>
            <p:cNvSpPr/>
            <p:nvPr/>
          </p:nvSpPr>
          <p:spPr>
            <a:xfrm>
              <a:off x="6299280" y="5870160"/>
              <a:ext cx="990360" cy="990360"/>
            </a:xfrm>
            <a:prstGeom prst="ellipse">
              <a:avLst/>
            </a:prstGeom>
            <a:gradFill rotWithShape="0">
              <a:gsLst>
                <a:gs pos="0">
                  <a:schemeClr val="accent5">
                    <a:alpha val="14000"/>
                  </a:schemeClr>
                </a:gs>
                <a:gs pos="36000">
                  <a:schemeClr val="accent5">
                    <a:alpha val="7000"/>
                  </a:schemeClr>
                </a:gs>
                <a:gs pos="66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7" name="CustomShape 7"/>
            <p:cNvSpPr/>
            <p:nvPr/>
          </p:nvSpPr>
          <p:spPr>
            <a:xfrm>
              <a:off x="-1440" y="2666880"/>
              <a:ext cx="4190760" cy="4190760"/>
            </a:xfrm>
            <a:prstGeom prst="ellipse">
              <a:avLst/>
            </a:prstGeom>
            <a:gradFill rotWithShape="0">
              <a:gsLst>
                <a:gs pos="0">
                  <a:schemeClr val="accent5">
                    <a:alpha val="11000"/>
                  </a:schemeClr>
                </a:gs>
                <a:gs pos="36000">
                  <a:schemeClr val="accent5">
                    <a:alpha val="10000"/>
                  </a:schemeClr>
                </a:gs>
                <a:gs pos="75000">
                  <a:schemeClr val="accent5">
                    <a:alpha val="0"/>
                  </a:schemeClr>
                </a:gs>
              </a:gsLst>
              <a:lin ang="0"/>
            </a:gra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8" name="CustomShape 8"/>
            <p:cNvSpPr/>
            <p:nvPr/>
          </p:nvSpPr>
          <p:spPr>
            <a:xfrm rot="21010200">
              <a:off x="6359760" y="1789920"/>
              <a:ext cx="2377440" cy="317520"/>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tyle>
            <a:lnRef idx="0">
              <a:scrgbClr r="0" g="0" b="0"/>
            </a:lnRef>
            <a:fillRef idx="0">
              <a:scrgbClr r="0" g="0" b="0"/>
            </a:fillRef>
            <a:effectRef idx="0">
              <a:scrgbClr r="0" g="0" b="0"/>
            </a:effectRef>
            <a:fontRef idx="minor"/>
          </p:style>
        </p:sp>
        <p:sp>
          <p:nvSpPr>
            <p:cNvPr id="69" name="CustomShape 9"/>
            <p:cNvSpPr/>
            <p:nvPr/>
          </p:nvSpPr>
          <p:spPr>
            <a:xfrm>
              <a:off x="484920" y="1856520"/>
              <a:ext cx="8173440" cy="4534920"/>
            </a:xfrm>
            <a:custGeom>
              <a:avLst/>
              <a:gdLst/>
              <a:ahLst/>
              <a:cxnLst/>
              <a:rect l="l" t="t"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70" name="CustomShape 10"/>
            <p:cNvSpPr/>
            <p:nvPr/>
          </p:nvSpPr>
          <p:spPr>
            <a:xfrm>
              <a:off x="0" y="0"/>
              <a:ext cx="9143640" cy="6857640"/>
            </a:xfrm>
            <a:custGeom>
              <a:avLst/>
              <a:gdLst/>
              <a:ahLst/>
              <a:cxnLst/>
              <a:rect l="l" t="t"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tyle>
            <a:lnRef idx="0">
              <a:scrgbClr r="0" g="0" b="0"/>
            </a:lnRef>
            <a:fillRef idx="0">
              <a:scrgbClr r="0" g="0" b="0"/>
            </a:fillRef>
            <a:effectRef idx="0">
              <a:scrgbClr r="0" g="0" b="0"/>
            </a:effectRef>
            <a:fontRef idx="minor"/>
          </p:style>
        </p:sp>
      </p:grpSp>
      <p:sp>
        <p:nvSpPr>
          <p:cNvPr id="71" name="CustomShape 11"/>
          <p:cNvSpPr/>
          <p:nvPr/>
        </p:nvSpPr>
        <p:spPr>
          <a:xfrm>
            <a:off x="7745760" y="0"/>
            <a:ext cx="685440" cy="1099080"/>
          </a:xfrm>
          <a:prstGeom prst="rect">
            <a:avLst/>
          </a:prstGeom>
          <a:solidFill>
            <a:schemeClr val="accent1"/>
          </a:solidFill>
          <a:ln>
            <a:noFill/>
          </a:ln>
          <a:effectLst>
            <a:outerShdw blurRad="38100" dist="2556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72" name="PlaceHolder 12"/>
          <p:cNvSpPr>
            <a:spLocks noGrp="1"/>
          </p:cNvSpPr>
          <p:nvPr>
            <p:ph type="title"/>
          </p:nvPr>
        </p:nvSpPr>
        <p:spPr>
          <a:xfrm>
            <a:off x="865800" y="927000"/>
            <a:ext cx="6343200" cy="709560"/>
          </a:xfrm>
          <a:prstGeom prst="rect">
            <a:avLst/>
          </a:prstGeom>
        </p:spPr>
        <p:txBody>
          <a:bodyPr anchor="ctr">
            <a:noAutofit/>
          </a:bodyPr>
          <a:lstStyle/>
          <a:p>
            <a:pPr>
              <a:lnSpc>
                <a:spcPct val="100000"/>
              </a:lnSpc>
            </a:pPr>
            <a:r>
              <a:rPr lang="ru-RU" sz="3200" b="0" strike="noStrike" spc="-1">
                <a:solidFill>
                  <a:srgbClr val="FFFFFF"/>
                </a:solidFill>
                <a:latin typeface="Century Gothic"/>
              </a:rPr>
              <a:t>Образец заголовка</a:t>
            </a:r>
            <a:endParaRPr lang="ru-RU" sz="3200" b="0" strike="noStrike" spc="-1">
              <a:solidFill>
                <a:srgbClr val="000000"/>
              </a:solidFill>
              <a:latin typeface="Century Gothic"/>
            </a:endParaRPr>
          </a:p>
        </p:txBody>
      </p:sp>
      <p:sp>
        <p:nvSpPr>
          <p:cNvPr id="73" name="PlaceHolder 13"/>
          <p:cNvSpPr>
            <a:spLocks noGrp="1"/>
          </p:cNvSpPr>
          <p:nvPr>
            <p:ph type="body"/>
          </p:nvPr>
        </p:nvSpPr>
        <p:spPr>
          <a:xfrm>
            <a:off x="864360" y="2489040"/>
            <a:ext cx="6345000" cy="3530160"/>
          </a:xfrm>
          <a:prstGeom prst="rect">
            <a:avLst/>
          </a:prstGeom>
        </p:spPr>
        <p:txBody>
          <a:bodyPr>
            <a:noAutofit/>
          </a:bodyPr>
          <a:lstStyle/>
          <a:p>
            <a:pPr marL="343080" indent="-342720">
              <a:lnSpc>
                <a:spcPct val="100000"/>
              </a:lnSpc>
              <a:spcBef>
                <a:spcPts val="1001"/>
              </a:spcBef>
              <a:buClr>
                <a:srgbClr val="B31166"/>
              </a:buClr>
              <a:buSzPct val="80000"/>
              <a:buFont typeface="Wingdings 3" charset="2"/>
              <a:buChar char=""/>
            </a:pPr>
            <a:r>
              <a:rPr lang="ru-RU" sz="1800" b="0" strike="noStrike" spc="-1">
                <a:solidFill>
                  <a:srgbClr val="404040"/>
                </a:solidFill>
                <a:latin typeface="Century Gothic"/>
              </a:rPr>
              <a:t>Образец текста</a:t>
            </a:r>
          </a:p>
          <a:p>
            <a:pPr marL="685800" lvl="1" indent="-282960">
              <a:lnSpc>
                <a:spcPct val="100000"/>
              </a:lnSpc>
              <a:spcBef>
                <a:spcPts val="1001"/>
              </a:spcBef>
              <a:buClr>
                <a:srgbClr val="B31166"/>
              </a:buClr>
              <a:buSzPct val="80000"/>
              <a:buFont typeface="Wingdings 3" charset="2"/>
              <a:buChar char=""/>
            </a:pPr>
            <a:r>
              <a:rPr lang="ru-RU" sz="1600" b="0" strike="noStrike" spc="-1">
                <a:solidFill>
                  <a:srgbClr val="404040"/>
                </a:solidFill>
                <a:latin typeface="Century Gothic"/>
              </a:rPr>
              <a:t>Второй уровень</a:t>
            </a:r>
          </a:p>
          <a:p>
            <a:pPr marL="960120" lvl="2" indent="-228240">
              <a:lnSpc>
                <a:spcPct val="100000"/>
              </a:lnSpc>
              <a:spcBef>
                <a:spcPts val="1001"/>
              </a:spcBef>
              <a:buClr>
                <a:srgbClr val="B31166"/>
              </a:buClr>
              <a:buSzPct val="80000"/>
              <a:buFont typeface="Wingdings 3" charset="2"/>
              <a:buChar char=""/>
            </a:pPr>
            <a:r>
              <a:rPr lang="ru-RU" sz="1400" b="0" strike="noStrike" spc="-1">
                <a:solidFill>
                  <a:srgbClr val="404040"/>
                </a:solidFill>
                <a:latin typeface="Century Gothic"/>
              </a:rPr>
              <a:t>Третий уровень</a:t>
            </a:r>
          </a:p>
          <a:p>
            <a:pPr marL="1234440" lvl="3" indent="-228240">
              <a:lnSpc>
                <a:spcPct val="100000"/>
              </a:lnSpc>
              <a:spcBef>
                <a:spcPts val="1001"/>
              </a:spcBef>
              <a:buClr>
                <a:srgbClr val="B31166"/>
              </a:buClr>
              <a:buSzPct val="80000"/>
              <a:buFont typeface="Wingdings 3" charset="2"/>
              <a:buChar char=""/>
            </a:pPr>
            <a:r>
              <a:rPr lang="ru-RU" sz="1200" b="0" strike="noStrike" spc="-1">
                <a:solidFill>
                  <a:srgbClr val="404040"/>
                </a:solidFill>
                <a:latin typeface="Century Gothic"/>
              </a:rPr>
              <a:t>Четвертый уровень</a:t>
            </a:r>
          </a:p>
          <a:p>
            <a:pPr marL="1508760" lvl="4" indent="-228240">
              <a:lnSpc>
                <a:spcPct val="100000"/>
              </a:lnSpc>
              <a:spcBef>
                <a:spcPts val="1001"/>
              </a:spcBef>
              <a:buClr>
                <a:srgbClr val="B31166"/>
              </a:buClr>
              <a:buSzPct val="80000"/>
              <a:buFont typeface="Wingdings 3" charset="2"/>
              <a:buChar char=""/>
            </a:pPr>
            <a:r>
              <a:rPr lang="ru-RU" sz="1200" b="0" strike="noStrike" spc="-1">
                <a:solidFill>
                  <a:srgbClr val="404040"/>
                </a:solidFill>
                <a:latin typeface="Century Gothic"/>
              </a:rPr>
              <a:t>Пятый уровень</a:t>
            </a:r>
          </a:p>
        </p:txBody>
      </p:sp>
      <p:sp>
        <p:nvSpPr>
          <p:cNvPr id="74" name="PlaceHolder 14"/>
          <p:cNvSpPr>
            <a:spLocks noGrp="1"/>
          </p:cNvSpPr>
          <p:nvPr>
            <p:ph type="dt"/>
          </p:nvPr>
        </p:nvSpPr>
        <p:spPr>
          <a:xfrm>
            <a:off x="7574400" y="6365520"/>
            <a:ext cx="990360" cy="228240"/>
          </a:xfrm>
          <a:prstGeom prst="rect">
            <a:avLst/>
          </a:prstGeom>
        </p:spPr>
        <p:txBody>
          <a:bodyPr anchor="b">
            <a:noAutofit/>
          </a:bodyPr>
          <a:lstStyle/>
          <a:p>
            <a:pPr algn="r">
              <a:lnSpc>
                <a:spcPct val="100000"/>
              </a:lnSpc>
            </a:pPr>
            <a:fld id="{4CBEF43E-82EA-48FD-8F57-797519C5A447}" type="datetime">
              <a:rPr lang="uk-UA" sz="900" b="1" strike="noStrike" spc="-1">
                <a:solidFill>
                  <a:srgbClr val="B31166"/>
                </a:solidFill>
                <a:latin typeface="Century Gothic"/>
              </a:rPr>
              <a:t>31.05.2022</a:t>
            </a:fld>
            <a:endParaRPr lang="uk-UA" sz="900" b="0" strike="noStrike" spc="-1">
              <a:latin typeface="Times New Roman"/>
            </a:endParaRPr>
          </a:p>
        </p:txBody>
      </p:sp>
      <p:sp>
        <p:nvSpPr>
          <p:cNvPr id="75" name="PlaceHolder 15"/>
          <p:cNvSpPr>
            <a:spLocks noGrp="1"/>
          </p:cNvSpPr>
          <p:nvPr>
            <p:ph type="ftr"/>
          </p:nvPr>
        </p:nvSpPr>
        <p:spPr>
          <a:xfrm>
            <a:off x="590760" y="6365520"/>
            <a:ext cx="3859560" cy="228240"/>
          </a:xfrm>
          <a:prstGeom prst="rect">
            <a:avLst/>
          </a:prstGeom>
        </p:spPr>
        <p:txBody>
          <a:bodyPr anchor="b">
            <a:noAutofit/>
          </a:bodyPr>
          <a:lstStyle/>
          <a:p>
            <a:endParaRPr lang="uk-UA" sz="2400" b="0" strike="noStrike" spc="-1">
              <a:latin typeface="Times New Roman"/>
            </a:endParaRPr>
          </a:p>
        </p:txBody>
      </p:sp>
      <p:sp>
        <p:nvSpPr>
          <p:cNvPr id="76" name="PlaceHolder 16"/>
          <p:cNvSpPr>
            <a:spLocks noGrp="1"/>
          </p:cNvSpPr>
          <p:nvPr>
            <p:ph type="sldNum"/>
          </p:nvPr>
        </p:nvSpPr>
        <p:spPr>
          <a:xfrm>
            <a:off x="7678440" y="295560"/>
            <a:ext cx="790920" cy="767160"/>
          </a:xfrm>
          <a:prstGeom prst="rect">
            <a:avLst/>
          </a:prstGeom>
        </p:spPr>
        <p:txBody>
          <a:bodyPr lIns="90000" tIns="45000" rIns="90000" bIns="45000" anchor="b">
            <a:noAutofit/>
          </a:bodyPr>
          <a:lstStyle/>
          <a:p>
            <a:pPr algn="ctr">
              <a:lnSpc>
                <a:spcPct val="100000"/>
              </a:lnSpc>
            </a:pPr>
            <a:fld id="{AEF75635-0058-409C-B897-44EE909A8355}" type="slidenum">
              <a:rPr lang="uk-UA" sz="2800" b="0" strike="noStrike" spc="-1">
                <a:solidFill>
                  <a:srgbClr val="FFFFFF"/>
                </a:solidFill>
                <a:latin typeface="Century Gothic"/>
              </a:rPr>
              <a:t>‹#›</a:t>
            </a:fld>
            <a:endParaRPr lang="uk-UA" sz="28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3" name="Picture 4"/>
          <p:cNvPicPr/>
          <p:nvPr/>
        </p:nvPicPr>
        <p:blipFill>
          <a:blip r:embed="rId3"/>
          <a:stretch/>
        </p:blipFill>
        <p:spPr>
          <a:xfrm>
            <a:off x="467640" y="476640"/>
            <a:ext cx="8208720" cy="5904360"/>
          </a:xfrm>
          <a:prstGeom prst="rect">
            <a:avLst/>
          </a:prstGeom>
          <a:ln>
            <a:noFill/>
          </a:ln>
        </p:spPr>
      </p:pic>
      <p:sp>
        <p:nvSpPr>
          <p:cNvPr id="114" name="TextShape 1"/>
          <p:cNvSpPr txBox="1"/>
          <p:nvPr/>
        </p:nvSpPr>
        <p:spPr>
          <a:xfrm>
            <a:off x="1547664" y="2636912"/>
            <a:ext cx="7772040" cy="1974600"/>
          </a:xfrm>
          <a:prstGeom prst="rect">
            <a:avLst/>
          </a:prstGeom>
          <a:noFill/>
          <a:ln>
            <a:noFill/>
          </a:ln>
        </p:spPr>
        <p:txBody>
          <a:bodyPr anchor="b">
            <a:noAutofit/>
          </a:bodyPr>
          <a:lstStyle/>
          <a:p>
            <a:pPr>
              <a:lnSpc>
                <a:spcPct val="100000"/>
              </a:lnSpc>
            </a:pPr>
            <a:r>
              <a:rPr lang="ru-RU" sz="4800" b="1" strike="noStrike" spc="-1" dirty="0" err="1">
                <a:solidFill>
                  <a:srgbClr val="FFFF00"/>
                </a:solidFill>
                <a:latin typeface="Century Gothic"/>
              </a:rPr>
              <a:t>Комунікаційні</a:t>
            </a:r>
            <a:r>
              <a:rPr lang="ru-RU" sz="4800" b="1" strike="noStrike" spc="-1" dirty="0">
                <a:solidFill>
                  <a:srgbClr val="FFFF00"/>
                </a:solidFill>
                <a:latin typeface="Century Gothic"/>
              </a:rPr>
              <a:t> погляди Маршала </a:t>
            </a:r>
            <a:r>
              <a:rPr lang="ru-RU" sz="4800" b="1" strike="noStrike" spc="-1" dirty="0" err="1" smtClean="0">
                <a:solidFill>
                  <a:srgbClr val="FFFF00"/>
                </a:solidFill>
                <a:latin typeface="Century Gothic"/>
              </a:rPr>
              <a:t>Маклюена</a:t>
            </a:r>
            <a:endParaRPr lang="ru-RU" sz="4800" b="1" strike="noStrike" spc="-1" dirty="0" smtClean="0">
              <a:solidFill>
                <a:srgbClr val="FFFF00"/>
              </a:solidFill>
              <a:latin typeface="Century Gothic"/>
            </a:endParaRPr>
          </a:p>
          <a:p>
            <a:pPr>
              <a:lnSpc>
                <a:spcPct val="100000"/>
              </a:lnSpc>
            </a:pPr>
            <a:r>
              <a:rPr lang="ru-RU" sz="4800" b="1" dirty="0" err="1">
                <a:solidFill>
                  <a:srgbClr val="FFFF00"/>
                </a:solidFill>
              </a:rPr>
              <a:t>Осмислення</a:t>
            </a:r>
            <a:r>
              <a:rPr lang="ru-RU" sz="4800" b="1" dirty="0">
                <a:solidFill>
                  <a:srgbClr val="FFFF00"/>
                </a:solidFill>
              </a:rPr>
              <a:t> проблем </a:t>
            </a:r>
            <a:r>
              <a:rPr lang="ru-RU" sz="4800" b="1" dirty="0" err="1">
                <a:solidFill>
                  <a:srgbClr val="FFFF00"/>
                </a:solidFill>
              </a:rPr>
              <a:t>журналістики</a:t>
            </a:r>
            <a:r>
              <a:rPr lang="ru-RU" sz="4800" b="1" dirty="0">
                <a:solidFill>
                  <a:srgbClr val="FFFF00"/>
                </a:solidFill>
              </a:rPr>
              <a:t> </a:t>
            </a:r>
            <a:r>
              <a:rPr lang="ru-RU" sz="4800" b="1" dirty="0" err="1">
                <a:solidFill>
                  <a:srgbClr val="FFFF00"/>
                </a:solidFill>
              </a:rPr>
              <a:t>крізь</a:t>
            </a:r>
            <a:r>
              <a:rPr lang="ru-RU" sz="4800" b="1" dirty="0">
                <a:solidFill>
                  <a:srgbClr val="FFFF00"/>
                </a:solidFill>
              </a:rPr>
              <a:t> призму </a:t>
            </a:r>
            <a:r>
              <a:rPr lang="ru-RU" sz="4800" b="1" dirty="0" err="1">
                <a:solidFill>
                  <a:srgbClr val="FFFF00"/>
                </a:solidFill>
              </a:rPr>
              <a:t>філософії</a:t>
            </a:r>
            <a:endParaRPr lang="ru-RU" sz="4800" b="0" strike="noStrike" spc="-1" dirty="0">
              <a:solidFill>
                <a:srgbClr val="FFFF00"/>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714240" y="1357200"/>
            <a:ext cx="7772040" cy="4571640"/>
          </a:xfrm>
          <a:prstGeom prst="rect">
            <a:avLst/>
          </a:prstGeom>
          <a:noFill/>
          <a:ln>
            <a:noFill/>
          </a:ln>
        </p:spPr>
        <p:txBody>
          <a:bodyPr>
            <a:normAutofit/>
          </a:bodyPr>
          <a:lstStyle/>
          <a:p>
            <a:pPr marL="343080" indent="-342720" algn="just">
              <a:lnSpc>
                <a:spcPct val="100000"/>
              </a:lnSpc>
              <a:spcBef>
                <a:spcPts val="1001"/>
              </a:spcBef>
            </a:pPr>
            <a:r>
              <a:rPr lang="ru-RU" sz="1800" b="0" strike="noStrike" spc="-1">
                <a:solidFill>
                  <a:srgbClr val="404040"/>
                </a:solidFill>
                <a:latin typeface="Century Gothic"/>
              </a:rPr>
              <a:t>	</a:t>
            </a:r>
            <a:r>
              <a:rPr lang="ru-RU" sz="1800" b="0" strike="noStrike" spc="-1">
                <a:solidFill>
                  <a:srgbClr val="FFFFFF"/>
                </a:solidFill>
                <a:latin typeface="Century Gothic"/>
              </a:rPr>
              <a:t>За допомогою модерних засобів комунікації людство регресуеє усної системи комунікації. За допомогою </a:t>
            </a:r>
            <a:r>
              <a:rPr lang="ru-RU" sz="1800" b="0" strike="noStrike" spc="-1">
                <a:solidFill>
                  <a:srgbClr val="000000"/>
                </a:solidFill>
                <a:latin typeface="Century Gothic"/>
              </a:rPr>
              <a:t>могутньої техніки створюється максимально широке поле (засадничо тотожне людству) функціонування усної інформації. Особистість розчиняється в масовій свідомості. Це дозволяє Г. М. Маклюену твердити: "Якщо історія починається з винайденням писемності, то вона закінчується з винайденням телебачення". Розгляд цього типу ЗМК і складає наступний розділ теорії Г. М. Маклюена.</a:t>
            </a:r>
            <a:endParaRPr lang="ru-RU" sz="1800" b="0" strike="noStrike" spc="-1">
              <a:solidFill>
                <a:srgbClr val="404040"/>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2" name="TextShape 1"/>
          <p:cNvSpPr txBox="1"/>
          <p:nvPr/>
        </p:nvSpPr>
        <p:spPr>
          <a:xfrm>
            <a:off x="865800" y="927000"/>
            <a:ext cx="6343200" cy="709560"/>
          </a:xfrm>
          <a:prstGeom prst="rect">
            <a:avLst/>
          </a:prstGeom>
          <a:noFill/>
          <a:ln>
            <a:noFill/>
          </a:ln>
        </p:spPr>
        <p:txBody>
          <a:bodyPr anchor="ctr">
            <a:noAutofit/>
          </a:bodyPr>
          <a:lstStyle/>
          <a:p>
            <a:pPr>
              <a:lnSpc>
                <a:spcPct val="100000"/>
              </a:lnSpc>
            </a:pPr>
            <a:r>
              <a:rPr lang="ru-RU" sz="3200" b="0" strike="noStrike" spc="-1">
                <a:solidFill>
                  <a:srgbClr val="FFFFFF"/>
                </a:solidFill>
                <a:latin typeface="Century Gothic"/>
              </a:rPr>
              <a:t>Телебачення</a:t>
            </a:r>
            <a:endParaRPr lang="ru-RU" sz="3200" b="0" strike="noStrike" spc="-1">
              <a:solidFill>
                <a:srgbClr val="000000"/>
              </a:solidFill>
              <a:latin typeface="Century Gothic"/>
            </a:endParaRPr>
          </a:p>
        </p:txBody>
      </p:sp>
      <p:sp>
        <p:nvSpPr>
          <p:cNvPr id="133" name="TextShape 2"/>
          <p:cNvSpPr txBox="1"/>
          <p:nvPr/>
        </p:nvSpPr>
        <p:spPr>
          <a:xfrm>
            <a:off x="914400" y="1783440"/>
            <a:ext cx="7772040" cy="3931200"/>
          </a:xfrm>
          <a:prstGeom prst="rect">
            <a:avLst/>
          </a:prstGeom>
          <a:gradFill rotWithShape="0">
            <a:gsLst>
              <a:gs pos="0">
                <a:srgbClr val="F3F3F3"/>
              </a:gs>
              <a:gs pos="100000">
                <a:srgbClr val="EDEDED"/>
              </a:gs>
            </a:gsLst>
            <a:lin ang="5400000"/>
          </a:gradFill>
          <a:ln>
            <a:noFill/>
          </a:ln>
        </p:spPr>
        <p:txBody>
          <a:bodyPr>
            <a:normAutofit/>
          </a:bodyPr>
          <a:lstStyle/>
          <a:p>
            <a:pPr marL="343080" indent="-342720" algn="just">
              <a:lnSpc>
                <a:spcPct val="100000"/>
              </a:lnSpc>
              <a:spcBef>
                <a:spcPts val="1001"/>
              </a:spcBef>
            </a:pPr>
            <a:r>
              <a:rPr lang="ru-RU" sz="1800" b="0" strike="noStrike" spc="-1">
                <a:solidFill>
                  <a:srgbClr val="404040"/>
                </a:solidFill>
                <a:latin typeface="Century Gothic"/>
              </a:rPr>
              <a:t>	ТБ дає змогу потрапити у нову епоху в історії людства. Ця епоха буде базуватися на нових електронних ЗМК, характерних синтетичним впливом на людину, сполучення зорового образу й мовлення. Новий журналізм, що започатковується зараз, базується на електронних ЗМК, які заперечують традиційну друковану журналістику, заміняють людині газету й журнал, а також і книгу. Саме телебачення стало найважливішим поштовхом для виникнення маскультури, пересічних творів літератури, естради й відеомистецтва, що створюються із свідомою настановою на заповнення ефірного часу без особливих претензій на мистецьку цінність.</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Рисунок 4"/>
          <p:cNvPicPr/>
          <p:nvPr/>
        </p:nvPicPr>
        <p:blipFill>
          <a:blip r:embed="rId2"/>
          <a:stretch/>
        </p:blipFill>
        <p:spPr>
          <a:xfrm>
            <a:off x="0" y="-99360"/>
            <a:ext cx="9143640" cy="6120360"/>
          </a:xfrm>
          <a:prstGeom prst="rect">
            <a:avLst/>
          </a:prstGeom>
          <a:ln>
            <a:noFill/>
          </a:ln>
        </p:spPr>
      </p:pic>
      <p:sp>
        <p:nvSpPr>
          <p:cNvPr id="135" name="CustomShape 1"/>
          <p:cNvSpPr/>
          <p:nvPr/>
        </p:nvSpPr>
        <p:spPr>
          <a:xfrm>
            <a:off x="323640" y="6237360"/>
            <a:ext cx="87127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uk-UA" sz="1800" b="0" strike="noStrike" spc="-1">
                <a:solidFill>
                  <a:srgbClr val="000000"/>
                </a:solidFill>
                <a:latin typeface="Century Gothic"/>
              </a:rPr>
              <a:t>Перший комп’ютер</a:t>
            </a:r>
            <a:endParaRPr lang="uk-UA"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6" name="TextShape 1"/>
          <p:cNvSpPr txBox="1"/>
          <p:nvPr/>
        </p:nvSpPr>
        <p:spPr>
          <a:xfrm>
            <a:off x="865800" y="927000"/>
            <a:ext cx="6343200" cy="709560"/>
          </a:xfrm>
          <a:prstGeom prst="rect">
            <a:avLst/>
          </a:prstGeom>
          <a:noFill/>
          <a:ln>
            <a:noFill/>
          </a:ln>
        </p:spPr>
        <p:txBody>
          <a:bodyPr anchor="ctr">
            <a:noAutofit/>
          </a:bodyPr>
          <a:lstStyle/>
          <a:p>
            <a:pPr>
              <a:lnSpc>
                <a:spcPct val="100000"/>
              </a:lnSpc>
            </a:pPr>
            <a:r>
              <a:rPr lang="ru-RU" sz="3200" b="0" strike="noStrike" spc="-1">
                <a:solidFill>
                  <a:srgbClr val="FFFFFF"/>
                </a:solidFill>
                <a:latin typeface="Century Gothic"/>
              </a:rPr>
              <a:t>Новий журналізм</a:t>
            </a:r>
            <a:endParaRPr lang="ru-RU" sz="3200" b="0" strike="noStrike" spc="-1">
              <a:solidFill>
                <a:srgbClr val="000000"/>
              </a:solidFill>
              <a:latin typeface="Century Gothic"/>
            </a:endParaRPr>
          </a:p>
        </p:txBody>
      </p:sp>
      <p:sp>
        <p:nvSpPr>
          <p:cNvPr id="137" name="TextShape 2"/>
          <p:cNvSpPr txBox="1"/>
          <p:nvPr/>
        </p:nvSpPr>
        <p:spPr>
          <a:xfrm>
            <a:off x="914400" y="1783440"/>
            <a:ext cx="7772040" cy="4359600"/>
          </a:xfrm>
          <a:prstGeom prst="rect">
            <a:avLst/>
          </a:prstGeom>
          <a:gradFill rotWithShape="0">
            <a:gsLst>
              <a:gs pos="0">
                <a:srgbClr val="F3F3F3"/>
              </a:gs>
              <a:gs pos="100000">
                <a:srgbClr val="EDEDED"/>
              </a:gs>
            </a:gsLst>
            <a:lin ang="5400000"/>
          </a:gradFill>
          <a:ln>
            <a:noFill/>
          </a:ln>
        </p:spPr>
        <p:txBody>
          <a:bodyPr>
            <a:normAutofit/>
          </a:bodyPr>
          <a:lstStyle/>
          <a:p>
            <a:pPr marL="343080" indent="-342720" algn="just">
              <a:lnSpc>
                <a:spcPct val="100000"/>
              </a:lnSpc>
              <a:spcBef>
                <a:spcPts val="1001"/>
              </a:spcBef>
            </a:pPr>
            <a:r>
              <a:rPr lang="ru-RU" sz="1800" b="0" strike="noStrike" spc="-1">
                <a:solidFill>
                  <a:srgbClr val="404040"/>
                </a:solidFill>
                <a:latin typeface="Century Gothic"/>
              </a:rPr>
              <a:t>	"Новий журналізм" - це відеожурналізм, адже на телеекрані може бути відображене усе, будь-які картини й сфери дійсності. Телестилістика - це стилістика рекламного мислення, де головна мета - яскравість форми, привабливість зовнішньої картинки. Телестилістика - це стихія імпровізованого усного мовлення, що не передбачає тривалого виношування думки, інтимного спілкування сам-на-сам, як у читача з книгою. Телестилістика - це прихована, таємна маніпулятивна пропаганда.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714240" y="1357200"/>
            <a:ext cx="7772040" cy="4571640"/>
          </a:xfrm>
          <a:prstGeom prst="rect">
            <a:avLst/>
          </a:prstGeom>
          <a:noFill/>
          <a:ln>
            <a:noFill/>
          </a:ln>
        </p:spPr>
        <p:txBody>
          <a:bodyPr>
            <a:normAutofit/>
          </a:bodyPr>
          <a:lstStyle/>
          <a:p>
            <a:pPr marL="343080" indent="-342720" algn="just">
              <a:lnSpc>
                <a:spcPct val="100000"/>
              </a:lnSpc>
              <a:spcBef>
                <a:spcPts val="1001"/>
              </a:spcBef>
            </a:pPr>
            <a:r>
              <a:rPr lang="ru-RU" sz="1800" b="0" strike="noStrike" spc="-1">
                <a:solidFill>
                  <a:srgbClr val="000000"/>
                </a:solidFill>
                <a:latin typeface="Century Gothic"/>
              </a:rPr>
              <a:t>	</a:t>
            </a:r>
            <a:r>
              <a:rPr lang="ru-RU" sz="1800" b="0" strike="noStrike" spc="-1">
                <a:solidFill>
                  <a:srgbClr val="FFFFFF"/>
                </a:solidFill>
                <a:latin typeface="Century Gothic"/>
              </a:rPr>
              <a:t>Індивід намагається пристосуватися до нової інформаційної ситуації, але зустрічається з істотними перешкодами. Він живе </a:t>
            </a:r>
            <a:r>
              <a:rPr lang="ru-RU" sz="1800" b="0" strike="noStrike" spc="-1">
                <a:solidFill>
                  <a:srgbClr val="000000"/>
                </a:solidFill>
                <a:latin typeface="Century Gothic"/>
              </a:rPr>
              <a:t>весь час з увімкнутою свідомістю, оскільки нескінченним є потік інформації з електронних ЗМК. Це перевантажує нервово-психічні структури людини, вона мусить відмовитися від фіксованої точки зору. В епоху миттєвої зміни новин, безперервного потоку інформації, щохвилинно діючої техніки ЗМК людина втрачає здатність до аналітичної діяльності, узагальнюючої роботи мозку. Людина вимикається з навколишньої дійсності, відокремлюється від безпосереднього соціального довкілля і переключається в світ екранної дійсності, вже не тотожний реальному світові, а зітканий з вражень, пропонованих з екрана. Телебачення нищить індивідуально-орієнтоване сприйняття дійсності, дискурсивно-логічне мислення й соціальну активність людини, унаслідок чого вона втрачає здатність бути особистістю.</a:t>
            </a:r>
            <a:endParaRPr lang="ru-RU" sz="1800" b="0" strike="noStrike" spc="-1">
              <a:solidFill>
                <a:srgbClr val="404040"/>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9" name="TextShape 1"/>
          <p:cNvSpPr txBox="1"/>
          <p:nvPr/>
        </p:nvSpPr>
        <p:spPr>
          <a:xfrm>
            <a:off x="865800" y="927000"/>
            <a:ext cx="6343200" cy="709560"/>
          </a:xfrm>
          <a:prstGeom prst="rect">
            <a:avLst/>
          </a:prstGeom>
          <a:noFill/>
          <a:ln>
            <a:noFill/>
          </a:ln>
        </p:spPr>
        <p:txBody>
          <a:bodyPr anchor="ctr">
            <a:noAutofit/>
          </a:bodyPr>
          <a:lstStyle/>
          <a:p>
            <a:pPr>
              <a:lnSpc>
                <a:spcPct val="100000"/>
              </a:lnSpc>
            </a:pPr>
            <a:r>
              <a:rPr lang="ru-RU" sz="3200" b="0" strike="noStrike" spc="-1">
                <a:solidFill>
                  <a:srgbClr val="FFFFFF"/>
                </a:solidFill>
                <a:latin typeface="Century Gothic"/>
              </a:rPr>
              <a:t>Телебачення</a:t>
            </a:r>
            <a:endParaRPr lang="ru-RU" sz="3200" b="0" strike="noStrike" spc="-1">
              <a:solidFill>
                <a:srgbClr val="000000"/>
              </a:solidFill>
              <a:latin typeface="Century Gothic"/>
            </a:endParaRPr>
          </a:p>
        </p:txBody>
      </p:sp>
      <p:sp>
        <p:nvSpPr>
          <p:cNvPr id="140" name="TextShape 2"/>
          <p:cNvSpPr txBox="1"/>
          <p:nvPr/>
        </p:nvSpPr>
        <p:spPr>
          <a:xfrm>
            <a:off x="914400" y="1783440"/>
            <a:ext cx="7772040" cy="4288320"/>
          </a:xfrm>
          <a:prstGeom prst="rect">
            <a:avLst/>
          </a:prstGeom>
          <a:gradFill rotWithShape="0">
            <a:gsLst>
              <a:gs pos="0">
                <a:srgbClr val="F3F3F3"/>
              </a:gs>
              <a:gs pos="100000">
                <a:srgbClr val="EDEDED"/>
              </a:gs>
            </a:gsLst>
            <a:lin ang="5400000"/>
          </a:gradFill>
          <a:ln>
            <a:noFill/>
          </a:ln>
        </p:spPr>
        <p:txBody>
          <a:bodyPr>
            <a:normAutofit/>
          </a:bodyPr>
          <a:lstStyle/>
          <a:p>
            <a:pPr marL="343080" indent="-342720" algn="just">
              <a:lnSpc>
                <a:spcPct val="100000"/>
              </a:lnSpc>
              <a:spcBef>
                <a:spcPts val="1001"/>
              </a:spcBef>
            </a:pPr>
            <a:r>
              <a:rPr lang="ru-RU" sz="1800" b="0" strike="noStrike" spc="-1">
                <a:solidFill>
                  <a:srgbClr val="404040"/>
                </a:solidFill>
                <a:latin typeface="Century Gothic"/>
              </a:rPr>
              <a:t>	Уже зараз завдяки телебаченню зник простір, втратив актуальність час, людство перемістилося назад в акустичний вимір. Пропоновані з екрану цінності стають спільними для мільйонів глядачів, людство відтак наближається до єдиного соціуму, прямує до тотальної гармонії. Пропонована телебаченням модель свідомості поширюється безмежно на весь світ, породжує колективну, масову свідомість. Людству залишився один крок до "всесвітнього селища".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928800" y="1500120"/>
            <a:ext cx="7772040" cy="4571640"/>
          </a:xfrm>
          <a:prstGeom prst="rect">
            <a:avLst/>
          </a:prstGeom>
          <a:noFill/>
          <a:ln>
            <a:noFill/>
          </a:ln>
        </p:spPr>
        <p:txBody>
          <a:bodyPr>
            <a:normAutofit fontScale="92500" lnSpcReduction="10000"/>
          </a:bodyPr>
          <a:lstStyle/>
          <a:p>
            <a:pPr marL="343080" indent="-342720" algn="just">
              <a:lnSpc>
                <a:spcPct val="100000"/>
              </a:lnSpc>
              <a:spcBef>
                <a:spcPts val="1001"/>
              </a:spcBef>
            </a:pPr>
            <a:r>
              <a:rPr lang="ru-RU" sz="1800" b="0" strike="noStrike" spc="-1">
                <a:solidFill>
                  <a:srgbClr val="404040"/>
                </a:solidFill>
                <a:latin typeface="Century Gothic"/>
              </a:rPr>
              <a:t>	</a:t>
            </a:r>
            <a:r>
              <a:rPr lang="ru-RU" sz="1800" b="0" strike="noStrike" spc="-1">
                <a:solidFill>
                  <a:srgbClr val="FFFFFF"/>
                </a:solidFill>
                <a:latin typeface="Century Gothic"/>
              </a:rPr>
              <a:t>Висновок про рух земного соціуму до "всесвітнього або глобального селища" здійснюється на підставі таких </a:t>
            </a:r>
            <a:r>
              <a:rPr lang="ru-RU" sz="1800" b="0" strike="noStrike" spc="-1">
                <a:solidFill>
                  <a:srgbClr val="000000"/>
                </a:solidFill>
                <a:latin typeface="Century Gothic"/>
              </a:rPr>
              <a:t>спостережень:</a:t>
            </a:r>
            <a:endParaRPr lang="ru-RU" sz="1800" b="0" strike="noStrike" spc="-1">
              <a:solidFill>
                <a:srgbClr val="404040"/>
              </a:solidFill>
              <a:latin typeface="Century Gothic"/>
            </a:endParaRPr>
          </a:p>
          <a:p>
            <a:pPr marL="343080" indent="-342720" algn="just">
              <a:lnSpc>
                <a:spcPct val="100000"/>
              </a:lnSpc>
              <a:spcBef>
                <a:spcPts val="1001"/>
              </a:spcBef>
              <a:buClr>
                <a:srgbClr val="B31166"/>
              </a:buClr>
              <a:buSzPct val="80000"/>
              <a:buFont typeface="Wingdings 3" charset="2"/>
              <a:buChar char=""/>
            </a:pPr>
            <a:r>
              <a:rPr lang="ru-RU" sz="1800" b="0" strike="noStrike" spc="-1">
                <a:solidFill>
                  <a:srgbClr val="404040"/>
                </a:solidFill>
                <a:latin typeface="Century Gothic"/>
              </a:rPr>
              <a:t>1) відновлює своє панування тип усної комунікації, підсилений, однак, новітніми технічними досягненнями;</a:t>
            </a:r>
          </a:p>
          <a:p>
            <a:pPr marL="343080" indent="-342720" algn="just">
              <a:lnSpc>
                <a:spcPct val="100000"/>
              </a:lnSpc>
              <a:spcBef>
                <a:spcPts val="1001"/>
              </a:spcBef>
              <a:buClr>
                <a:srgbClr val="B31166"/>
              </a:buClr>
              <a:buSzPct val="80000"/>
              <a:buFont typeface="Wingdings 3" charset="2"/>
              <a:buChar char=""/>
            </a:pPr>
            <a:r>
              <a:rPr lang="ru-RU" sz="1800" b="0" strike="noStrike" spc="-1">
                <a:solidFill>
                  <a:srgbClr val="404040"/>
                </a:solidFill>
                <a:latin typeface="Century Gothic"/>
              </a:rPr>
              <a:t>2) відеожурналізм спричинює негайне й безмежне поширення всіх новин;</a:t>
            </a:r>
          </a:p>
          <a:p>
            <a:pPr marL="343080" indent="-342720" algn="just">
              <a:lnSpc>
                <a:spcPct val="100000"/>
              </a:lnSpc>
              <a:spcBef>
                <a:spcPts val="1001"/>
              </a:spcBef>
              <a:buClr>
                <a:srgbClr val="B31166"/>
              </a:buClr>
              <a:buSzPct val="80000"/>
              <a:buFont typeface="Wingdings 3" charset="2"/>
              <a:buChar char=""/>
            </a:pPr>
            <a:r>
              <a:rPr lang="ru-RU" sz="1800" b="0" strike="noStrike" spc="-1">
                <a:solidFill>
                  <a:srgbClr val="404040"/>
                </a:solidFill>
                <a:latin typeface="Century Gothic"/>
              </a:rPr>
              <a:t>3) завдяки відеоряду найвідоміші політики, актори, письменники стають всесвітньовідомими; усі всіх знають, як у селі;</a:t>
            </a:r>
          </a:p>
          <a:p>
            <a:pPr marL="343080" indent="-342720" algn="just">
              <a:lnSpc>
                <a:spcPct val="100000"/>
              </a:lnSpc>
              <a:spcBef>
                <a:spcPts val="1001"/>
              </a:spcBef>
              <a:buClr>
                <a:srgbClr val="B31166"/>
              </a:buClr>
              <a:buSzPct val="80000"/>
              <a:buFont typeface="Wingdings 3" charset="2"/>
              <a:buChar char=""/>
            </a:pPr>
            <a:r>
              <a:rPr lang="ru-RU" sz="1800" b="0" strike="noStrike" spc="-1">
                <a:solidFill>
                  <a:srgbClr val="404040"/>
                </a:solidFill>
                <a:latin typeface="Century Gothic"/>
              </a:rPr>
              <a:t>4) створюється всесвітня масова культура, доступна мільйонам і розрахована на їхній рівень сприйняття;</a:t>
            </a:r>
          </a:p>
          <a:p>
            <a:pPr marL="343080" indent="-342720" algn="just">
              <a:lnSpc>
                <a:spcPct val="100000"/>
              </a:lnSpc>
              <a:spcBef>
                <a:spcPts val="1001"/>
              </a:spcBef>
              <a:buClr>
                <a:srgbClr val="B31166"/>
              </a:buClr>
              <a:buSzPct val="80000"/>
              <a:buFont typeface="Wingdings 3" charset="2"/>
              <a:buChar char=""/>
            </a:pPr>
            <a:r>
              <a:rPr lang="ru-RU" sz="1800" b="0" strike="noStrike" spc="-1">
                <a:solidFill>
                  <a:srgbClr val="404040"/>
                </a:solidFill>
                <a:latin typeface="Century Gothic"/>
              </a:rPr>
              <a:t>5) суспільство набуває характеру безособовості, у ньому відсутні соціально активні суб'єкти;</a:t>
            </a:r>
          </a:p>
          <a:p>
            <a:pPr marL="343080" indent="-342720" algn="just">
              <a:lnSpc>
                <a:spcPct val="100000"/>
              </a:lnSpc>
              <a:spcBef>
                <a:spcPts val="1001"/>
              </a:spcBef>
              <a:buClr>
                <a:srgbClr val="B31166"/>
              </a:buClr>
              <a:buSzPct val="80000"/>
              <a:buFont typeface="Wingdings 3" charset="2"/>
              <a:buChar char=""/>
            </a:pPr>
            <a:r>
              <a:rPr lang="ru-RU" sz="1800" b="0" strike="noStrike" spc="-1">
                <a:solidFill>
                  <a:srgbClr val="404040"/>
                </a:solidFill>
                <a:latin typeface="Century Gothic"/>
              </a:rPr>
              <a:t>6) місто як центр творення цивілізації й культури не скорочується, але набуває виразних ознак села.</a:t>
            </a:r>
          </a:p>
          <a:p>
            <a:pPr marL="343080" indent="-342720">
              <a:lnSpc>
                <a:spcPct val="100000"/>
              </a:lnSpc>
              <a:spcBef>
                <a:spcPts val="1001"/>
              </a:spcBef>
            </a:pPr>
            <a:endParaRPr lang="ru-RU" sz="1800" b="0" strike="noStrike" spc="-1">
              <a:solidFill>
                <a:srgbClr val="404040"/>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2" name="TextShape 1"/>
          <p:cNvSpPr txBox="1"/>
          <p:nvPr/>
        </p:nvSpPr>
        <p:spPr>
          <a:xfrm>
            <a:off x="865800" y="927000"/>
            <a:ext cx="6343200" cy="709560"/>
          </a:xfrm>
          <a:prstGeom prst="rect">
            <a:avLst/>
          </a:prstGeom>
          <a:noFill/>
          <a:ln>
            <a:noFill/>
          </a:ln>
        </p:spPr>
        <p:txBody>
          <a:bodyPr anchor="ctr">
            <a:noAutofit/>
          </a:bodyPr>
          <a:lstStyle/>
          <a:p>
            <a:pPr>
              <a:lnSpc>
                <a:spcPct val="100000"/>
              </a:lnSpc>
            </a:pPr>
            <a:r>
              <a:rPr lang="ru-RU" sz="3200" b="0" strike="noStrike" spc="-1">
                <a:solidFill>
                  <a:srgbClr val="FFFFFF"/>
                </a:solidFill>
                <a:latin typeface="Century Gothic"/>
              </a:rPr>
              <a:t>Вплив телебачення на людину</a:t>
            </a:r>
            <a:endParaRPr lang="ru-RU" sz="3200" b="0" strike="noStrike" spc="-1">
              <a:solidFill>
                <a:srgbClr val="000000"/>
              </a:solidFill>
              <a:latin typeface="Century Gothic"/>
            </a:endParaRPr>
          </a:p>
        </p:txBody>
      </p:sp>
      <p:sp>
        <p:nvSpPr>
          <p:cNvPr id="143" name="TextShape 2"/>
          <p:cNvSpPr txBox="1"/>
          <p:nvPr/>
        </p:nvSpPr>
        <p:spPr>
          <a:xfrm>
            <a:off x="864360" y="2489040"/>
            <a:ext cx="6345000" cy="3530160"/>
          </a:xfrm>
          <a:prstGeom prst="rect">
            <a:avLst/>
          </a:prstGeom>
          <a:gradFill rotWithShape="0">
            <a:gsLst>
              <a:gs pos="0">
                <a:srgbClr val="F3F3F3"/>
              </a:gs>
              <a:gs pos="100000">
                <a:srgbClr val="EDEDED"/>
              </a:gs>
            </a:gsLst>
            <a:lin ang="5400000"/>
          </a:gradFill>
          <a:ln>
            <a:noFill/>
          </a:ln>
        </p:spPr>
        <p:txBody>
          <a:bodyPr>
            <a:normAutofit fontScale="69000" lnSpcReduction="10000"/>
          </a:bodyPr>
          <a:lstStyle/>
          <a:p>
            <a:pPr marL="343080" indent="-342720">
              <a:lnSpc>
                <a:spcPct val="100000"/>
              </a:lnSpc>
              <a:spcBef>
                <a:spcPts val="1001"/>
              </a:spcBef>
            </a:pPr>
            <a:r>
              <a:rPr lang="ru-RU" sz="1800" b="0" strike="noStrike" spc="-1">
                <a:solidFill>
                  <a:srgbClr val="404040"/>
                </a:solidFill>
                <a:latin typeface="Century Gothic"/>
              </a:rPr>
              <a:t>	Паралізуючи свідомість, телебачення призводить до загальної духовної непритомності. Знеособленим суспільством легко управляти за допомогою маніпулятивної пропаганди. Особливо сильному маніпулятивному впливові піддаються малописьменні люди й діти. Американський Національний інститут психічного здоров'я провів дослідження впливу телебачення на глядачів і встановив такі основні ознаки цього впливу:</a:t>
            </a:r>
          </a:p>
          <a:p>
            <a:pPr marL="343080" indent="-342720">
              <a:lnSpc>
                <a:spcPct val="100000"/>
              </a:lnSpc>
              <a:spcBef>
                <a:spcPts val="1001"/>
              </a:spcBef>
              <a:buClr>
                <a:srgbClr val="B31166"/>
              </a:buClr>
              <a:buSzPct val="80000"/>
              <a:buFont typeface="Wingdings 3" charset="2"/>
              <a:buChar char=""/>
            </a:pPr>
            <a:r>
              <a:rPr lang="ru-RU" sz="1800" b="0" strike="noStrike" spc="-1">
                <a:solidFill>
                  <a:srgbClr val="404040"/>
                </a:solidFill>
                <a:latin typeface="Century Gothic"/>
              </a:rPr>
              <a:t>1) жорстокість і насильство на телеекранах провокує агресивний вияв цих рис у поведінці дітей і підлітків;</a:t>
            </a:r>
          </a:p>
          <a:p>
            <a:pPr marL="343080" indent="-342720">
              <a:lnSpc>
                <a:spcPct val="100000"/>
              </a:lnSpc>
              <a:spcBef>
                <a:spcPts val="1001"/>
              </a:spcBef>
              <a:buClr>
                <a:srgbClr val="B31166"/>
              </a:buClr>
              <a:buSzPct val="80000"/>
              <a:buFont typeface="Wingdings 3" charset="2"/>
              <a:buChar char=""/>
            </a:pPr>
            <a:r>
              <a:rPr lang="ru-RU" sz="1800" b="0" strike="noStrike" spc="-1">
                <a:solidFill>
                  <a:srgbClr val="404040"/>
                </a:solidFill>
                <a:latin typeface="Century Gothic"/>
              </a:rPr>
              <a:t>2) паралізуючий вплив справляє на глядачів реклама, яка через зовнішню привабливість і барвистість, а також через багаторазові повторювання врізається в пам'ять, витісняє менш свіжі враження і сприймається як взірець змістовної й формальної досконалості;</a:t>
            </a:r>
          </a:p>
          <a:p>
            <a:pPr marL="343080" indent="-342720">
              <a:lnSpc>
                <a:spcPct val="100000"/>
              </a:lnSpc>
              <a:spcBef>
                <a:spcPts val="1001"/>
              </a:spcBef>
              <a:buClr>
                <a:srgbClr val="B31166"/>
              </a:buClr>
              <a:buSzPct val="80000"/>
              <a:buFont typeface="Wingdings 3" charset="2"/>
              <a:buChar char=""/>
            </a:pPr>
            <a:r>
              <a:rPr lang="ru-RU" sz="1800" b="0" strike="noStrike" spc="-1">
                <a:solidFill>
                  <a:srgbClr val="404040"/>
                </a:solidFill>
                <a:latin typeface="Century Gothic"/>
              </a:rPr>
              <a:t>3) у дітей, що багато часу проводять перед телеекраном, атрофуються розумові здібності, вони звикають до способу життя пасивних спостерігачів, мало читають, не вміють аналізувати й викладати побачене й прочитане ні усно, ні письмово, у них погана пам'ять, погано розвинуті навички усного мовлення.</a:t>
            </a:r>
          </a:p>
          <a:p>
            <a:pPr marL="343080" indent="-342720">
              <a:lnSpc>
                <a:spcPct val="100000"/>
              </a:lnSpc>
              <a:spcBef>
                <a:spcPts val="1001"/>
              </a:spcBef>
            </a:pPr>
            <a:endParaRPr lang="ru-RU" sz="1800" b="0" strike="noStrike" spc="-1">
              <a:solidFill>
                <a:srgbClr val="404040"/>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4" name="TextShape 1"/>
          <p:cNvSpPr txBox="1"/>
          <p:nvPr/>
        </p:nvSpPr>
        <p:spPr>
          <a:xfrm>
            <a:off x="865800" y="927000"/>
            <a:ext cx="6343200" cy="709560"/>
          </a:xfrm>
          <a:prstGeom prst="rect">
            <a:avLst/>
          </a:prstGeom>
          <a:noFill/>
          <a:ln>
            <a:noFill/>
          </a:ln>
        </p:spPr>
        <p:txBody>
          <a:bodyPr anchor="ctr">
            <a:noAutofit/>
          </a:bodyPr>
          <a:lstStyle/>
          <a:p>
            <a:pPr>
              <a:lnSpc>
                <a:spcPct val="100000"/>
              </a:lnSpc>
            </a:pPr>
            <a:r>
              <a:rPr lang="ru-RU" sz="3200" b="0" strike="noStrike" spc="-1">
                <a:solidFill>
                  <a:srgbClr val="FFFFFF"/>
                </a:solidFill>
                <a:latin typeface="Century Gothic"/>
              </a:rPr>
              <a:t>Висновок</a:t>
            </a:r>
            <a:endParaRPr lang="ru-RU" sz="3200" b="0" strike="noStrike" spc="-1">
              <a:solidFill>
                <a:srgbClr val="000000"/>
              </a:solidFill>
              <a:latin typeface="Century Gothic"/>
            </a:endParaRPr>
          </a:p>
        </p:txBody>
      </p:sp>
      <p:sp>
        <p:nvSpPr>
          <p:cNvPr id="145" name="TextShape 2"/>
          <p:cNvSpPr txBox="1"/>
          <p:nvPr/>
        </p:nvSpPr>
        <p:spPr>
          <a:xfrm>
            <a:off x="914400" y="1783440"/>
            <a:ext cx="7772040" cy="4145400"/>
          </a:xfrm>
          <a:prstGeom prst="rect">
            <a:avLst/>
          </a:prstGeom>
          <a:gradFill rotWithShape="0">
            <a:gsLst>
              <a:gs pos="0">
                <a:srgbClr val="F3F3F3"/>
              </a:gs>
              <a:gs pos="100000">
                <a:srgbClr val="EDEDED"/>
              </a:gs>
            </a:gsLst>
            <a:lin ang="5400000"/>
          </a:gradFill>
          <a:ln>
            <a:noFill/>
          </a:ln>
        </p:spPr>
        <p:txBody>
          <a:bodyPr>
            <a:normAutofit/>
          </a:bodyPr>
          <a:lstStyle/>
          <a:p>
            <a:pPr marL="343080" indent="-342720" algn="just">
              <a:lnSpc>
                <a:spcPct val="100000"/>
              </a:lnSpc>
              <a:spcBef>
                <a:spcPts val="1001"/>
              </a:spcBef>
            </a:pPr>
            <a:r>
              <a:rPr lang="ru-RU" sz="1800" b="0" strike="noStrike" spc="-1">
                <a:solidFill>
                  <a:srgbClr val="404040"/>
                </a:solidFill>
                <a:latin typeface="Century Gothic"/>
              </a:rPr>
              <a:t>Головною ідеєю цього видатного філософа та дослідника комунікативних теоретичних конструкцій та засад людства є теорія електронної комунікації. Ідеї М. Маклюена актуальні в даний час для сучасних комунікацій і розвиваються такими вченими, як американський соціолог Олвін Гоулднер, американський дослідник Джосайя Меерович, і іншими. Засоби комунікації, взаємодіючи між собою, займаючи певне місце в комунікативному просторі, утворюють особливу інформаційно-комунікаційну реальність і як високотехнічну її частина - віртуальну реальність. Всі ці явища свідчать про постійне ускладнення сучасного світу.</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2"/>
          <p:cNvPicPr/>
          <p:nvPr/>
        </p:nvPicPr>
        <p:blipFill>
          <a:blip r:embed="rId2"/>
          <a:stretch/>
        </p:blipFill>
        <p:spPr>
          <a:xfrm>
            <a:off x="-37080" y="0"/>
            <a:ext cx="9181080" cy="6858000"/>
          </a:xfrm>
          <a:prstGeom prst="rect">
            <a:avLst/>
          </a:prstGeom>
          <a:ln>
            <a:noFill/>
          </a:ln>
        </p:spPr>
      </p:pic>
      <p:sp>
        <p:nvSpPr>
          <p:cNvPr id="147" name="TextShape 1"/>
          <p:cNvSpPr txBox="1"/>
          <p:nvPr/>
        </p:nvSpPr>
        <p:spPr>
          <a:xfrm>
            <a:off x="1299960" y="144000"/>
            <a:ext cx="7772040" cy="1287720"/>
          </a:xfrm>
          <a:prstGeom prst="rect">
            <a:avLst/>
          </a:prstGeom>
          <a:noFill/>
          <a:ln>
            <a:noFill/>
          </a:ln>
        </p:spPr>
        <p:txBody>
          <a:bodyPr>
            <a:normAutofit fontScale="97000"/>
          </a:bodyPr>
          <a:lstStyle/>
          <a:p>
            <a:pPr marL="343080" indent="-342720">
              <a:lnSpc>
                <a:spcPct val="100000"/>
              </a:lnSpc>
              <a:spcBef>
                <a:spcPts val="1001"/>
              </a:spcBef>
              <a:buClr>
                <a:srgbClr val="000000"/>
              </a:buClr>
              <a:buSzPct val="45000"/>
              <a:buFont typeface="Wingdings" charset="2"/>
              <a:buChar char=""/>
            </a:pPr>
            <a:r>
              <a:rPr lang="ru-RU" sz="2400" b="1" strike="noStrike" spc="-1" dirty="0" err="1">
                <a:solidFill>
                  <a:srgbClr val="FFFFFF"/>
                </a:solidFill>
                <a:latin typeface="Century Gothic"/>
              </a:rPr>
              <a:t>Дякую</a:t>
            </a:r>
            <a:r>
              <a:rPr lang="ru-RU" sz="2400" b="1" strike="noStrike" spc="-1" dirty="0">
                <a:solidFill>
                  <a:srgbClr val="FFFFFF"/>
                </a:solidFill>
                <a:latin typeface="Century Gothic"/>
              </a:rPr>
              <a:t> за </a:t>
            </a:r>
            <a:r>
              <a:rPr lang="ru-RU" sz="2400" b="1" strike="noStrike" spc="-1" dirty="0" err="1">
                <a:solidFill>
                  <a:srgbClr val="FFFFFF"/>
                </a:solidFill>
                <a:latin typeface="Century Gothic"/>
              </a:rPr>
              <a:t>увагу</a:t>
            </a:r>
            <a:r>
              <a:rPr lang="ru-RU" sz="2400" b="1" strike="noStrike" spc="-1" dirty="0">
                <a:solidFill>
                  <a:srgbClr val="FFFFFF"/>
                </a:solidFill>
                <a:latin typeface="Century Gothic"/>
              </a:rPr>
              <a:t>! </a:t>
            </a:r>
            <a:endParaRPr lang="ru-RU" sz="2400" b="0" strike="noStrike" spc="-1" dirty="0">
              <a:solidFill>
                <a:srgbClr val="404040"/>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5" name="TextShape 1"/>
          <p:cNvSpPr txBox="1"/>
          <p:nvPr/>
        </p:nvSpPr>
        <p:spPr>
          <a:xfrm>
            <a:off x="928800" y="1357200"/>
            <a:ext cx="7772040" cy="4571640"/>
          </a:xfrm>
          <a:prstGeom prst="rect">
            <a:avLst/>
          </a:prstGeom>
          <a:gradFill rotWithShape="0">
            <a:gsLst>
              <a:gs pos="0">
                <a:srgbClr val="FFFFFF"/>
              </a:gs>
              <a:gs pos="100000">
                <a:srgbClr val="EDEDED"/>
              </a:gs>
            </a:gsLst>
            <a:lin ang="5400000"/>
          </a:gradFill>
          <a:ln>
            <a:noFill/>
          </a:ln>
        </p:spPr>
        <p:txBody>
          <a:bodyPr>
            <a:normAutofit/>
          </a:bodyPr>
          <a:lstStyle/>
          <a:p>
            <a:pPr marL="343080" indent="-342720" algn="just">
              <a:lnSpc>
                <a:spcPct val="100000"/>
              </a:lnSpc>
              <a:spcBef>
                <a:spcPts val="1001"/>
              </a:spcBef>
            </a:pPr>
            <a:r>
              <a:rPr lang="ru-RU" sz="1800" b="0" strike="noStrike" spc="-1">
                <a:solidFill>
                  <a:srgbClr val="404040"/>
                </a:solidFill>
                <a:latin typeface="Comic Sans MS"/>
              </a:rPr>
              <a:t>	Філософські теорії сьогодення розвитку суспільства в нових комунікативних умовах, породжених технічним прогресом, , які мають відношення до кожного з нас, беруть свій початок від теорії масових комунікацій Г. М. Маклюена.</a:t>
            </a:r>
            <a:r>
              <a:t/>
            </a:r>
            <a:br/>
            <a:r>
              <a:t/>
            </a:r>
            <a:br/>
            <a:r>
              <a:rPr lang="ru-RU" sz="1800" b="0" strike="noStrike" spc="-1">
                <a:solidFill>
                  <a:srgbClr val="404040"/>
                </a:solidFill>
                <a:latin typeface="Comic Sans MS"/>
              </a:rPr>
              <a:t>Знання основних положень концепції є важливим елементом в освіті сучасного журналіста, тим паче, що в радянській науці його вчення замовчувалося або криво тлумачилося.</a:t>
            </a:r>
            <a:endParaRPr lang="ru-RU" sz="1800" b="0" strike="noStrike" spc="-1">
              <a:solidFill>
                <a:srgbClr val="404040"/>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611640" y="836640"/>
            <a:ext cx="7772040" cy="702000"/>
          </a:xfrm>
          <a:prstGeom prst="rect">
            <a:avLst/>
          </a:prstGeom>
          <a:noFill/>
          <a:ln>
            <a:noFill/>
          </a:ln>
        </p:spPr>
        <p:txBody>
          <a:bodyPr anchor="ctr">
            <a:noAutofit/>
          </a:bodyPr>
          <a:lstStyle/>
          <a:p>
            <a:pPr>
              <a:lnSpc>
                <a:spcPct val="100000"/>
              </a:lnSpc>
            </a:pPr>
            <a:r>
              <a:rPr lang="ru-RU" sz="2800" b="0" strike="noStrike" spc="-1">
                <a:solidFill>
                  <a:srgbClr val="FFFFFF"/>
                </a:solidFill>
                <a:latin typeface="Century Gothic"/>
              </a:rPr>
              <a:t>Теорія масових комунікацій Г. М. Маклюена</a:t>
            </a:r>
            <a:endParaRPr lang="ru-RU" sz="2800" b="0" strike="noStrike" spc="-1">
              <a:solidFill>
                <a:srgbClr val="000000"/>
              </a:solidFill>
              <a:latin typeface="Century Gothic"/>
            </a:endParaRPr>
          </a:p>
        </p:txBody>
      </p:sp>
      <p:sp>
        <p:nvSpPr>
          <p:cNvPr id="117" name="TextShape 2"/>
          <p:cNvSpPr txBox="1"/>
          <p:nvPr/>
        </p:nvSpPr>
        <p:spPr>
          <a:xfrm>
            <a:off x="864360" y="2489040"/>
            <a:ext cx="6345000" cy="3530160"/>
          </a:xfrm>
          <a:prstGeom prst="rect">
            <a:avLst/>
          </a:prstGeom>
          <a:noFill/>
          <a:ln>
            <a:noFill/>
          </a:ln>
        </p:spPr>
        <p:txBody>
          <a:bodyPr>
            <a:normAutofit fontScale="78500" lnSpcReduction="10000"/>
          </a:bodyPr>
          <a:lstStyle/>
          <a:p>
            <a:pPr marL="343080" indent="-342720" algn="just">
              <a:lnSpc>
                <a:spcPct val="100000"/>
              </a:lnSpc>
              <a:spcBef>
                <a:spcPts val="1001"/>
              </a:spcBef>
            </a:pPr>
            <a:r>
              <a:rPr lang="ru-RU" sz="1800" b="0" strike="noStrike" spc="-1">
                <a:solidFill>
                  <a:srgbClr val="404040"/>
                </a:solidFill>
                <a:latin typeface="Cambria"/>
                <a:ea typeface="Cambria"/>
              </a:rPr>
              <a:t>	Теорія масових комунікацій Г. М. Маклюена складається з таких головних розділів:</a:t>
            </a:r>
            <a:endParaRPr lang="ru-RU" sz="1800" b="0" strike="noStrike" spc="-1">
              <a:solidFill>
                <a:srgbClr val="404040"/>
              </a:solidFill>
              <a:latin typeface="Century Gothic"/>
            </a:endParaRPr>
          </a:p>
          <a:p>
            <a:pPr marL="343080" indent="-342720" algn="just">
              <a:lnSpc>
                <a:spcPct val="100000"/>
              </a:lnSpc>
              <a:spcBef>
                <a:spcPts val="1001"/>
              </a:spcBef>
            </a:pPr>
            <a:endParaRPr lang="ru-RU" sz="1800" b="0" strike="noStrike" spc="-1">
              <a:solidFill>
                <a:srgbClr val="404040"/>
              </a:solidFill>
              <a:latin typeface="Century Gothic"/>
            </a:endParaRPr>
          </a:p>
          <a:p>
            <a:pPr marL="343080" indent="-342720" algn="just">
              <a:lnSpc>
                <a:spcPct val="100000"/>
              </a:lnSpc>
              <a:spcBef>
                <a:spcPts val="1001"/>
              </a:spcBef>
              <a:buClr>
                <a:srgbClr val="B31166"/>
              </a:buClr>
              <a:buSzPct val="80000"/>
              <a:buFont typeface="Century Gothic"/>
              <a:buAutoNum type="arabicPeriod"/>
            </a:pPr>
            <a:r>
              <a:rPr lang="ru-RU" sz="1800" b="0" strike="noStrike" spc="-1">
                <a:solidFill>
                  <a:srgbClr val="404040"/>
                </a:solidFill>
                <a:latin typeface="Cambria"/>
                <a:ea typeface="Cambria"/>
              </a:rPr>
              <a:t>вивчення телебачення як нового типу відеожурналізму, що відкриває нову епоху майбутніх систем ЗМК.</a:t>
            </a:r>
            <a:endParaRPr lang="ru-RU" sz="1800" b="0" strike="noStrike" spc="-1">
              <a:solidFill>
                <a:srgbClr val="404040"/>
              </a:solidFill>
              <a:latin typeface="Century Gothic"/>
            </a:endParaRPr>
          </a:p>
          <a:p>
            <a:pPr marL="343080" indent="-342720" algn="just">
              <a:lnSpc>
                <a:spcPct val="100000"/>
              </a:lnSpc>
              <a:spcBef>
                <a:spcPts val="1001"/>
              </a:spcBef>
              <a:buClr>
                <a:srgbClr val="B31166"/>
              </a:buClr>
              <a:buSzPct val="80000"/>
              <a:buFont typeface="Wingdings 3" charset="2"/>
              <a:buAutoNum type="arabicPeriod"/>
            </a:pPr>
            <a:r>
              <a:rPr lang="ru-RU" sz="1800" b="0" strike="noStrike" spc="-1">
                <a:solidFill>
                  <a:srgbClr val="404040"/>
                </a:solidFill>
                <a:latin typeface="Cambria"/>
                <a:ea typeface="Cambria"/>
              </a:rPr>
              <a:t>розгляду типів поширення інформації як рушійних сил історії;</a:t>
            </a:r>
            <a:endParaRPr lang="ru-RU" sz="1800" b="0" strike="noStrike" spc="-1">
              <a:solidFill>
                <a:srgbClr val="404040"/>
              </a:solidFill>
              <a:latin typeface="Century Gothic"/>
            </a:endParaRPr>
          </a:p>
          <a:p>
            <a:pPr marL="343080" indent="-342720" algn="just">
              <a:lnSpc>
                <a:spcPct val="100000"/>
              </a:lnSpc>
              <a:spcBef>
                <a:spcPts val="1001"/>
              </a:spcBef>
              <a:buClr>
                <a:srgbClr val="B31166"/>
              </a:buClr>
              <a:buSzPct val="80000"/>
              <a:buFont typeface="Century Gothic"/>
              <a:buAutoNum type="arabicPeriod"/>
            </a:pPr>
            <a:r>
              <a:rPr lang="ru-RU" sz="1800" b="0" strike="noStrike" spc="-1">
                <a:solidFill>
                  <a:srgbClr val="404040"/>
                </a:solidFill>
                <a:latin typeface="Cambria"/>
                <a:ea typeface="Cambria"/>
              </a:rPr>
              <a:t>аналізу процесів "технологічного розширення свідомості" за допомогою аудіовізуальних мас-медіа;</a:t>
            </a:r>
            <a:endParaRPr lang="ru-RU" sz="1800" b="0" strike="noStrike" spc="-1">
              <a:solidFill>
                <a:srgbClr val="404040"/>
              </a:solidFill>
              <a:latin typeface="Century Gothic"/>
            </a:endParaRPr>
          </a:p>
          <a:p>
            <a:pPr marL="343080" indent="-342720" algn="just">
              <a:lnSpc>
                <a:spcPct val="100000"/>
              </a:lnSpc>
              <a:spcBef>
                <a:spcPts val="1001"/>
              </a:spcBef>
            </a:pPr>
            <a:r>
              <a:rPr lang="ru-RU" sz="1800" b="0" strike="noStrike" spc="-1">
                <a:solidFill>
                  <a:srgbClr val="404040"/>
                </a:solidFill>
                <a:latin typeface="Cambria"/>
                <a:ea typeface="Cambria"/>
              </a:rPr>
              <a:t>	Згідно з поглядами Г. М. Маклюена, рушійними та визначальними силами в історії людства є різного роду й типу засоби масової комунікації. Не народні маси, не конфлікт продуктивних сил і виробничих відносин, не класова боротьба, як твердить теорія марксизму, а способи функціонування інформації в суспільстві визначають характер і сутність тієї чи іншої епохи.</a:t>
            </a:r>
            <a:endParaRPr lang="ru-RU" sz="1800" b="0" strike="noStrike" spc="-1">
              <a:solidFill>
                <a:srgbClr val="404040"/>
              </a:solidFill>
              <a:latin typeface="Century Gothic"/>
            </a:endParaRPr>
          </a:p>
          <a:p>
            <a:pPr marL="343080" indent="-342720">
              <a:lnSpc>
                <a:spcPct val="100000"/>
              </a:lnSpc>
              <a:spcBef>
                <a:spcPts val="1001"/>
              </a:spcBef>
            </a:pPr>
            <a:endParaRPr lang="ru-RU" sz="1800" b="0" strike="noStrike" spc="-1">
              <a:solidFill>
                <a:srgbClr val="404040"/>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2"/>
          <p:cNvPicPr/>
          <p:nvPr/>
        </p:nvPicPr>
        <p:blipFill>
          <a:blip r:embed="rId2"/>
          <a:stretch/>
        </p:blipFill>
        <p:spPr>
          <a:xfrm>
            <a:off x="19440" y="-155520"/>
            <a:ext cx="9160560" cy="7034760"/>
          </a:xfrm>
          <a:prstGeom prst="rect">
            <a:avLst/>
          </a:prstGeom>
          <a:ln>
            <a:noFill/>
          </a:ln>
        </p:spPr>
      </p:pic>
      <p:sp>
        <p:nvSpPr>
          <p:cNvPr id="119" name="CustomShape 1"/>
          <p:cNvSpPr/>
          <p:nvPr/>
        </p:nvSpPr>
        <p:spPr>
          <a:xfrm>
            <a:off x="323640" y="6093360"/>
            <a:ext cx="88567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uk-UA" sz="1800" b="0" strike="noStrike" spc="-1">
                <a:solidFill>
                  <a:srgbClr val="000000"/>
                </a:solidFill>
                <a:latin typeface="Century Gothic"/>
              </a:rPr>
              <a:t>Комунікативне середовище є невід’ємною частиною інформаційного поля, яке вивчав М. Макклюен</a:t>
            </a:r>
            <a:endParaRPr lang="uk-UA"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0" name="TextShape 1"/>
          <p:cNvSpPr txBox="1"/>
          <p:nvPr/>
        </p:nvSpPr>
        <p:spPr>
          <a:xfrm>
            <a:off x="785880" y="1357200"/>
            <a:ext cx="7772040" cy="4571640"/>
          </a:xfrm>
          <a:prstGeom prst="rect">
            <a:avLst/>
          </a:prstGeom>
          <a:gradFill rotWithShape="0">
            <a:gsLst>
              <a:gs pos="0">
                <a:srgbClr val="F3F3F3"/>
              </a:gs>
              <a:gs pos="100000">
                <a:srgbClr val="EDEDED"/>
              </a:gs>
            </a:gsLst>
            <a:lin ang="5400000"/>
          </a:gradFill>
          <a:ln>
            <a:noFill/>
          </a:ln>
        </p:spPr>
        <p:txBody>
          <a:bodyPr>
            <a:normAutofit/>
          </a:bodyPr>
          <a:lstStyle/>
          <a:p>
            <a:pPr marL="343080" indent="-342720" algn="just">
              <a:lnSpc>
                <a:spcPct val="100000"/>
              </a:lnSpc>
              <a:spcBef>
                <a:spcPts val="1001"/>
              </a:spcBef>
            </a:pPr>
            <a:r>
              <a:rPr lang="ru-RU" sz="1800" b="0" strike="noStrike" spc="-1">
                <a:solidFill>
                  <a:srgbClr val="404040"/>
                </a:solidFill>
                <a:latin typeface="Georgia"/>
              </a:rPr>
              <a:t>	Відомі слова Макклюена: </a:t>
            </a:r>
            <a:r>
              <a:t/>
            </a:r>
            <a:br/>
            <a:r>
              <a:rPr lang="ru-RU" sz="1800" b="0" strike="noStrike" spc="-1">
                <a:solidFill>
                  <a:srgbClr val="404040"/>
                </a:solidFill>
                <a:latin typeface="Georgia"/>
              </a:rPr>
              <a:t>"Засіб - це повідомлення" - став афоризмом новітньої інформаційної епохи. </a:t>
            </a:r>
            <a:r>
              <a:t/>
            </a:r>
            <a:br/>
            <a:r>
              <a:rPr lang="ru-RU" sz="1800" b="0" strike="noStrike" spc="-1">
                <a:solidFill>
                  <a:srgbClr val="404040"/>
                </a:solidFill>
                <a:latin typeface="Georgia"/>
              </a:rPr>
              <a:t>Він дійшов до висновків, що всупереч традиційному поглядові, згідно з яким засоби передачі думки інертні до самої думки, становище насправді виявилося цілком протилежним: засоби комунікації самі по собі змістовні й що, наприклад, телебачення повідомляє не просто новини й не погляди коментаторів, а саме себе, свій спосіб бачити світ; а відтак підпорядковують собі створену людиною інформаційну картину світу. Засоби масової комунікації завдяки своїй суспільній унікальності визначають процеси взаємодії особистості й суспільства, людини й держави, виробляють стереотипи людської поведінки й реакції на довкілля.</a:t>
            </a:r>
            <a:endParaRPr lang="ru-RU" sz="1800" b="0" strike="noStrike" spc="-1">
              <a:solidFill>
                <a:srgbClr val="404040"/>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21" name="Picture 4"/>
          <p:cNvPicPr/>
          <p:nvPr/>
        </p:nvPicPr>
        <p:blipFill>
          <a:blip r:embed="rId3"/>
          <a:stretch/>
        </p:blipFill>
        <p:spPr>
          <a:xfrm flipH="1">
            <a:off x="4340160" y="3893040"/>
            <a:ext cx="4333680" cy="3886920"/>
          </a:xfrm>
          <a:prstGeom prst="rect">
            <a:avLst/>
          </a:prstGeom>
          <a:ln>
            <a:noFill/>
          </a:ln>
        </p:spPr>
      </p:pic>
      <p:pic>
        <p:nvPicPr>
          <p:cNvPr id="122" name="Picture 4"/>
          <p:cNvPicPr/>
          <p:nvPr/>
        </p:nvPicPr>
        <p:blipFill>
          <a:blip r:embed="rId3"/>
          <a:stretch/>
        </p:blipFill>
        <p:spPr>
          <a:xfrm>
            <a:off x="10800" y="3904200"/>
            <a:ext cx="4343040" cy="3895200"/>
          </a:xfrm>
          <a:prstGeom prst="rect">
            <a:avLst/>
          </a:prstGeom>
          <a:ln>
            <a:noFill/>
          </a:ln>
        </p:spPr>
      </p:pic>
      <p:pic>
        <p:nvPicPr>
          <p:cNvPr id="123" name="Picture 4"/>
          <p:cNvPicPr/>
          <p:nvPr/>
        </p:nvPicPr>
        <p:blipFill>
          <a:blip r:embed="rId3"/>
          <a:stretch/>
        </p:blipFill>
        <p:spPr>
          <a:xfrm flipH="1">
            <a:off x="4290120" y="3600"/>
            <a:ext cx="4333680" cy="3886920"/>
          </a:xfrm>
          <a:prstGeom prst="rect">
            <a:avLst/>
          </a:prstGeom>
          <a:ln>
            <a:noFill/>
          </a:ln>
        </p:spPr>
      </p:pic>
      <p:pic>
        <p:nvPicPr>
          <p:cNvPr id="124" name="Picture 4"/>
          <p:cNvPicPr/>
          <p:nvPr/>
        </p:nvPicPr>
        <p:blipFill>
          <a:blip r:embed="rId3"/>
          <a:stretch/>
        </p:blipFill>
        <p:spPr>
          <a:xfrm>
            <a:off x="10800" y="0"/>
            <a:ext cx="4343040" cy="3895200"/>
          </a:xfrm>
          <a:prstGeom prst="rect">
            <a:avLst/>
          </a:prstGeom>
          <a:ln>
            <a:noFill/>
          </a:ln>
        </p:spPr>
      </p:pic>
      <p:sp>
        <p:nvSpPr>
          <p:cNvPr id="125" name="TextShape 1"/>
          <p:cNvSpPr txBox="1"/>
          <p:nvPr/>
        </p:nvSpPr>
        <p:spPr>
          <a:xfrm>
            <a:off x="857160" y="1214280"/>
            <a:ext cx="7772040" cy="4571640"/>
          </a:xfrm>
          <a:prstGeom prst="rect">
            <a:avLst/>
          </a:prstGeom>
          <a:gradFill rotWithShape="0">
            <a:gsLst>
              <a:gs pos="0">
                <a:srgbClr val="F3F3F3"/>
              </a:gs>
              <a:gs pos="100000">
                <a:srgbClr val="EDEDED"/>
              </a:gs>
            </a:gsLst>
            <a:lin ang="5400000"/>
          </a:gradFill>
          <a:ln>
            <a:noFill/>
          </a:ln>
        </p:spPr>
        <p:txBody>
          <a:bodyPr>
            <a:normAutofit/>
          </a:bodyPr>
          <a:lstStyle/>
          <a:p>
            <a:pPr marL="343080" indent="-342720" algn="just">
              <a:lnSpc>
                <a:spcPct val="100000"/>
              </a:lnSpc>
              <a:spcBef>
                <a:spcPts val="1001"/>
              </a:spcBef>
            </a:pPr>
            <a:r>
              <a:rPr lang="ru-RU" sz="1800" b="0" strike="noStrike" spc="-1">
                <a:solidFill>
                  <a:srgbClr val="404040"/>
                </a:solidFill>
                <a:latin typeface="Century Gothic"/>
              </a:rPr>
              <a:t>	</a:t>
            </a:r>
            <a:r>
              <a:rPr lang="ru-RU" sz="1800" b="1" strike="noStrike" spc="-1">
                <a:solidFill>
                  <a:srgbClr val="FF0000"/>
                </a:solidFill>
                <a:latin typeface="Cambria"/>
                <a:ea typeface="Cambria"/>
              </a:rPr>
              <a:t>Розвиток і зміни в техніці й технології засобів масової комунікації спричинює два грандіозні наслідки:</a:t>
            </a:r>
            <a:endParaRPr lang="ru-RU" sz="1800" b="0" strike="noStrike" spc="-1">
              <a:solidFill>
                <a:srgbClr val="404040"/>
              </a:solidFill>
              <a:latin typeface="Century Gothic"/>
            </a:endParaRPr>
          </a:p>
          <a:p>
            <a:pPr marL="343080" indent="-342720" algn="just">
              <a:lnSpc>
                <a:spcPct val="100000"/>
              </a:lnSpc>
              <a:spcBef>
                <a:spcPts val="1001"/>
              </a:spcBef>
              <a:buClr>
                <a:srgbClr val="B31166"/>
              </a:buClr>
              <a:buSzPct val="80000"/>
              <a:buFont typeface="Wingdings 3" charset="2"/>
              <a:buChar char=""/>
            </a:pPr>
            <a:r>
              <a:rPr lang="ru-RU" sz="1800" b="1" strike="noStrike" spc="-1">
                <a:solidFill>
                  <a:srgbClr val="FF0000"/>
                </a:solidFill>
                <a:latin typeface="Cambria"/>
                <a:ea typeface="Cambria"/>
              </a:rPr>
              <a:t>1) зміну суспільних епох, які відзначаються сталістю, стабільністю саме завдяки пануючому в них способу поширення інформації;</a:t>
            </a:r>
            <a:endParaRPr lang="ru-RU" sz="1800" b="0" strike="noStrike" spc="-1">
              <a:solidFill>
                <a:srgbClr val="404040"/>
              </a:solidFill>
              <a:latin typeface="Century Gothic"/>
            </a:endParaRPr>
          </a:p>
          <a:p>
            <a:pPr marL="343080" indent="-342720" algn="just">
              <a:lnSpc>
                <a:spcPct val="100000"/>
              </a:lnSpc>
              <a:spcBef>
                <a:spcPts val="1001"/>
              </a:spcBef>
              <a:buClr>
                <a:srgbClr val="B31166"/>
              </a:buClr>
              <a:buSzPct val="80000"/>
              <a:buFont typeface="Wingdings 3" charset="2"/>
              <a:buChar char=""/>
            </a:pPr>
            <a:r>
              <a:rPr lang="ru-RU" sz="1800" b="1" strike="noStrike" spc="-1">
                <a:solidFill>
                  <a:srgbClr val="FF0000"/>
                </a:solidFill>
                <a:latin typeface="Cambria"/>
                <a:ea typeface="Cambria"/>
              </a:rPr>
              <a:t>2) еволюцію світоглядних систем людства, формування масової та індивідуальної свідомості й самосвідомості.</a:t>
            </a:r>
            <a:endParaRPr lang="ru-RU" sz="1800" b="0" strike="noStrike" spc="-1">
              <a:solidFill>
                <a:srgbClr val="404040"/>
              </a:solidFill>
              <a:latin typeface="Century Gothic"/>
            </a:endParaRPr>
          </a:p>
          <a:p>
            <a:pPr marL="343080" indent="-342720">
              <a:lnSpc>
                <a:spcPct val="100000"/>
              </a:lnSpc>
              <a:spcBef>
                <a:spcPts val="1001"/>
              </a:spcBef>
            </a:pPr>
            <a:endParaRPr lang="ru-RU" sz="1800" b="0" strike="noStrike" spc="-1">
              <a:solidFill>
                <a:srgbClr val="404040"/>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467640" y="1124640"/>
            <a:ext cx="2994840" cy="5162040"/>
          </a:xfrm>
          <a:prstGeom prst="rect">
            <a:avLst/>
          </a:prstGeom>
          <a:noFill/>
          <a:ln>
            <a:noFill/>
          </a:ln>
        </p:spPr>
        <p:txBody>
          <a:bodyPr>
            <a:noAutofit/>
          </a:bodyPr>
          <a:lstStyle/>
          <a:p>
            <a:pPr marL="343080" indent="-342720">
              <a:lnSpc>
                <a:spcPct val="100000"/>
              </a:lnSpc>
              <a:spcBef>
                <a:spcPts val="1001"/>
              </a:spcBef>
            </a:pPr>
            <a:r>
              <a:rPr lang="ru-RU" sz="1800" b="0" strike="noStrike" spc="-1">
                <a:solidFill>
                  <a:srgbClr val="404040"/>
                </a:solidFill>
                <a:latin typeface="Century Gothic"/>
              </a:rPr>
              <a:t>	</a:t>
            </a:r>
            <a:r>
              <a:rPr lang="ru-RU" sz="1800" b="0" strike="noStrike" spc="-1">
                <a:solidFill>
                  <a:srgbClr val="F2F2F2"/>
                </a:solidFill>
                <a:latin typeface="Century Gothic"/>
              </a:rPr>
              <a:t>Епоха ефірних ЗМК і цікавить найбільше Г. </a:t>
            </a:r>
            <a:r>
              <a:rPr lang="ru-RU" sz="1800" b="0" strike="noStrike" spc="-1">
                <a:solidFill>
                  <a:srgbClr val="FFFFFF"/>
                </a:solidFill>
                <a:latin typeface="Century Gothic"/>
              </a:rPr>
              <a:t>М. Маклюена, </a:t>
            </a:r>
            <a:r>
              <a:rPr lang="ru-RU" sz="1800" b="0" strike="noStrike" spc="-1">
                <a:solidFill>
                  <a:srgbClr val="000000"/>
                </a:solidFill>
                <a:latin typeface="Century Gothic"/>
              </a:rPr>
              <a:t>роздуми над її сутністю стали головним чинником створення й усієї його концепції. Він переходить до розгляду її найважливіших характеристик, соціальних і психологічних наслідків новітніх комунікативних процесів.</a:t>
            </a:r>
            <a:endParaRPr lang="ru-RU" sz="1800" b="0" strike="noStrike" spc="-1">
              <a:solidFill>
                <a:srgbClr val="404040"/>
              </a:solidFill>
              <a:latin typeface="Century Gothic"/>
            </a:endParaRPr>
          </a:p>
        </p:txBody>
      </p:sp>
      <p:pic>
        <p:nvPicPr>
          <p:cNvPr id="127" name="Picture 2"/>
          <p:cNvPicPr/>
          <p:nvPr/>
        </p:nvPicPr>
        <p:blipFill>
          <a:blip r:embed="rId2"/>
          <a:stretch/>
        </p:blipFill>
        <p:spPr>
          <a:xfrm>
            <a:off x="3708000" y="476640"/>
            <a:ext cx="4876560" cy="6264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8" name="TextShape 1"/>
          <p:cNvSpPr txBox="1"/>
          <p:nvPr/>
        </p:nvSpPr>
        <p:spPr>
          <a:xfrm>
            <a:off x="785880" y="1643040"/>
            <a:ext cx="7772040" cy="3857400"/>
          </a:xfrm>
          <a:prstGeom prst="rect">
            <a:avLst/>
          </a:prstGeom>
          <a:gradFill rotWithShape="0">
            <a:gsLst>
              <a:gs pos="0">
                <a:srgbClr val="F3F3F3"/>
              </a:gs>
              <a:gs pos="100000">
                <a:srgbClr val="EDEDED"/>
              </a:gs>
            </a:gsLst>
            <a:lin ang="5400000"/>
          </a:gradFill>
          <a:ln>
            <a:noFill/>
          </a:ln>
        </p:spPr>
        <p:txBody>
          <a:bodyPr>
            <a:normAutofit/>
          </a:bodyPr>
          <a:lstStyle/>
          <a:p>
            <a:pPr marL="343080" indent="-342720" algn="just">
              <a:lnSpc>
                <a:spcPct val="100000"/>
              </a:lnSpc>
              <a:spcBef>
                <a:spcPts val="1001"/>
              </a:spcBef>
            </a:pPr>
            <a:r>
              <a:rPr lang="ru-RU" sz="1800" b="0" strike="noStrike" spc="-1">
                <a:solidFill>
                  <a:srgbClr val="404040"/>
                </a:solidFill>
                <a:latin typeface="Century Gothic"/>
              </a:rPr>
              <a:t>	Модерну епоху Г. М. Маклюен назвав «часом увімкнутої свідомості". Людина весь час перебуває під інформаційним тиском на неї ЗМК. Це спрощує для зацікавлених політичних сил маніпуляцію суспільною свідомістю. Електронні ЗМК дозволяють нав'язати людській спільноті певні ідеологічні стереотипи, кліше, штампи сприйняття дійсності й реакції на події. Вироблення таких свідомісних кліше й штампів Г. М. Маклюен назвав створенням "архетипів свідомості". Створенням таких "архетипів" і займається маніпулятивна пропаганда. Людина не в силі протистояти тиску на неї загальних, масових духовних стереотипів, що спричинює знищення її особистості.</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29" name="Picture 2"/>
          <p:cNvPicPr/>
          <p:nvPr/>
        </p:nvPicPr>
        <p:blipFill>
          <a:blip r:embed="rId3"/>
          <a:stretch/>
        </p:blipFill>
        <p:spPr>
          <a:xfrm>
            <a:off x="-180360" y="0"/>
            <a:ext cx="10064160" cy="6857640"/>
          </a:xfrm>
          <a:prstGeom prst="rect">
            <a:avLst/>
          </a:prstGeom>
          <a:ln>
            <a:noFill/>
          </a:ln>
        </p:spPr>
      </p:pic>
      <p:sp>
        <p:nvSpPr>
          <p:cNvPr id="130" name="TextShape 1"/>
          <p:cNvSpPr txBox="1"/>
          <p:nvPr/>
        </p:nvSpPr>
        <p:spPr>
          <a:xfrm>
            <a:off x="827640" y="332640"/>
            <a:ext cx="7772040" cy="4285800"/>
          </a:xfrm>
          <a:prstGeom prst="rect">
            <a:avLst/>
          </a:prstGeom>
          <a:gradFill rotWithShape="0">
            <a:gsLst>
              <a:gs pos="0">
                <a:srgbClr val="F3F3F3"/>
              </a:gs>
              <a:gs pos="100000">
                <a:srgbClr val="EDEDED"/>
              </a:gs>
            </a:gsLst>
            <a:lin ang="5400000"/>
          </a:gradFill>
          <a:ln>
            <a:noFill/>
          </a:ln>
        </p:spPr>
        <p:txBody>
          <a:bodyPr>
            <a:normAutofit/>
          </a:bodyPr>
          <a:lstStyle/>
          <a:p>
            <a:pPr marL="343080" indent="-342720" algn="just">
              <a:lnSpc>
                <a:spcPct val="100000"/>
              </a:lnSpc>
              <a:spcBef>
                <a:spcPts val="1001"/>
              </a:spcBef>
            </a:pPr>
            <a:r>
              <a:rPr lang="ru-RU" sz="1800" b="0" strike="noStrike" spc="-1">
                <a:solidFill>
                  <a:srgbClr val="000000"/>
                </a:solidFill>
                <a:latin typeface="Century Gothic"/>
              </a:rPr>
              <a:t>	На думку дослідника, новітня комунікативна ситуація спричинює регрес людства. Алфавіт і друкарський верстат, тобто поява писемності й книги, викликали процеси спеціалізації, виникнення розподілу між фізичною й розумовою працею, виробили лінійне часово-просторове бачення світу, що привело до розгалуження й удосконалення логічного мислення. Ефірні ЗМК призначені для інтенсифікації спілкування людей, посилення їхньої співучасті в подіях, збільшення ступеня включеності в історію. </a:t>
            </a:r>
            <a:endParaRPr lang="ru-RU" sz="1800" b="0" strike="noStrike" spc="-1">
              <a:solidFill>
                <a:srgbClr val="404040"/>
              </a:solidFill>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86</TotalTime>
  <Words>131</Words>
  <Application>Microsoft Office PowerPoint</Application>
  <PresentationFormat>Экран (4:3)</PresentationFormat>
  <Paragraphs>42</Paragraphs>
  <Slides>19</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19</vt:i4>
      </vt:variant>
    </vt:vector>
  </HeadingPairs>
  <TitlesOfParts>
    <vt:vector size="21" baseType="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dc:creator>
  <dc:description/>
  <cp:lastModifiedBy>Юлия</cp:lastModifiedBy>
  <cp:revision>12</cp:revision>
  <dcterms:created xsi:type="dcterms:W3CDTF">2020-05-20T11:14:29Z</dcterms:created>
  <dcterms:modified xsi:type="dcterms:W3CDTF">2022-05-31T14:35:49Z</dcterms:modified>
  <dc:language>uk-UA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Krokoz™ Inc.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Экран (4:3)</vt:lpwstr>
  </property>
  <property fmtid="{D5CDD505-2E9C-101B-9397-08002B2CF9AE}" pid="10" name="ScaleCrop">
    <vt:bool>false</vt:bool>
  </property>
  <property fmtid="{D5CDD505-2E9C-101B-9397-08002B2CF9AE}" pid="11" name="ShareDoc">
    <vt:bool>false</vt:bool>
  </property>
  <property fmtid="{D5CDD505-2E9C-101B-9397-08002B2CF9AE}" pid="12" name="Slides">
    <vt:i4>19</vt:i4>
  </property>
</Properties>
</file>