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80" r:id="rId6"/>
    <p:sldId id="262" r:id="rId7"/>
    <p:sldId id="263" r:id="rId8"/>
    <p:sldId id="264" r:id="rId9"/>
    <p:sldId id="265" r:id="rId10"/>
    <p:sldId id="266" r:id="rId11"/>
    <p:sldId id="281" r:id="rId12"/>
    <p:sldId id="267" r:id="rId13"/>
    <p:sldId id="268" r:id="rId14"/>
    <p:sldId id="269" r:id="rId15"/>
    <p:sldId id="270" r:id="rId16"/>
    <p:sldId id="282" r:id="rId17"/>
    <p:sldId id="271" r:id="rId18"/>
    <p:sldId id="272" r:id="rId19"/>
    <p:sldId id="273" r:id="rId20"/>
    <p:sldId id="283" r:id="rId21"/>
    <p:sldId id="274" r:id="rId22"/>
    <p:sldId id="275" r:id="rId23"/>
    <p:sldId id="276" r:id="rId24"/>
    <p:sldId id="277" r:id="rId25"/>
    <p:sldId id="278" r:id="rId26"/>
    <p:sldId id="279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Суб’єкти адміністративного </a:t>
            </a:r>
            <a:r>
              <a:rPr lang="uk-UA" dirty="0" err="1" smtClean="0"/>
              <a:t>права.Індивідуальні</a:t>
            </a:r>
            <a:r>
              <a:rPr lang="uk-UA" dirty="0" smtClean="0"/>
              <a:t> суб’єкти адміністративного права.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746" y="2595198"/>
            <a:ext cx="6555346" cy="3720012"/>
          </a:xfrm>
        </p:spPr>
      </p:pic>
    </p:spTree>
    <p:extLst>
      <p:ext uri="{BB962C8B-B14F-4D97-AF65-F5344CB8AC3E}">
        <p14:creationId xmlns:p14="http://schemas.microsoft.com/office/powerpoint/2010/main" val="33641433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Основи адміністративно-правового статусу громадян.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7584" y="2438399"/>
            <a:ext cx="10395440" cy="443033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/>
              <a:t>Громадяни</a:t>
            </a:r>
            <a:r>
              <a:rPr lang="ru-RU" dirty="0"/>
              <a:t> — </a:t>
            </a:r>
            <a:r>
              <a:rPr lang="ru-RU" dirty="0" err="1"/>
              <a:t>найбільша</a:t>
            </a:r>
            <a:r>
              <a:rPr lang="ru-RU" dirty="0"/>
              <a:t> група суб'єктів адміністративно-правових відносин. </a:t>
            </a:r>
            <a:r>
              <a:rPr lang="ru-RU" dirty="0" err="1"/>
              <a:t>Конституція</a:t>
            </a:r>
            <a:r>
              <a:rPr lang="ru-RU" dirty="0"/>
              <a:t> України надає перевагу інтересам, правам і свободам громадян перед </a:t>
            </a:r>
            <a:r>
              <a:rPr lang="ru-RU" dirty="0" err="1"/>
              <a:t>інтересами</a:t>
            </a:r>
            <a:r>
              <a:rPr lang="ru-RU" dirty="0"/>
              <a:t>, правами й свободами інших </a:t>
            </a:r>
            <a:r>
              <a:rPr lang="ru-RU" dirty="0" err="1"/>
              <a:t>учасників</a:t>
            </a:r>
            <a:r>
              <a:rPr lang="ru-RU" dirty="0"/>
              <a:t> правових відносин,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пріоритету</a:t>
            </a:r>
            <a:r>
              <a:rPr lang="ru-RU" dirty="0"/>
              <a:t> загальнолюдських цінностей. Людину, її життя й здоров'я, честь і </a:t>
            </a:r>
            <a:r>
              <a:rPr lang="ru-RU" dirty="0" err="1"/>
              <a:t>гідність</a:t>
            </a:r>
            <a:r>
              <a:rPr lang="ru-RU" dirty="0"/>
              <a:t>, </a:t>
            </a:r>
            <a:r>
              <a:rPr lang="ru-RU" dirty="0" err="1"/>
              <a:t>недоторканність</a:t>
            </a:r>
            <a:r>
              <a:rPr lang="ru-RU" dirty="0"/>
              <a:t> і </a:t>
            </a:r>
            <a:r>
              <a:rPr lang="ru-RU" dirty="0" err="1"/>
              <a:t>безпеку</a:t>
            </a:r>
            <a:r>
              <a:rPr lang="ru-RU" dirty="0"/>
              <a:t> </a:t>
            </a:r>
            <a:r>
              <a:rPr lang="ru-RU" dirty="0" err="1"/>
              <a:t>визнають</a:t>
            </a:r>
            <a:r>
              <a:rPr lang="ru-RU" dirty="0"/>
              <a:t> в Україні </a:t>
            </a:r>
            <a:r>
              <a:rPr lang="ru-RU" dirty="0" err="1"/>
              <a:t>найвищою</a:t>
            </a:r>
            <a:r>
              <a:rPr lang="ru-RU" dirty="0"/>
              <a:t> соціальною </a:t>
            </a:r>
            <a:r>
              <a:rPr lang="ru-RU" dirty="0" err="1"/>
              <a:t>цінністю</a:t>
            </a:r>
            <a:r>
              <a:rPr lang="ru-RU" dirty="0"/>
              <a:t>. Права й свободи людини та їх </a:t>
            </a:r>
            <a:r>
              <a:rPr lang="ru-RU" dirty="0" err="1"/>
              <a:t>гарантії</a:t>
            </a:r>
            <a:r>
              <a:rPr lang="ru-RU" dirty="0"/>
              <a:t> визначають зміст і </a:t>
            </a:r>
            <a:r>
              <a:rPr lang="ru-RU" dirty="0" err="1"/>
              <a:t>спрямованість</a:t>
            </a:r>
            <a:r>
              <a:rPr lang="ru-RU" dirty="0"/>
              <a:t> діяльності держави (ст. 3 Конституції України).</a:t>
            </a:r>
          </a:p>
          <a:p>
            <a:pPr marL="0" indent="0">
              <a:buNone/>
            </a:pPr>
            <a:r>
              <a:rPr lang="ru-RU" dirty="0" err="1"/>
              <a:t>Найчастіше</a:t>
            </a:r>
            <a:r>
              <a:rPr lang="ru-RU" dirty="0"/>
              <a:t> особа вступає у відносини з державою в сфері виконавчої влади, де практично </a:t>
            </a:r>
            <a:r>
              <a:rPr lang="ru-RU" dirty="0" err="1"/>
              <a:t>реалізуються</a:t>
            </a:r>
            <a:r>
              <a:rPr lang="ru-RU" dirty="0"/>
              <a:t> </a:t>
            </a:r>
            <a:r>
              <a:rPr lang="ru-RU" dirty="0" err="1"/>
              <a:t>надані</a:t>
            </a:r>
            <a:r>
              <a:rPr lang="ru-RU" dirty="0"/>
              <a:t> їй </a:t>
            </a:r>
            <a:r>
              <a:rPr lang="ru-RU" dirty="0" err="1"/>
              <a:t>Конституцією</a:t>
            </a:r>
            <a:r>
              <a:rPr lang="ru-RU" dirty="0"/>
              <a:t> та законами України права й свободи. Для реалізації </a:t>
            </a:r>
            <a:r>
              <a:rPr lang="ru-RU" dirty="0" err="1"/>
              <a:t>деяких</a:t>
            </a:r>
            <a:r>
              <a:rPr lang="ru-RU" dirty="0"/>
              <a:t> прав, свобод і виконання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значення має </a:t>
            </a:r>
            <a:r>
              <a:rPr lang="ru-RU" dirty="0" err="1"/>
              <a:t>громадянство</a:t>
            </a:r>
            <a:r>
              <a:rPr lang="ru-RU" dirty="0"/>
              <a:t> — постійний правовий зв'язок особи та Української держави, що виявляється в їх </a:t>
            </a:r>
            <a:r>
              <a:rPr lang="ru-RU" dirty="0" err="1"/>
              <a:t>взаємних</a:t>
            </a:r>
            <a:r>
              <a:rPr lang="ru-RU" dirty="0"/>
              <a:t> правах і </a:t>
            </a:r>
            <a:r>
              <a:rPr lang="ru-RU" dirty="0" err="1"/>
              <a:t>обов'язках</a:t>
            </a:r>
            <a:r>
              <a:rPr lang="ru-RU" dirty="0"/>
              <a:t>. Право на </a:t>
            </a:r>
            <a:r>
              <a:rPr lang="ru-RU" dirty="0" err="1"/>
              <a:t>громадянство</a:t>
            </a:r>
            <a:r>
              <a:rPr lang="ru-RU" dirty="0"/>
              <a:t> є </a:t>
            </a:r>
            <a:r>
              <a:rPr lang="ru-RU" dirty="0" err="1"/>
              <a:t>невід'ємним</a:t>
            </a:r>
            <a:r>
              <a:rPr lang="ru-RU" dirty="0"/>
              <a:t> правом громадянина України, він не може бути </a:t>
            </a:r>
            <a:r>
              <a:rPr lang="ru-RU" dirty="0" err="1"/>
              <a:t>позбавлений</a:t>
            </a:r>
            <a:r>
              <a:rPr lang="ru-RU" dirty="0"/>
              <a:t> свого </a:t>
            </a:r>
            <a:r>
              <a:rPr lang="ru-RU" dirty="0" err="1"/>
              <a:t>громадянства</a:t>
            </a:r>
            <a:r>
              <a:rPr lang="ru-RU" dirty="0"/>
              <a:t>. Кожна особа має право на </a:t>
            </a:r>
            <a:r>
              <a:rPr lang="ru-RU" dirty="0" err="1"/>
              <a:t>громадянство</a:t>
            </a:r>
            <a:r>
              <a:rPr lang="ru-RU" dirty="0"/>
              <a:t> в Україні, яке вона може </a:t>
            </a:r>
            <a:r>
              <a:rPr lang="ru-RU" dirty="0" err="1"/>
              <a:t>одержати</a:t>
            </a:r>
            <a:r>
              <a:rPr lang="ru-RU" dirty="0"/>
              <a:t> за певних умов. </a:t>
            </a:r>
            <a:r>
              <a:rPr lang="ru-RU" dirty="0" err="1"/>
              <a:t>Громадянство</a:t>
            </a:r>
            <a:r>
              <a:rPr lang="ru-RU" dirty="0"/>
              <a:t> не </a:t>
            </a:r>
            <a:r>
              <a:rPr lang="ru-RU" dirty="0" err="1"/>
              <a:t>поєднується</a:t>
            </a:r>
            <a:r>
              <a:rPr lang="ru-RU" dirty="0"/>
              <a:t> з </a:t>
            </a:r>
            <a:r>
              <a:rPr lang="ru-RU" dirty="0" err="1"/>
              <a:t>постійними</a:t>
            </a:r>
            <a:r>
              <a:rPr lang="ru-RU" dirty="0"/>
              <a:t> </a:t>
            </a:r>
            <a:r>
              <a:rPr lang="ru-RU" dirty="0" err="1"/>
              <a:t>трудовими</a:t>
            </a:r>
            <a:r>
              <a:rPr lang="ru-RU" dirty="0"/>
              <a:t> чи </a:t>
            </a:r>
            <a:r>
              <a:rPr lang="ru-RU" dirty="0" err="1"/>
              <a:t>службовими</a:t>
            </a:r>
            <a:r>
              <a:rPr lang="ru-RU" dirty="0"/>
              <a:t> відносинами особи з конкретною організацією.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0070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76" y="180305"/>
            <a:ext cx="11384924" cy="6323727"/>
          </a:xfrm>
        </p:spPr>
      </p:pic>
    </p:spTree>
    <p:extLst>
      <p:ext uri="{BB962C8B-B14F-4D97-AF65-F5344CB8AC3E}">
        <p14:creationId xmlns:p14="http://schemas.microsoft.com/office/powerpoint/2010/main" val="7304230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Адміністративно-правовий статус громадянина України </a:t>
            </a:r>
            <a:r>
              <a:rPr lang="ru-RU" dirty="0"/>
              <a:t>є складовою частиною його загального статусу, встановленого </a:t>
            </a:r>
            <a:r>
              <a:rPr lang="ru-RU" dirty="0" err="1"/>
              <a:t>Конституцією</a:t>
            </a:r>
            <a:r>
              <a:rPr lang="ru-RU" dirty="0"/>
              <a:t> України, Законом України «Про </a:t>
            </a:r>
            <a:r>
              <a:rPr lang="ru-RU" dirty="0" err="1"/>
              <a:t>громадянство</a:t>
            </a:r>
            <a:r>
              <a:rPr lang="ru-RU" dirty="0"/>
              <a:t> України» від 18 </a:t>
            </a:r>
            <a:r>
              <a:rPr lang="ru-RU" dirty="0" err="1"/>
              <a:t>січня</a:t>
            </a:r>
            <a:r>
              <a:rPr lang="ru-RU" dirty="0"/>
              <a:t> 2001 р. та іншими </a:t>
            </a:r>
            <a:r>
              <a:rPr lang="ru-RU" dirty="0" err="1"/>
              <a:t>законодавчими</a:t>
            </a:r>
            <a:r>
              <a:rPr lang="ru-RU" dirty="0"/>
              <a:t> актами України.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0949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352801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Громадяни</a:t>
            </a:r>
            <a:r>
              <a:rPr lang="ru-RU" dirty="0"/>
              <a:t> України рівні перед законом незалежно від </a:t>
            </a:r>
            <a:r>
              <a:rPr lang="ru-RU" dirty="0" err="1"/>
              <a:t>походження</a:t>
            </a:r>
            <a:r>
              <a:rPr lang="ru-RU" dirty="0"/>
              <a:t>, соціального та </a:t>
            </a:r>
            <a:r>
              <a:rPr lang="ru-RU" dirty="0" err="1"/>
              <a:t>майнового</a:t>
            </a:r>
            <a:r>
              <a:rPr lang="ru-RU" dirty="0"/>
              <a:t> стану, </a:t>
            </a:r>
            <a:r>
              <a:rPr lang="ru-RU" dirty="0" err="1"/>
              <a:t>расової</a:t>
            </a:r>
            <a:r>
              <a:rPr lang="ru-RU" dirty="0"/>
              <a:t> і національної </a:t>
            </a:r>
            <a:r>
              <a:rPr lang="ru-RU" dirty="0" err="1"/>
              <a:t>належності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, освіти, мови, ставлення до </a:t>
            </a:r>
            <a:r>
              <a:rPr lang="ru-RU" dirty="0" err="1"/>
              <a:t>релігії</a:t>
            </a:r>
            <a:r>
              <a:rPr lang="ru-RU" dirty="0"/>
              <a:t>, роду й характеру занять, місця проживання та інших ознак. </a:t>
            </a:r>
            <a:r>
              <a:rPr lang="ru-RU" dirty="0" err="1"/>
              <a:t>Рівноправність</a:t>
            </a:r>
            <a:r>
              <a:rPr lang="ru-RU" dirty="0"/>
              <a:t> громадян України забезпечується в усіх </a:t>
            </a:r>
            <a:r>
              <a:rPr lang="ru-RU" dirty="0" err="1"/>
              <a:t>галузях</a:t>
            </a:r>
            <a:r>
              <a:rPr lang="ru-RU" dirty="0"/>
              <a:t> економічного, політичного, соціального та культурного життя. Всі ці </a:t>
            </a:r>
            <a:r>
              <a:rPr lang="ru-RU" dirty="0" err="1"/>
              <a:t>конституційні</a:t>
            </a:r>
            <a:r>
              <a:rPr lang="ru-RU" dirty="0"/>
              <a:t> положення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України про власність, про </a:t>
            </a:r>
            <a:r>
              <a:rPr lang="ru-RU" dirty="0" err="1"/>
              <a:t>підприємництво</a:t>
            </a:r>
            <a:r>
              <a:rPr lang="ru-RU" dirty="0"/>
              <a:t>, про </a:t>
            </a:r>
            <a:r>
              <a:rPr lang="ru-RU" dirty="0" err="1"/>
              <a:t>підприємства</a:t>
            </a:r>
            <a:r>
              <a:rPr lang="ru-RU" dirty="0"/>
              <a:t>, про землю, про об'єднання громадян тощо.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5118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Правовий статус громадянина включає: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292439"/>
            <a:ext cx="10018713" cy="34987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а) основні (</a:t>
            </a:r>
            <a:r>
              <a:rPr lang="ru-RU" dirty="0" err="1"/>
              <a:t>невід'ємні</a:t>
            </a:r>
            <a:r>
              <a:rPr lang="ru-RU" dirty="0"/>
              <a:t>) права (або права й свободи людини і громадянина);</a:t>
            </a:r>
          </a:p>
          <a:p>
            <a:pPr marL="0" indent="0">
              <a:buNone/>
            </a:pPr>
            <a:r>
              <a:rPr lang="ru-RU" dirty="0"/>
              <a:t>б) комплекс прав і </a:t>
            </a:r>
            <a:r>
              <a:rPr lang="ru-RU" dirty="0" err="1"/>
              <a:t>обов'язків</a:t>
            </a:r>
            <a:r>
              <a:rPr lang="ru-RU" dirty="0"/>
              <a:t>, </a:t>
            </a:r>
            <a:r>
              <a:rPr lang="ru-RU" dirty="0" err="1"/>
              <a:t>закріплених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України, нормами різних галузей права, в тому числі адміністративно-</a:t>
            </a:r>
            <a:r>
              <a:rPr lang="ru-RU" dirty="0" err="1"/>
              <a:t>правовими</a:t>
            </a:r>
            <a:r>
              <a:rPr lang="ru-RU" dirty="0"/>
              <a:t> нормами;</a:t>
            </a:r>
          </a:p>
          <a:p>
            <a:pPr marL="0" indent="0">
              <a:buNone/>
            </a:pPr>
            <a:r>
              <a:rPr lang="ru-RU" dirty="0"/>
              <a:t>в) </a:t>
            </a:r>
            <a:r>
              <a:rPr lang="ru-RU" dirty="0" err="1"/>
              <a:t>гарантії</a:t>
            </a:r>
            <a:r>
              <a:rPr lang="ru-RU" dirty="0"/>
              <a:t> реалізації цих прав і </a:t>
            </a:r>
            <a:r>
              <a:rPr lang="ru-RU" dirty="0" err="1"/>
              <a:t>обов'язків</a:t>
            </a:r>
            <a:r>
              <a:rPr lang="ru-RU" dirty="0"/>
              <a:t>, а також </a:t>
            </a:r>
            <a:r>
              <a:rPr lang="ru-RU" dirty="0" err="1"/>
              <a:t>механізм</a:t>
            </a:r>
            <a:r>
              <a:rPr lang="ru-RU" dirty="0"/>
              <a:t> їх охорони державою.</a:t>
            </a:r>
          </a:p>
          <a:p>
            <a:r>
              <a:rPr lang="ru-RU" dirty="0"/>
              <a:t>До основних прав, крім </a:t>
            </a:r>
            <a:r>
              <a:rPr lang="ru-RU" dirty="0" err="1"/>
              <a:t>невід'ємних</a:t>
            </a:r>
            <a:r>
              <a:rPr lang="ru-RU" dirty="0"/>
              <a:t> (на життя, здоров'я, честь, </a:t>
            </a:r>
            <a:r>
              <a:rPr lang="ru-RU" dirty="0" err="1"/>
              <a:t>гідність</a:t>
            </a:r>
            <a:r>
              <a:rPr lang="ru-RU" dirty="0"/>
              <a:t> тощо), можна віднести: свободу слова, </a:t>
            </a:r>
            <a:r>
              <a:rPr lang="ru-RU" dirty="0" err="1"/>
              <a:t>міграції</a:t>
            </a:r>
            <a:r>
              <a:rPr lang="ru-RU" dirty="0"/>
              <a:t>, </a:t>
            </a:r>
            <a:r>
              <a:rPr lang="ru-RU" dirty="0" err="1"/>
              <a:t>зборів</a:t>
            </a:r>
            <a:r>
              <a:rPr lang="ru-RU" dirty="0"/>
              <a:t>, власності, користування </a:t>
            </a:r>
            <a:r>
              <a:rPr lang="ru-RU" dirty="0" err="1"/>
              <a:t>засобами</a:t>
            </a:r>
            <a:r>
              <a:rPr lang="ru-RU" dirty="0"/>
              <a:t> транспорту, </a:t>
            </a:r>
            <a:r>
              <a:rPr lang="ru-RU" dirty="0" err="1"/>
              <a:t>будовами</a:t>
            </a:r>
            <a:r>
              <a:rPr lang="ru-RU" dirty="0"/>
              <a:t>, політичні права (участь у </a:t>
            </a:r>
            <a:r>
              <a:rPr lang="ru-RU" dirty="0" err="1"/>
              <a:t>законодавчій</a:t>
            </a:r>
            <a:r>
              <a:rPr lang="ru-RU" dirty="0"/>
              <a:t>, </a:t>
            </a:r>
            <a:r>
              <a:rPr lang="ru-RU" dirty="0" err="1"/>
              <a:t>виконавчій</a:t>
            </a:r>
            <a:r>
              <a:rPr lang="ru-RU" dirty="0"/>
              <a:t> та </a:t>
            </a:r>
            <a:r>
              <a:rPr lang="ru-RU" dirty="0" err="1"/>
              <a:t>юрисдикційній</a:t>
            </a:r>
            <a:r>
              <a:rPr lang="ru-RU" dirty="0"/>
              <a:t> діяльності держави) та ін.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5065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Адміністративно-правовий статус </a:t>
            </a:r>
            <a:r>
              <a:rPr lang="uk-UA" dirty="0" err="1" smtClean="0"/>
              <a:t>іноземців,осіб</a:t>
            </a:r>
            <a:r>
              <a:rPr lang="uk-UA" dirty="0" smtClean="0"/>
              <a:t> без громадянства та біженців.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215166"/>
            <a:ext cx="10018713" cy="46428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Усі</a:t>
            </a:r>
            <a:r>
              <a:rPr lang="ru-RU" dirty="0"/>
              <a:t> іноземні </a:t>
            </a:r>
            <a:r>
              <a:rPr lang="ru-RU" dirty="0" err="1"/>
              <a:t>громадяни</a:t>
            </a:r>
            <a:r>
              <a:rPr lang="ru-RU" dirty="0"/>
              <a:t> під час їхнього </a:t>
            </a:r>
            <a:r>
              <a:rPr lang="ru-RU" dirty="0" err="1"/>
              <a:t>перебування</a:t>
            </a:r>
            <a:r>
              <a:rPr lang="ru-RU" dirty="0"/>
              <a:t> в Україні у тій чи </a:t>
            </a:r>
            <a:r>
              <a:rPr lang="ru-RU" dirty="0" err="1"/>
              <a:t>іншій</a:t>
            </a:r>
            <a:r>
              <a:rPr lang="ru-RU" dirty="0"/>
              <a:t> формі </a:t>
            </a:r>
            <a:r>
              <a:rPr lang="ru-RU" dirty="0" err="1"/>
              <a:t>вступають</a:t>
            </a:r>
            <a:r>
              <a:rPr lang="ru-RU" dirty="0"/>
              <a:t> в адміністративно-правові відносини з органами виконавчої влади в різних сферах. </a:t>
            </a:r>
            <a:r>
              <a:rPr lang="ru-RU" dirty="0" err="1"/>
              <a:t>Регулюючи</a:t>
            </a:r>
            <a:r>
              <a:rPr lang="ru-RU" dirty="0"/>
              <a:t> відносини з іноземними </a:t>
            </a:r>
            <a:r>
              <a:rPr lang="ru-RU" dirty="0" err="1"/>
              <a:t>громадянами</a:t>
            </a:r>
            <a:r>
              <a:rPr lang="ru-RU" dirty="0"/>
              <a:t>, наша держава не тільки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,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права й обов’язки, але й забезпечує реалізацію і захист їхнього правового статусу за допомогою гарантій, що </a:t>
            </a:r>
            <a:r>
              <a:rPr lang="ru-RU" dirty="0" err="1"/>
              <a:t>поєднують</a:t>
            </a:r>
            <a:r>
              <a:rPr lang="ru-RU" dirty="0"/>
              <a:t> умови і засоби, необхідні для здійснення процесу формування юридичного і фактичного становища особи.</a:t>
            </a:r>
          </a:p>
          <a:p>
            <a:pPr marL="0" indent="0">
              <a:buNone/>
            </a:pPr>
            <a:r>
              <a:rPr lang="ru-RU" dirty="0"/>
              <a:t>Адміністративно-правовий статус </a:t>
            </a:r>
            <a:r>
              <a:rPr lang="ru-RU" dirty="0" err="1"/>
              <a:t>іноземного</a:t>
            </a:r>
            <a:r>
              <a:rPr lang="ru-RU" dirty="0"/>
              <a:t> громадянина має певні </a:t>
            </a:r>
            <a:r>
              <a:rPr lang="ru-RU" dirty="0" err="1"/>
              <a:t>особливості</a:t>
            </a:r>
            <a:r>
              <a:rPr lang="ru-RU" dirty="0"/>
              <a:t>. Основною </a:t>
            </a:r>
            <a:r>
              <a:rPr lang="ru-RU" dirty="0" err="1"/>
              <a:t>відмінністю</a:t>
            </a:r>
            <a:r>
              <a:rPr lang="ru-RU" dirty="0"/>
              <a:t> адміністративної </a:t>
            </a:r>
            <a:r>
              <a:rPr lang="ru-RU" dirty="0" err="1"/>
              <a:t>правоздатності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громадянина є момент її виникнення. В </a:t>
            </a:r>
            <a:r>
              <a:rPr lang="ru-RU" dirty="0" err="1"/>
              <a:t>іноземного</a:t>
            </a:r>
            <a:r>
              <a:rPr lang="ru-RU" dirty="0"/>
              <a:t> громадянина, що </a:t>
            </a:r>
            <a:r>
              <a:rPr lang="ru-RU" dirty="0" err="1"/>
              <a:t>прибув</a:t>
            </a:r>
            <a:r>
              <a:rPr lang="ru-RU" dirty="0"/>
              <a:t> у </a:t>
            </a:r>
            <a:r>
              <a:rPr lang="ru-RU" dirty="0" err="1"/>
              <a:t>країну</a:t>
            </a:r>
            <a:r>
              <a:rPr lang="ru-RU" dirty="0"/>
              <a:t>, </a:t>
            </a:r>
            <a:r>
              <a:rPr lang="ru-RU" dirty="0" err="1"/>
              <a:t>настає</a:t>
            </a:r>
            <a:r>
              <a:rPr lang="ru-RU" dirty="0"/>
              <a:t> спочатку </a:t>
            </a:r>
            <a:r>
              <a:rPr lang="ru-RU" dirty="0" err="1"/>
              <a:t>обмежена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 (у момент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дозволу</a:t>
            </a:r>
            <a:r>
              <a:rPr lang="ru-RU" dirty="0"/>
              <a:t> на </a:t>
            </a:r>
            <a:r>
              <a:rPr lang="ru-RU" dirty="0" err="1"/>
              <a:t>в’їзд</a:t>
            </a:r>
            <a:r>
              <a:rPr lang="ru-RU" dirty="0"/>
              <a:t> і </a:t>
            </a:r>
            <a:r>
              <a:rPr lang="ru-RU" dirty="0" err="1"/>
              <a:t>оформлення</a:t>
            </a:r>
            <a:r>
              <a:rPr lang="ru-RU" dirty="0"/>
              <a:t> документів у </a:t>
            </a:r>
            <a:r>
              <a:rPr lang="ru-RU" dirty="0" err="1"/>
              <a:t>посольстві</a:t>
            </a:r>
            <a:r>
              <a:rPr lang="ru-RU" dirty="0"/>
              <a:t> чи </a:t>
            </a:r>
            <a:r>
              <a:rPr lang="ru-RU" dirty="0" err="1"/>
              <a:t>консульстві</a:t>
            </a:r>
            <a:r>
              <a:rPr lang="ru-RU" dirty="0"/>
              <a:t>), потім </a:t>
            </a:r>
            <a:r>
              <a:rPr lang="ru-RU" dirty="0" err="1"/>
              <a:t>повна</a:t>
            </a:r>
            <a:r>
              <a:rPr lang="ru-RU" dirty="0"/>
              <a:t> (з моменту </a:t>
            </a:r>
            <a:r>
              <a:rPr lang="ru-RU" dirty="0" err="1"/>
              <a:t>прибуття</a:t>
            </a:r>
            <a:r>
              <a:rPr lang="ru-RU" dirty="0"/>
              <a:t> на </a:t>
            </a:r>
            <a:r>
              <a:rPr lang="ru-RU" dirty="0" err="1"/>
              <a:t>територію</a:t>
            </a:r>
            <a:r>
              <a:rPr lang="ru-RU" dirty="0"/>
              <a:t> держави).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правоздатності</a:t>
            </a:r>
            <a:r>
              <a:rPr lang="ru-RU" dirty="0"/>
              <a:t> відбувається при </a:t>
            </a:r>
            <a:r>
              <a:rPr lang="ru-RU" dirty="0" err="1"/>
              <a:t>виїзді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громадянина за межі держави чи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4052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7" y="309093"/>
            <a:ext cx="11256136" cy="6452316"/>
          </a:xfrm>
        </p:spPr>
      </p:pic>
    </p:spTree>
    <p:extLst>
      <p:ext uri="{BB962C8B-B14F-4D97-AF65-F5344CB8AC3E}">
        <p14:creationId xmlns:p14="http://schemas.microsoft.com/office/powerpoint/2010/main" val="20526731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/>
              <a:t>Адміністративною</a:t>
            </a:r>
            <a:r>
              <a:rPr lang="ru-RU" b="1" dirty="0"/>
              <a:t> </a:t>
            </a:r>
            <a:r>
              <a:rPr lang="ru-RU" b="1" dirty="0" err="1"/>
              <a:t>дієздатністю</a:t>
            </a:r>
            <a:r>
              <a:rPr lang="ru-RU" b="1" dirty="0"/>
              <a:t> </a:t>
            </a:r>
            <a:r>
              <a:rPr lang="ru-RU" b="1" dirty="0" err="1"/>
              <a:t>іноземного</a:t>
            </a:r>
            <a:r>
              <a:rPr lang="ru-RU" b="1" dirty="0"/>
              <a:t> громадянина є </a:t>
            </a:r>
            <a:r>
              <a:rPr lang="ru-RU" dirty="0"/>
              <a:t>здатність нести і виконувати покладені на нього адміністративно-правові обов’язки,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 </a:t>
            </a:r>
            <a:r>
              <a:rPr lang="ru-RU" dirty="0" err="1"/>
              <a:t>надані</a:t>
            </a:r>
            <a:r>
              <a:rPr lang="ru-RU" dirty="0"/>
              <a:t> йому права. Як </a:t>
            </a:r>
            <a:r>
              <a:rPr lang="ru-RU" dirty="0" err="1"/>
              <a:t>суб’єкти</a:t>
            </a:r>
            <a:r>
              <a:rPr lang="ru-RU" dirty="0"/>
              <a:t> адміністративного права, іноземні </a:t>
            </a:r>
            <a:r>
              <a:rPr lang="ru-RU" dirty="0" err="1"/>
              <a:t>громадяни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адміністративній відповідальності на тих же </a:t>
            </a:r>
            <a:r>
              <a:rPr lang="ru-RU" dirty="0" err="1"/>
              <a:t>підставах</a:t>
            </a:r>
            <a:r>
              <a:rPr lang="ru-RU" dirty="0"/>
              <a:t>, що і </a:t>
            </a:r>
            <a:r>
              <a:rPr lang="ru-RU" dirty="0" err="1"/>
              <a:t>громадяни</a:t>
            </a:r>
            <a:r>
              <a:rPr lang="ru-RU" dirty="0"/>
              <a:t> держави, за винятком осіб, які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привілеями</a:t>
            </a:r>
            <a:r>
              <a:rPr lang="ru-RU" dirty="0"/>
              <a:t> та </a:t>
            </a:r>
            <a:r>
              <a:rPr lang="ru-RU" dirty="0" err="1"/>
              <a:t>імунітетом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5809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Спеціальним</a:t>
            </a:r>
            <a:r>
              <a:rPr lang="ru-RU" dirty="0"/>
              <a:t> адміністративно-</a:t>
            </a:r>
            <a:r>
              <a:rPr lang="ru-RU" dirty="0" err="1"/>
              <a:t>правовим</a:t>
            </a:r>
            <a:r>
              <a:rPr lang="ru-RU" dirty="0"/>
              <a:t> статусом володіють </a:t>
            </a:r>
            <a:r>
              <a:rPr lang="ru-RU" b="1" dirty="0" err="1"/>
              <a:t>біженці</a:t>
            </a:r>
            <a:r>
              <a:rPr lang="ru-RU" i="1" dirty="0"/>
              <a:t> </a:t>
            </a:r>
            <a:r>
              <a:rPr lang="ru-RU" dirty="0"/>
              <a:t>і</a:t>
            </a:r>
            <a:r>
              <a:rPr lang="ru-RU" i="1" dirty="0"/>
              <a:t> </a:t>
            </a:r>
            <a:r>
              <a:rPr lang="ru-RU" b="1" dirty="0" err="1"/>
              <a:t>вимушені</a:t>
            </a:r>
            <a:r>
              <a:rPr lang="ru-RU" b="1" dirty="0"/>
              <a:t> </a:t>
            </a:r>
            <a:r>
              <a:rPr lang="ru-RU" b="1" dirty="0" err="1"/>
              <a:t>переселенці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Проблема </a:t>
            </a:r>
            <a:r>
              <a:rPr lang="ru-RU" dirty="0" err="1"/>
              <a:t>біженців</a:t>
            </a:r>
            <a:r>
              <a:rPr lang="ru-RU" dirty="0"/>
              <a:t> не нова, вона </a:t>
            </a:r>
            <a:r>
              <a:rPr lang="ru-RU" dirty="0" err="1"/>
              <a:t>звичайно</a:t>
            </a:r>
            <a:r>
              <a:rPr lang="ru-RU" dirty="0"/>
              <a:t> виникає після встановлення нових </a:t>
            </a:r>
            <a:r>
              <a:rPr lang="ru-RU" dirty="0" err="1"/>
              <a:t>кордонів</a:t>
            </a:r>
            <a:r>
              <a:rPr lang="ru-RU" dirty="0"/>
              <a:t> між державами, у зв’язку з </a:t>
            </a:r>
            <a:r>
              <a:rPr lang="ru-RU" dirty="0" err="1"/>
              <a:t>відокремленням</a:t>
            </a:r>
            <a:r>
              <a:rPr lang="ru-RU" dirty="0"/>
              <a:t> від держави </a:t>
            </a:r>
            <a:r>
              <a:rPr lang="ru-RU" dirty="0" err="1"/>
              <a:t>суверенної</a:t>
            </a:r>
            <a:r>
              <a:rPr lang="ru-RU" dirty="0"/>
              <a:t> території, </a:t>
            </a:r>
            <a:r>
              <a:rPr lang="ru-RU" dirty="0" err="1"/>
              <a:t>війнами</a:t>
            </a:r>
            <a:r>
              <a:rPr lang="ru-RU" dirty="0"/>
              <a:t>, </a:t>
            </a:r>
            <a:r>
              <a:rPr lang="ru-RU" dirty="0" err="1"/>
              <a:t>локальними</a:t>
            </a:r>
            <a:r>
              <a:rPr lang="ru-RU" dirty="0"/>
              <a:t> </a:t>
            </a:r>
            <a:r>
              <a:rPr lang="ru-RU" dirty="0" err="1"/>
              <a:t>збройними</a:t>
            </a:r>
            <a:r>
              <a:rPr lang="ru-RU" dirty="0"/>
              <a:t> </a:t>
            </a:r>
            <a:r>
              <a:rPr lang="ru-RU" dirty="0" err="1"/>
              <a:t>конфліктами</a:t>
            </a:r>
            <a:r>
              <a:rPr lang="ru-RU" dirty="0"/>
              <a:t>, що виникають на тому чи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ґрунті</a:t>
            </a:r>
            <a:r>
              <a:rPr lang="ru-RU" dirty="0"/>
              <a:t>, </a:t>
            </a:r>
            <a:r>
              <a:rPr lang="ru-RU" dirty="0" err="1"/>
              <a:t>стихійними</a:t>
            </a:r>
            <a:r>
              <a:rPr lang="ru-RU" dirty="0"/>
              <a:t> лихами (наприклад, </a:t>
            </a:r>
            <a:r>
              <a:rPr lang="ru-RU" dirty="0" err="1"/>
              <a:t>багаторічна</a:t>
            </a:r>
            <a:r>
              <a:rPr lang="ru-RU" dirty="0"/>
              <a:t> </a:t>
            </a:r>
            <a:r>
              <a:rPr lang="ru-RU" dirty="0" err="1"/>
              <a:t>посуха</a:t>
            </a:r>
            <a:r>
              <a:rPr lang="ru-RU" dirty="0"/>
              <a:t> чи </a:t>
            </a:r>
            <a:r>
              <a:rPr lang="ru-RU" dirty="0" err="1"/>
              <a:t>епідемії</a:t>
            </a:r>
            <a:r>
              <a:rPr lang="ru-RU" dirty="0"/>
              <a:t>, </a:t>
            </a:r>
            <a:r>
              <a:rPr lang="ru-RU" dirty="0" err="1"/>
              <a:t>надзвичайні</a:t>
            </a:r>
            <a:r>
              <a:rPr lang="ru-RU" dirty="0"/>
              <a:t> ситуації природного і техногенного характеру) тощо. Правовий статус </a:t>
            </a:r>
            <a:r>
              <a:rPr lang="ru-RU" dirty="0" err="1"/>
              <a:t>біженців</a:t>
            </a:r>
            <a:r>
              <a:rPr lang="ru-RU" dirty="0"/>
              <a:t> у нашій державі визначається Законом України «Про </a:t>
            </a:r>
            <a:r>
              <a:rPr lang="ru-RU" dirty="0" err="1"/>
              <a:t>біженців</a:t>
            </a:r>
            <a:r>
              <a:rPr lang="ru-RU" dirty="0"/>
              <a:t>» від 21.06.01.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4231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Адміністративно-правові гарантії прав громадян.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чинником</a:t>
            </a:r>
            <a:r>
              <a:rPr lang="ru-RU" dirty="0"/>
              <a:t> стосовно громадян як суб’єктів адміністративного права є надання правових гарантій щодо захисту їх прав, свобод і </a:t>
            </a:r>
            <a:r>
              <a:rPr lang="ru-RU" dirty="0" err="1"/>
              <a:t>законних</a:t>
            </a:r>
            <a:r>
              <a:rPr lang="ru-RU" dirty="0"/>
              <a:t> інтересів. До основних гарантій прав і </a:t>
            </a:r>
            <a:r>
              <a:rPr lang="ru-RU" dirty="0" err="1"/>
              <a:t>обов’язків</a:t>
            </a:r>
            <a:r>
              <a:rPr lang="ru-RU" dirty="0"/>
              <a:t> громадян у сфері адміністративного права необхідно віднести </a:t>
            </a:r>
            <a:r>
              <a:rPr lang="ru-RU" dirty="0" err="1"/>
              <a:t>організаційні</a:t>
            </a:r>
            <a:r>
              <a:rPr lang="ru-RU" dirty="0"/>
              <a:t>, </a:t>
            </a:r>
            <a:r>
              <a:rPr lang="ru-RU" dirty="0" err="1"/>
              <a:t>судові</a:t>
            </a:r>
            <a:r>
              <a:rPr lang="ru-RU" dirty="0"/>
              <a:t> і </a:t>
            </a:r>
            <a:r>
              <a:rPr lang="ru-RU" dirty="0" err="1"/>
              <a:t>позасудові</a:t>
            </a:r>
            <a:r>
              <a:rPr lang="ru-RU" dirty="0"/>
              <a:t> </a:t>
            </a:r>
            <a:r>
              <a:rPr lang="ru-RU" dirty="0" err="1"/>
              <a:t>гарантії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4078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Вступ.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Поняття і види суб’єктів адміністративно- правових відносин.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Загальна характеристика суб’єктів адміністративного права.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Основи адміністративно-правового статусу громадян.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Адміністративно-правовий статус </a:t>
            </a:r>
            <a:r>
              <a:rPr lang="uk-UA" dirty="0" err="1" smtClean="0"/>
              <a:t>іноземців,осіб</a:t>
            </a:r>
            <a:r>
              <a:rPr lang="uk-UA" dirty="0" smtClean="0"/>
              <a:t> без громадянства та біженців.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Адміністративно-правові гарантії прав громадян.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Висновки.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Список використаної літератури.</a:t>
            </a:r>
          </a:p>
          <a:p>
            <a:pPr marL="457200" indent="-457200">
              <a:buFont typeface="+mj-lt"/>
              <a:buAutoNum type="arabicPeriod"/>
            </a:pP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5305578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72" y="141668"/>
            <a:ext cx="11333408" cy="6503831"/>
          </a:xfrm>
        </p:spPr>
      </p:pic>
    </p:spTree>
    <p:extLst>
      <p:ext uri="{BB962C8B-B14F-4D97-AF65-F5344CB8AC3E}">
        <p14:creationId xmlns:p14="http://schemas.microsoft.com/office/powerpoint/2010/main" val="33156463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2" cy="33528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/>
              <a:t>Організаційні</a:t>
            </a:r>
            <a:r>
              <a:rPr lang="ru-RU" b="1" dirty="0"/>
              <a:t> </a:t>
            </a:r>
            <a:r>
              <a:rPr lang="ru-RU" b="1" dirty="0" err="1"/>
              <a:t>гарантії</a:t>
            </a:r>
            <a:r>
              <a:rPr lang="ru-RU" dirty="0"/>
              <a:t> прав і </a:t>
            </a:r>
            <a:r>
              <a:rPr lang="ru-RU" dirty="0" err="1"/>
              <a:t>обов’язків</a:t>
            </a:r>
            <a:r>
              <a:rPr lang="ru-RU" dirty="0"/>
              <a:t> громадян у сфері державного управління </a:t>
            </a:r>
            <a:r>
              <a:rPr lang="ru-RU" dirty="0" err="1"/>
              <a:t>являють</a:t>
            </a:r>
            <a:r>
              <a:rPr lang="ru-RU" dirty="0"/>
              <a:t> собою </a:t>
            </a:r>
            <a:r>
              <a:rPr lang="ru-RU" dirty="0" err="1"/>
              <a:t>розгалужену</a:t>
            </a:r>
            <a:r>
              <a:rPr lang="ru-RU" dirty="0"/>
              <a:t> систему </a:t>
            </a:r>
            <a:r>
              <a:rPr lang="ru-RU" dirty="0" err="1"/>
              <a:t>правоохоронних</a:t>
            </a:r>
            <a:r>
              <a:rPr lang="ru-RU" dirty="0"/>
              <a:t>, </a:t>
            </a:r>
            <a:r>
              <a:rPr lang="ru-RU" dirty="0" err="1"/>
              <a:t>контролюючих</a:t>
            </a:r>
            <a:r>
              <a:rPr lang="ru-RU" dirty="0"/>
              <a:t> органів, що </a:t>
            </a:r>
            <a:r>
              <a:rPr lang="ru-RU" dirty="0" err="1"/>
              <a:t>інспектують</a:t>
            </a:r>
            <a:r>
              <a:rPr lang="ru-RU" dirty="0"/>
              <a:t> і здійснюють нагляд, а також інших державних і громадських організацій у центрі і на </a:t>
            </a:r>
            <a:r>
              <a:rPr lang="ru-RU" dirty="0" err="1"/>
              <a:t>місцях</a:t>
            </a:r>
            <a:r>
              <a:rPr lang="ru-RU" dirty="0"/>
              <a:t>, які спільно забезпечують ці </a:t>
            </a:r>
            <a:r>
              <a:rPr lang="ru-RU" dirty="0" err="1"/>
              <a:t>гарантії</a:t>
            </a:r>
            <a:r>
              <a:rPr lang="ru-RU" dirty="0"/>
              <a:t>. Такими органами і організаціями є </a:t>
            </a:r>
            <a:r>
              <a:rPr lang="ru-RU" dirty="0" err="1"/>
              <a:t>судові</a:t>
            </a:r>
            <a:r>
              <a:rPr lang="ru-RU" dirty="0"/>
              <a:t> органи, прокуратура, органи </a:t>
            </a:r>
            <a:r>
              <a:rPr lang="ru-RU" dirty="0" err="1"/>
              <a:t>внутрішніх</a:t>
            </a:r>
            <a:r>
              <a:rPr lang="ru-RU" dirty="0"/>
              <a:t> справ, органи </a:t>
            </a:r>
            <a:r>
              <a:rPr lang="ru-RU" dirty="0" err="1"/>
              <a:t>юстиції</a:t>
            </a:r>
            <a:r>
              <a:rPr lang="ru-RU" dirty="0"/>
              <a:t>, </a:t>
            </a:r>
            <a:r>
              <a:rPr lang="ru-RU" dirty="0" err="1"/>
              <a:t>адвокатури</a:t>
            </a:r>
            <a:r>
              <a:rPr lang="ru-RU" dirty="0"/>
              <a:t>, </a:t>
            </a:r>
            <a:r>
              <a:rPr lang="ru-RU" dirty="0" err="1"/>
              <a:t>нотаріату</a:t>
            </a:r>
            <a:r>
              <a:rPr lang="ru-RU" dirty="0"/>
              <a:t>, численні </a:t>
            </a:r>
            <a:r>
              <a:rPr lang="ru-RU" dirty="0" err="1"/>
              <a:t>контролюючі</a:t>
            </a:r>
            <a:r>
              <a:rPr lang="ru-RU" dirty="0"/>
              <a:t> органи. До </a:t>
            </a:r>
            <a:r>
              <a:rPr lang="ru-RU" dirty="0" err="1"/>
              <a:t>функціональних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зазначених органів входить </a:t>
            </a:r>
            <a:r>
              <a:rPr lang="ru-RU" dirty="0" err="1"/>
              <a:t>практичне</a:t>
            </a:r>
            <a:r>
              <a:rPr lang="ru-RU" dirty="0"/>
              <a:t> забезпечення реалізації в життя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 прав і свобод та </a:t>
            </a:r>
            <a:r>
              <a:rPr lang="ru-RU" dirty="0" err="1"/>
              <a:t>покладених</a:t>
            </a:r>
            <a:r>
              <a:rPr lang="ru-RU" dirty="0"/>
              <a:t> на них </a:t>
            </a:r>
            <a:r>
              <a:rPr lang="ru-RU" dirty="0" err="1"/>
              <a:t>обов’язків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17229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Судові</a:t>
            </a:r>
            <a:r>
              <a:rPr lang="ru-RU" b="1" dirty="0"/>
              <a:t> </a:t>
            </a:r>
            <a:r>
              <a:rPr lang="ru-RU" b="1" dirty="0" err="1"/>
              <a:t>гарантії</a:t>
            </a:r>
            <a:r>
              <a:rPr lang="ru-RU" dirty="0"/>
              <a:t> є </a:t>
            </a:r>
            <a:r>
              <a:rPr lang="ru-RU" dirty="0" err="1"/>
              <a:t>провідними</a:t>
            </a:r>
            <a:r>
              <a:rPr lang="ru-RU" dirty="0"/>
              <a:t> для більшості країн світу, оскільки суди при </a:t>
            </a:r>
            <a:r>
              <a:rPr lang="ru-RU" dirty="0" err="1"/>
              <a:t>розгляді</a:t>
            </a:r>
            <a:r>
              <a:rPr lang="ru-RU" dirty="0"/>
              <a:t> </a:t>
            </a:r>
            <a:r>
              <a:rPr lang="ru-RU" dirty="0" err="1"/>
              <a:t>кримінальних</a:t>
            </a:r>
            <a:r>
              <a:rPr lang="ru-RU" dirty="0"/>
              <a:t>, адміністративних, </a:t>
            </a:r>
            <a:r>
              <a:rPr lang="ru-RU" dirty="0" err="1"/>
              <a:t>цивільних</a:t>
            </a:r>
            <a:r>
              <a:rPr lang="ru-RU" dirty="0"/>
              <a:t>, господарських й інших </a:t>
            </a:r>
            <a:r>
              <a:rPr lang="ru-RU" dirty="0" err="1"/>
              <a:t>категорій</a:t>
            </a:r>
            <a:r>
              <a:rPr lang="ru-RU" dirty="0"/>
              <a:t> справ одночасно здійснюють контроль за дотриманням органами виконавчої влади та їх </a:t>
            </a:r>
            <a:r>
              <a:rPr lang="ru-RU" dirty="0" err="1"/>
              <a:t>посадовими</a:t>
            </a:r>
            <a:r>
              <a:rPr lang="ru-RU" dirty="0"/>
              <a:t> особами прав і свобод громадян, за створенням </a:t>
            </a:r>
            <a:r>
              <a:rPr lang="ru-RU" dirty="0" err="1"/>
              <a:t>належних</a:t>
            </a:r>
            <a:r>
              <a:rPr lang="ru-RU" dirty="0"/>
              <a:t> умов для виконання ними своїх </a:t>
            </a:r>
            <a:r>
              <a:rPr lang="ru-RU" dirty="0" err="1"/>
              <a:t>обов’язків</a:t>
            </a:r>
            <a:r>
              <a:rPr lang="ru-RU" dirty="0"/>
              <a:t>. Необхідно зазначити, що з </a:t>
            </a:r>
            <a:r>
              <a:rPr lang="ru-RU" dirty="0" err="1"/>
              <a:t>кожним</a:t>
            </a:r>
            <a:r>
              <a:rPr lang="ru-RU" dirty="0"/>
              <a:t> роком сфера </a:t>
            </a:r>
            <a:r>
              <a:rPr lang="ru-RU" dirty="0" err="1"/>
              <a:t>юрисдикції</a:t>
            </a:r>
            <a:r>
              <a:rPr lang="ru-RU" dirty="0"/>
              <a:t> </a:t>
            </a:r>
            <a:r>
              <a:rPr lang="ru-RU" dirty="0" err="1"/>
              <a:t>судів</a:t>
            </a:r>
            <a:r>
              <a:rPr lang="ru-RU" dirty="0"/>
              <a:t> щодо </a:t>
            </a:r>
            <a:r>
              <a:rPr lang="ru-RU" dirty="0" err="1"/>
              <a:t>розгляду</a:t>
            </a:r>
            <a:r>
              <a:rPr lang="ru-RU" dirty="0"/>
              <a:t> адміністративних справ </a:t>
            </a:r>
            <a:r>
              <a:rPr lang="ru-RU" dirty="0" err="1"/>
              <a:t>розширюється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7158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Позасудові</a:t>
            </a:r>
            <a:r>
              <a:rPr lang="ru-RU" b="1" dirty="0"/>
              <a:t> </a:t>
            </a:r>
            <a:r>
              <a:rPr lang="ru-RU" b="1" dirty="0" err="1"/>
              <a:t>гарантії</a:t>
            </a:r>
            <a:r>
              <a:rPr lang="ru-RU" dirty="0"/>
              <a:t> за своїм змістом, формами, порядком забезпечення є набагато </a:t>
            </a:r>
            <a:r>
              <a:rPr lang="ru-RU" dirty="0" err="1"/>
              <a:t>ширшими</a:t>
            </a:r>
            <a:r>
              <a:rPr lang="ru-RU" dirty="0"/>
              <a:t> та </a:t>
            </a:r>
            <a:r>
              <a:rPr lang="ru-RU" dirty="0" err="1"/>
              <a:t>різноманітнішими</a:t>
            </a:r>
            <a:r>
              <a:rPr lang="ru-RU" dirty="0"/>
              <a:t>. Можна зазначити, що вся система органів виконавчої влади, місцевого самоврядування та їхніх </a:t>
            </a:r>
            <a:r>
              <a:rPr lang="ru-RU" dirty="0" err="1"/>
              <a:t>посадових</a:t>
            </a:r>
            <a:r>
              <a:rPr lang="ru-RU" dirty="0"/>
              <a:t> осіб </a:t>
            </a:r>
            <a:r>
              <a:rPr lang="ru-RU" dirty="0" err="1"/>
              <a:t>покликані</a:t>
            </a:r>
            <a:r>
              <a:rPr lang="ru-RU" dirty="0"/>
              <a:t> </a:t>
            </a:r>
            <a:r>
              <a:rPr lang="ru-RU" dirty="0" err="1"/>
              <a:t>служити</a:t>
            </a:r>
            <a:r>
              <a:rPr lang="ru-RU" dirty="0"/>
              <a:t> людям, </a:t>
            </a:r>
            <a:r>
              <a:rPr lang="ru-RU" dirty="0" err="1"/>
              <a:t>забезпечувати</a:t>
            </a:r>
            <a:r>
              <a:rPr lang="ru-RU" dirty="0"/>
              <a:t> реалізацію </a:t>
            </a:r>
            <a:r>
              <a:rPr lang="ru-RU" dirty="0" err="1"/>
              <a:t>громадянами</a:t>
            </a:r>
            <a:r>
              <a:rPr lang="ru-RU" dirty="0"/>
              <a:t> їхніх прав, свобод, </a:t>
            </a:r>
            <a:r>
              <a:rPr lang="ru-RU" dirty="0" err="1"/>
              <a:t>законних</a:t>
            </a:r>
            <a:r>
              <a:rPr lang="ru-RU" dirty="0"/>
              <a:t> інтересів і виконання </a:t>
            </a:r>
            <a:r>
              <a:rPr lang="ru-RU" dirty="0" err="1"/>
              <a:t>покладених</a:t>
            </a:r>
            <a:r>
              <a:rPr lang="ru-RU" dirty="0"/>
              <a:t> на них </a:t>
            </a:r>
            <a:r>
              <a:rPr lang="ru-RU" dirty="0" err="1"/>
              <a:t>обов’язків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812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425003"/>
            <a:ext cx="10018713" cy="6181859"/>
          </a:xfrm>
        </p:spPr>
        <p:txBody>
          <a:bodyPr>
            <a:normAutofit lnSpcReduction="10000"/>
          </a:bodyPr>
          <a:lstStyle/>
          <a:p>
            <a:r>
              <a:rPr lang="ru-RU"/>
              <a:t>Важливе місце в системі гарантій відіграє запровадження в Україні за Законом України «Про Уповноваженого Верховної Ради України з прав людини» посади Уповноваженого Верховної Ради з прав людини.</a:t>
            </a:r>
          </a:p>
          <a:p>
            <a:r>
              <a:rPr lang="ru-RU"/>
              <a:t>Одним з важливих елементів адміністративно-правового статусу громадян є їхнє право звертатися особисто, а також направляти індивідуальні і колективні звернення в державні органи й органи місцевого самоврядування. Право на звернення є абсолютним, необмеженим і невідчужуваним правом громадянина. Кожна дієздатна людина може звернутися в будь-яку державну чи недержавну організацію, до будь-якої посадової особи, з будь-якого значимого для неї приводу і у будь-який час. Право на звер­нення громадян врегульоване нормами Закону України «Про звернення громадян» від 02.10.96. Цим Законом закріплюється механізм практичної реалізації громадянами нашої держави наданого їм Конституцією України права вносити в органи державної влади та об’єднання громадян пропозиції щодо поліпшення їх діяльності, викривати недоліки та оскаржувати дії посадових осіб, державних і громадських органів.</a:t>
            </a:r>
          </a:p>
        </p:txBody>
      </p:sp>
    </p:spTree>
    <p:extLst>
      <p:ext uri="{BB962C8B-B14F-4D97-AF65-F5344CB8AC3E}">
        <p14:creationId xmlns:p14="http://schemas.microsoft.com/office/powerpoint/2010/main" val="34458696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У цій роботі була </a:t>
            </a:r>
            <a:r>
              <a:rPr lang="ru-RU" dirty="0" err="1"/>
              <a:t>зроблена</a:t>
            </a:r>
            <a:r>
              <a:rPr lang="ru-RU" dirty="0"/>
              <a:t> </a:t>
            </a:r>
            <a:r>
              <a:rPr lang="ru-RU" dirty="0" err="1"/>
              <a:t>спроба</a:t>
            </a:r>
            <a:r>
              <a:rPr lang="ru-RU" dirty="0"/>
              <a:t>, </a:t>
            </a:r>
            <a:r>
              <a:rPr lang="ru-RU" dirty="0" err="1"/>
              <a:t>підтвердити</a:t>
            </a:r>
            <a:r>
              <a:rPr lang="ru-RU" dirty="0"/>
              <a:t>, що суб'єктами Адміністративного права є </a:t>
            </a:r>
            <a:r>
              <a:rPr lang="ru-RU" dirty="0" err="1"/>
              <a:t>громадяни</a:t>
            </a:r>
            <a:r>
              <a:rPr lang="ru-RU" dirty="0"/>
              <a:t>, особи без </a:t>
            </a:r>
            <a:r>
              <a:rPr lang="ru-RU" dirty="0" err="1"/>
              <a:t>громадянства</a:t>
            </a:r>
            <a:r>
              <a:rPr lang="ru-RU" dirty="0"/>
              <a:t>, іноземні </a:t>
            </a:r>
            <a:r>
              <a:rPr lang="ru-RU" dirty="0" err="1"/>
              <a:t>громадяни</a:t>
            </a:r>
            <a:r>
              <a:rPr lang="ru-RU" dirty="0"/>
              <a:t>, причому, </a:t>
            </a:r>
            <a:r>
              <a:rPr lang="ru-RU" dirty="0" err="1"/>
              <a:t>правове</a:t>
            </a:r>
            <a:r>
              <a:rPr lang="ru-RU" dirty="0"/>
              <a:t> положення суб'єктів одного рівня не </a:t>
            </a:r>
            <a:r>
              <a:rPr lang="ru-RU" dirty="0" err="1"/>
              <a:t>однаково</a:t>
            </a:r>
            <a:r>
              <a:rPr lang="ru-RU" dirty="0"/>
              <a:t> Особливе місце серед суб'єктів Адміністративного права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громадянин</a:t>
            </a:r>
            <a:r>
              <a:rPr lang="ru-RU" dirty="0"/>
              <a:t>. Не </a:t>
            </a:r>
            <a:r>
              <a:rPr lang="ru-RU" dirty="0" err="1"/>
              <a:t>випадково</a:t>
            </a:r>
            <a:r>
              <a:rPr lang="ru-RU" dirty="0"/>
              <a:t>, навіть, наприкінці 19в. положення людини в адміністративно-правовій сфері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розглядалося</a:t>
            </a:r>
            <a:r>
              <a:rPr lang="ru-RU" dirty="0"/>
              <a:t> через призму « </a:t>
            </a:r>
            <a:r>
              <a:rPr lang="ru-RU" dirty="0" err="1"/>
              <a:t>дозволів</a:t>
            </a:r>
            <a:r>
              <a:rPr lang="ru-RU" dirty="0"/>
              <a:t> влади ». </a:t>
            </a:r>
            <a:r>
              <a:rPr lang="ru-RU" dirty="0" err="1"/>
              <a:t>Суспільне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, що відбувається в нашій країні, привело до зміни адміністративно-правового статусу особистості. Отже, зараз людина, його права і свободи є </a:t>
            </a:r>
            <a:r>
              <a:rPr lang="ru-RU" dirty="0" err="1"/>
              <a:t>вищою</a:t>
            </a:r>
            <a:r>
              <a:rPr lang="ru-RU" dirty="0"/>
              <a:t> </a:t>
            </a:r>
            <a:r>
              <a:rPr lang="ru-RU" dirty="0" err="1"/>
              <a:t>цінністю</a:t>
            </a:r>
            <a:r>
              <a:rPr lang="ru-RU" dirty="0"/>
              <a:t>, а закон «служить </a:t>
            </a:r>
            <a:r>
              <a:rPr lang="ru-RU" dirty="0" err="1"/>
              <a:t>головним</a:t>
            </a:r>
            <a:r>
              <a:rPr lang="ru-RU" dirty="0"/>
              <a:t> гарантом ». І все-таки характеристика загального адміністративного статусу громадян не була дана. Відповідно до багатьох фактів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логічним</a:t>
            </a:r>
            <a:r>
              <a:rPr lang="ru-RU" dirty="0"/>
              <a:t> </a:t>
            </a:r>
            <a:r>
              <a:rPr lang="ru-RU" dirty="0" err="1"/>
              <a:t>завершенням</a:t>
            </a:r>
            <a:r>
              <a:rPr lang="ru-RU" dirty="0"/>
              <a:t> став адміністративно-правовий статус і види адміністративно-правових </a:t>
            </a:r>
            <a:r>
              <a:rPr lang="ru-RU" dirty="0" err="1"/>
              <a:t>статусів</a:t>
            </a:r>
            <a:r>
              <a:rPr lang="ru-RU" dirty="0"/>
              <a:t>, що визначають </a:t>
            </a:r>
            <a:r>
              <a:rPr lang="ru-RU" dirty="0" err="1"/>
              <a:t>правомірну</a:t>
            </a:r>
            <a:r>
              <a:rPr lang="ru-RU" dirty="0"/>
              <a:t> поведінку громадян.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3674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використаної літератури: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2318197"/>
            <a:ext cx="10018713" cy="40826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1</a:t>
            </a:r>
            <a:r>
              <a:rPr lang="ru-RU" dirty="0"/>
              <a:t>Конституція України 28 </a:t>
            </a:r>
            <a:r>
              <a:rPr lang="ru-RU" dirty="0" err="1"/>
              <a:t>червня</a:t>
            </a:r>
            <a:r>
              <a:rPr lang="ru-RU" dirty="0"/>
              <a:t> 1996 р. </a:t>
            </a:r>
          </a:p>
          <a:p>
            <a:pPr marL="0" indent="0">
              <a:buNone/>
            </a:pPr>
            <a:r>
              <a:rPr lang="ru-RU" b="1" dirty="0"/>
              <a:t>2.</a:t>
            </a:r>
            <a:r>
              <a:rPr lang="ru-RU" dirty="0"/>
              <a:t>Закон України “ Про національні </a:t>
            </a:r>
            <a:r>
              <a:rPr lang="ru-RU" dirty="0" err="1"/>
              <a:t>меншини</a:t>
            </a:r>
            <a:r>
              <a:rPr lang="ru-RU" dirty="0"/>
              <a:t>” від 25 </a:t>
            </a:r>
            <a:r>
              <a:rPr lang="ru-RU" dirty="0" err="1"/>
              <a:t>червня</a:t>
            </a:r>
            <a:r>
              <a:rPr lang="ru-RU" dirty="0"/>
              <a:t> 1992р. </a:t>
            </a:r>
          </a:p>
          <a:p>
            <a:pPr marL="0" indent="0">
              <a:buNone/>
            </a:pPr>
            <a:r>
              <a:rPr lang="ru-RU" b="1" dirty="0"/>
              <a:t>3.</a:t>
            </a:r>
            <a:r>
              <a:rPr lang="ru-RU" dirty="0"/>
              <a:t> Закон України “Про </a:t>
            </a:r>
            <a:r>
              <a:rPr lang="ru-RU" dirty="0" err="1"/>
              <a:t>біженців</a:t>
            </a:r>
            <a:r>
              <a:rPr lang="ru-RU" dirty="0"/>
              <a:t>” від 24 </a:t>
            </a:r>
            <a:r>
              <a:rPr lang="ru-RU" dirty="0" err="1"/>
              <a:t>грудня</a:t>
            </a:r>
            <a:r>
              <a:rPr lang="ru-RU" dirty="0"/>
              <a:t> 1993 р. </a:t>
            </a:r>
          </a:p>
          <a:p>
            <a:pPr marL="0" indent="0">
              <a:buNone/>
            </a:pPr>
            <a:r>
              <a:rPr lang="ru-RU" b="1" dirty="0"/>
              <a:t>4.</a:t>
            </a:r>
            <a:r>
              <a:rPr lang="ru-RU" dirty="0"/>
              <a:t> Закон України “Про правовий статус іноземців” від 4 лютого 1994 р. </a:t>
            </a:r>
          </a:p>
          <a:p>
            <a:pPr marL="0" indent="0">
              <a:buNone/>
            </a:pPr>
            <a:r>
              <a:rPr lang="ru-RU" b="1" dirty="0"/>
              <a:t>5.</a:t>
            </a:r>
            <a:r>
              <a:rPr lang="ru-RU" dirty="0"/>
              <a:t> Закон України “Про </a:t>
            </a:r>
            <a:r>
              <a:rPr lang="ru-RU" dirty="0" err="1"/>
              <a:t>звертання</a:t>
            </a:r>
            <a:r>
              <a:rPr lang="ru-RU" dirty="0"/>
              <a:t> громадян” від 2 </a:t>
            </a:r>
            <a:r>
              <a:rPr lang="ru-RU" dirty="0" err="1"/>
              <a:t>жовтня</a:t>
            </a:r>
            <a:r>
              <a:rPr lang="ru-RU" dirty="0"/>
              <a:t> 1996 р. </a:t>
            </a:r>
          </a:p>
          <a:p>
            <a:pPr marL="0" indent="0">
              <a:buNone/>
            </a:pPr>
            <a:r>
              <a:rPr lang="ru-RU" b="1" dirty="0"/>
              <a:t>6.</a:t>
            </a:r>
            <a:r>
              <a:rPr lang="ru-RU" dirty="0"/>
              <a:t>Закон України “Про </a:t>
            </a:r>
            <a:r>
              <a:rPr lang="ru-RU" dirty="0" err="1"/>
              <a:t>Конституційний</a:t>
            </a:r>
            <a:r>
              <a:rPr lang="ru-RU" dirty="0"/>
              <a:t> Суд України” від 16 </a:t>
            </a:r>
            <a:r>
              <a:rPr lang="ru-RU" dirty="0" err="1"/>
              <a:t>жовтня</a:t>
            </a:r>
            <a:r>
              <a:rPr lang="ru-RU" dirty="0"/>
              <a:t> 1996р. </a:t>
            </a:r>
          </a:p>
          <a:p>
            <a:pPr marL="0" indent="0">
              <a:buNone/>
            </a:pPr>
            <a:r>
              <a:rPr lang="ru-RU" b="1" dirty="0"/>
              <a:t>7.</a:t>
            </a:r>
            <a:r>
              <a:rPr lang="ru-RU" dirty="0"/>
              <a:t>Кодекс України “Про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”. </a:t>
            </a:r>
          </a:p>
          <a:p>
            <a:pPr marL="0" indent="0">
              <a:buNone/>
            </a:pPr>
            <a:r>
              <a:rPr lang="ru-RU" b="1" dirty="0"/>
              <a:t>8</a:t>
            </a:r>
            <a:r>
              <a:rPr lang="ru-RU" dirty="0"/>
              <a:t>.Гончарук С.Т. Київ, 1998 р. “</a:t>
            </a:r>
            <a:r>
              <a:rPr lang="ru-RU" dirty="0" err="1"/>
              <a:t>Суб'єкти</a:t>
            </a:r>
            <a:r>
              <a:rPr lang="ru-RU" dirty="0"/>
              <a:t> Адміністративного права”. </a:t>
            </a:r>
          </a:p>
          <a:p>
            <a:pPr marL="0" indent="0">
              <a:buNone/>
            </a:pPr>
            <a:r>
              <a:rPr lang="ru-RU" b="1" dirty="0"/>
              <a:t>9.</a:t>
            </a:r>
            <a:r>
              <a:rPr lang="ru-RU" dirty="0"/>
              <a:t> Колпаков В. Київ,1999 р. “</a:t>
            </a:r>
            <a:r>
              <a:rPr lang="ru-RU" dirty="0" err="1"/>
              <a:t>Адміністративне</a:t>
            </a:r>
            <a:r>
              <a:rPr lang="ru-RU" dirty="0"/>
              <a:t> право України” </a:t>
            </a:r>
          </a:p>
          <a:p>
            <a:pPr marL="0" indent="0">
              <a:buNone/>
            </a:pPr>
            <a:r>
              <a:rPr lang="ru-RU" b="1" dirty="0"/>
              <a:t>10.</a:t>
            </a:r>
            <a:r>
              <a:rPr lang="ru-RU" dirty="0"/>
              <a:t>Прудников А.С., </a:t>
            </a:r>
            <a:r>
              <a:rPr lang="ru-RU" dirty="0" err="1"/>
              <a:t>Андриамин</a:t>
            </a:r>
            <a:r>
              <a:rPr lang="ru-RU" dirty="0"/>
              <a:t> Х.А. Москва, 1998 р.“</a:t>
            </a:r>
            <a:r>
              <a:rPr lang="ru-RU" dirty="0" err="1"/>
              <a:t>Адмініс</a:t>
            </a:r>
            <a:r>
              <a:rPr lang="ru-RU" dirty="0"/>
              <a:t>тративно-правове забезпечення прав і свобод людини і громадянина”. </a:t>
            </a:r>
          </a:p>
          <a:p>
            <a:pPr marL="0" indent="0">
              <a:buNone/>
            </a:pPr>
            <a:r>
              <a:rPr lang="ru-RU" b="1" dirty="0"/>
              <a:t>11.</a:t>
            </a:r>
            <a:r>
              <a:rPr lang="ru-RU" dirty="0"/>
              <a:t>Смірнов А.В. М. 1995 р. “</a:t>
            </a:r>
            <a:r>
              <a:rPr lang="ru-RU" dirty="0" err="1"/>
              <a:t>Адміністративна</a:t>
            </a:r>
            <a:r>
              <a:rPr lang="ru-RU" dirty="0"/>
              <a:t> відповідальність за порушення </a:t>
            </a:r>
            <a:r>
              <a:rPr lang="ru-RU" dirty="0" err="1"/>
              <a:t>податкового</a:t>
            </a:r>
            <a:r>
              <a:rPr lang="ru-RU" dirty="0"/>
              <a:t> законодавства”. </a:t>
            </a:r>
          </a:p>
          <a:p>
            <a:pPr marL="0" indent="0">
              <a:buNone/>
            </a:pPr>
            <a:r>
              <a:rPr lang="ru-RU" b="1" dirty="0"/>
              <a:t>12.</a:t>
            </a:r>
            <a:r>
              <a:rPr lang="ru-RU" dirty="0"/>
              <a:t> Юридичний журнал “Право України”.2001 р. №10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3145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Білаш Тетяна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205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2" y="1865290"/>
            <a:ext cx="10018712" cy="499271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dirty="0"/>
              <a:t>До найважливіших функцій держави </a:t>
            </a:r>
            <a:r>
              <a:rPr lang="ru-RU" sz="3800" dirty="0" err="1"/>
              <a:t>Конституція</a:t>
            </a:r>
            <a:r>
              <a:rPr lang="ru-RU" sz="3800" dirty="0"/>
              <a:t> України </a:t>
            </a:r>
            <a:r>
              <a:rPr lang="ru-RU" sz="3800" dirty="0" err="1"/>
              <a:t>віднесла</a:t>
            </a:r>
            <a:r>
              <a:rPr lang="ru-RU" sz="3800" dirty="0"/>
              <a:t> забезпечення прав і свободи людини, соціальний, правовий і економічний захист громадян. Саме права і волі людини, їх </a:t>
            </a:r>
            <a:r>
              <a:rPr lang="ru-RU" sz="3800" dirty="0" err="1"/>
              <a:t>гарантії</a:t>
            </a:r>
            <a:r>
              <a:rPr lang="ru-RU" sz="3800" dirty="0"/>
              <a:t>, визначають зміст і соціальну </a:t>
            </a:r>
            <a:r>
              <a:rPr lang="ru-RU" sz="3800" dirty="0" err="1"/>
              <a:t>спрямованість</a:t>
            </a:r>
            <a:r>
              <a:rPr lang="ru-RU" sz="3800" dirty="0"/>
              <a:t> державної діяльності. </a:t>
            </a:r>
          </a:p>
          <a:p>
            <a:pPr marL="0" indent="0">
              <a:buNone/>
            </a:pPr>
            <a:r>
              <a:rPr lang="ru-RU" sz="3800" dirty="0"/>
              <a:t>З метою забезпечення проведення реформ системи державного </a:t>
            </a:r>
            <a:r>
              <a:rPr lang="ru-RU" sz="3800" dirty="0" err="1"/>
              <a:t>керування</a:t>
            </a:r>
            <a:r>
              <a:rPr lang="ru-RU" sz="3800" dirty="0"/>
              <a:t>, створення і забезпечення, прав людини і громадянина розроблена і здійснюється в житті Концепція адміністративної </a:t>
            </a:r>
            <a:r>
              <a:rPr lang="ru-RU" sz="3800" dirty="0" err="1"/>
              <a:t>реформи</a:t>
            </a:r>
            <a:r>
              <a:rPr lang="ru-RU" sz="3800" dirty="0"/>
              <a:t> в Україні. </a:t>
            </a:r>
          </a:p>
          <a:p>
            <a:pPr marL="0" indent="0">
              <a:buNone/>
            </a:pPr>
            <a:r>
              <a:rPr lang="ru-RU" sz="3800" dirty="0"/>
              <a:t>Найважливішою </a:t>
            </a:r>
            <a:r>
              <a:rPr lang="ru-RU" sz="3800" dirty="0" err="1"/>
              <a:t>галуззю</a:t>
            </a:r>
            <a:r>
              <a:rPr lang="ru-RU" sz="3800" dirty="0"/>
              <a:t> правової системи України є </a:t>
            </a:r>
            <a:r>
              <a:rPr lang="ru-RU" sz="3800" dirty="0" err="1"/>
              <a:t>адміністративне</a:t>
            </a:r>
            <a:r>
              <a:rPr lang="ru-RU" sz="3800" dirty="0"/>
              <a:t> право. Його </a:t>
            </a:r>
            <a:r>
              <a:rPr lang="ru-RU" sz="3800" dirty="0" err="1"/>
              <a:t>правова</a:t>
            </a:r>
            <a:r>
              <a:rPr lang="ru-RU" sz="3800" dirty="0"/>
              <a:t> база </a:t>
            </a:r>
            <a:r>
              <a:rPr lang="ru-RU" sz="3800" dirty="0" err="1"/>
              <a:t>ґрунтується</a:t>
            </a:r>
            <a:r>
              <a:rPr lang="ru-RU" sz="3800" dirty="0"/>
              <a:t> на конституційних </a:t>
            </a:r>
            <a:r>
              <a:rPr lang="ru-RU" sz="3800" dirty="0" err="1"/>
              <a:t>положеннях</a:t>
            </a:r>
            <a:r>
              <a:rPr lang="ru-RU" sz="3800" dirty="0"/>
              <a:t> України, </a:t>
            </a:r>
            <a:r>
              <a:rPr lang="ru-RU" sz="3800" dirty="0" err="1"/>
              <a:t>законодавчих</a:t>
            </a:r>
            <a:r>
              <a:rPr lang="ru-RU" sz="3800" dirty="0"/>
              <a:t> актах Верховної Ради, актах Президента і Парламенту. Так само </a:t>
            </a:r>
            <a:r>
              <a:rPr lang="ru-RU" sz="3800" dirty="0" err="1"/>
              <a:t>адміністративне</a:t>
            </a:r>
            <a:r>
              <a:rPr lang="ru-RU" sz="3800" dirty="0"/>
              <a:t> право тісно </a:t>
            </a:r>
            <a:r>
              <a:rPr lang="ru-RU" sz="3800" dirty="0" err="1"/>
              <a:t>пов'язано</a:t>
            </a:r>
            <a:r>
              <a:rPr lang="ru-RU" sz="3800" dirty="0"/>
              <a:t> з </a:t>
            </a:r>
            <a:r>
              <a:rPr lang="ru-RU" sz="3800" dirty="0" err="1"/>
              <a:t>виконавчою</a:t>
            </a:r>
            <a:r>
              <a:rPr lang="ru-RU" sz="3800" dirty="0"/>
              <a:t> владою і державним </a:t>
            </a:r>
            <a:r>
              <a:rPr lang="ru-RU" sz="3800" dirty="0" err="1"/>
              <a:t>управлінням</a:t>
            </a:r>
            <a:r>
              <a:rPr lang="ru-RU" sz="3800" dirty="0"/>
              <a:t>. </a:t>
            </a:r>
          </a:p>
          <a:p>
            <a:pPr marL="0" indent="0">
              <a:buNone/>
            </a:pPr>
            <a:r>
              <a:rPr lang="ru-RU" sz="3800" dirty="0"/>
              <a:t>На сучасному </a:t>
            </a:r>
            <a:r>
              <a:rPr lang="ru-RU" sz="3800" dirty="0" err="1"/>
              <a:t>етапі</a:t>
            </a:r>
            <a:r>
              <a:rPr lang="ru-RU" sz="3800" dirty="0"/>
              <a:t> розвитку нашого суспільства метою адміністративного права є встановлення і </a:t>
            </a:r>
            <a:r>
              <a:rPr lang="ru-RU" sz="3800" dirty="0" err="1"/>
              <a:t>регламентація</a:t>
            </a:r>
            <a:r>
              <a:rPr lang="ru-RU" sz="3800" dirty="0"/>
              <a:t> таких взаємин громадян, якими </a:t>
            </a:r>
            <a:r>
              <a:rPr lang="ru-RU" sz="3800" dirty="0" err="1"/>
              <a:t>кожній</a:t>
            </a:r>
            <a:r>
              <a:rPr lang="ru-RU" sz="3800" dirty="0"/>
              <a:t> </a:t>
            </a:r>
            <a:r>
              <a:rPr lang="ru-RU" sz="3800" dirty="0" err="1"/>
              <a:t>людині</a:t>
            </a:r>
            <a:r>
              <a:rPr lang="ru-RU" sz="3800" dirty="0"/>
              <a:t> </a:t>
            </a:r>
            <a:r>
              <a:rPr lang="ru-RU" sz="3800" dirty="0" err="1"/>
              <a:t>повинне</a:t>
            </a:r>
            <a:r>
              <a:rPr lang="ru-RU" sz="3800" dirty="0"/>
              <a:t> бути </a:t>
            </a:r>
            <a:r>
              <a:rPr lang="ru-RU" sz="3800" dirty="0" err="1"/>
              <a:t>гарантовано</a:t>
            </a:r>
            <a:r>
              <a:rPr lang="ru-RU" sz="3800" dirty="0"/>
              <a:t> реальне здійснення й охорона в сфері виконавчої влади </a:t>
            </a:r>
            <a:r>
              <a:rPr lang="ru-RU" sz="3800" dirty="0" err="1"/>
              <a:t>приналежних</a:t>
            </a:r>
            <a:r>
              <a:rPr lang="ru-RU" sz="3800" dirty="0"/>
              <a:t> йому прав і свобод, а також їх </a:t>
            </a:r>
            <a:r>
              <a:rPr lang="ru-RU" sz="3800" dirty="0" err="1"/>
              <a:t>ефективний</a:t>
            </a:r>
            <a:r>
              <a:rPr lang="ru-RU" sz="3800" dirty="0"/>
              <a:t> захист у випадку їх порушення.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0649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 і види суб’єктів адміністративного права.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1705" y="2331076"/>
            <a:ext cx="10343924" cy="3691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Суб'єкти</a:t>
            </a:r>
            <a:r>
              <a:rPr lang="ru-RU" dirty="0"/>
              <a:t> адміністративного права — це </a:t>
            </a:r>
            <a:r>
              <a:rPr lang="ru-RU" dirty="0" err="1"/>
              <a:t>індивідуальні</a:t>
            </a:r>
            <a:r>
              <a:rPr lang="ru-RU" dirty="0"/>
              <a:t> чи </a:t>
            </a:r>
            <a:r>
              <a:rPr lang="ru-RU" dirty="0" err="1"/>
              <a:t>колективні</a:t>
            </a:r>
            <a:r>
              <a:rPr lang="ru-RU" dirty="0"/>
              <a:t> </a:t>
            </a:r>
            <a:r>
              <a:rPr lang="ru-RU" dirty="0" err="1"/>
              <a:t>суб'єкти</a:t>
            </a:r>
            <a:r>
              <a:rPr lang="ru-RU" dirty="0"/>
              <a:t> права, які </a:t>
            </a:r>
            <a:r>
              <a:rPr lang="ru-RU" dirty="0" err="1"/>
              <a:t>використовують</a:t>
            </a:r>
            <a:r>
              <a:rPr lang="ru-RU" dirty="0"/>
              <a:t> свою </a:t>
            </a:r>
            <a:r>
              <a:rPr lang="ru-RU" dirty="0" err="1"/>
              <a:t>правосуб'єктність</a:t>
            </a:r>
            <a:r>
              <a:rPr lang="ru-RU" dirty="0"/>
              <a:t> у конкретних адміністративних </a:t>
            </a:r>
            <a:r>
              <a:rPr lang="ru-RU" dirty="0" err="1"/>
              <a:t>правовідносинах</a:t>
            </a:r>
            <a:r>
              <a:rPr lang="ru-RU" dirty="0"/>
              <a:t>, </a:t>
            </a:r>
            <a:r>
              <a:rPr lang="ru-RU" dirty="0" err="1"/>
              <a:t>виступаючи</a:t>
            </a:r>
            <a:r>
              <a:rPr lang="ru-RU" dirty="0"/>
              <a:t> </a:t>
            </a:r>
            <a:r>
              <a:rPr lang="ru-RU" dirty="0" err="1"/>
              <a:t>реалізаторами</a:t>
            </a:r>
            <a:r>
              <a:rPr lang="ru-RU" dirty="0"/>
              <a:t> </a:t>
            </a:r>
            <a:r>
              <a:rPr lang="ru-RU" dirty="0" err="1"/>
              <a:t>суб'єктивних</a:t>
            </a:r>
            <a:r>
              <a:rPr lang="ru-RU" dirty="0"/>
              <a:t> прав і </a:t>
            </a:r>
            <a:r>
              <a:rPr lang="ru-RU" dirty="0" err="1"/>
              <a:t>обов'язків</a:t>
            </a:r>
            <a:r>
              <a:rPr lang="ru-RU" dirty="0"/>
              <a:t>, повноважень і відповідальності у сфері реалізації виконавчої влади.</a:t>
            </a:r>
          </a:p>
          <a:p>
            <a:pPr marL="0" indent="0">
              <a:buNone/>
            </a:pPr>
            <a:r>
              <a:rPr lang="ru-RU" dirty="0"/>
              <a:t>До суб'єктів адміністративного права належать: </a:t>
            </a:r>
            <a:r>
              <a:rPr lang="ru-RU" dirty="0" err="1"/>
              <a:t>громадяни</a:t>
            </a:r>
            <a:r>
              <a:rPr lang="ru-RU" dirty="0"/>
              <a:t> України; </a:t>
            </a:r>
            <a:r>
              <a:rPr lang="ru-RU" dirty="0" err="1"/>
              <a:t>іноземці</a:t>
            </a:r>
            <a:r>
              <a:rPr lang="ru-RU" dirty="0"/>
              <a:t>, особи без </a:t>
            </a:r>
            <a:r>
              <a:rPr lang="ru-RU" dirty="0" err="1"/>
              <a:t>громадянства</a:t>
            </a:r>
            <a:r>
              <a:rPr lang="ru-RU" dirty="0"/>
              <a:t>; об'єднання громадян; органи виконавчої влади; інші державні органи з питань їх </a:t>
            </a:r>
            <a:r>
              <a:rPr lang="ru-RU" dirty="0" err="1"/>
              <a:t>внутрішньої</a:t>
            </a:r>
            <a:r>
              <a:rPr lang="ru-RU" dirty="0"/>
              <a:t> організації; державні </a:t>
            </a:r>
            <a:r>
              <a:rPr lang="ru-RU" dirty="0" err="1"/>
              <a:t>службовці</a:t>
            </a:r>
            <a:r>
              <a:rPr lang="ru-RU" dirty="0"/>
              <a:t>; органи місцевого самоврядування.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307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52" y="180303"/>
            <a:ext cx="10522039" cy="6365489"/>
          </a:xfrm>
        </p:spPr>
      </p:pic>
    </p:spTree>
    <p:extLst>
      <p:ext uri="{BB962C8B-B14F-4D97-AF65-F5344CB8AC3E}">
        <p14:creationId xmlns:p14="http://schemas.microsoft.com/office/powerpoint/2010/main" val="39000563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Адміністративна</a:t>
            </a:r>
            <a:r>
              <a:rPr lang="ru-RU" b="1" dirty="0"/>
              <a:t> </a:t>
            </a:r>
            <a:r>
              <a:rPr lang="ru-RU" b="1" dirty="0" err="1" smtClean="0"/>
              <a:t>правосуб'єктність</a:t>
            </a:r>
            <a:r>
              <a:rPr lang="ru-RU" b="1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84311" y="2550018"/>
            <a:ext cx="4895055" cy="39624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Адміністративна</a:t>
            </a:r>
            <a:r>
              <a:rPr lang="ru-RU" b="1" dirty="0"/>
              <a:t> </a:t>
            </a:r>
            <a:r>
              <a:rPr lang="ru-RU" b="1" dirty="0" err="1"/>
              <a:t>правоздатність</a:t>
            </a:r>
            <a:r>
              <a:rPr lang="ru-RU" dirty="0"/>
              <a:t> — це </a:t>
            </a:r>
            <a:r>
              <a:rPr lang="ru-RU" dirty="0" err="1"/>
              <a:t>передбачена</a:t>
            </a:r>
            <a:r>
              <a:rPr lang="ru-RU" dirty="0"/>
              <a:t> адміністративно-</a:t>
            </a:r>
            <a:r>
              <a:rPr lang="ru-RU" dirty="0" err="1"/>
              <a:t>правовими</a:t>
            </a:r>
            <a:r>
              <a:rPr lang="ru-RU" dirty="0"/>
              <a:t> нормами здатність (можливість) мати </a:t>
            </a:r>
            <a:r>
              <a:rPr lang="ru-RU" dirty="0" err="1"/>
              <a:t>суб'єктивні</a:t>
            </a:r>
            <a:r>
              <a:rPr lang="ru-RU" dirty="0"/>
              <a:t> права і виконувати </a:t>
            </a:r>
            <a:r>
              <a:rPr lang="ru-RU" dirty="0" err="1"/>
              <a:t>суб'єктивні</a:t>
            </a:r>
            <a:r>
              <a:rPr lang="ru-RU" dirty="0"/>
              <a:t> обов'язки в сфері реалізації виконавчої влади. </a:t>
            </a:r>
            <a:r>
              <a:rPr lang="ru-RU" dirty="0" err="1"/>
              <a:t>Адміністративна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 виникає у суб'єктів адміністративного права з моменту їх виникнення (наприклад у </a:t>
            </a:r>
            <a:r>
              <a:rPr lang="ru-RU" dirty="0" err="1"/>
              <a:t>фізичних</a:t>
            </a:r>
            <a:r>
              <a:rPr lang="ru-RU" dirty="0"/>
              <a:t> осіб — з моменту </a:t>
            </a:r>
            <a:r>
              <a:rPr lang="ru-RU" dirty="0" err="1"/>
              <a:t>народження</a:t>
            </a:r>
            <a:r>
              <a:rPr lang="ru-RU" dirty="0"/>
              <a:t>, а у організацій (державних органів, установ, </a:t>
            </a:r>
            <a:r>
              <a:rPr lang="ru-RU" dirty="0" err="1"/>
              <a:t>підприємств</a:t>
            </a:r>
            <a:r>
              <a:rPr lang="ru-RU" dirty="0"/>
              <a:t>) — з моменту їх державної </a:t>
            </a:r>
            <a:r>
              <a:rPr lang="ru-RU" dirty="0" err="1"/>
              <a:t>реєстрації</a:t>
            </a:r>
            <a:r>
              <a:rPr lang="ru-RU" dirty="0"/>
              <a:t>. Відповідно, </a:t>
            </a:r>
            <a:r>
              <a:rPr lang="ru-RU" dirty="0" err="1"/>
              <a:t>припинення</a:t>
            </a:r>
            <a:r>
              <a:rPr lang="ru-RU" dirty="0"/>
              <a:t> адміністративної </a:t>
            </a:r>
            <a:r>
              <a:rPr lang="ru-RU" dirty="0" err="1"/>
              <a:t>правоздатності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 з моменту фізичного </a:t>
            </a:r>
            <a:r>
              <a:rPr lang="ru-RU" dirty="0" err="1"/>
              <a:t>зникнення</a:t>
            </a:r>
            <a:r>
              <a:rPr lang="ru-RU" dirty="0"/>
              <a:t> суб'єкта (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</a:t>
            </a:r>
            <a:r>
              <a:rPr lang="ru-RU" dirty="0" err="1"/>
              <a:t>розформування</a:t>
            </a:r>
            <a:r>
              <a:rPr lang="ru-RU" dirty="0"/>
              <a:t> державного органу,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чи організації).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296944" y="3388218"/>
            <a:ext cx="4895056" cy="31242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Адміністративна</a:t>
            </a:r>
            <a:r>
              <a:rPr lang="ru-RU" b="1" dirty="0"/>
              <a:t> </a:t>
            </a:r>
            <a:r>
              <a:rPr lang="ru-RU" b="1" dirty="0" err="1"/>
              <a:t>дієздатність</a:t>
            </a:r>
            <a:r>
              <a:rPr lang="ru-RU" dirty="0"/>
              <a:t> суб'єктів адміністративного права означає </a:t>
            </a:r>
            <a:r>
              <a:rPr lang="ru-RU" dirty="0" err="1"/>
              <a:t>визнану</a:t>
            </a:r>
            <a:r>
              <a:rPr lang="ru-RU" dirty="0"/>
              <a:t> адміністративно-</a:t>
            </a:r>
            <a:r>
              <a:rPr lang="ru-RU" dirty="0" err="1"/>
              <a:t>правовими</a:t>
            </a:r>
            <a:r>
              <a:rPr lang="ru-RU" dirty="0"/>
              <a:t> нормами здатність суб'єкта самостійно,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усвідомленими</a:t>
            </a:r>
            <a:r>
              <a:rPr lang="ru-RU" dirty="0"/>
              <a:t> </a:t>
            </a:r>
            <a:r>
              <a:rPr lang="ru-RU" dirty="0" err="1"/>
              <a:t>діями</a:t>
            </a:r>
            <a:r>
              <a:rPr lang="ru-RU" dirty="0"/>
              <a:t> здійснювати (</a:t>
            </a:r>
            <a:r>
              <a:rPr lang="ru-RU" dirty="0" err="1"/>
              <a:t>використовувати</a:t>
            </a:r>
            <a:r>
              <a:rPr lang="ru-RU" dirty="0"/>
              <a:t> і виконувати) </a:t>
            </a:r>
            <a:r>
              <a:rPr lang="ru-RU" dirty="0" err="1"/>
              <a:t>суб'єктивні</a:t>
            </a:r>
            <a:r>
              <a:rPr lang="ru-RU" dirty="0"/>
              <a:t> права і обов'язки та нести відповідальність в сфері реалізації виконавчої влади.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3274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Суб’єктів адміністративного права поділяють на: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адміністрації</a:t>
            </a:r>
            <a:r>
              <a:rPr lang="ru-RU" dirty="0"/>
              <a:t> та їх представники;</a:t>
            </a:r>
          </a:p>
          <a:p>
            <a:r>
              <a:rPr lang="ru-RU" dirty="0" smtClean="0"/>
              <a:t>інші </a:t>
            </a:r>
            <a:r>
              <a:rPr lang="ru-RU" dirty="0" err="1"/>
              <a:t>суб'єкти</a:t>
            </a:r>
            <a:r>
              <a:rPr lang="ru-RU" dirty="0"/>
              <a:t> </a:t>
            </a:r>
            <a:r>
              <a:rPr lang="ru-RU" dirty="0" err="1"/>
              <a:t>владних</a:t>
            </a:r>
            <a:r>
              <a:rPr lang="ru-RU" dirty="0"/>
              <a:t> повноважень;</a:t>
            </a:r>
          </a:p>
          <a:p>
            <a:r>
              <a:rPr lang="ru-RU" dirty="0" smtClean="0"/>
              <a:t> </a:t>
            </a:r>
            <a:r>
              <a:rPr lang="ru-RU" dirty="0" err="1"/>
              <a:t>недержавні</a:t>
            </a:r>
            <a:r>
              <a:rPr lang="ru-RU" dirty="0"/>
              <a:t> організації та їх представники;</a:t>
            </a:r>
          </a:p>
          <a:p>
            <a:r>
              <a:rPr lang="ru-RU" dirty="0" err="1" smtClean="0"/>
              <a:t>суб'єкти</a:t>
            </a:r>
            <a:r>
              <a:rPr lang="ru-RU" dirty="0" smtClean="0"/>
              <a:t> </a:t>
            </a:r>
            <a:r>
              <a:rPr lang="ru-RU" dirty="0" err="1"/>
              <a:t>колективні</a:t>
            </a:r>
            <a:r>
              <a:rPr lang="ru-RU" dirty="0"/>
              <a:t>;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суб'єкти</a:t>
            </a:r>
            <a:r>
              <a:rPr lang="ru-RU" dirty="0" smtClean="0"/>
              <a:t> </a:t>
            </a:r>
            <a:r>
              <a:rPr lang="ru-RU" dirty="0" err="1"/>
              <a:t>індивідуальні</a:t>
            </a:r>
            <a:r>
              <a:rPr lang="ru-RU" dirty="0"/>
              <a:t>; </a:t>
            </a:r>
            <a:r>
              <a:rPr lang="ru-RU" dirty="0" err="1"/>
              <a:t>фізичні</a:t>
            </a:r>
            <a:r>
              <a:rPr lang="ru-RU" dirty="0"/>
              <a:t>, </a:t>
            </a:r>
            <a:r>
              <a:rPr lang="ru-RU" dirty="0" err="1"/>
              <a:t>юридичні</a:t>
            </a:r>
            <a:r>
              <a:rPr lang="ru-RU" dirty="0"/>
              <a:t> особи;</a:t>
            </a:r>
          </a:p>
          <a:p>
            <a:r>
              <a:rPr lang="ru-RU" dirty="0" smtClean="0"/>
              <a:t> </a:t>
            </a:r>
            <a:r>
              <a:rPr lang="ru-RU" dirty="0" err="1"/>
              <a:t>колективні</a:t>
            </a:r>
            <a:r>
              <a:rPr lang="ru-RU" dirty="0"/>
              <a:t> </a:t>
            </a:r>
            <a:r>
              <a:rPr lang="ru-RU" dirty="0" err="1"/>
              <a:t>суб'єкти</a:t>
            </a:r>
            <a:r>
              <a:rPr lang="ru-RU" dirty="0"/>
              <a:t> без статусу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smtClean="0"/>
              <a:t>тощо.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2538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Загальна характеристика суб’єктів адміністративного права.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6372" y="2318197"/>
            <a:ext cx="10266651" cy="40826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err="1"/>
              <a:t>Суб'єкти</a:t>
            </a:r>
            <a:r>
              <a:rPr lang="ru-RU" dirty="0"/>
              <a:t> адміністративного права - це </a:t>
            </a:r>
            <a:r>
              <a:rPr lang="ru-RU" dirty="0" err="1"/>
              <a:t>учасники</a:t>
            </a:r>
            <a:r>
              <a:rPr lang="ru-RU" dirty="0"/>
              <a:t> суспільних відносин, які мають </a:t>
            </a:r>
            <a:r>
              <a:rPr lang="ru-RU" dirty="0" err="1"/>
              <a:t>суб'єктивні</a:t>
            </a:r>
            <a:r>
              <a:rPr lang="ru-RU" dirty="0"/>
              <a:t> права та виконують </a:t>
            </a:r>
            <a:r>
              <a:rPr lang="ru-RU" dirty="0" err="1"/>
              <a:t>юридичні</a:t>
            </a:r>
            <a:r>
              <a:rPr lang="ru-RU" dirty="0"/>
              <a:t> (</a:t>
            </a:r>
            <a:r>
              <a:rPr lang="ru-RU" dirty="0" err="1"/>
              <a:t>суб'єктивні</a:t>
            </a:r>
            <a:r>
              <a:rPr lang="ru-RU" dirty="0"/>
              <a:t>) обов'язки, </a:t>
            </a:r>
            <a:r>
              <a:rPr lang="ru-RU" dirty="0" err="1"/>
              <a:t>встановлені</a:t>
            </a:r>
            <a:r>
              <a:rPr lang="ru-RU" dirty="0"/>
              <a:t> адміністративно-</a:t>
            </a:r>
            <a:r>
              <a:rPr lang="ru-RU" dirty="0" err="1"/>
              <a:t>правовими</a:t>
            </a:r>
            <a:r>
              <a:rPr lang="ru-RU" dirty="0"/>
              <a:t> нормами.</a:t>
            </a:r>
          </a:p>
          <a:p>
            <a:pPr marL="0" indent="0">
              <a:buNone/>
            </a:pPr>
            <a:r>
              <a:rPr lang="ru-RU" dirty="0"/>
              <a:t>Якщо суб'єкт адміністративних </a:t>
            </a:r>
            <a:r>
              <a:rPr lang="ru-RU" dirty="0" err="1"/>
              <a:t>правовідносин</a:t>
            </a:r>
            <a:r>
              <a:rPr lang="ru-RU" dirty="0"/>
              <a:t> - це фактичний </a:t>
            </a:r>
            <a:r>
              <a:rPr lang="ru-RU" dirty="0" err="1"/>
              <a:t>носій</a:t>
            </a:r>
            <a:r>
              <a:rPr lang="ru-RU" dirty="0"/>
              <a:t> правових зв'язків, тобто він обов'язково в них бере реальну участь, то суб'єкт адміністративного права є, так би </a:t>
            </a:r>
            <a:r>
              <a:rPr lang="ru-RU" dirty="0" err="1"/>
              <a:t>мовити</a:t>
            </a:r>
            <a:r>
              <a:rPr lang="ru-RU" dirty="0"/>
              <a:t>, претендентом на </a:t>
            </a:r>
            <a:r>
              <a:rPr lang="ru-RU" dirty="0" err="1"/>
              <a:t>цю</a:t>
            </a:r>
            <a:r>
              <a:rPr lang="ru-RU" dirty="0"/>
              <a:t> участь. Але для того щоб </a:t>
            </a:r>
            <a:r>
              <a:rPr lang="ru-RU" dirty="0" err="1"/>
              <a:t>визнаватися</a:t>
            </a:r>
            <a:r>
              <a:rPr lang="ru-RU" dirty="0"/>
              <a:t> таким претендентом, </a:t>
            </a:r>
            <a:r>
              <a:rPr lang="ru-RU" dirty="0" err="1"/>
              <a:t>відповідна</a:t>
            </a:r>
            <a:r>
              <a:rPr lang="ru-RU" dirty="0"/>
              <a:t> особа повинна бути </a:t>
            </a:r>
            <a:r>
              <a:rPr lang="ru-RU" dirty="0" err="1"/>
              <a:t>потенційно</a:t>
            </a:r>
            <a:r>
              <a:rPr lang="ru-RU" dirty="0"/>
              <a:t> </a:t>
            </a:r>
            <a:r>
              <a:rPr lang="ru-RU" dirty="0" err="1"/>
              <a:t>здатним</a:t>
            </a:r>
            <a:r>
              <a:rPr lang="ru-RU" dirty="0"/>
              <a:t> носієм </a:t>
            </a:r>
            <a:r>
              <a:rPr lang="ru-RU" dirty="0" err="1"/>
              <a:t>суб'єктивних</a:t>
            </a:r>
            <a:r>
              <a:rPr lang="ru-RU" dirty="0"/>
              <a:t> прав і </a:t>
            </a:r>
            <a:r>
              <a:rPr lang="ru-RU" dirty="0" err="1"/>
              <a:t>обов'язків</a:t>
            </a:r>
            <a:r>
              <a:rPr lang="ru-RU" dirty="0"/>
              <a:t>. Така </a:t>
            </a:r>
            <a:r>
              <a:rPr lang="ru-RU" dirty="0" err="1"/>
              <a:t>потенційна</a:t>
            </a:r>
            <a:r>
              <a:rPr lang="ru-RU" dirty="0"/>
              <a:t> здатність суб'єкта визначається як </a:t>
            </a:r>
            <a:r>
              <a:rPr lang="ru-RU" dirty="0" err="1"/>
              <a:t>адміністративна</a:t>
            </a:r>
            <a:r>
              <a:rPr lang="ru-RU" dirty="0"/>
              <a:t> </a:t>
            </a:r>
            <a:r>
              <a:rPr lang="ru-RU" dirty="0" err="1"/>
              <a:t>правосуб'єктність</a:t>
            </a:r>
            <a:r>
              <a:rPr lang="ru-RU" dirty="0"/>
              <a:t>. Суб'єктами адміністративного права є </a:t>
            </a:r>
            <a:r>
              <a:rPr lang="ru-RU" dirty="0" err="1"/>
              <a:t>громадяни</a:t>
            </a:r>
            <a:r>
              <a:rPr lang="ru-RU" dirty="0"/>
              <a:t>, </a:t>
            </a:r>
            <a:r>
              <a:rPr lang="ru-RU" dirty="0" err="1"/>
              <a:t>іноземці</a:t>
            </a:r>
            <a:r>
              <a:rPr lang="ru-RU" dirty="0"/>
              <a:t>, особи без </a:t>
            </a:r>
            <a:r>
              <a:rPr lang="ru-RU" dirty="0" err="1"/>
              <a:t>громадянства</a:t>
            </a:r>
            <a:r>
              <a:rPr lang="ru-RU" dirty="0"/>
              <a:t>. Причому </a:t>
            </a:r>
            <a:r>
              <a:rPr lang="ru-RU" dirty="0" err="1"/>
              <a:t>правове</a:t>
            </a:r>
            <a:r>
              <a:rPr lang="ru-RU" dirty="0"/>
              <a:t> становище суб'єктів однієї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неоднакове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0185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Суб'єктами адміністративно-правових відносин є органи держави, насамперед це Президент України, органи виконавчої влади, а також </a:t>
            </a:r>
            <a:r>
              <a:rPr lang="ru-RU" dirty="0" err="1"/>
              <a:t>внутрішні</a:t>
            </a:r>
            <a:r>
              <a:rPr lang="ru-RU" dirty="0"/>
              <a:t> частини їх апарату, органи громадських організацій, діяльність яких </a:t>
            </a:r>
            <a:r>
              <a:rPr lang="ru-RU" dirty="0" err="1"/>
              <a:t>регулюється</a:t>
            </a:r>
            <a:r>
              <a:rPr lang="ru-RU" dirty="0"/>
              <a:t> правом, </a:t>
            </a:r>
            <a:r>
              <a:rPr lang="ru-RU" dirty="0" err="1"/>
              <a:t>адміністрація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установ, організацій, а також органи місцевого самоврядування.</a:t>
            </a:r>
          </a:p>
          <a:p>
            <a:pPr marL="0" indent="0">
              <a:buNone/>
            </a:pPr>
            <a:r>
              <a:rPr lang="ru-RU" dirty="0"/>
              <a:t>Суб'єктами цих відносин треба визнати і </a:t>
            </a:r>
            <a:r>
              <a:rPr lang="ru-RU" dirty="0" err="1"/>
              <a:t>структурні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установ, організацій (наприклад, цех, факультет, </a:t>
            </a:r>
            <a:r>
              <a:rPr lang="ru-RU" dirty="0" err="1"/>
              <a:t>відділення</a:t>
            </a:r>
            <a:r>
              <a:rPr lang="ru-RU" dirty="0"/>
              <a:t> в </a:t>
            </a:r>
            <a:r>
              <a:rPr lang="ru-RU" dirty="0" err="1"/>
              <a:t>лікарні</a:t>
            </a:r>
            <a:r>
              <a:rPr lang="ru-RU" dirty="0"/>
              <a:t> тощо).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617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129</TotalTime>
  <Words>1679</Words>
  <Application>Microsoft Office PowerPoint</Application>
  <PresentationFormat>Широкоэкранный</PresentationFormat>
  <Paragraphs>73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Arial</vt:lpstr>
      <vt:lpstr>Corbel</vt:lpstr>
      <vt:lpstr>Параллакс</vt:lpstr>
      <vt:lpstr>Суб’єкти адміністративного права.Індивідуальні суб’єкти адміністративного права.</vt:lpstr>
      <vt:lpstr>План</vt:lpstr>
      <vt:lpstr>Вступ</vt:lpstr>
      <vt:lpstr>Поняття і види суб’єктів адміністративного права.</vt:lpstr>
      <vt:lpstr>Презентация PowerPoint</vt:lpstr>
      <vt:lpstr>Адміністративна правосуб'єктність. </vt:lpstr>
      <vt:lpstr>Суб’єктів адміністративного права поділяють на:</vt:lpstr>
      <vt:lpstr>Загальна характеристика суб’єктів адміністративного права.</vt:lpstr>
      <vt:lpstr>Презентация PowerPoint</vt:lpstr>
      <vt:lpstr>Основи адміністративно-правового статусу громадян.</vt:lpstr>
      <vt:lpstr>Презентация PowerPoint</vt:lpstr>
      <vt:lpstr>Презентация PowerPoint</vt:lpstr>
      <vt:lpstr>Презентация PowerPoint</vt:lpstr>
      <vt:lpstr>Правовий статус громадянина включає: </vt:lpstr>
      <vt:lpstr>Адміністративно-правовий статус іноземців,осіб без громадянства та біженців.</vt:lpstr>
      <vt:lpstr>Презентация PowerPoint</vt:lpstr>
      <vt:lpstr>Презентация PowerPoint</vt:lpstr>
      <vt:lpstr>Презентация PowerPoint</vt:lpstr>
      <vt:lpstr>Адміністративно-правові гарантії прав громадян.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Висновок</vt:lpstr>
      <vt:lpstr>Список використаної літератури:</vt:lpstr>
      <vt:lpstr>Білаш Тетяна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Суб’єкти адміністративного права.Індивідуальні суб’єкти адміністративного права.</dc:title>
  <dc:creator>Администратор</dc:creator>
  <cp:lastModifiedBy>Администратор</cp:lastModifiedBy>
  <cp:revision>11</cp:revision>
  <dcterms:created xsi:type="dcterms:W3CDTF">2014-12-04T18:22:16Z</dcterms:created>
  <dcterms:modified xsi:type="dcterms:W3CDTF">2014-12-04T20:31:24Z</dcterms:modified>
</cp:coreProperties>
</file>