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62"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94660"/>
  </p:normalViewPr>
  <p:slideViewPr>
    <p:cSldViewPr>
      <p:cViewPr varScale="1">
        <p:scale>
          <a:sx n="108" d="100"/>
          <a:sy n="108" d="100"/>
        </p:scale>
        <p:origin x="17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FB1E181F-4605-4420-9CAD-7DC57D586A42}" type="datetimeFigureOut">
              <a:rPr lang="ru-RU"/>
              <a:pPr>
                <a:defRPr/>
              </a:pPr>
              <a:t>07.04.2022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07DCF83-CF86-4FF3-B292-A2BE649736F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1B2CE063-D3C7-41C7-8554-34C49B757FAF}" type="datetimeFigureOut">
              <a:rPr lang="ru-RU"/>
              <a:pPr>
                <a:defRPr/>
              </a:pPr>
              <a:t>07.04.2022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1310DD-3F49-466C-A959-52B4A7A6255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DF68CA42-5CF9-43AD-8E62-D788E9EEFC0D}" type="datetimeFigureOut">
              <a:rPr lang="ru-RU"/>
              <a:pPr>
                <a:defRPr/>
              </a:pPr>
              <a:t>07.04.2022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212A8CC-5EBD-4D9A-9DB7-A94D57A353E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465FCAEE-80B0-405B-A5D6-733D8803B236}" type="datetimeFigureOut">
              <a:rPr lang="ru-RU"/>
              <a:pPr>
                <a:defRPr/>
              </a:pPr>
              <a:t>07.04.2022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3EB2F04-68AE-49CF-87D2-760C330B50E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9AB96DD3-C1D6-45C1-B6B5-713458CFE20B}" type="datetimeFigureOut">
              <a:rPr lang="ru-RU"/>
              <a:pPr>
                <a:defRPr/>
              </a:pPr>
              <a:t>07.04.2022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00EFABC-6BC0-442C-8DC5-8BDB413FCE7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55BF648B-2ED7-4FDB-BCD5-4368ABF9EDEB}" type="datetimeFigureOut">
              <a:rPr lang="ru-RU"/>
              <a:pPr>
                <a:defRPr/>
              </a:pPr>
              <a:t>07.04.2022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EC81727-9D8B-4783-84A1-25D841ED5C9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5C735405-6109-468D-8EB0-2C267437B9AF}" type="datetimeFigureOut">
              <a:rPr lang="ru-RU"/>
              <a:pPr>
                <a:defRPr/>
              </a:pPr>
              <a:t>07.04.2022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DC5288E-2CA8-47AE-B34D-D0EBC125A36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7002FE14-E4B5-4F5E-8832-2B3ACCC13205}" type="datetimeFigureOut">
              <a:rPr lang="ru-RU"/>
              <a:pPr>
                <a:defRPr/>
              </a:pPr>
              <a:t>07.04.2022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D6AC779-828E-4B19-9FD1-E87DE881841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102F326-E62E-4620-9E9B-1CBF9D2AABCA}" type="datetimeFigureOut">
              <a:rPr lang="ru-RU"/>
              <a:pPr>
                <a:defRPr/>
              </a:pPr>
              <a:t>07.04.2022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7044D59C-ECC8-4A7D-B744-E09489B0788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7FFBEC55-6509-459A-B646-EFC2B6CC30E5}" type="datetimeFigureOut">
              <a:rPr lang="ru-RU"/>
              <a:pPr>
                <a:defRPr/>
              </a:pPr>
              <a:t>07.04.2022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C097948-A5F8-4148-B3F5-8D0DDDA66EC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90EA860D-7972-4549-86AC-6EDD3BA9FABD}" type="datetimeFigureOut">
              <a:rPr lang="ru-RU"/>
              <a:pPr>
                <a:defRPr/>
              </a:pPr>
              <a:t>07.04.2022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D9EC15D-CCA1-4137-B836-D26307FCBBC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F550D0C-ED34-43AB-AFDB-C1AEA788EEDF}" type="datetimeFigureOut">
              <a:rPr lang="ru-RU"/>
              <a:pPr>
                <a:defRPr/>
              </a:pPr>
              <a:t>07.04.2022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3CA9E0A-68B9-4183-97E1-291A6E286F9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2.emf"/></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685800" y="692150"/>
            <a:ext cx="7772400" cy="4681538"/>
          </a:xfrm>
        </p:spPr>
        <p:txBody>
          <a:bodyPr/>
          <a:lstStyle/>
          <a:p>
            <a:r>
              <a:rPr lang="uk-UA" sz="3600" b="1" dirty="0">
                <a:latin typeface="Times New Roman" pitchFamily="18" charset="0"/>
                <a:cs typeface="Times New Roman" pitchFamily="18" charset="0"/>
              </a:rPr>
              <a:t>Тема №2</a:t>
            </a:r>
            <a:br>
              <a:rPr lang="uk-UA" b="1" dirty="0">
                <a:latin typeface="Times New Roman" pitchFamily="18" charset="0"/>
                <a:cs typeface="Times New Roman" pitchFamily="18" charset="0"/>
              </a:rPr>
            </a:br>
            <a:r>
              <a:rPr lang="uk-UA" b="1" dirty="0" err="1">
                <a:solidFill>
                  <a:srgbClr val="C00000"/>
                </a:solidFill>
                <a:latin typeface="Times New Roman" pitchFamily="18" charset="0"/>
                <a:cs typeface="Times New Roman" pitchFamily="18" charset="0"/>
              </a:rPr>
              <a:t>Філософсько</a:t>
            </a:r>
            <a:r>
              <a:rPr lang="uk-UA" b="1" dirty="0">
                <a:solidFill>
                  <a:srgbClr val="C00000"/>
                </a:solidFill>
                <a:latin typeface="Times New Roman" pitchFamily="18" charset="0"/>
                <a:cs typeface="Times New Roman" pitchFamily="18" charset="0"/>
              </a:rPr>
              <a:t>-правові та </a:t>
            </a:r>
            <a:r>
              <a:rPr lang="uk-UA" b="1" dirty="0" err="1">
                <a:solidFill>
                  <a:srgbClr val="C00000"/>
                </a:solidFill>
                <a:latin typeface="Times New Roman" pitchFamily="18" charset="0"/>
                <a:cs typeface="Times New Roman" pitchFamily="18" charset="0"/>
              </a:rPr>
              <a:t>філософсько-поліличні</a:t>
            </a:r>
            <a:r>
              <a:rPr lang="uk-UA" b="1" dirty="0">
                <a:solidFill>
                  <a:srgbClr val="C00000"/>
                </a:solidFill>
                <a:latin typeface="Times New Roman" pitchFamily="18" charset="0"/>
                <a:cs typeface="Times New Roman" pitchFamily="18" charset="0"/>
              </a:rPr>
              <a:t> вчення Античного Світу</a:t>
            </a:r>
            <a:br>
              <a:rPr lang="uk-UA" b="1" dirty="0">
                <a:latin typeface="Times New Roman" pitchFamily="18" charset="0"/>
                <a:cs typeface="Times New Roman" pitchFamily="18" charset="0"/>
              </a:rPr>
            </a:br>
            <a:endParaRPr lang="ru-RU" sz="28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5300663"/>
            <a:ext cx="6400800" cy="338137"/>
          </a:xfrm>
        </p:spPr>
        <p:txBody>
          <a:bodyPr rtlCol="0">
            <a:normAutofit fontScale="55000" lnSpcReduction="20000"/>
          </a:bodyPr>
          <a:lstStyle/>
          <a:p>
            <a:pPr fontAlgn="auto">
              <a:spcAft>
                <a:spcPts val="0"/>
              </a:spcAft>
              <a:buFont typeface="Arial" pitchFamily="34" charset="0"/>
              <a:buNone/>
              <a:defRPr/>
            </a:pPr>
            <a:endParaRPr lang="ru-RU"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6015" y="764704"/>
            <a:ext cx="8496437"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Платона</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sz="3600" b="1" i="1" dirty="0">
                <a:solidFill>
                  <a:schemeClr val="accent2">
                    <a:lumMod val="75000"/>
                  </a:schemeClr>
                </a:solidFill>
                <a:latin typeface="Times New Roman" panose="02020603050405020304" pitchFamily="18" charset="0"/>
                <a:cs typeface="Times New Roman" panose="02020603050405020304" pitchFamily="18" charset="0"/>
              </a:rPr>
              <a:t>(Про право,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закони</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і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справедливість</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772816"/>
            <a:ext cx="8856984" cy="4861869"/>
          </a:xfrm>
        </p:spPr>
        <p:txBody>
          <a:bodyPr rtlCol="0">
            <a:normAutofit lnSpcReduction="10000"/>
          </a:bodyPr>
          <a:lstStyle/>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Норми законодавства належать до недосконалого світу явищ. </a:t>
            </a:r>
            <a:r>
              <a:rPr lang="uk-UA" sz="1800" b="1" dirty="0">
                <a:effectLst/>
                <a:latin typeface="Times New Roman" panose="02020603050405020304" pitchFamily="18" charset="0"/>
                <a:ea typeface="SimSun" panose="02010600030101010101" pitchFamily="2" charset="-122"/>
              </a:rPr>
              <a:t>Досконалою є лише первісна ідея справедливості</a:t>
            </a:r>
            <a:r>
              <a:rPr lang="uk-UA" sz="1800" dirty="0">
                <a:effectLst/>
                <a:latin typeface="Times New Roman" panose="02020603050405020304" pitchFamily="18" charset="0"/>
                <a:ea typeface="SimSun" panose="02010600030101010101" pitchFamily="2" charset="-122"/>
              </a:rPr>
              <a:t> (по суті «ідеальне право»). Досягнути ідеалу неможливо, проте до нього можна (і необхідно) прагнути та наближатися. Відповідно, </a:t>
            </a:r>
            <a:r>
              <a:rPr lang="uk-UA" sz="1800" b="1" dirty="0">
                <a:effectLst/>
                <a:latin typeface="Times New Roman" panose="02020603050405020304" pitchFamily="18" charset="0"/>
                <a:ea typeface="SimSun" panose="02010600030101010101" pitchFamily="2" charset="-122"/>
              </a:rPr>
              <a:t>найкращою системою норм є та, яка найкраще відображає первісну ідею справедливості</a:t>
            </a:r>
            <a:r>
              <a:rPr lang="uk-UA"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Справедливість (у соціальному аспекті) базується, зокрема, на наступних </a:t>
            </a:r>
            <a:r>
              <a:rPr lang="uk-UA" sz="1800" b="1" dirty="0">
                <a:effectLst/>
                <a:latin typeface="Times New Roman" panose="02020603050405020304" pitchFamily="18" charset="0"/>
                <a:ea typeface="SimSun" panose="02010600030101010101" pitchFamily="2" charset="-122"/>
              </a:rPr>
              <a:t>принципах</a:t>
            </a:r>
            <a:r>
              <a:rPr lang="uk-UA"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pPr lvl="1" indent="-342900" algn="just">
              <a:buFont typeface="Wingdings" panose="05000000000000000000" pitchFamily="2" charset="2"/>
              <a:buChar char=""/>
            </a:pPr>
            <a:r>
              <a:rPr lang="uk-UA" sz="1600" dirty="0">
                <a:effectLst/>
                <a:latin typeface="Times New Roman" panose="02020603050405020304" pitchFamily="18" charset="0"/>
                <a:ea typeface="SimSun" panose="02010600030101010101" pitchFamily="2" charset="-122"/>
              </a:rPr>
              <a:t>Кожен член суспільства і кожен стан має </a:t>
            </a:r>
            <a:r>
              <a:rPr lang="uk-UA" sz="1600" b="1" dirty="0">
                <a:effectLst/>
                <a:latin typeface="Times New Roman" panose="02020603050405020304" pitchFamily="18" charset="0"/>
                <a:ea typeface="SimSun" panose="02010600030101010101" pitchFamily="2" charset="-122"/>
              </a:rPr>
              <a:t>займатися належною йому справою і не втручатися у справи інших</a:t>
            </a:r>
            <a:r>
              <a:rPr lang="uk-UA" sz="1600" dirty="0">
                <a:effectLst/>
                <a:latin typeface="Times New Roman" panose="02020603050405020304" pitchFamily="18" charset="0"/>
                <a:ea typeface="SimSun" panose="02010600030101010101" pitchFamily="2" charset="-122"/>
              </a:rPr>
              <a:t>;</a:t>
            </a:r>
            <a:endParaRPr lang="ru-UA" sz="1600" dirty="0">
              <a:effectLst/>
              <a:latin typeface="Times New Roman" panose="02020603050405020304" pitchFamily="18" charset="0"/>
              <a:ea typeface="SimSun" panose="02010600030101010101" pitchFamily="2" charset="-122"/>
            </a:endParaRPr>
          </a:p>
          <a:p>
            <a:pPr lvl="1" indent="-342900" algn="just">
              <a:buFont typeface="Wingdings" panose="05000000000000000000" pitchFamily="2" charset="2"/>
              <a:buChar char=""/>
            </a:pPr>
            <a:r>
              <a:rPr lang="uk-UA" sz="1600" dirty="0">
                <a:effectLst/>
                <a:latin typeface="Times New Roman" panose="02020603050405020304" pitchFamily="18" charset="0"/>
                <a:ea typeface="SimSun" panose="02010600030101010101" pitchFamily="2" charset="-122"/>
              </a:rPr>
              <a:t>Необхідна </a:t>
            </a:r>
            <a:r>
              <a:rPr lang="uk-UA" sz="1600" b="1" dirty="0">
                <a:effectLst/>
                <a:latin typeface="Times New Roman" panose="02020603050405020304" pitchFamily="18" charset="0"/>
                <a:ea typeface="SimSun" panose="02010600030101010101" pitchFamily="2" charset="-122"/>
              </a:rPr>
              <a:t>суспільна ієрархія</a:t>
            </a:r>
            <a:r>
              <a:rPr lang="uk-UA" sz="1600" dirty="0">
                <a:effectLst/>
                <a:latin typeface="Times New Roman" panose="02020603050405020304" pitchFamily="18" charset="0"/>
                <a:ea typeface="SimSun" panose="02010600030101010101" pitchFamily="2" charset="-122"/>
              </a:rPr>
              <a:t> і співпраця її елементів;</a:t>
            </a:r>
            <a:endParaRPr lang="ru-UA" sz="1600" dirty="0">
              <a:effectLst/>
              <a:latin typeface="Times New Roman" panose="02020603050405020304" pitchFamily="18" charset="0"/>
              <a:ea typeface="SimSun" panose="02010600030101010101" pitchFamily="2" charset="-122"/>
            </a:endParaRPr>
          </a:p>
          <a:p>
            <a:pPr lvl="1" indent="-342900" algn="just">
              <a:buFont typeface="Wingdings" panose="05000000000000000000" pitchFamily="2" charset="2"/>
              <a:buChar char=""/>
            </a:pPr>
            <a:r>
              <a:rPr lang="uk-UA" sz="1600" dirty="0">
                <a:effectLst/>
                <a:latin typeface="Times New Roman" panose="02020603050405020304" pitchFamily="18" charset="0"/>
                <a:ea typeface="SimSun" panose="02010600030101010101" pitchFamily="2" charset="-122"/>
              </a:rPr>
              <a:t>Жоден член суспільства  </a:t>
            </a:r>
            <a:r>
              <a:rPr lang="uk-UA" sz="1600" b="1" dirty="0">
                <a:effectLst/>
                <a:latin typeface="Times New Roman" panose="02020603050405020304" pitchFamily="18" charset="0"/>
                <a:ea typeface="SimSun" panose="02010600030101010101" pitchFamily="2" charset="-122"/>
              </a:rPr>
              <a:t>не має зазіхати на чужу власність</a:t>
            </a:r>
            <a:r>
              <a:rPr lang="uk-UA" sz="1600" dirty="0">
                <a:effectLst/>
                <a:latin typeface="Times New Roman" panose="02020603050405020304" pitchFamily="18" charset="0"/>
                <a:ea typeface="SimSun" panose="02010600030101010101" pitchFamily="2" charset="-122"/>
              </a:rPr>
              <a:t> і не має втрачати своєї;</a:t>
            </a:r>
            <a:endParaRPr lang="ru-UA" sz="1600" dirty="0">
              <a:effectLst/>
              <a:latin typeface="Times New Roman" panose="02020603050405020304" pitchFamily="18" charset="0"/>
              <a:ea typeface="SimSun" panose="02010600030101010101" pitchFamily="2" charset="-122"/>
            </a:endParaRPr>
          </a:p>
          <a:p>
            <a:pPr lvl="1" indent="-342900" algn="just">
              <a:buFont typeface="Wingdings" panose="05000000000000000000" pitchFamily="2" charset="2"/>
              <a:buChar char=""/>
            </a:pPr>
            <a:r>
              <a:rPr lang="uk-UA" sz="1600" dirty="0">
                <a:effectLst/>
                <a:latin typeface="Times New Roman" panose="02020603050405020304" pitchFamily="18" charset="0"/>
                <a:ea typeface="SimSun" panose="02010600030101010101" pitchFamily="2" charset="-122"/>
              </a:rPr>
              <a:t>Справедливість передбачає «</a:t>
            </a:r>
            <a:r>
              <a:rPr lang="uk-UA" sz="1600" b="1" dirty="0">
                <a:effectLst/>
                <a:latin typeface="Times New Roman" panose="02020603050405020304" pitchFamily="18" charset="0"/>
                <a:ea typeface="SimSun" panose="02010600030101010101" pitchFamily="2" charset="-122"/>
              </a:rPr>
              <a:t>належну міру</a:t>
            </a:r>
            <a:r>
              <a:rPr lang="uk-UA" sz="1600" dirty="0">
                <a:effectLst/>
                <a:latin typeface="Times New Roman" panose="02020603050405020304" pitchFamily="18" charset="0"/>
                <a:ea typeface="SimSun" panose="02010600030101010101" pitchFamily="2" charset="-122"/>
              </a:rPr>
              <a:t>» (тобто певну модель соціальної рівності).</a:t>
            </a:r>
          </a:p>
          <a:p>
            <a:pPr marL="400050" lvl="1" indent="0" algn="just">
              <a:buNone/>
            </a:pPr>
            <a:endParaRPr lang="uk-UA" sz="1600" dirty="0">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Закон, що базується на принципах справедливості – є «</a:t>
            </a:r>
            <a:r>
              <a:rPr lang="uk-UA" sz="1800" b="1" dirty="0">
                <a:effectLst/>
                <a:latin typeface="Times New Roman" panose="02020603050405020304" pitchFamily="18" charset="0"/>
                <a:ea typeface="SimSun" panose="02010600030101010101" pitchFamily="2" charset="-122"/>
              </a:rPr>
              <a:t>визначенням розуму</a:t>
            </a:r>
            <a:r>
              <a:rPr lang="uk-UA" sz="1800" dirty="0">
                <a:effectLst/>
                <a:latin typeface="Times New Roman" panose="02020603050405020304" pitchFamily="18" charset="0"/>
                <a:ea typeface="SimSun" panose="02010600030101010101" pitchFamily="2" charset="-122"/>
              </a:rPr>
              <a:t>». Такі закони не знаходяться ні під чиєю владою та зобов’язують не лише членів суспільства, але і державу.</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На сторожі законів стоїть система правосуддя, без якої держава перестає бути державою.</a:t>
            </a: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87494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6015" y="764704"/>
            <a:ext cx="8496437"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Платона</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sz="3600" b="1" i="1" dirty="0">
                <a:solidFill>
                  <a:schemeClr val="accent2">
                    <a:lumMod val="75000"/>
                  </a:schemeClr>
                </a:solidFill>
                <a:latin typeface="Times New Roman" panose="02020603050405020304" pitchFamily="18" charset="0"/>
                <a:cs typeface="Times New Roman" panose="02020603050405020304" pitchFamily="18" charset="0"/>
              </a:rPr>
              <a:t>(Про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рівність</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та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ідеальну</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державу)</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772816"/>
            <a:ext cx="8856984" cy="4861869"/>
          </a:xfrm>
        </p:spPr>
        <p:txBody>
          <a:bodyPr rtlCol="0">
            <a:normAutofit/>
          </a:bodyPr>
          <a:lstStyle/>
          <a:p>
            <a:pPr marL="342900" lvl="0" indent="-342900" algn="just">
              <a:buFont typeface="+mj-lt"/>
              <a:buAutoNum type="arabicPeriod"/>
            </a:pPr>
            <a:r>
              <a:rPr lang="uk-UA" sz="1800" b="1" dirty="0">
                <a:effectLst/>
                <a:latin typeface="Times New Roman" panose="02020603050405020304" pitchFamily="18" charset="0"/>
                <a:ea typeface="SimSun" panose="02010600030101010101" pitchFamily="2" charset="-122"/>
              </a:rPr>
              <a:t>Арифметична рівність</a:t>
            </a:r>
            <a:r>
              <a:rPr lang="uk-UA" sz="1800" dirty="0">
                <a:effectLst/>
                <a:latin typeface="Times New Roman" panose="02020603050405020304" pitchFamily="18" charset="0"/>
                <a:ea typeface="SimSun" panose="02010600030101010101" pitchFamily="2" charset="-122"/>
              </a:rPr>
              <a:t> – модель за якою усі члени суспільства отримують рівний об’єм благ, незалежно від стану та особистих якостей;</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mj-lt"/>
              <a:buAutoNum type="arabicPeriod"/>
            </a:pPr>
            <a:r>
              <a:rPr lang="uk-UA" sz="1800" b="1" dirty="0">
                <a:effectLst/>
                <a:latin typeface="Times New Roman" panose="02020603050405020304" pitchFamily="18" charset="0"/>
                <a:ea typeface="SimSun" panose="02010600030101010101" pitchFamily="2" charset="-122"/>
              </a:rPr>
              <a:t>Геометрична рівність</a:t>
            </a:r>
            <a:r>
              <a:rPr lang="uk-UA" sz="1800" dirty="0">
                <a:effectLst/>
                <a:latin typeface="Times New Roman" panose="02020603050405020304" pitchFamily="18" charset="0"/>
                <a:ea typeface="SimSun" panose="02010600030101010101" pitchFamily="2" charset="-122"/>
              </a:rPr>
              <a:t> – модель за якою блага розподіляються в залежності від їх «природи». </a:t>
            </a:r>
          </a:p>
          <a:p>
            <a:pPr marL="0" lvl="0" indent="0" algn="ctr">
              <a:buNone/>
            </a:pPr>
            <a:r>
              <a:rPr lang="uk-UA" sz="1800" b="1" dirty="0">
                <a:effectLst/>
                <a:latin typeface="Times New Roman" panose="02020603050405020304" pitchFamily="18" charset="0"/>
                <a:ea typeface="SimSun" panose="02010600030101010101" pitchFamily="2" charset="-122"/>
              </a:rPr>
              <a:t>ІДЕАЛЬНА ДЕРЖАВА ПЛАТОНА</a:t>
            </a:r>
            <a:endParaRPr lang="ru-UA" sz="1800" b="1" dirty="0">
              <a:effectLst/>
              <a:latin typeface="Times New Roman" panose="02020603050405020304" pitchFamily="18" charset="0"/>
              <a:ea typeface="SimSun" panose="02010600030101010101" pitchFamily="2" charset="-122"/>
            </a:endParaRPr>
          </a:p>
          <a:p>
            <a:pPr mar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graphicFrame>
        <p:nvGraphicFramePr>
          <p:cNvPr id="4" name="Объект 3">
            <a:extLst>
              <a:ext uri="{FF2B5EF4-FFF2-40B4-BE49-F238E27FC236}">
                <a16:creationId xmlns:a16="http://schemas.microsoft.com/office/drawing/2014/main" id="{5D129832-3EE3-4A30-AD8D-D2A371F0D370}"/>
              </a:ext>
            </a:extLst>
          </p:cNvPr>
          <p:cNvGraphicFramePr>
            <a:graphicFrameLocks noChangeAspect="1"/>
          </p:cNvGraphicFramePr>
          <p:nvPr>
            <p:extLst>
              <p:ext uri="{D42A27DB-BD31-4B8C-83A1-F6EECF244321}">
                <p14:modId xmlns:p14="http://schemas.microsoft.com/office/powerpoint/2010/main" val="884595290"/>
              </p:ext>
            </p:extLst>
          </p:nvPr>
        </p:nvGraphicFramePr>
        <p:xfrm>
          <a:off x="1295636" y="3356992"/>
          <a:ext cx="6552728" cy="3749658"/>
        </p:xfrm>
        <a:graphic>
          <a:graphicData uri="http://schemas.openxmlformats.org/presentationml/2006/ole">
            <mc:AlternateContent xmlns:mc="http://schemas.openxmlformats.org/markup-compatibility/2006">
              <mc:Choice xmlns:v="urn:schemas-microsoft-com:vml" Requires="v">
                <p:oleObj spid="_x0000_s6149" name="Document" r:id="rId3" imgW="4157925" imgH="2383018" progId="Word.Document.12">
                  <p:embed/>
                </p:oleObj>
              </mc:Choice>
              <mc:Fallback>
                <p:oleObj name="Document" r:id="rId3" imgW="4157925" imgH="2383018" progId="Word.Document.12">
                  <p:embed/>
                  <p:pic>
                    <p:nvPicPr>
                      <p:cNvPr id="0" name=""/>
                      <p:cNvPicPr/>
                      <p:nvPr/>
                    </p:nvPicPr>
                    <p:blipFill>
                      <a:blip r:embed="rId4"/>
                      <a:stretch>
                        <a:fillRect/>
                      </a:stretch>
                    </p:blipFill>
                    <p:spPr>
                      <a:xfrm>
                        <a:off x="1295636" y="3356992"/>
                        <a:ext cx="6552728" cy="3749658"/>
                      </a:xfrm>
                      <a:prstGeom prst="rect">
                        <a:avLst/>
                      </a:prstGeom>
                    </p:spPr>
                  </p:pic>
                </p:oleObj>
              </mc:Fallback>
            </mc:AlternateContent>
          </a:graphicData>
        </a:graphic>
      </p:graphicFrame>
    </p:spTree>
    <p:extLst>
      <p:ext uri="{BB962C8B-B14F-4D97-AF65-F5344CB8AC3E}">
        <p14:creationId xmlns:p14="http://schemas.microsoft.com/office/powerpoint/2010/main" val="1423125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6750496"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772816"/>
            <a:ext cx="8856984" cy="4861869"/>
          </a:xfrm>
        </p:spPr>
        <p:txBody>
          <a:bodyPr rtlCol="0">
            <a:normAutofit/>
          </a:bodyPr>
          <a:lstStyle/>
          <a:p>
            <a:pPr marL="0" lvl="0" indent="0" algn="just">
              <a:buNone/>
            </a:pPr>
            <a:r>
              <a:rPr lang="uk-UA" sz="1800" b="1" dirty="0">
                <a:effectLst/>
                <a:latin typeface="Times New Roman" panose="02020603050405020304" pitchFamily="18" charset="0"/>
                <a:ea typeface="SimSun" panose="02010600030101010101" pitchFamily="2" charset="-122"/>
              </a:rPr>
              <a:t>(дав.-гр. </a:t>
            </a:r>
            <a:r>
              <a:rPr lang="el-GR" sz="1800" b="1" dirty="0">
                <a:effectLst/>
                <a:latin typeface="Times New Roman" panose="02020603050405020304" pitchFamily="18" charset="0"/>
                <a:ea typeface="SimSun" panose="02010600030101010101" pitchFamily="2" charset="-122"/>
              </a:rPr>
              <a:t>Ἀριστοτέλης; 384 </a:t>
            </a:r>
            <a:r>
              <a:rPr lang="uk-UA" sz="1800" b="1" dirty="0">
                <a:effectLst/>
                <a:latin typeface="Times New Roman" panose="02020603050405020304" pitchFamily="18" charset="0"/>
                <a:ea typeface="SimSun" panose="02010600030101010101" pitchFamily="2" charset="-122"/>
              </a:rPr>
              <a:t>до н.е., </a:t>
            </a:r>
            <a:r>
              <a:rPr lang="uk-UA" sz="1800" b="1" dirty="0" err="1">
                <a:effectLst/>
                <a:latin typeface="Times New Roman" panose="02020603050405020304" pitchFamily="18" charset="0"/>
                <a:ea typeface="SimSun" panose="02010600030101010101" pitchFamily="2" charset="-122"/>
              </a:rPr>
              <a:t>Стагіра</a:t>
            </a:r>
            <a:r>
              <a:rPr lang="uk-UA" sz="1800" b="1" dirty="0">
                <a:effectLst/>
                <a:latin typeface="Times New Roman" panose="02020603050405020304" pitchFamily="18" charset="0"/>
                <a:ea typeface="SimSun" panose="02010600030101010101" pitchFamily="2" charset="-122"/>
              </a:rPr>
              <a:t> — 322 до н.е., </a:t>
            </a:r>
            <a:r>
              <a:rPr lang="uk-UA" sz="1800" b="1" dirty="0" err="1">
                <a:effectLst/>
                <a:latin typeface="Times New Roman" panose="02020603050405020304" pitchFamily="18" charset="0"/>
                <a:ea typeface="SimSun" panose="02010600030101010101" pitchFamily="2" charset="-122"/>
              </a:rPr>
              <a:t>Халкіда</a:t>
            </a:r>
            <a:r>
              <a:rPr lang="uk-UA" sz="1800" b="1" dirty="0">
                <a:effectLst/>
                <a:latin typeface="Times New Roman" panose="02020603050405020304" pitchFamily="18" charset="0"/>
                <a:ea typeface="SimSun" panose="02010600030101010101" pitchFamily="2" charset="-122"/>
              </a:rPr>
              <a:t>)</a:t>
            </a:r>
          </a:p>
          <a:p>
            <a:pPr marL="0" lvl="0" indent="0" algn="just">
              <a:buNone/>
            </a:pPr>
            <a:endParaRPr lang="uk-UA" sz="1800" b="1" dirty="0">
              <a:latin typeface="Times New Roman" panose="02020603050405020304" pitchFamily="18" charset="0"/>
              <a:ea typeface="SimSun" panose="02010600030101010101" pitchFamily="2" charset="-122"/>
            </a:endParaRPr>
          </a:p>
          <a:p>
            <a:pPr marL="0" lvl="0" indent="0" algn="just">
              <a:buNone/>
            </a:pPr>
            <a:r>
              <a:rPr lang="ru-RU" sz="2000" dirty="0">
                <a:effectLst/>
                <a:latin typeface="Times New Roman" panose="02020603050405020304" pitchFamily="18" charset="0"/>
                <a:ea typeface="SimSun" panose="02010600030101010101" pitchFamily="2" charset="-122"/>
              </a:rPr>
              <a:t>Основні </a:t>
            </a:r>
            <a:r>
              <a:rPr lang="ru-RU" sz="2000" dirty="0" err="1">
                <a:effectLst/>
                <a:latin typeface="Times New Roman" panose="02020603050405020304" pitchFamily="18" charset="0"/>
                <a:ea typeface="SimSun" panose="02010600030101010101" pitchFamily="2" charset="-122"/>
              </a:rPr>
              <a:t>праці</a:t>
            </a:r>
            <a:r>
              <a:rPr lang="ru-RU" sz="2000" dirty="0">
                <a:effectLst/>
                <a:latin typeface="Times New Roman" panose="02020603050405020304" pitchFamily="18" charset="0"/>
                <a:ea typeface="SimSun" panose="02010600030101010101" pitchFamily="2" charset="-122"/>
              </a:rPr>
              <a:t>:</a:t>
            </a:r>
          </a:p>
          <a:p>
            <a:pPr marL="0" indent="0" algn="just">
              <a:buNone/>
            </a:pPr>
            <a:r>
              <a:rPr lang="uk-UA" sz="1800" b="1" i="1" dirty="0">
                <a:effectLst/>
                <a:latin typeface="Times New Roman" panose="02020603050405020304" pitchFamily="18" charset="0"/>
                <a:ea typeface="SimSun" panose="02010600030101010101" pitchFamily="2" charset="-122"/>
              </a:rPr>
              <a:t>«Метафізика» - </a:t>
            </a:r>
            <a:r>
              <a:rPr lang="uk-UA" sz="1800" dirty="0">
                <a:effectLst/>
                <a:latin typeface="Times New Roman" panose="02020603050405020304" pitchFamily="18" charset="0"/>
                <a:ea typeface="SimSun" panose="02010600030101010101" pitchFamily="2" charset="-122"/>
              </a:rPr>
              <a:t>одна із основоположних філософських праць, відображає основи світогляду автора; обґрунтовує ідею першооснов буття. Політико-правові проблеми прямо не розглядає. </a:t>
            </a:r>
            <a:endParaRPr lang="uk-UA" sz="1800" b="1" i="1" dirty="0">
              <a:effectLst/>
              <a:latin typeface="Times New Roman" panose="02020603050405020304" pitchFamily="18" charset="0"/>
              <a:ea typeface="SimSun" panose="02010600030101010101" pitchFamily="2" charset="-122"/>
            </a:endParaRPr>
          </a:p>
          <a:p>
            <a:pPr marL="0" indent="0" algn="just">
              <a:buNone/>
            </a:pPr>
            <a:r>
              <a:rPr lang="uk-UA" sz="1800" b="1" i="1" dirty="0">
                <a:effectLst/>
                <a:latin typeface="Times New Roman" panose="02020603050405020304" pitchFamily="18" charset="0"/>
                <a:ea typeface="SimSun" panose="02010600030101010101" pitchFamily="2" charset="-122"/>
              </a:rPr>
              <a:t>«Політика» - </a:t>
            </a:r>
            <a:r>
              <a:rPr lang="uk-UA" sz="1800" dirty="0">
                <a:effectLst/>
                <a:latin typeface="Times New Roman" panose="02020603050405020304" pitchFamily="18" charset="0"/>
                <a:ea typeface="SimSun" panose="02010600030101010101" pitchFamily="2" charset="-122"/>
              </a:rPr>
              <a:t>трактат присвячено соціально-політичним питанням, зокрема проблемі побудови досконалої держави («</a:t>
            </a:r>
            <a:r>
              <a:rPr lang="uk-UA" sz="1800" dirty="0" err="1">
                <a:effectLst/>
                <a:latin typeface="Times New Roman" panose="02020603050405020304" pitchFamily="18" charset="0"/>
                <a:ea typeface="SimSun" panose="02010600030101010101" pitchFamily="2" charset="-122"/>
              </a:rPr>
              <a:t>політії</a:t>
            </a:r>
            <a:r>
              <a:rPr lang="uk-UA" sz="1800" dirty="0">
                <a:effectLst/>
                <a:latin typeface="Times New Roman" panose="02020603050405020304" pitchFamily="18" charset="0"/>
                <a:ea typeface="SimSun" panose="02010600030101010101" pitchFamily="2" charset="-122"/>
              </a:rPr>
              <a:t>»).</a:t>
            </a:r>
            <a:endParaRPr lang="uk-UA" sz="1800" b="1" i="1" dirty="0">
              <a:effectLst/>
              <a:latin typeface="Times New Roman" panose="02020603050405020304" pitchFamily="18" charset="0"/>
              <a:ea typeface="SimSun" panose="02010600030101010101" pitchFamily="2" charset="-122"/>
            </a:endParaRPr>
          </a:p>
          <a:p>
            <a:pPr marL="0" indent="0" algn="just">
              <a:buNone/>
            </a:pPr>
            <a:r>
              <a:rPr lang="uk-UA" sz="1800" b="1" i="1" dirty="0">
                <a:effectLst/>
                <a:latin typeface="Times New Roman" panose="02020603050405020304" pitchFamily="18" charset="0"/>
                <a:ea typeface="SimSun" panose="02010600030101010101" pitchFamily="2" charset="-122"/>
              </a:rPr>
              <a:t>«Афінська </a:t>
            </a:r>
            <a:r>
              <a:rPr lang="uk-UA" sz="1800" b="1" i="1" dirty="0" err="1">
                <a:effectLst/>
                <a:latin typeface="Times New Roman" panose="02020603050405020304" pitchFamily="18" charset="0"/>
                <a:ea typeface="SimSun" panose="02010600030101010101" pitchFamily="2" charset="-122"/>
              </a:rPr>
              <a:t>політія</a:t>
            </a:r>
            <a:r>
              <a:rPr lang="uk-UA" sz="1800" b="1" i="1" dirty="0">
                <a:effectLst/>
                <a:latin typeface="Times New Roman" panose="02020603050405020304" pitchFamily="18" charset="0"/>
                <a:ea typeface="SimSun" panose="02010600030101010101" pitchFamily="2" charset="-122"/>
              </a:rPr>
              <a:t>» - </a:t>
            </a:r>
            <a:r>
              <a:rPr lang="uk-UA" sz="1800" dirty="0">
                <a:effectLst/>
                <a:latin typeface="Times New Roman" panose="02020603050405020304" pitchFamily="18" charset="0"/>
                <a:ea typeface="SimSun" panose="02010600030101010101" pitchFamily="2" charset="-122"/>
              </a:rPr>
              <a:t>описує державно-правові реалії Афінської демократії, а також аналіз 158 «державно-правових» систем інших країн. </a:t>
            </a:r>
            <a:endParaRPr lang="uk-UA" sz="1800" b="1" i="1" dirty="0">
              <a:effectLst/>
              <a:latin typeface="Times New Roman" panose="02020603050405020304" pitchFamily="18" charset="0"/>
              <a:ea typeface="SimSun" panose="02010600030101010101" pitchFamily="2" charset="-122"/>
            </a:endParaRPr>
          </a:p>
          <a:p>
            <a:pPr marL="0" indent="0" algn="just">
              <a:buNone/>
            </a:pPr>
            <a:r>
              <a:rPr lang="uk-UA" sz="1800" b="1" i="1" dirty="0">
                <a:effectLst/>
                <a:latin typeface="Times New Roman" panose="02020603050405020304" pitchFamily="18" charset="0"/>
                <a:ea typeface="SimSun" panose="02010600030101010101" pitchFamily="2" charset="-122"/>
              </a:rPr>
              <a:t>«Велика Етика» - </a:t>
            </a:r>
            <a:r>
              <a:rPr lang="uk-UA" sz="1800" dirty="0">
                <a:effectLst/>
                <a:latin typeface="Times New Roman" panose="02020603050405020304" pitchFamily="18" charset="0"/>
                <a:ea typeface="SimSun" panose="02010600030101010101" pitchFamily="2" charset="-122"/>
              </a:rPr>
              <a:t>присвячена моральним проблемам особистості і суспільства містить обґрунтування головного принципу етики Аристотеля - розумної поведінки і поміркованості. </a:t>
            </a:r>
            <a:endParaRPr lang="uk-UA" sz="1800" b="1" i="1" dirty="0">
              <a:effectLst/>
              <a:latin typeface="Times New Roman" panose="02020603050405020304" pitchFamily="18" charset="0"/>
              <a:ea typeface="SimSun" panose="02010600030101010101" pitchFamily="2" charset="-122"/>
            </a:endParaRPr>
          </a:p>
          <a:p>
            <a:pPr marL="0" indent="0" algn="just">
              <a:buNone/>
            </a:pPr>
            <a:r>
              <a:rPr lang="uk-UA" sz="1800" b="1" i="1" dirty="0">
                <a:effectLst/>
                <a:latin typeface="Times New Roman" panose="02020603050405020304" pitchFamily="18" charset="0"/>
                <a:ea typeface="SimSun" panose="02010600030101010101" pitchFamily="2" charset="-122"/>
              </a:rPr>
              <a:t>«Економіка» - </a:t>
            </a:r>
            <a:r>
              <a:rPr lang="uk-UA" sz="1800" dirty="0">
                <a:effectLst/>
                <a:latin typeface="Times New Roman" panose="02020603050405020304" pitchFamily="18" charset="0"/>
                <a:ea typeface="SimSun" panose="02010600030101010101" pitchFamily="2" charset="-122"/>
              </a:rPr>
              <a:t>присвячена основним засадам господарювання та соціального управління.</a:t>
            </a: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6" name="Рисунок 5">
            <a:extLst>
              <a:ext uri="{FF2B5EF4-FFF2-40B4-BE49-F238E27FC236}">
                <a16:creationId xmlns:a16="http://schemas.microsoft.com/office/drawing/2014/main" id="{4E170B04-E632-483D-81C6-F550D8C6E6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95573"/>
            <a:ext cx="1728192" cy="2208245"/>
          </a:xfrm>
          <a:prstGeom prst="rect">
            <a:avLst/>
          </a:prstGeom>
        </p:spPr>
      </p:pic>
    </p:spTree>
    <p:extLst>
      <p:ext uri="{BB962C8B-B14F-4D97-AF65-F5344CB8AC3E}">
        <p14:creationId xmlns:p14="http://schemas.microsoft.com/office/powerpoint/2010/main" val="3406104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(основні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ідеї</a:t>
            </a:r>
            <a:r>
              <a:rPr lang="ru-RU" b="1" i="1" dirty="0">
                <a:solidFill>
                  <a:schemeClr val="accent2">
                    <a:lumMod val="75000"/>
                  </a:schemeClr>
                </a:solidFill>
                <a:latin typeface="Times New Roman" panose="02020603050405020304" pitchFamily="18" charset="0"/>
                <a:cs typeface="Times New Roman" panose="02020603050405020304" pitchFamily="18" charset="0"/>
              </a:rPr>
              <a:t> про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світ</a:t>
            </a:r>
            <a:r>
              <a:rPr lang="ru-RU" b="1" i="1" dirty="0">
                <a:solidFill>
                  <a:schemeClr val="accent2">
                    <a:lumMod val="75000"/>
                  </a:schemeClr>
                </a:solidFill>
                <a:latin typeface="Times New Roman" panose="02020603050405020304" pitchFamily="18" charset="0"/>
                <a:cs typeface="Times New Roman" panose="02020603050405020304" pitchFamily="18" charset="0"/>
              </a:rPr>
              <a:t> в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цілому</a:t>
            </a:r>
            <a:r>
              <a:rPr lang="ru-RU" b="1" i="1" dirty="0">
                <a:solidFill>
                  <a:schemeClr val="accent2">
                    <a:lumMod val="75000"/>
                  </a:schemeClr>
                </a:solidFill>
                <a:latin typeface="Times New Roman" panose="02020603050405020304" pitchFamily="18" charset="0"/>
                <a:cs typeface="Times New Roman" panose="02020603050405020304" pitchFamily="18" charset="0"/>
              </a:rPr>
              <a:t>)</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772816"/>
            <a:ext cx="8856984" cy="4861869"/>
          </a:xfrm>
        </p:spPr>
        <p:txBody>
          <a:bodyPr rtlCol="0">
            <a:normAutofit/>
          </a:bodyPr>
          <a:lstStyle/>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В основі </a:t>
            </a:r>
            <a:r>
              <a:rPr lang="uk-UA" sz="1600" dirty="0" err="1">
                <a:effectLst/>
                <a:latin typeface="Times New Roman" panose="02020603050405020304" pitchFamily="18" charset="0"/>
                <a:ea typeface="SimSun" panose="02010600030101010101" pitchFamily="2" charset="-122"/>
              </a:rPr>
              <a:t>загальнофілософської</a:t>
            </a:r>
            <a:r>
              <a:rPr lang="uk-UA" sz="1600" dirty="0">
                <a:effectLst/>
                <a:latin typeface="Times New Roman" panose="02020603050405020304" pitchFamily="18" charset="0"/>
                <a:ea typeface="SimSun" panose="02010600030101010101" pitchFamily="2" charset="-122"/>
              </a:rPr>
              <a:t> концепції Аристотеля покладено </a:t>
            </a:r>
            <a:r>
              <a:rPr lang="uk-UA" sz="1600" b="1" dirty="0">
                <a:effectLst/>
                <a:latin typeface="Times New Roman" panose="02020603050405020304" pitchFamily="18" charset="0"/>
                <a:ea typeface="SimSun" panose="02010600030101010101" pitchFamily="2" charset="-122"/>
              </a:rPr>
              <a:t>вчення про причини</a:t>
            </a:r>
            <a:r>
              <a:rPr lang="uk-UA" sz="1600" dirty="0">
                <a:effectLst/>
                <a:latin typeface="Times New Roman" panose="02020603050405020304" pitchFamily="18" charset="0"/>
                <a:ea typeface="SimSun" panose="02010600030101010101" pitchFamily="2" charset="-122"/>
              </a:rPr>
              <a:t>: в основі кожної речі, явища і усього Всесвіту лежать 4 «причини», тобто передумови, без яких їхнє буття неможливе. </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До таких причин відносяться: </a:t>
            </a:r>
            <a:r>
              <a:rPr lang="uk-UA" sz="1600" b="1" i="1" dirty="0">
                <a:effectLst/>
                <a:latin typeface="Times New Roman" panose="02020603050405020304" pitchFamily="18" charset="0"/>
                <a:ea typeface="SimSun" panose="02010600030101010101" pitchFamily="2" charset="-122"/>
              </a:rPr>
              <a:t>матерія</a:t>
            </a:r>
            <a:r>
              <a:rPr lang="uk-UA" sz="1600" dirty="0">
                <a:effectLst/>
                <a:latin typeface="Times New Roman" panose="02020603050405020304" pitchFamily="18" charset="0"/>
                <a:ea typeface="SimSun" panose="02010600030101010101" pitchFamily="2" charset="-122"/>
              </a:rPr>
              <a:t>, </a:t>
            </a:r>
            <a:r>
              <a:rPr lang="uk-UA" sz="1600" b="1" i="1" dirty="0">
                <a:effectLst/>
                <a:latin typeface="Times New Roman" panose="02020603050405020304" pitchFamily="18" charset="0"/>
                <a:ea typeface="SimSun" panose="02010600030101010101" pitchFamily="2" charset="-122"/>
              </a:rPr>
              <a:t>форма</a:t>
            </a:r>
            <a:r>
              <a:rPr lang="uk-UA" sz="1600" dirty="0">
                <a:effectLst/>
                <a:latin typeface="Times New Roman" panose="02020603050405020304" pitchFamily="18" charset="0"/>
                <a:ea typeface="SimSun" panose="02010600030101010101" pitchFamily="2" charset="-122"/>
              </a:rPr>
              <a:t>, </a:t>
            </a:r>
            <a:r>
              <a:rPr lang="uk-UA" sz="1600" b="1" i="1" dirty="0">
                <a:effectLst/>
                <a:latin typeface="Times New Roman" panose="02020603050405020304" pitchFamily="18" charset="0"/>
                <a:ea typeface="SimSun" panose="02010600030101010101" pitchFamily="2" charset="-122"/>
              </a:rPr>
              <a:t>діюча причина</a:t>
            </a:r>
            <a:r>
              <a:rPr lang="uk-UA" sz="1600" dirty="0">
                <a:effectLst/>
                <a:latin typeface="Times New Roman" panose="02020603050405020304" pitchFamily="18" charset="0"/>
                <a:ea typeface="SimSun" panose="02010600030101010101" pitchFamily="2" charset="-122"/>
              </a:rPr>
              <a:t> та </a:t>
            </a:r>
            <a:r>
              <a:rPr lang="uk-UA" sz="1600" b="1" i="1" dirty="0">
                <a:effectLst/>
                <a:latin typeface="Times New Roman" panose="02020603050405020304" pitchFamily="18" charset="0"/>
                <a:ea typeface="SimSun" panose="02010600030101010101" pitchFamily="2" charset="-122"/>
              </a:rPr>
              <a:t>мета</a:t>
            </a:r>
            <a:r>
              <a:rPr lang="uk-UA" sz="1600" dirty="0">
                <a:effectLst/>
                <a:latin typeface="Times New Roman" panose="02020603050405020304" pitchFamily="18" charset="0"/>
                <a:ea typeface="SimSun" panose="02010600030101010101" pitchFamily="2" charset="-122"/>
              </a:rPr>
              <a:t>.</a:t>
            </a:r>
            <a:endParaRPr lang="ru-UA" sz="1600" dirty="0">
              <a:effectLst/>
              <a:latin typeface="Times New Roman" panose="02020603050405020304" pitchFamily="18" charset="0"/>
              <a:ea typeface="SimSun" panose="02010600030101010101" pitchFamily="2" charset="-122"/>
            </a:endParaRPr>
          </a:p>
          <a:p>
            <a:pPr marL="0" lvl="0" indent="0" algn="just">
              <a:buNone/>
            </a:pPr>
            <a:endParaRPr lang="uk-UA" sz="1800" b="1" dirty="0">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F627746D-5EA5-4904-84EE-1E5912C648E6}"/>
              </a:ext>
            </a:extLst>
          </p:cNvPr>
          <p:cNvGraphicFramePr>
            <a:graphicFrameLocks noGrp="1"/>
          </p:cNvGraphicFramePr>
          <p:nvPr>
            <p:extLst>
              <p:ext uri="{D42A27DB-BD31-4B8C-83A1-F6EECF244321}">
                <p14:modId xmlns:p14="http://schemas.microsoft.com/office/powerpoint/2010/main" val="1774691031"/>
              </p:ext>
            </p:extLst>
          </p:nvPr>
        </p:nvGraphicFramePr>
        <p:xfrm>
          <a:off x="251520" y="3068960"/>
          <a:ext cx="8424936" cy="3181652"/>
        </p:xfrm>
        <a:graphic>
          <a:graphicData uri="http://schemas.openxmlformats.org/drawingml/2006/table">
            <a:tbl>
              <a:tblPr firstRow="1" firstCol="1" bandRow="1"/>
              <a:tblGrid>
                <a:gridCol w="1152128">
                  <a:extLst>
                    <a:ext uri="{9D8B030D-6E8A-4147-A177-3AD203B41FA5}">
                      <a16:colId xmlns:a16="http://schemas.microsoft.com/office/drawing/2014/main" val="2725693721"/>
                    </a:ext>
                  </a:extLst>
                </a:gridCol>
                <a:gridCol w="1440160">
                  <a:extLst>
                    <a:ext uri="{9D8B030D-6E8A-4147-A177-3AD203B41FA5}">
                      <a16:colId xmlns:a16="http://schemas.microsoft.com/office/drawing/2014/main" val="2405613111"/>
                    </a:ext>
                  </a:extLst>
                </a:gridCol>
                <a:gridCol w="5832648">
                  <a:extLst>
                    <a:ext uri="{9D8B030D-6E8A-4147-A177-3AD203B41FA5}">
                      <a16:colId xmlns:a16="http://schemas.microsoft.com/office/drawing/2014/main" val="1003072959"/>
                    </a:ext>
                  </a:extLst>
                </a:gridCol>
              </a:tblGrid>
              <a:tr h="297301">
                <a:tc>
                  <a:txBody>
                    <a:bodyPr/>
                    <a:lstStyle/>
                    <a:p>
                      <a:pPr algn="ctr"/>
                      <a:r>
                        <a:rPr lang="uk-UA" sz="1600" b="1">
                          <a:effectLst/>
                          <a:latin typeface="Times New Roman" panose="02020603050405020304" pitchFamily="18" charset="0"/>
                          <a:ea typeface="SimSun" panose="02010600030101010101" pitchFamily="2" charset="-122"/>
                        </a:rPr>
                        <a:t>Причина</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b="1">
                          <a:effectLst/>
                          <a:latin typeface="Times New Roman" panose="02020603050405020304" pitchFamily="18" charset="0"/>
                          <a:ea typeface="SimSun" panose="02010600030101010101" pitchFamily="2" charset="-122"/>
                        </a:rPr>
                        <a:t>«Онтологічне питання»</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b="1" dirty="0" err="1">
                          <a:effectLst/>
                          <a:latin typeface="Times New Roman" panose="02020603050405020304" pitchFamily="18" charset="0"/>
                          <a:ea typeface="SimSun" panose="02010600030101010101" pitchFamily="2" charset="-122"/>
                        </a:rPr>
                        <a:t>Харатреристика</a:t>
                      </a:r>
                      <a:endParaRPr lang="ru-UA" sz="2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3667634"/>
                  </a:ext>
                </a:extLst>
              </a:tr>
              <a:tr h="445951">
                <a:tc>
                  <a:txBody>
                    <a:bodyPr/>
                    <a:lstStyle/>
                    <a:p>
                      <a:pPr algn="l"/>
                      <a:r>
                        <a:rPr lang="uk-UA" sz="1600" b="1">
                          <a:effectLst/>
                          <a:latin typeface="Times New Roman" panose="02020603050405020304" pitchFamily="18" charset="0"/>
                          <a:ea typeface="SimSun" panose="02010600030101010101" pitchFamily="2" charset="-122"/>
                        </a:rPr>
                        <a:t>Матерія</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i="1">
                          <a:effectLst/>
                          <a:latin typeface="Times New Roman" panose="02020603050405020304" pitchFamily="18" charset="0"/>
                          <a:ea typeface="SimSun" panose="02010600030101010101" pitchFamily="2" charset="-122"/>
                        </a:rPr>
                        <a:t>«Із чого?»</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600" dirty="0">
                          <a:effectLst/>
                          <a:latin typeface="Times New Roman" panose="02020603050405020304" pitchFamily="18" charset="0"/>
                          <a:ea typeface="SimSun" panose="02010600030101010101" pitchFamily="2" charset="-122"/>
                        </a:rPr>
                        <a:t>Вічна, незнищенна, безформна, інертна та пасивна субстанція, яка слугує </a:t>
                      </a:r>
                      <a:r>
                        <a:rPr lang="uk-UA" sz="1600" b="1" dirty="0">
                          <a:effectLst/>
                          <a:latin typeface="Times New Roman" panose="02020603050405020304" pitchFamily="18" charset="0"/>
                          <a:ea typeface="SimSun" panose="02010600030101010101" pitchFamily="2" charset="-122"/>
                        </a:rPr>
                        <a:t>«будівельним матеріалом» для Всесвіту</a:t>
                      </a:r>
                      <a:r>
                        <a:rPr lang="uk-UA" sz="1600" dirty="0">
                          <a:effectLst/>
                          <a:latin typeface="Times New Roman" panose="02020603050405020304" pitchFamily="18" charset="0"/>
                          <a:ea typeface="SimSun" panose="02010600030101010101" pitchFamily="2" charset="-122"/>
                        </a:rPr>
                        <a:t>.</a:t>
                      </a:r>
                      <a:endParaRPr lang="ru-UA" sz="2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4423329"/>
                  </a:ext>
                </a:extLst>
              </a:tr>
              <a:tr h="458145">
                <a:tc>
                  <a:txBody>
                    <a:bodyPr/>
                    <a:lstStyle/>
                    <a:p>
                      <a:pPr algn="l"/>
                      <a:r>
                        <a:rPr lang="uk-UA" sz="1600" b="1">
                          <a:effectLst/>
                          <a:latin typeface="Times New Roman" panose="02020603050405020304" pitchFamily="18" charset="0"/>
                          <a:ea typeface="SimSun" panose="02010600030101010101" pitchFamily="2" charset="-122"/>
                        </a:rPr>
                        <a:t>Форма</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i="1">
                          <a:effectLst/>
                          <a:latin typeface="Times New Roman" panose="02020603050405020304" pitchFamily="18" charset="0"/>
                          <a:ea typeface="SimSun" panose="02010600030101010101" pitchFamily="2" charset="-122"/>
                        </a:rPr>
                        <a:t>«Що?»</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600" b="1" dirty="0">
                          <a:effectLst/>
                          <a:latin typeface="Times New Roman" panose="02020603050405020304" pitchFamily="18" charset="0"/>
                          <a:ea typeface="SimSun" panose="02010600030101010101" pitchFamily="2" charset="-122"/>
                        </a:rPr>
                        <a:t>Сутність речі, її ідея</a:t>
                      </a:r>
                      <a:r>
                        <a:rPr lang="uk-UA" sz="1600" dirty="0">
                          <a:effectLst/>
                          <a:latin typeface="Times New Roman" panose="02020603050405020304" pitchFamily="18" charset="0"/>
                          <a:ea typeface="SimSun" panose="02010600030101010101" pitchFamily="2" charset="-122"/>
                        </a:rPr>
                        <a:t>. Усі речі виникають внаслідок поєднання матерії і форми («оформлення матерії»).</a:t>
                      </a:r>
                      <a:endParaRPr lang="ru-UA" sz="2400" dirty="0">
                        <a:effectLst/>
                        <a:latin typeface="Times New Roman" panose="02020603050405020304" pitchFamily="18" charset="0"/>
                        <a:ea typeface="SimSun" panose="02010600030101010101" pitchFamily="2" charset="-122"/>
                      </a:endParaRPr>
                    </a:p>
                    <a:p>
                      <a:pPr indent="114935" algn="just"/>
                      <a:r>
                        <a:rPr lang="uk-UA" sz="1600" dirty="0">
                          <a:effectLst/>
                          <a:latin typeface="Times New Roman" panose="02020603050405020304" pitchFamily="18" charset="0"/>
                          <a:ea typeface="SimSun" panose="02010600030101010101" pitchFamily="2" charset="-122"/>
                        </a:rPr>
                        <a:t>Творцем форм виступає Бог, який створює Всесвіт, надаючи безформній матерії різноманітних форм.  </a:t>
                      </a:r>
                      <a:endParaRPr lang="ru-UA" sz="2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1280649"/>
                  </a:ext>
                </a:extLst>
              </a:tr>
              <a:tr h="743252">
                <a:tc>
                  <a:txBody>
                    <a:bodyPr/>
                    <a:lstStyle/>
                    <a:p>
                      <a:pPr algn="l"/>
                      <a:r>
                        <a:rPr lang="uk-UA" sz="1600" b="1">
                          <a:effectLst/>
                          <a:latin typeface="Times New Roman" panose="02020603050405020304" pitchFamily="18" charset="0"/>
                          <a:ea typeface="SimSun" panose="02010600030101010101" pitchFamily="2" charset="-122"/>
                        </a:rPr>
                        <a:t>Діюча причина</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i="1" dirty="0">
                          <a:effectLst/>
                          <a:latin typeface="Times New Roman" panose="02020603050405020304" pitchFamily="18" charset="0"/>
                          <a:ea typeface="SimSun" panose="02010600030101010101" pitchFamily="2" charset="-122"/>
                        </a:rPr>
                        <a:t>«Звідки?»</a:t>
                      </a:r>
                      <a:endParaRPr lang="ru-UA" sz="2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600" b="1" dirty="0">
                          <a:effectLst/>
                          <a:latin typeface="Times New Roman" panose="02020603050405020304" pitchFamily="18" charset="0"/>
                          <a:ea typeface="SimSun" panose="02010600030101010101" pitchFamily="2" charset="-122"/>
                        </a:rPr>
                        <a:t>Енергійна сила</a:t>
                      </a:r>
                      <a:r>
                        <a:rPr lang="uk-UA" sz="1600" dirty="0">
                          <a:effectLst/>
                          <a:latin typeface="Times New Roman" panose="02020603050405020304" pitchFamily="18" charset="0"/>
                          <a:ea typeface="SimSun" panose="02010600030101010101" pitchFamily="2" charset="-122"/>
                        </a:rPr>
                        <a:t>, яка породжує взаємодію матерії і форми, акту і потенції, а також </a:t>
                      </a:r>
                      <a:r>
                        <a:rPr lang="uk-UA" sz="1600" dirty="0" err="1">
                          <a:effectLst/>
                          <a:latin typeface="Times New Roman" panose="02020603050405020304" pitchFamily="18" charset="0"/>
                          <a:ea typeface="SimSun" panose="02010600030101010101" pitchFamily="2" charset="-122"/>
                        </a:rPr>
                        <a:t>першопочаток</a:t>
                      </a:r>
                      <a:r>
                        <a:rPr lang="uk-UA" sz="1600" dirty="0">
                          <a:effectLst/>
                          <a:latin typeface="Times New Roman" panose="02020603050405020304" pitchFamily="18" charset="0"/>
                          <a:ea typeface="SimSun" panose="02010600030101010101" pitchFamily="2" charset="-122"/>
                        </a:rPr>
                        <a:t> і кінцеву мету речей та явищ. Уособлює діючу причину Бог, як початок усього сущого.</a:t>
                      </a:r>
                      <a:endParaRPr lang="ru-UA" sz="2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7162156"/>
                  </a:ext>
                </a:extLst>
              </a:tr>
              <a:tr h="445951">
                <a:tc>
                  <a:txBody>
                    <a:bodyPr/>
                    <a:lstStyle/>
                    <a:p>
                      <a:pPr algn="l"/>
                      <a:r>
                        <a:rPr lang="uk-UA" sz="1600" b="1">
                          <a:effectLst/>
                          <a:latin typeface="Times New Roman" panose="02020603050405020304" pitchFamily="18" charset="0"/>
                          <a:ea typeface="SimSun" panose="02010600030101010101" pitchFamily="2" charset="-122"/>
                        </a:rPr>
                        <a:t>Мета</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i="1">
                          <a:effectLst/>
                          <a:latin typeface="Times New Roman" panose="02020603050405020304" pitchFamily="18" charset="0"/>
                          <a:ea typeface="SimSun" panose="02010600030101010101" pitchFamily="2" charset="-122"/>
                        </a:rPr>
                        <a:t>«Навіщо?»</a:t>
                      </a:r>
                      <a:endParaRPr lang="ru-UA" sz="2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600" dirty="0">
                          <a:effectLst/>
                          <a:latin typeface="Times New Roman" panose="02020603050405020304" pitchFamily="18" charset="0"/>
                          <a:ea typeface="SimSun" panose="02010600030101010101" pitchFamily="2" charset="-122"/>
                        </a:rPr>
                        <a:t>Те, для чого створено річ. У кожної речі є своя окрема мета. Загальною і вищою метою існування світу є </a:t>
                      </a:r>
                      <a:r>
                        <a:rPr lang="uk-UA" sz="1600" b="1" dirty="0">
                          <a:effectLst/>
                          <a:latin typeface="Times New Roman" panose="02020603050405020304" pitchFamily="18" charset="0"/>
                          <a:ea typeface="SimSun" panose="02010600030101010101" pitchFamily="2" charset="-122"/>
                        </a:rPr>
                        <a:t>Благо</a:t>
                      </a:r>
                      <a:r>
                        <a:rPr lang="uk-UA" sz="1600" dirty="0">
                          <a:effectLst/>
                          <a:latin typeface="Times New Roman" panose="02020603050405020304" pitchFamily="18" charset="0"/>
                          <a:ea typeface="SimSun" panose="02010600030101010101" pitchFamily="2" charset="-122"/>
                        </a:rPr>
                        <a:t>.</a:t>
                      </a:r>
                      <a:endParaRPr lang="ru-UA" sz="2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9933664"/>
                  </a:ext>
                </a:extLst>
              </a:tr>
            </a:tbl>
          </a:graphicData>
        </a:graphic>
      </p:graphicFrame>
    </p:spTree>
    <p:extLst>
      <p:ext uri="{BB962C8B-B14F-4D97-AF65-F5344CB8AC3E}">
        <p14:creationId xmlns:p14="http://schemas.microsoft.com/office/powerpoint/2010/main" val="2975536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(основні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ідеї</a:t>
            </a:r>
            <a:r>
              <a:rPr lang="ru-RU" b="1" i="1" dirty="0">
                <a:solidFill>
                  <a:schemeClr val="accent2">
                    <a:lumMod val="75000"/>
                  </a:schemeClr>
                </a:solidFill>
                <a:latin typeface="Times New Roman" panose="02020603050405020304" pitchFamily="18" charset="0"/>
                <a:cs typeface="Times New Roman" panose="02020603050405020304" pitchFamily="18" charset="0"/>
              </a:rPr>
              <a:t> про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світ</a:t>
            </a:r>
            <a:r>
              <a:rPr lang="ru-RU" b="1" i="1" dirty="0">
                <a:solidFill>
                  <a:schemeClr val="accent2">
                    <a:lumMod val="75000"/>
                  </a:schemeClr>
                </a:solidFill>
                <a:latin typeface="Times New Roman" panose="02020603050405020304" pitchFamily="18" charset="0"/>
                <a:cs typeface="Times New Roman" panose="02020603050405020304" pitchFamily="18" charset="0"/>
              </a:rPr>
              <a:t> в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цілому</a:t>
            </a:r>
            <a:r>
              <a:rPr lang="ru-RU" b="1" i="1" dirty="0">
                <a:solidFill>
                  <a:schemeClr val="accent2">
                    <a:lumMod val="75000"/>
                  </a:schemeClr>
                </a:solidFill>
                <a:latin typeface="Times New Roman" panose="02020603050405020304" pitchFamily="18" charset="0"/>
                <a:cs typeface="Times New Roman" panose="02020603050405020304" pitchFamily="18" charset="0"/>
              </a:rPr>
              <a:t>)</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772816"/>
            <a:ext cx="8856984" cy="4861869"/>
          </a:xfrm>
        </p:spPr>
        <p:txBody>
          <a:bodyPr rtlCol="0">
            <a:normAutofit/>
          </a:bodyPr>
          <a:lstStyle/>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В основі </a:t>
            </a:r>
            <a:r>
              <a:rPr lang="uk-UA" sz="1600" dirty="0" err="1">
                <a:effectLst/>
                <a:latin typeface="Times New Roman" panose="02020603050405020304" pitchFamily="18" charset="0"/>
                <a:ea typeface="SimSun" panose="02010600030101010101" pitchFamily="2" charset="-122"/>
              </a:rPr>
              <a:t>загальнофілософської</a:t>
            </a:r>
            <a:r>
              <a:rPr lang="uk-UA" sz="1600" dirty="0">
                <a:effectLst/>
                <a:latin typeface="Times New Roman" panose="02020603050405020304" pitchFamily="18" charset="0"/>
                <a:ea typeface="SimSun" panose="02010600030101010101" pitchFamily="2" charset="-122"/>
              </a:rPr>
              <a:t> концепції Аристотеля покладено </a:t>
            </a:r>
            <a:r>
              <a:rPr lang="uk-UA" sz="1600" b="1" dirty="0">
                <a:effectLst/>
                <a:latin typeface="Times New Roman" panose="02020603050405020304" pitchFamily="18" charset="0"/>
                <a:ea typeface="SimSun" panose="02010600030101010101" pitchFamily="2" charset="-122"/>
              </a:rPr>
              <a:t>вчення про причини</a:t>
            </a:r>
            <a:r>
              <a:rPr lang="uk-UA" sz="1600" dirty="0">
                <a:effectLst/>
                <a:latin typeface="Times New Roman" panose="02020603050405020304" pitchFamily="18" charset="0"/>
                <a:ea typeface="SimSun" panose="02010600030101010101" pitchFamily="2" charset="-122"/>
              </a:rPr>
              <a:t>: в основі кожної речі, явища і усього Всесвіту лежать 4 «причини», тобто передумови, без яких їхнє буття неможливе. </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До таких причин відносяться: </a:t>
            </a:r>
            <a:r>
              <a:rPr lang="uk-UA" sz="1600" b="1" i="1" dirty="0">
                <a:effectLst/>
                <a:latin typeface="Times New Roman" panose="02020603050405020304" pitchFamily="18" charset="0"/>
                <a:ea typeface="SimSun" panose="02010600030101010101" pitchFamily="2" charset="-122"/>
              </a:rPr>
              <a:t>матерія</a:t>
            </a:r>
            <a:r>
              <a:rPr lang="uk-UA" sz="1600" dirty="0">
                <a:effectLst/>
                <a:latin typeface="Times New Roman" panose="02020603050405020304" pitchFamily="18" charset="0"/>
                <a:ea typeface="SimSun" panose="02010600030101010101" pitchFamily="2" charset="-122"/>
              </a:rPr>
              <a:t>, </a:t>
            </a:r>
            <a:r>
              <a:rPr lang="uk-UA" sz="1600" b="1" i="1" dirty="0">
                <a:effectLst/>
                <a:latin typeface="Times New Roman" panose="02020603050405020304" pitchFamily="18" charset="0"/>
                <a:ea typeface="SimSun" panose="02010600030101010101" pitchFamily="2" charset="-122"/>
              </a:rPr>
              <a:t>форма</a:t>
            </a:r>
            <a:r>
              <a:rPr lang="uk-UA" sz="1600" dirty="0">
                <a:effectLst/>
                <a:latin typeface="Times New Roman" panose="02020603050405020304" pitchFamily="18" charset="0"/>
                <a:ea typeface="SimSun" panose="02010600030101010101" pitchFamily="2" charset="-122"/>
              </a:rPr>
              <a:t>, </a:t>
            </a:r>
            <a:r>
              <a:rPr lang="uk-UA" sz="1600" b="1" i="1" dirty="0">
                <a:effectLst/>
                <a:latin typeface="Times New Roman" panose="02020603050405020304" pitchFamily="18" charset="0"/>
                <a:ea typeface="SimSun" panose="02010600030101010101" pitchFamily="2" charset="-122"/>
              </a:rPr>
              <a:t>діюча причина</a:t>
            </a:r>
            <a:r>
              <a:rPr lang="uk-UA" sz="1600" dirty="0">
                <a:effectLst/>
                <a:latin typeface="Times New Roman" panose="02020603050405020304" pitchFamily="18" charset="0"/>
                <a:ea typeface="SimSun" panose="02010600030101010101" pitchFamily="2" charset="-122"/>
              </a:rPr>
              <a:t> та </a:t>
            </a:r>
            <a:r>
              <a:rPr lang="uk-UA" sz="1600" b="1" i="1" dirty="0">
                <a:effectLst/>
                <a:latin typeface="Times New Roman" panose="02020603050405020304" pitchFamily="18" charset="0"/>
                <a:ea typeface="SimSun" panose="02010600030101010101" pitchFamily="2" charset="-122"/>
              </a:rPr>
              <a:t>мета</a:t>
            </a:r>
            <a:r>
              <a:rPr lang="uk-UA" sz="1600" dirty="0">
                <a:effectLst/>
                <a:latin typeface="Times New Roman" panose="02020603050405020304" pitchFamily="18" charset="0"/>
                <a:ea typeface="SimSun" panose="02010600030101010101" pitchFamily="2" charset="-122"/>
              </a:rPr>
              <a:t>.</a:t>
            </a:r>
            <a:endParaRPr lang="ru-UA" sz="1600" dirty="0">
              <a:effectLst/>
              <a:latin typeface="Times New Roman" panose="02020603050405020304" pitchFamily="18" charset="0"/>
              <a:ea typeface="SimSun" panose="02010600030101010101" pitchFamily="2" charset="-122"/>
            </a:endParaRPr>
          </a:p>
          <a:p>
            <a:pPr marL="0" lvl="0" indent="0" algn="just">
              <a:buNone/>
            </a:pPr>
            <a:endParaRPr lang="uk-UA" sz="1800" b="1" dirty="0">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F627746D-5EA5-4904-84EE-1E5912C648E6}"/>
              </a:ext>
            </a:extLst>
          </p:cNvPr>
          <p:cNvGraphicFramePr>
            <a:graphicFrameLocks noGrp="1"/>
          </p:cNvGraphicFramePr>
          <p:nvPr>
            <p:extLst>
              <p:ext uri="{D42A27DB-BD31-4B8C-83A1-F6EECF244321}">
                <p14:modId xmlns:p14="http://schemas.microsoft.com/office/powerpoint/2010/main" val="539073031"/>
              </p:ext>
            </p:extLst>
          </p:nvPr>
        </p:nvGraphicFramePr>
        <p:xfrm>
          <a:off x="251520" y="3068960"/>
          <a:ext cx="8424936" cy="2915314"/>
        </p:xfrm>
        <a:graphic>
          <a:graphicData uri="http://schemas.openxmlformats.org/drawingml/2006/table">
            <a:tbl>
              <a:tblPr firstRow="1" firstCol="1" bandRow="1"/>
              <a:tblGrid>
                <a:gridCol w="1152128">
                  <a:extLst>
                    <a:ext uri="{9D8B030D-6E8A-4147-A177-3AD203B41FA5}">
                      <a16:colId xmlns:a16="http://schemas.microsoft.com/office/drawing/2014/main" val="2725693721"/>
                    </a:ext>
                  </a:extLst>
                </a:gridCol>
                <a:gridCol w="1440160">
                  <a:extLst>
                    <a:ext uri="{9D8B030D-6E8A-4147-A177-3AD203B41FA5}">
                      <a16:colId xmlns:a16="http://schemas.microsoft.com/office/drawing/2014/main" val="2405613111"/>
                    </a:ext>
                  </a:extLst>
                </a:gridCol>
                <a:gridCol w="5832648">
                  <a:extLst>
                    <a:ext uri="{9D8B030D-6E8A-4147-A177-3AD203B41FA5}">
                      <a16:colId xmlns:a16="http://schemas.microsoft.com/office/drawing/2014/main" val="1003072959"/>
                    </a:ext>
                  </a:extLst>
                </a:gridCol>
              </a:tblGrid>
              <a:tr h="297301">
                <a:tc>
                  <a:txBody>
                    <a:bodyPr/>
                    <a:lstStyle/>
                    <a:p>
                      <a:pPr algn="ctr"/>
                      <a:r>
                        <a:rPr lang="uk-UA" sz="1400" b="1">
                          <a:effectLst/>
                          <a:latin typeface="Times New Roman" panose="02020603050405020304" pitchFamily="18" charset="0"/>
                          <a:ea typeface="SimSun" panose="02010600030101010101" pitchFamily="2" charset="-122"/>
                        </a:rPr>
                        <a:t>Причина</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400" b="1">
                          <a:effectLst/>
                          <a:latin typeface="Times New Roman" panose="02020603050405020304" pitchFamily="18" charset="0"/>
                          <a:ea typeface="SimSun" panose="02010600030101010101" pitchFamily="2" charset="-122"/>
                        </a:rPr>
                        <a:t>«Онтологічне питання»</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400" b="1" dirty="0" err="1">
                          <a:effectLst/>
                          <a:latin typeface="Times New Roman" panose="02020603050405020304" pitchFamily="18" charset="0"/>
                          <a:ea typeface="SimSun" panose="02010600030101010101" pitchFamily="2" charset="-122"/>
                        </a:rPr>
                        <a:t>Харатреристика</a:t>
                      </a:r>
                      <a:endParaRPr lang="ru-UA" sz="1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3667634"/>
                  </a:ext>
                </a:extLst>
              </a:tr>
              <a:tr h="445951">
                <a:tc>
                  <a:txBody>
                    <a:bodyPr/>
                    <a:lstStyle/>
                    <a:p>
                      <a:pPr algn="l"/>
                      <a:r>
                        <a:rPr lang="uk-UA" sz="1400" b="1">
                          <a:effectLst/>
                          <a:latin typeface="Times New Roman" panose="02020603050405020304" pitchFamily="18" charset="0"/>
                          <a:ea typeface="SimSun" panose="02010600030101010101" pitchFamily="2" charset="-122"/>
                        </a:rPr>
                        <a:t>Матерія</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400" i="1">
                          <a:effectLst/>
                          <a:latin typeface="Times New Roman" panose="02020603050405020304" pitchFamily="18" charset="0"/>
                          <a:ea typeface="SimSun" panose="02010600030101010101" pitchFamily="2" charset="-122"/>
                        </a:rPr>
                        <a:t>«Із чого?»</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400" dirty="0">
                          <a:effectLst/>
                          <a:latin typeface="Times New Roman" panose="02020603050405020304" pitchFamily="18" charset="0"/>
                          <a:ea typeface="SimSun" panose="02010600030101010101" pitchFamily="2" charset="-122"/>
                        </a:rPr>
                        <a:t>Вічна, незнищенна, безформна, інертна та пасивна субстанція, яка слугує </a:t>
                      </a:r>
                      <a:r>
                        <a:rPr lang="uk-UA" sz="1400" b="1" dirty="0">
                          <a:effectLst/>
                          <a:latin typeface="Times New Roman" panose="02020603050405020304" pitchFamily="18" charset="0"/>
                          <a:ea typeface="SimSun" panose="02010600030101010101" pitchFamily="2" charset="-122"/>
                        </a:rPr>
                        <a:t>«будівельним матеріалом» для Всесвіту</a:t>
                      </a:r>
                      <a:r>
                        <a:rPr lang="uk-UA" sz="1400" dirty="0">
                          <a:effectLst/>
                          <a:latin typeface="Times New Roman" panose="02020603050405020304" pitchFamily="18" charset="0"/>
                          <a:ea typeface="SimSun" panose="02010600030101010101" pitchFamily="2" charset="-122"/>
                        </a:rPr>
                        <a:t>.</a:t>
                      </a:r>
                      <a:endParaRPr lang="ru-UA" sz="1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4423329"/>
                  </a:ext>
                </a:extLst>
              </a:tr>
              <a:tr h="458145">
                <a:tc>
                  <a:txBody>
                    <a:bodyPr/>
                    <a:lstStyle/>
                    <a:p>
                      <a:pPr algn="l"/>
                      <a:r>
                        <a:rPr lang="uk-UA" sz="1400" b="1">
                          <a:effectLst/>
                          <a:latin typeface="Times New Roman" panose="02020603050405020304" pitchFamily="18" charset="0"/>
                          <a:ea typeface="SimSun" panose="02010600030101010101" pitchFamily="2" charset="-122"/>
                        </a:rPr>
                        <a:t>Форма</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400" i="1">
                          <a:effectLst/>
                          <a:latin typeface="Times New Roman" panose="02020603050405020304" pitchFamily="18" charset="0"/>
                          <a:ea typeface="SimSun" panose="02010600030101010101" pitchFamily="2" charset="-122"/>
                        </a:rPr>
                        <a:t>«Що?»</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400" b="1" dirty="0">
                          <a:effectLst/>
                          <a:latin typeface="Times New Roman" panose="02020603050405020304" pitchFamily="18" charset="0"/>
                          <a:ea typeface="SimSun" panose="02010600030101010101" pitchFamily="2" charset="-122"/>
                        </a:rPr>
                        <a:t>Сутність речі, її ідея</a:t>
                      </a:r>
                      <a:r>
                        <a:rPr lang="uk-UA" sz="1400" dirty="0">
                          <a:effectLst/>
                          <a:latin typeface="Times New Roman" panose="02020603050405020304" pitchFamily="18" charset="0"/>
                          <a:ea typeface="SimSun" panose="02010600030101010101" pitchFamily="2" charset="-122"/>
                        </a:rPr>
                        <a:t>. Усі речі виникають внаслідок поєднання матерії і форми («оформлення матерії»).</a:t>
                      </a:r>
                      <a:endParaRPr lang="ru-UA" sz="1400" dirty="0">
                        <a:effectLst/>
                        <a:latin typeface="Times New Roman" panose="02020603050405020304" pitchFamily="18" charset="0"/>
                        <a:ea typeface="SimSun" panose="02010600030101010101" pitchFamily="2" charset="-122"/>
                      </a:endParaRPr>
                    </a:p>
                    <a:p>
                      <a:pPr indent="114935" algn="just"/>
                      <a:r>
                        <a:rPr lang="uk-UA" sz="1400" dirty="0">
                          <a:effectLst/>
                          <a:latin typeface="Times New Roman" panose="02020603050405020304" pitchFamily="18" charset="0"/>
                          <a:ea typeface="SimSun" panose="02010600030101010101" pitchFamily="2" charset="-122"/>
                        </a:rPr>
                        <a:t>Творцем форм виступає Бог, який створює Всесвіт, надаючи безформній матерії різноманітних форм.  </a:t>
                      </a:r>
                      <a:endParaRPr lang="ru-UA" sz="1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1280649"/>
                  </a:ext>
                </a:extLst>
              </a:tr>
              <a:tr h="743252">
                <a:tc>
                  <a:txBody>
                    <a:bodyPr/>
                    <a:lstStyle/>
                    <a:p>
                      <a:pPr algn="l"/>
                      <a:r>
                        <a:rPr lang="uk-UA" sz="1400" b="1">
                          <a:effectLst/>
                          <a:latin typeface="Times New Roman" panose="02020603050405020304" pitchFamily="18" charset="0"/>
                          <a:ea typeface="SimSun" panose="02010600030101010101" pitchFamily="2" charset="-122"/>
                        </a:rPr>
                        <a:t>Діюча причина</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400" i="1" dirty="0">
                          <a:effectLst/>
                          <a:latin typeface="Times New Roman" panose="02020603050405020304" pitchFamily="18" charset="0"/>
                          <a:ea typeface="SimSun" panose="02010600030101010101" pitchFamily="2" charset="-122"/>
                        </a:rPr>
                        <a:t>«Звідки?»</a:t>
                      </a:r>
                      <a:endParaRPr lang="ru-UA" sz="1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400" b="1" dirty="0">
                          <a:effectLst/>
                          <a:latin typeface="Times New Roman" panose="02020603050405020304" pitchFamily="18" charset="0"/>
                          <a:ea typeface="SimSun" panose="02010600030101010101" pitchFamily="2" charset="-122"/>
                        </a:rPr>
                        <a:t>Енергійна сила</a:t>
                      </a:r>
                      <a:r>
                        <a:rPr lang="uk-UA" sz="1400" dirty="0">
                          <a:effectLst/>
                          <a:latin typeface="Times New Roman" panose="02020603050405020304" pitchFamily="18" charset="0"/>
                          <a:ea typeface="SimSun" panose="02010600030101010101" pitchFamily="2" charset="-122"/>
                        </a:rPr>
                        <a:t>, яка породжує взаємодію матерії і форми, акту і потенції, а також </a:t>
                      </a:r>
                      <a:r>
                        <a:rPr lang="uk-UA" sz="1400" dirty="0" err="1">
                          <a:effectLst/>
                          <a:latin typeface="Times New Roman" panose="02020603050405020304" pitchFamily="18" charset="0"/>
                          <a:ea typeface="SimSun" panose="02010600030101010101" pitchFamily="2" charset="-122"/>
                        </a:rPr>
                        <a:t>першопочаток</a:t>
                      </a:r>
                      <a:r>
                        <a:rPr lang="uk-UA" sz="1400" dirty="0">
                          <a:effectLst/>
                          <a:latin typeface="Times New Roman" panose="02020603050405020304" pitchFamily="18" charset="0"/>
                          <a:ea typeface="SimSun" panose="02010600030101010101" pitchFamily="2" charset="-122"/>
                        </a:rPr>
                        <a:t> і кінцеву мету речей та явищ. Уособлює діючу причину Бог, як початок усього сущого.</a:t>
                      </a:r>
                      <a:endParaRPr lang="ru-UA" sz="1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7162156"/>
                  </a:ext>
                </a:extLst>
              </a:tr>
              <a:tr h="445951">
                <a:tc>
                  <a:txBody>
                    <a:bodyPr/>
                    <a:lstStyle/>
                    <a:p>
                      <a:pPr algn="l"/>
                      <a:r>
                        <a:rPr lang="uk-UA" sz="1400" b="1">
                          <a:effectLst/>
                          <a:latin typeface="Times New Roman" panose="02020603050405020304" pitchFamily="18" charset="0"/>
                          <a:ea typeface="SimSun" panose="02010600030101010101" pitchFamily="2" charset="-122"/>
                        </a:rPr>
                        <a:t>Мета</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400" i="1">
                          <a:effectLst/>
                          <a:latin typeface="Times New Roman" panose="02020603050405020304" pitchFamily="18" charset="0"/>
                          <a:ea typeface="SimSun" panose="02010600030101010101" pitchFamily="2" charset="-122"/>
                        </a:rPr>
                        <a:t>«Навіщо?»</a:t>
                      </a:r>
                      <a:endParaRPr lang="ru-UA" sz="14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935" algn="just"/>
                      <a:r>
                        <a:rPr lang="uk-UA" sz="1400" dirty="0">
                          <a:effectLst/>
                          <a:latin typeface="Times New Roman" panose="02020603050405020304" pitchFamily="18" charset="0"/>
                          <a:ea typeface="SimSun" panose="02010600030101010101" pitchFamily="2" charset="-122"/>
                        </a:rPr>
                        <a:t>Те, для чого створено річ. У кожної речі є своя окрема мета. Загальною і вищою метою існування світу є </a:t>
                      </a:r>
                      <a:r>
                        <a:rPr lang="uk-UA" sz="1400" b="1" dirty="0">
                          <a:effectLst/>
                          <a:latin typeface="Times New Roman" panose="02020603050405020304" pitchFamily="18" charset="0"/>
                          <a:ea typeface="SimSun" panose="02010600030101010101" pitchFamily="2" charset="-122"/>
                        </a:rPr>
                        <a:t>Благо</a:t>
                      </a:r>
                      <a:r>
                        <a:rPr lang="uk-UA" sz="1400" dirty="0">
                          <a:effectLst/>
                          <a:latin typeface="Times New Roman" panose="02020603050405020304" pitchFamily="18" charset="0"/>
                          <a:ea typeface="SimSun" panose="02010600030101010101" pitchFamily="2" charset="-122"/>
                        </a:rPr>
                        <a:t>.</a:t>
                      </a:r>
                      <a:endParaRPr lang="ru-UA" sz="14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9933664"/>
                  </a:ext>
                </a:extLst>
              </a:tr>
            </a:tbl>
          </a:graphicData>
        </a:graphic>
      </p:graphicFrame>
      <p:graphicFrame>
        <p:nvGraphicFramePr>
          <p:cNvPr id="6" name="Таблица 5">
            <a:extLst>
              <a:ext uri="{FF2B5EF4-FFF2-40B4-BE49-F238E27FC236}">
                <a16:creationId xmlns:a16="http://schemas.microsoft.com/office/drawing/2014/main" id="{A6885D4F-1998-4B91-A0DC-26D8412945B9}"/>
              </a:ext>
            </a:extLst>
          </p:cNvPr>
          <p:cNvGraphicFramePr>
            <a:graphicFrameLocks noGrp="1"/>
          </p:cNvGraphicFramePr>
          <p:nvPr>
            <p:extLst>
              <p:ext uri="{D42A27DB-BD31-4B8C-83A1-F6EECF244321}">
                <p14:modId xmlns:p14="http://schemas.microsoft.com/office/powerpoint/2010/main" val="4030306955"/>
              </p:ext>
            </p:extLst>
          </p:nvPr>
        </p:nvGraphicFramePr>
        <p:xfrm>
          <a:off x="232780" y="6117669"/>
          <a:ext cx="8568952" cy="487680"/>
        </p:xfrm>
        <a:graphic>
          <a:graphicData uri="http://schemas.openxmlformats.org/drawingml/2006/table">
            <a:tbl>
              <a:tblPr firstRow="1" firstCol="1" bandRow="1">
                <a:tableStyleId>{5C22544A-7EE6-4342-B048-85BDC9FD1C3A}</a:tableStyleId>
              </a:tblPr>
              <a:tblGrid>
                <a:gridCol w="8568952">
                  <a:extLst>
                    <a:ext uri="{9D8B030D-6E8A-4147-A177-3AD203B41FA5}">
                      <a16:colId xmlns:a16="http://schemas.microsoft.com/office/drawing/2014/main" val="3363306811"/>
                    </a:ext>
                  </a:extLst>
                </a:gridCol>
              </a:tblGrid>
              <a:tr h="0">
                <a:tc>
                  <a:txBody>
                    <a:bodyPr/>
                    <a:lstStyle/>
                    <a:p>
                      <a:pPr indent="90170" algn="l"/>
                      <a:r>
                        <a:rPr lang="uk-UA" sz="1600" dirty="0">
                          <a:effectLst/>
                        </a:rPr>
                        <a:t>Із вчення про причини Аристотель виводить ідею існування єдиного Бога – першопричини усього сущого та «чистої форми».</a:t>
                      </a:r>
                      <a:endParaRPr lang="ru-UA" sz="2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99102057"/>
                  </a:ext>
                </a:extLst>
              </a:tr>
            </a:tbl>
          </a:graphicData>
        </a:graphic>
      </p:graphicFrame>
    </p:spTree>
    <p:extLst>
      <p:ext uri="{BB962C8B-B14F-4D97-AF65-F5344CB8AC3E}">
        <p14:creationId xmlns:p14="http://schemas.microsoft.com/office/powerpoint/2010/main" val="282414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(про право і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справедливість</a:t>
            </a:r>
            <a:r>
              <a:rPr lang="ru-RU" b="1" i="1" dirty="0">
                <a:solidFill>
                  <a:schemeClr val="accent2">
                    <a:lumMod val="75000"/>
                  </a:schemeClr>
                </a:solidFill>
                <a:latin typeface="Times New Roman" panose="02020603050405020304" pitchFamily="18" charset="0"/>
                <a:cs typeface="Times New Roman" panose="02020603050405020304" pitchFamily="18" charset="0"/>
              </a:rPr>
              <a:t>)</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772816"/>
            <a:ext cx="8856984" cy="4861869"/>
          </a:xfrm>
        </p:spPr>
        <p:txBody>
          <a:bodyPr rtlCol="0">
            <a:normAutofit/>
          </a:bodyPr>
          <a:lstStyle/>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В основі етичного та політико-правового вчення Аристотеля покладено категорію </a:t>
            </a:r>
            <a:r>
              <a:rPr lang="uk-UA" sz="1800" b="1" dirty="0">
                <a:effectLst/>
                <a:latin typeface="Times New Roman" panose="02020603050405020304" pitchFamily="18" charset="0"/>
                <a:ea typeface="SimSun" panose="02010600030101010101" pitchFamily="2" charset="-122"/>
              </a:rPr>
              <a:t>справедливості</a:t>
            </a:r>
            <a:r>
              <a:rPr lang="uk-UA" sz="1800" dirty="0">
                <a:effectLst/>
                <a:latin typeface="Times New Roman" panose="02020603050405020304" pitchFamily="18" charset="0"/>
                <a:ea typeface="SimSun" panose="02010600030101010101" pitchFamily="2" charset="-122"/>
              </a:rPr>
              <a:t>. </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Справедливість є </a:t>
            </a:r>
            <a:r>
              <a:rPr lang="uk-UA" sz="1800" b="1" dirty="0">
                <a:effectLst/>
                <a:latin typeface="Times New Roman" panose="02020603050405020304" pitchFamily="18" charset="0"/>
                <a:ea typeface="SimSun" panose="02010600030101010101" pitchFamily="2" charset="-122"/>
              </a:rPr>
              <a:t>головною чеснотою людини</a:t>
            </a:r>
            <a:r>
              <a:rPr lang="uk-UA" sz="1800" dirty="0">
                <a:effectLst/>
                <a:latin typeface="Times New Roman" panose="02020603050405020304" pitchFamily="18" charset="0"/>
                <a:ea typeface="SimSun" panose="02010600030101010101" pitchFamily="2" charset="-122"/>
              </a:rPr>
              <a:t> та становить основу етики. Якщо ж справедливість реалізується </a:t>
            </a:r>
            <a:r>
              <a:rPr lang="uk-UA" sz="1800" b="1" dirty="0">
                <a:effectLst/>
                <a:latin typeface="Times New Roman" panose="02020603050405020304" pitchFamily="18" charset="0"/>
                <a:ea typeface="SimSun" panose="02010600030101010101" pitchFamily="2" charset="-122"/>
              </a:rPr>
              <a:t>в соціальних відносинах</a:t>
            </a:r>
            <a:r>
              <a:rPr lang="uk-UA" sz="1800" dirty="0">
                <a:effectLst/>
                <a:latin typeface="Times New Roman" panose="02020603050405020304" pitchFamily="18" charset="0"/>
                <a:ea typeface="SimSun" panose="02010600030101010101" pitchFamily="2" charset="-122"/>
              </a:rPr>
              <a:t> – вона перетворюється на </a:t>
            </a:r>
            <a:r>
              <a:rPr lang="uk-UA" sz="1800" b="1" dirty="0">
                <a:effectLst/>
                <a:latin typeface="Times New Roman" panose="02020603050405020304" pitchFamily="18" charset="0"/>
                <a:ea typeface="SimSun" panose="02010600030101010101" pitchFamily="2" charset="-122"/>
              </a:rPr>
              <a:t>політичну справедливість</a:t>
            </a:r>
            <a:r>
              <a:rPr lang="uk-UA" sz="1800" dirty="0">
                <a:effectLst/>
                <a:latin typeface="Times New Roman" panose="02020603050405020304" pitchFamily="18" charset="0"/>
                <a:ea typeface="SimSun" panose="02010600030101010101" pitchFamily="2" charset="-122"/>
              </a:rPr>
              <a:t>, яка відноситься до предмету політики.</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Визначальною якістю справедливості є </a:t>
            </a:r>
            <a:r>
              <a:rPr lang="uk-UA" sz="1800" b="1" dirty="0">
                <a:effectLst/>
                <a:latin typeface="Times New Roman" panose="02020603050405020304" pitchFamily="18" charset="0"/>
                <a:ea typeface="SimSun" panose="02010600030101010101" pitchFamily="2" charset="-122"/>
              </a:rPr>
              <a:t>рівномірність</a:t>
            </a:r>
            <a:r>
              <a:rPr lang="uk-UA" sz="1800" dirty="0">
                <a:effectLst/>
                <a:latin typeface="Times New Roman" panose="02020603050405020304" pitchFamily="18" charset="0"/>
                <a:ea typeface="SimSun" panose="02010600030101010101" pitchFamily="2" charset="-122"/>
              </a:rPr>
              <a:t> – тобто певна міра рівноправ’я між людьми та рівномірний розподіл суспільних благ. Таким чином, справедливість можлива лише між </a:t>
            </a:r>
            <a:r>
              <a:rPr lang="uk-UA" sz="1800" b="1" dirty="0">
                <a:effectLst/>
                <a:latin typeface="Times New Roman" panose="02020603050405020304" pitchFamily="18" charset="0"/>
                <a:ea typeface="SimSun" panose="02010600030101010101" pitchFamily="2" charset="-122"/>
              </a:rPr>
              <a:t>вільними</a:t>
            </a:r>
            <a:r>
              <a:rPr lang="uk-UA" sz="1800" dirty="0">
                <a:effectLst/>
                <a:latin typeface="Times New Roman" panose="02020603050405020304" pitchFamily="18" charset="0"/>
                <a:ea typeface="SimSun" panose="02010600030101010101" pitchFamily="2" charset="-122"/>
              </a:rPr>
              <a:t> і у певному сенсі </a:t>
            </a:r>
            <a:r>
              <a:rPr lang="uk-UA" sz="1800" b="1" dirty="0">
                <a:effectLst/>
                <a:latin typeface="Times New Roman" panose="02020603050405020304" pitchFamily="18" charset="0"/>
                <a:ea typeface="SimSun" panose="02010600030101010101" pitchFamily="2" charset="-122"/>
              </a:rPr>
              <a:t>рівними</a:t>
            </a:r>
            <a:r>
              <a:rPr lang="uk-UA" sz="1800" dirty="0">
                <a:effectLst/>
                <a:latin typeface="Times New Roman" panose="02020603050405020304" pitchFamily="18" charset="0"/>
                <a:ea typeface="SimSun" panose="02010600030101010101" pitchFamily="2" charset="-122"/>
              </a:rPr>
              <a:t> людьми.</a:t>
            </a:r>
          </a:p>
          <a:p>
            <a:pPr marL="342900" lvl="0" indent="-342900" algn="just">
              <a:buFont typeface="Symbol" panose="05050102010706020507" pitchFamily="18" charset="2"/>
              <a:buChar char=""/>
              <a:tabLst>
                <a:tab pos="270510" algn="l"/>
              </a:tabLst>
            </a:pPr>
            <a:r>
              <a:rPr lang="uk-UA" sz="1800" i="1" dirty="0">
                <a:effectLst/>
                <a:latin typeface="Times New Roman" panose="02020603050405020304" pitchFamily="18" charset="0"/>
                <a:ea typeface="SimSun" panose="02010600030101010101" pitchFamily="2" charset="-122"/>
              </a:rPr>
              <a:t>Водночас, Аристотель не засуджує рабство. На думку філософа, для окремих людей бути рабами корисно і справедливо.</a:t>
            </a: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652916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розподільча</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та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зрівнююча</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справедливість</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988840"/>
            <a:ext cx="8856984" cy="4645845"/>
          </a:xfrm>
        </p:spPr>
        <p:txBody>
          <a:bodyPr rtlCol="0">
            <a:normAutofit/>
          </a:bodyPr>
          <a:lstStyle/>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graphicFrame>
        <p:nvGraphicFramePr>
          <p:cNvPr id="4" name="Объект 3">
            <a:extLst>
              <a:ext uri="{FF2B5EF4-FFF2-40B4-BE49-F238E27FC236}">
                <a16:creationId xmlns:a16="http://schemas.microsoft.com/office/drawing/2014/main" id="{7105CD7E-6838-480A-8A3E-5DF27BB28D35}"/>
              </a:ext>
            </a:extLst>
          </p:cNvPr>
          <p:cNvGraphicFramePr>
            <a:graphicFrameLocks noChangeAspect="1"/>
          </p:cNvGraphicFramePr>
          <p:nvPr>
            <p:extLst>
              <p:ext uri="{D42A27DB-BD31-4B8C-83A1-F6EECF244321}">
                <p14:modId xmlns:p14="http://schemas.microsoft.com/office/powerpoint/2010/main" val="3751015027"/>
              </p:ext>
            </p:extLst>
          </p:nvPr>
        </p:nvGraphicFramePr>
        <p:xfrm>
          <a:off x="1511772" y="2132856"/>
          <a:ext cx="6120456" cy="4645844"/>
        </p:xfrm>
        <a:graphic>
          <a:graphicData uri="http://schemas.openxmlformats.org/presentationml/2006/ole">
            <mc:AlternateContent xmlns:mc="http://schemas.openxmlformats.org/markup-compatibility/2006">
              <mc:Choice xmlns:v="urn:schemas-microsoft-com:vml" Requires="v">
                <p:oleObj spid="_x0000_s10243" name="Document" r:id="rId3" imgW="4157925" imgH="3156355" progId="Word.Document.12">
                  <p:embed/>
                </p:oleObj>
              </mc:Choice>
              <mc:Fallback>
                <p:oleObj name="Document" r:id="rId3" imgW="4157925" imgH="3156355" progId="Word.Document.12">
                  <p:embed/>
                  <p:pic>
                    <p:nvPicPr>
                      <p:cNvPr id="0" name=""/>
                      <p:cNvPicPr/>
                      <p:nvPr/>
                    </p:nvPicPr>
                    <p:blipFill>
                      <a:blip r:embed="rId4"/>
                      <a:stretch>
                        <a:fillRect/>
                      </a:stretch>
                    </p:blipFill>
                    <p:spPr>
                      <a:xfrm>
                        <a:off x="1511772" y="2132856"/>
                        <a:ext cx="6120456" cy="4645844"/>
                      </a:xfrm>
                      <a:prstGeom prst="rect">
                        <a:avLst/>
                      </a:prstGeom>
                    </p:spPr>
                  </p:pic>
                </p:oleObj>
              </mc:Fallback>
            </mc:AlternateContent>
          </a:graphicData>
        </a:graphic>
      </p:graphicFrame>
    </p:spTree>
    <p:extLst>
      <p:ext uri="{BB962C8B-B14F-4D97-AF65-F5344CB8AC3E}">
        <p14:creationId xmlns:p14="http://schemas.microsoft.com/office/powerpoint/2010/main" val="1085515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(про право</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988840"/>
            <a:ext cx="8856984" cy="4645845"/>
          </a:xfrm>
        </p:spPr>
        <p:txBody>
          <a:bodyPr rtlCol="0">
            <a:normAutofit/>
          </a:bodyPr>
          <a:lstStyle/>
          <a:p>
            <a:pPr marL="0" indent="0" algn="just">
              <a:buNone/>
            </a:pPr>
            <a:endParaRPr lang="ru-UA" sz="1800" dirty="0">
              <a:effectLst/>
              <a:latin typeface="Times New Roman" panose="02020603050405020304" pitchFamily="18" charset="0"/>
              <a:ea typeface="SimSun" panose="02010600030101010101" pitchFamily="2" charset="-122"/>
            </a:endParaRPr>
          </a:p>
          <a:p>
            <a:pPr marL="0" indent="0" algn="just">
              <a:buNone/>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5" name="Рисунок 4">
            <a:extLst>
              <a:ext uri="{FF2B5EF4-FFF2-40B4-BE49-F238E27FC236}">
                <a16:creationId xmlns:a16="http://schemas.microsoft.com/office/drawing/2014/main" id="{69EF5CA6-B9E0-4066-8483-EA4518481C80}"/>
              </a:ext>
            </a:extLst>
          </p:cNvPr>
          <p:cNvPicPr>
            <a:picLocks noChangeAspect="1"/>
          </p:cNvPicPr>
          <p:nvPr/>
        </p:nvPicPr>
        <p:blipFill>
          <a:blip r:embed="rId2"/>
          <a:stretch>
            <a:fillRect/>
          </a:stretch>
        </p:blipFill>
        <p:spPr>
          <a:xfrm>
            <a:off x="908566" y="1895981"/>
            <a:ext cx="7326868" cy="4738704"/>
          </a:xfrm>
          <a:prstGeom prst="rect">
            <a:avLst/>
          </a:prstGeom>
        </p:spPr>
      </p:pic>
    </p:spTree>
    <p:extLst>
      <p:ext uri="{BB962C8B-B14F-4D97-AF65-F5344CB8AC3E}">
        <p14:creationId xmlns:p14="http://schemas.microsoft.com/office/powerpoint/2010/main" val="2672491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(про державу</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988840"/>
            <a:ext cx="8856984" cy="4645845"/>
          </a:xfrm>
        </p:spPr>
        <p:txBody>
          <a:bodyPr rtlCol="0">
            <a:normAutofit/>
          </a:bodyPr>
          <a:lstStyle/>
          <a:p>
            <a:pPr marL="0" indent="0" algn="just">
              <a:buNone/>
            </a:pP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b="1" dirty="0">
                <a:effectLst/>
                <a:latin typeface="Times New Roman" panose="02020603050405020304" pitchFamily="18" charset="0"/>
                <a:ea typeface="SimSun" panose="02010600030101010101" pitchFamily="2" charset="-122"/>
              </a:rPr>
              <a:t>Держава є результатом розростання сім’ї</a:t>
            </a:r>
            <a:r>
              <a:rPr lang="uk-UA" sz="1800" dirty="0">
                <a:effectLst/>
                <a:latin typeface="Times New Roman" panose="02020603050405020304" pitchFamily="18" charset="0"/>
                <a:ea typeface="SimSun" panose="02010600030101010101" pitchFamily="2" charset="-122"/>
              </a:rPr>
              <a:t>: сім’я переростає у рід, рід – у плем’я, в результаті об’єднання племен виникає держава (</a:t>
            </a:r>
            <a:r>
              <a:rPr lang="uk-UA" sz="1800" b="1" dirty="0">
                <a:effectLst/>
                <a:latin typeface="Times New Roman" panose="02020603050405020304" pitchFamily="18" charset="0"/>
                <a:ea typeface="SimSun" panose="02010600030101010101" pitchFamily="2" charset="-122"/>
              </a:rPr>
              <a:t>патріархальна теорія виникнення держави</a:t>
            </a:r>
            <a:r>
              <a:rPr lang="uk-UA"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Подібно до Платона, Аристотель високо цінував роль права і закону для управління державою. </a:t>
            </a:r>
            <a:r>
              <a:rPr lang="uk-UA" sz="1800" b="1" dirty="0">
                <a:effectLst/>
                <a:latin typeface="Times New Roman" panose="02020603050405020304" pitchFamily="18" charset="0"/>
                <a:ea typeface="SimSun" panose="02010600030101010101" pitchFamily="2" charset="-122"/>
              </a:rPr>
              <a:t>Політичне управління – це правління закону, а не людей</a:t>
            </a:r>
            <a:r>
              <a:rPr lang="uk-UA"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Разом із тим, філософ різко </a:t>
            </a:r>
            <a:r>
              <a:rPr lang="uk-UA" sz="1800" b="1" dirty="0">
                <a:effectLst/>
                <a:latin typeface="Times New Roman" panose="02020603050405020304" pitchFamily="18" charset="0"/>
                <a:ea typeface="SimSun" panose="02010600030101010101" pitchFamily="2" charset="-122"/>
              </a:rPr>
              <a:t>засуджує державницькі концепції Платона</a:t>
            </a:r>
            <a:r>
              <a:rPr lang="uk-UA" sz="1800" dirty="0">
                <a:effectLst/>
                <a:latin typeface="Times New Roman" panose="02020603050405020304" pitchFamily="18" charset="0"/>
                <a:ea typeface="SimSun" panose="02010600030101010101" pitchFamily="2" charset="-122"/>
              </a:rPr>
              <a:t>, оскільки вважає, що запорукою існування гармонійного суспільства є </a:t>
            </a:r>
            <a:r>
              <a:rPr lang="uk-UA" sz="1800" b="1" dirty="0">
                <a:effectLst/>
                <a:latin typeface="Times New Roman" panose="02020603050405020304" pitchFamily="18" charset="0"/>
                <a:ea typeface="SimSun" panose="02010600030101010101" pitchFamily="2" charset="-122"/>
              </a:rPr>
              <a:t>особиста свобода людини</a:t>
            </a:r>
            <a:r>
              <a:rPr lang="uk-UA" sz="1800" dirty="0">
                <a:effectLst/>
                <a:latin typeface="Times New Roman" panose="02020603050405020304" pitchFamily="18" charset="0"/>
                <a:ea typeface="SimSun" panose="02010600030101010101" pitchFamily="2" charset="-122"/>
              </a:rPr>
              <a:t>, </a:t>
            </a:r>
            <a:r>
              <a:rPr lang="uk-UA" sz="1800" b="1" dirty="0">
                <a:effectLst/>
                <a:latin typeface="Times New Roman" panose="02020603050405020304" pitchFamily="18" charset="0"/>
                <a:ea typeface="SimSun" panose="02010600030101010101" pitchFamily="2" charset="-122"/>
              </a:rPr>
              <a:t>сім’я</a:t>
            </a:r>
            <a:r>
              <a:rPr lang="uk-UA" sz="1800" dirty="0">
                <a:effectLst/>
                <a:latin typeface="Times New Roman" panose="02020603050405020304" pitchFamily="18" charset="0"/>
                <a:ea typeface="SimSun" panose="02010600030101010101" pitchFamily="2" charset="-122"/>
              </a:rPr>
              <a:t> та </a:t>
            </a:r>
            <a:r>
              <a:rPr lang="uk-UA" sz="1800" b="1" dirty="0">
                <a:effectLst/>
                <a:latin typeface="Times New Roman" panose="02020603050405020304" pitchFamily="18" charset="0"/>
                <a:ea typeface="SimSun" panose="02010600030101010101" pitchFamily="2" charset="-122"/>
              </a:rPr>
              <a:t>приватна власність</a:t>
            </a:r>
            <a:r>
              <a:rPr lang="uk-UA"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r>
              <a:rPr lang="uk-UA" sz="1800" b="1" dirty="0">
                <a:effectLst/>
                <a:latin typeface="Times New Roman" panose="02020603050405020304" pitchFamily="18" charset="0"/>
                <a:ea typeface="SimSun" panose="02010600030101010101" pitchFamily="2" charset="-122"/>
              </a:rPr>
              <a:t>Головне в державі - громадянин</a:t>
            </a:r>
            <a:r>
              <a:rPr lang="uk-UA" sz="1800" dirty="0">
                <a:effectLst/>
                <a:latin typeface="Times New Roman" panose="02020603050405020304" pitchFamily="18" charset="0"/>
                <a:ea typeface="SimSun" panose="02010600030101010101" pitchFamily="2" charset="-122"/>
              </a:rPr>
              <a:t>, тобто той, хто бере участь в суді та управлінні, несе військову службу і виконує жрецькі функції</a:t>
            </a: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49055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Аристотеля</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(про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форми</a:t>
            </a:r>
            <a:r>
              <a:rPr lang="ru-RU" b="1" i="1" dirty="0">
                <a:solidFill>
                  <a:schemeClr val="accent2">
                    <a:lumMod val="75000"/>
                  </a:schemeClr>
                </a:solidFill>
                <a:latin typeface="Times New Roman" panose="02020603050405020304" pitchFamily="18" charset="0"/>
                <a:cs typeface="Times New Roman" panose="02020603050405020304" pitchFamily="18" charset="0"/>
              </a:rPr>
              <a:t>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правління</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3508" y="1807230"/>
            <a:ext cx="8856984" cy="4645845"/>
          </a:xfrm>
        </p:spPr>
        <p:txBody>
          <a:bodyPr rtlCol="0">
            <a:normAutofit/>
          </a:bodyPr>
          <a:lstStyle/>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Аристотель виділяв три способи державного правління (</a:t>
            </a:r>
            <a:r>
              <a:rPr lang="uk-UA" sz="1800" b="1" dirty="0">
                <a:effectLst/>
                <a:latin typeface="Times New Roman" panose="02020603050405020304" pitchFamily="18" charset="0"/>
                <a:ea typeface="SimSun" panose="02010600030101010101" pitchFamily="2" charset="-122"/>
              </a:rPr>
              <a:t>правління одного</a:t>
            </a:r>
            <a:r>
              <a:rPr lang="uk-UA" sz="1800" dirty="0">
                <a:effectLst/>
                <a:latin typeface="Times New Roman" panose="02020603050405020304" pitchFamily="18" charset="0"/>
                <a:ea typeface="SimSun" panose="02010600030101010101" pitchFamily="2" charset="-122"/>
              </a:rPr>
              <a:t>, </a:t>
            </a:r>
            <a:r>
              <a:rPr lang="uk-UA" sz="1800" b="1" dirty="0">
                <a:effectLst/>
                <a:latin typeface="Times New Roman" panose="02020603050405020304" pitchFamily="18" charset="0"/>
                <a:ea typeface="SimSun" panose="02010600030101010101" pitchFamily="2" charset="-122"/>
              </a:rPr>
              <a:t>обраних</a:t>
            </a:r>
            <a:r>
              <a:rPr lang="uk-UA" sz="1800" dirty="0">
                <a:effectLst/>
                <a:latin typeface="Times New Roman" panose="02020603050405020304" pitchFamily="18" charset="0"/>
                <a:ea typeface="SimSun" panose="02010600030101010101" pitchFamily="2" charset="-122"/>
              </a:rPr>
              <a:t> та </a:t>
            </a:r>
            <a:r>
              <a:rPr lang="uk-UA" sz="1800" b="1" dirty="0">
                <a:effectLst/>
                <a:latin typeface="Times New Roman" panose="02020603050405020304" pitchFamily="18" charset="0"/>
                <a:ea typeface="SimSun" panose="02010600030101010101" pitchFamily="2" charset="-122"/>
              </a:rPr>
              <a:t>усіх</a:t>
            </a:r>
            <a:r>
              <a:rPr lang="uk-UA" sz="1800" dirty="0">
                <a:effectLst/>
                <a:latin typeface="Times New Roman" panose="02020603050405020304" pitchFamily="18" charset="0"/>
                <a:ea typeface="SimSun" panose="02010600030101010101" pitchFamily="2" charset="-122"/>
              </a:rPr>
              <a:t>), кожен із яких має </a:t>
            </a:r>
            <a:r>
              <a:rPr lang="uk-UA" sz="1800" b="1" dirty="0">
                <a:effectLst/>
                <a:latin typeface="Times New Roman" panose="02020603050405020304" pitchFamily="18" charset="0"/>
                <a:ea typeface="SimSun" panose="02010600030101010101" pitchFamily="2" charset="-122"/>
              </a:rPr>
              <a:t>«правильну»</a:t>
            </a:r>
            <a:r>
              <a:rPr lang="uk-UA" sz="1800" dirty="0">
                <a:effectLst/>
                <a:latin typeface="Times New Roman" panose="02020603050405020304" pitchFamily="18" charset="0"/>
                <a:ea typeface="SimSun" panose="02010600030101010101" pitchFamily="2" charset="-122"/>
              </a:rPr>
              <a:t> і </a:t>
            </a:r>
            <a:r>
              <a:rPr lang="uk-UA" sz="1800" b="1" dirty="0">
                <a:effectLst/>
                <a:latin typeface="Times New Roman" panose="02020603050405020304" pitchFamily="18" charset="0"/>
                <a:ea typeface="SimSun" panose="02010600030101010101" pitchFamily="2" charset="-122"/>
              </a:rPr>
              <a:t>«неправильну»</a:t>
            </a:r>
            <a:r>
              <a:rPr lang="uk-UA" sz="1800" dirty="0">
                <a:effectLst/>
                <a:latin typeface="Times New Roman" panose="02020603050405020304" pitchFamily="18" charset="0"/>
                <a:ea typeface="SimSun" panose="02010600030101010101" pitchFamily="2" charset="-122"/>
              </a:rPr>
              <a:t> форму. </a:t>
            </a:r>
          </a:p>
          <a:p>
            <a:pPr algn="just">
              <a:buFont typeface="Symbol" panose="05050102010706020507" pitchFamily="18" charset="2"/>
              <a:buChar char=""/>
              <a:tabLst>
                <a:tab pos="270510" algn="l"/>
              </a:tabLst>
            </a:pPr>
            <a:r>
              <a:rPr lang="uk-UA" sz="1800" b="1" dirty="0">
                <a:effectLst/>
                <a:latin typeface="Times New Roman" panose="02020603050405020304" pitchFamily="18" charset="0"/>
                <a:ea typeface="SimSun" panose="02010600030101010101" pitchFamily="2" charset="-122"/>
              </a:rPr>
              <a:t>У правильних формах правління влада реалізується через закони, побудовані на принципах політичної справедливості</a:t>
            </a:r>
            <a:r>
              <a:rPr lang="uk-UA" sz="1800" dirty="0">
                <a:effectLst/>
                <a:latin typeface="Times New Roman" panose="02020603050405020304" pitchFamily="18" charset="0"/>
                <a:ea typeface="SimSun" panose="02010600030101010101" pitchFamily="2" charset="-122"/>
              </a:rPr>
              <a:t>; у «неправильних» дані принципи порушені.</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graphicFrame>
        <p:nvGraphicFramePr>
          <p:cNvPr id="4" name="Объект 3">
            <a:extLst>
              <a:ext uri="{FF2B5EF4-FFF2-40B4-BE49-F238E27FC236}">
                <a16:creationId xmlns:a16="http://schemas.microsoft.com/office/drawing/2014/main" id="{9C44A0CF-3526-44C0-AF32-0932C48A8D85}"/>
              </a:ext>
            </a:extLst>
          </p:cNvPr>
          <p:cNvGraphicFramePr>
            <a:graphicFrameLocks noChangeAspect="1"/>
          </p:cNvGraphicFramePr>
          <p:nvPr>
            <p:extLst>
              <p:ext uri="{D42A27DB-BD31-4B8C-83A1-F6EECF244321}">
                <p14:modId xmlns:p14="http://schemas.microsoft.com/office/powerpoint/2010/main" val="2065577161"/>
              </p:ext>
            </p:extLst>
          </p:nvPr>
        </p:nvGraphicFramePr>
        <p:xfrm>
          <a:off x="1979712" y="3212976"/>
          <a:ext cx="5184576" cy="3737487"/>
        </p:xfrm>
        <a:graphic>
          <a:graphicData uri="http://schemas.openxmlformats.org/presentationml/2006/ole">
            <mc:AlternateContent xmlns:mc="http://schemas.openxmlformats.org/markup-compatibility/2006">
              <mc:Choice xmlns:v="urn:schemas-microsoft-com:vml" Requires="v">
                <p:oleObj spid="_x0000_s11267" name="Document" r:id="rId3" imgW="4157925" imgH="2996504" progId="Word.Document.12">
                  <p:embed/>
                </p:oleObj>
              </mc:Choice>
              <mc:Fallback>
                <p:oleObj name="Document" r:id="rId3" imgW="4157925" imgH="2996504" progId="Word.Document.12">
                  <p:embed/>
                  <p:pic>
                    <p:nvPicPr>
                      <p:cNvPr id="0" name=""/>
                      <p:cNvPicPr/>
                      <p:nvPr/>
                    </p:nvPicPr>
                    <p:blipFill>
                      <a:blip r:embed="rId4"/>
                      <a:stretch>
                        <a:fillRect/>
                      </a:stretch>
                    </p:blipFill>
                    <p:spPr>
                      <a:xfrm>
                        <a:off x="1979712" y="3212976"/>
                        <a:ext cx="5184576" cy="3737487"/>
                      </a:xfrm>
                      <a:prstGeom prst="rect">
                        <a:avLst/>
                      </a:prstGeom>
                    </p:spPr>
                  </p:pic>
                </p:oleObj>
              </mc:Fallback>
            </mc:AlternateContent>
          </a:graphicData>
        </a:graphic>
      </p:graphicFrame>
    </p:spTree>
    <p:extLst>
      <p:ext uri="{BB962C8B-B14F-4D97-AF65-F5344CB8AC3E}">
        <p14:creationId xmlns:p14="http://schemas.microsoft.com/office/powerpoint/2010/main" val="75578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850" y="333375"/>
            <a:ext cx="8229600" cy="791369"/>
          </a:xfrm>
        </p:spPr>
        <p:txBody>
          <a:bodyPr rtlCol="0">
            <a:normAutofit/>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План</a:t>
            </a:r>
          </a:p>
        </p:txBody>
      </p:sp>
      <p:sp>
        <p:nvSpPr>
          <p:cNvPr id="3" name="Объект 2"/>
          <p:cNvSpPr>
            <a:spLocks noGrp="1"/>
          </p:cNvSpPr>
          <p:nvPr>
            <p:ph idx="1"/>
          </p:nvPr>
        </p:nvSpPr>
        <p:spPr>
          <a:xfrm>
            <a:off x="450850" y="1148300"/>
            <a:ext cx="8229600" cy="4872988"/>
          </a:xfrm>
        </p:spPr>
        <p:txBody>
          <a:bodyPr rtlCol="0">
            <a:normAutofit fontScale="92500" lnSpcReduction="10000"/>
          </a:bodyPr>
          <a:lstStyle/>
          <a:p>
            <a:pPr marL="514350" indent="-514350" fontAlgn="auto">
              <a:spcAft>
                <a:spcPts val="0"/>
              </a:spcAft>
              <a:buFont typeface="+mj-lt"/>
              <a:buAutoNum type="arabicPeriod"/>
              <a:defRPr/>
            </a:pPr>
            <a:r>
              <a:rPr lang="ru-RU" dirty="0">
                <a:latin typeface="Times New Roman" panose="02020603050405020304" pitchFamily="18" charset="0"/>
                <a:cs typeface="Times New Roman" panose="02020603050405020304" pitchFamily="18" charset="0"/>
              </a:rPr>
              <a:t>Загальний </a:t>
            </a:r>
            <a:r>
              <a:rPr lang="ru-RU" dirty="0" err="1">
                <a:latin typeface="Times New Roman" panose="02020603050405020304" pitchFamily="18" charset="0"/>
                <a:cs typeface="Times New Roman" panose="02020603050405020304" pitchFamily="18" charset="0"/>
              </a:rPr>
              <a:t>огляд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античної</a:t>
            </a:r>
            <a:r>
              <a:rPr lang="ru-RU" dirty="0">
                <a:latin typeface="Times New Roman" panose="02020603050405020304" pitchFamily="18" charset="0"/>
                <a:cs typeface="Times New Roman" panose="02020603050405020304" pitchFamily="18" charset="0"/>
              </a:rPr>
              <a:t> культурно-</a:t>
            </a:r>
            <a:r>
              <a:rPr lang="ru-RU" dirty="0" err="1">
                <a:latin typeface="Times New Roman" panose="02020603050405020304" pitchFamily="18" charset="0"/>
                <a:cs typeface="Times New Roman" panose="02020603050405020304" pitchFamily="18" charset="0"/>
              </a:rPr>
              <a:t>правової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парадигми</a:t>
            </a:r>
            <a:r>
              <a:rPr lang="ru-RU" dirty="0">
                <a:latin typeface="Times New Roman" panose="02020603050405020304" pitchFamily="18" charset="0"/>
                <a:cs typeface="Times New Roman" panose="02020603050405020304" pitchFamily="18" charset="0"/>
              </a:rPr>
              <a:t>;</a:t>
            </a:r>
          </a:p>
          <a:p>
            <a:pPr marL="514350" indent="-514350" fontAlgn="auto">
              <a:spcAft>
                <a:spcPts val="0"/>
              </a:spcAft>
              <a:buFont typeface="+mj-lt"/>
              <a:buAutoNum type="arabicPeriod"/>
              <a:defRPr/>
            </a:pPr>
            <a:r>
              <a:rPr lang="ru-RU" dirty="0">
                <a:latin typeface="Times New Roman" panose="02020603050405020304" pitchFamily="18" charset="0"/>
                <a:cs typeface="Times New Roman" panose="02020603050405020304" pitchFamily="18" charset="0"/>
              </a:rPr>
              <a:t>Правові погляди </a:t>
            </a:r>
            <a:r>
              <a:rPr lang="ru-RU" dirty="0" err="1">
                <a:latin typeface="Times New Roman" panose="02020603050405020304" pitchFamily="18" charset="0"/>
                <a:cs typeface="Times New Roman" panose="02020603050405020304" pitchFamily="18" charset="0"/>
              </a:rPr>
              <a:t>філософів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досократичної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доби</a:t>
            </a:r>
            <a:r>
              <a:rPr lang="ru-RU" dirty="0">
                <a:latin typeface="Times New Roman" panose="02020603050405020304" pitchFamily="18" charset="0"/>
                <a:cs typeface="Times New Roman" panose="02020603050405020304" pitchFamily="18" charset="0"/>
              </a:rPr>
              <a:t>;</a:t>
            </a:r>
          </a:p>
          <a:p>
            <a:pPr marL="514350" indent="-514350" fontAlgn="auto">
              <a:spcAft>
                <a:spcPts val="0"/>
              </a:spcAft>
              <a:buFont typeface="+mj-lt"/>
              <a:buAutoNum type="arabicPeriod"/>
              <a:defRPr/>
            </a:pPr>
            <a:r>
              <a:rPr lang="ru-RU" dirty="0">
                <a:latin typeface="Times New Roman" panose="02020603050405020304" pitchFamily="18" charset="0"/>
                <a:cs typeface="Times New Roman" panose="02020603050405020304" pitchFamily="18" charset="0"/>
              </a:rPr>
              <a:t>Філсофсько-правове та </a:t>
            </a:r>
            <a:r>
              <a:rPr lang="ru-RU" dirty="0" err="1">
                <a:latin typeface="Times New Roman" panose="02020603050405020304" pitchFamily="18" charset="0"/>
                <a:cs typeface="Times New Roman" panose="02020603050405020304" pitchFamily="18" charset="0"/>
              </a:rPr>
              <a:t>політичне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вчення</a:t>
            </a:r>
            <a:r>
              <a:rPr lang="ru-RU" dirty="0">
                <a:latin typeface="Times New Roman" panose="02020603050405020304" pitchFamily="18" charset="0"/>
                <a:cs typeface="Times New Roman" panose="02020603050405020304" pitchFamily="18" charset="0"/>
              </a:rPr>
              <a:t> П</a:t>
            </a:r>
            <a:r>
              <a:rPr lang="uk-UA" dirty="0" err="1">
                <a:latin typeface="Times New Roman" panose="02020603050405020304" pitchFamily="18" charset="0"/>
                <a:cs typeface="Times New Roman" panose="02020603050405020304" pitchFamily="18" charset="0"/>
              </a:rPr>
              <a:t>латона</a:t>
            </a:r>
            <a:r>
              <a:rPr lang="uk-UA" dirty="0">
                <a:latin typeface="Times New Roman" panose="02020603050405020304" pitchFamily="18" charset="0"/>
                <a:cs typeface="Times New Roman" panose="02020603050405020304" pitchFamily="18" charset="0"/>
              </a:rPr>
              <a:t>;</a:t>
            </a:r>
          </a:p>
          <a:p>
            <a:pPr marL="514350" indent="-514350" fontAlgn="auto">
              <a:spcAft>
                <a:spcPts val="0"/>
              </a:spcAft>
              <a:buFont typeface="+mj-lt"/>
              <a:buAutoNum type="arabicPeriod"/>
              <a:defRPr/>
            </a:pPr>
            <a:r>
              <a:rPr lang="ru-RU" dirty="0">
                <a:latin typeface="Times New Roman" panose="02020603050405020304" pitchFamily="18" charset="0"/>
                <a:cs typeface="Times New Roman" panose="02020603050405020304" pitchFamily="18" charset="0"/>
              </a:rPr>
              <a:t>Філсофсько-правове та </a:t>
            </a:r>
            <a:r>
              <a:rPr lang="ru-RU" dirty="0" err="1">
                <a:latin typeface="Times New Roman" panose="02020603050405020304" pitchFamily="18" charset="0"/>
                <a:cs typeface="Times New Roman" panose="02020603050405020304" pitchFamily="18" charset="0"/>
              </a:rPr>
              <a:t>політичне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вчення</a:t>
            </a:r>
            <a:r>
              <a:rPr lang="ru-RU" dirty="0">
                <a:latin typeface="Times New Roman" panose="02020603050405020304" pitchFamily="18" charset="0"/>
                <a:cs typeface="Times New Roman" panose="02020603050405020304" pitchFamily="18" charset="0"/>
              </a:rPr>
              <a:t> Аристотеля</a:t>
            </a:r>
            <a:r>
              <a:rPr lang="uk-UA" dirty="0">
                <a:latin typeface="Times New Roman" panose="02020603050405020304" pitchFamily="18" charset="0"/>
                <a:cs typeface="Times New Roman" panose="02020603050405020304" pitchFamily="18" charset="0"/>
              </a:rPr>
              <a:t>;</a:t>
            </a:r>
          </a:p>
          <a:p>
            <a:pPr marL="514350" indent="-514350" fontAlgn="auto">
              <a:spcAft>
                <a:spcPts val="0"/>
              </a:spcAft>
              <a:buFont typeface="+mj-lt"/>
              <a:buAutoNum type="arabicPeriod"/>
              <a:defRPr/>
            </a:pPr>
            <a:r>
              <a:rPr lang="uk-UA" dirty="0">
                <a:latin typeface="Times New Roman" panose="02020603050405020304" pitchFamily="18" charset="0"/>
                <a:cs typeface="Times New Roman" panose="02020603050405020304" pitchFamily="18" charset="0"/>
              </a:rPr>
              <a:t>Внесок римських юристів у розвиток теорії права</a:t>
            </a:r>
          </a:p>
          <a:p>
            <a:pPr marL="0" indent="0" fontAlgn="auto">
              <a:spcAft>
                <a:spcPts val="0"/>
              </a:spcAft>
              <a:buNone/>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err="1">
                <a:solidFill>
                  <a:schemeClr val="accent2">
                    <a:lumMod val="75000"/>
                  </a:schemeClr>
                </a:solidFill>
                <a:latin typeface="Times New Roman" panose="02020603050405020304" pitchFamily="18" charset="0"/>
                <a:cs typeface="Times New Roman" panose="02020603050405020304" pitchFamily="18" charset="0"/>
              </a:rPr>
              <a:t>Внесок</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римських</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юристів</a:t>
            </a:r>
            <a:r>
              <a:rPr lang="ru-RU" b="1" dirty="0">
                <a:solidFill>
                  <a:schemeClr val="accent2">
                    <a:lumMod val="75000"/>
                  </a:schemeClr>
                </a:solidFill>
                <a:latin typeface="Times New Roman" panose="02020603050405020304" pitchFamily="18" charset="0"/>
                <a:cs typeface="Times New Roman" panose="02020603050405020304" pitchFamily="18" charset="0"/>
              </a:rPr>
              <a:t> у </a:t>
            </a:r>
            <a:r>
              <a:rPr lang="ru-RU" b="1" dirty="0" err="1">
                <a:solidFill>
                  <a:schemeClr val="accent2">
                    <a:lumMod val="75000"/>
                  </a:schemeClr>
                </a:solidFill>
                <a:latin typeface="Times New Roman" panose="02020603050405020304" pitchFamily="18" charset="0"/>
                <a:cs typeface="Times New Roman" panose="02020603050405020304" pitchFamily="18" charset="0"/>
              </a:rPr>
              <a:t>розвиток</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теорії</a:t>
            </a:r>
            <a:r>
              <a:rPr lang="ru-RU" b="1" dirty="0">
                <a:solidFill>
                  <a:schemeClr val="accent2">
                    <a:lumMod val="75000"/>
                  </a:schemeClr>
                </a:solidFill>
                <a:latin typeface="Times New Roman" panose="02020603050405020304" pitchFamily="18" charset="0"/>
                <a:cs typeface="Times New Roman" panose="02020603050405020304" pitchFamily="18" charset="0"/>
              </a:rPr>
              <a:t> права</a:t>
            </a:r>
            <a:br>
              <a:rPr lang="ru-RU" b="1" dirty="0">
                <a:solidFill>
                  <a:schemeClr val="accent2">
                    <a:lumMod val="75000"/>
                  </a:schemeClr>
                </a:solidFill>
                <a:latin typeface="Times New Roman" panose="02020603050405020304" pitchFamily="18" charset="0"/>
                <a:cs typeface="Times New Roman" panose="02020603050405020304" pitchFamily="18" charset="0"/>
              </a:rPr>
            </a:b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3508" y="1340768"/>
            <a:ext cx="6948772" cy="4645845"/>
          </a:xfrm>
        </p:spPr>
        <p:txBody>
          <a:bodyPr rtlCol="0">
            <a:normAutofit/>
          </a:bodyPr>
          <a:lstStyle/>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Римські юристи розробили значний комплекс наукової та практичної проблематики в галузі філософії та теорії права, а також окремих юридичних галузей (цивільного права, державного і адміністративного права, кримінального права тощо).</a:t>
            </a: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Свого розквіту римська юриспруденція досягає в останній період республіки і ранньої імперії (принципату). </a:t>
            </a: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У пізніші часи праці видатних юристів Риму були визнані самостійним джерелом права, обов’язковим до застосуванням. Вони включалися до корпусів римського законодавства на рівні із постановами сенату та імператорськими едиктами та рескриптами. Так знаменитий «</a:t>
            </a:r>
            <a:r>
              <a:rPr lang="en-US" sz="1800" dirty="0">
                <a:effectLst/>
                <a:latin typeface="Times New Roman" panose="02020603050405020304" pitchFamily="18" charset="0"/>
                <a:ea typeface="SimSun" panose="02010600030101010101" pitchFamily="2" charset="-122"/>
              </a:rPr>
              <a:t>Corpus </a:t>
            </a:r>
            <a:r>
              <a:rPr lang="en-US" sz="1800" dirty="0" err="1">
                <a:effectLst/>
                <a:latin typeface="Times New Roman" panose="02020603050405020304" pitchFamily="18" charset="0"/>
                <a:ea typeface="SimSun" panose="02010600030101010101" pitchFamily="2" charset="-122"/>
              </a:rPr>
              <a:t>iuris</a:t>
            </a:r>
            <a:r>
              <a:rPr lang="en-US" sz="1800" dirty="0">
                <a:effectLst/>
                <a:latin typeface="Times New Roman" panose="02020603050405020304" pitchFamily="18" charset="0"/>
                <a:ea typeface="SimSun" panose="02010600030101010101" pitchFamily="2" charset="-122"/>
              </a:rPr>
              <a:t> </a:t>
            </a:r>
            <a:r>
              <a:rPr lang="en-US" sz="1800" dirty="0" err="1">
                <a:effectLst/>
                <a:latin typeface="Times New Roman" panose="02020603050405020304" pitchFamily="18" charset="0"/>
                <a:ea typeface="SimSun" panose="02010600030101010101" pitchFamily="2" charset="-122"/>
              </a:rPr>
              <a:t>civilis</a:t>
            </a:r>
            <a:r>
              <a:rPr lang="en-US" sz="1800" dirty="0">
                <a:effectLst/>
                <a:latin typeface="Times New Roman" panose="02020603050405020304" pitchFamily="18" charset="0"/>
                <a:ea typeface="SimSun" panose="02010600030101010101" pitchFamily="2" charset="-122"/>
              </a:rPr>
              <a:t>» </a:t>
            </a:r>
            <a:r>
              <a:rPr lang="uk-UA" sz="1800" dirty="0">
                <a:effectLst/>
                <a:latin typeface="Times New Roman" panose="02020603050405020304" pitchFamily="18" charset="0"/>
                <a:ea typeface="SimSun" panose="02010600030101010101" pitchFamily="2" charset="-122"/>
              </a:rPr>
              <a:t>імператора Юстиніана (</a:t>
            </a:r>
            <a:r>
              <a:rPr lang="en-US" sz="1800" dirty="0">
                <a:effectLst/>
                <a:latin typeface="Times New Roman" panose="02020603050405020304" pitchFamily="18" charset="0"/>
                <a:ea typeface="SimSun" panose="02010600030101010101" pitchFamily="2" charset="-122"/>
              </a:rPr>
              <a:t>VI </a:t>
            </a:r>
            <a:r>
              <a:rPr lang="uk-UA" sz="1800" dirty="0">
                <a:effectLst/>
                <a:latin typeface="Times New Roman" panose="02020603050405020304" pitchFamily="18" charset="0"/>
                <a:ea typeface="SimSun" panose="02010600030101010101" pitchFamily="2" charset="-122"/>
              </a:rPr>
              <a:t>ст. н.е.) включає «</a:t>
            </a:r>
            <a:r>
              <a:rPr lang="uk-UA" sz="1800" dirty="0" err="1">
                <a:effectLst/>
                <a:latin typeface="Times New Roman" panose="02020603050405020304" pitchFamily="18" charset="0"/>
                <a:ea typeface="SimSun" panose="02010600030101010101" pitchFamily="2" charset="-122"/>
              </a:rPr>
              <a:t>Дігести</a:t>
            </a:r>
            <a:r>
              <a:rPr lang="uk-UA" sz="1800" dirty="0">
                <a:effectLst/>
                <a:latin typeface="Times New Roman" panose="02020603050405020304" pitchFamily="18" charset="0"/>
                <a:ea typeface="SimSun" panose="02010600030101010101" pitchFamily="2" charset="-122"/>
              </a:rPr>
              <a:t>» - збірник праць найбільш видатних юристів – коментаторів римського законодавства.</a:t>
            </a:r>
          </a:p>
          <a:p>
            <a:pPr marL="342900" lvl="0" indent="-342900" algn="just">
              <a:buFont typeface="Symbol" panose="05050102010706020507" pitchFamily="18" charset="2"/>
              <a:buChar char=""/>
              <a:tabLst>
                <a:tab pos="270510" algn="l"/>
              </a:tabLst>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5" name="Рисунок 4">
            <a:extLst>
              <a:ext uri="{FF2B5EF4-FFF2-40B4-BE49-F238E27FC236}">
                <a16:creationId xmlns:a16="http://schemas.microsoft.com/office/drawing/2014/main" id="{516A0B80-8F6C-4DBC-ABA0-827415B7F4AB}"/>
              </a:ext>
            </a:extLst>
          </p:cNvPr>
          <p:cNvPicPr>
            <a:picLocks noChangeAspect="1"/>
          </p:cNvPicPr>
          <p:nvPr/>
        </p:nvPicPr>
        <p:blipFill>
          <a:blip r:embed="rId2"/>
          <a:stretch>
            <a:fillRect/>
          </a:stretch>
        </p:blipFill>
        <p:spPr>
          <a:xfrm>
            <a:off x="6591168" y="2996952"/>
            <a:ext cx="2578490" cy="3312368"/>
          </a:xfrm>
          <a:prstGeom prst="rect">
            <a:avLst/>
          </a:prstGeom>
        </p:spPr>
      </p:pic>
    </p:spTree>
    <p:extLst>
      <p:ext uri="{BB962C8B-B14F-4D97-AF65-F5344CB8AC3E}">
        <p14:creationId xmlns:p14="http://schemas.microsoft.com/office/powerpoint/2010/main" val="4039128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892480" cy="791369"/>
          </a:xfrm>
        </p:spPr>
        <p:txBody>
          <a:bodyPr rtlCol="0">
            <a:normAutofit fontScale="90000"/>
          </a:bodyPr>
          <a:lstStyle/>
          <a:p>
            <a:pPr fontAlgn="auto">
              <a:spcAft>
                <a:spcPts val="0"/>
              </a:spcAft>
              <a:defRPr/>
            </a:pPr>
            <a:r>
              <a:rPr lang="ru-RU" b="1" dirty="0" err="1">
                <a:solidFill>
                  <a:schemeClr val="accent2">
                    <a:lumMod val="75000"/>
                  </a:schemeClr>
                </a:solidFill>
                <a:latin typeface="Times New Roman" panose="02020603050405020304" pitchFamily="18" charset="0"/>
                <a:cs typeface="Times New Roman" panose="02020603050405020304" pitchFamily="18" charset="0"/>
              </a:rPr>
              <a:t>Внесок</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римських</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юристів</a:t>
            </a:r>
            <a:r>
              <a:rPr lang="ru-RU" b="1" dirty="0">
                <a:solidFill>
                  <a:schemeClr val="accent2">
                    <a:lumMod val="75000"/>
                  </a:schemeClr>
                </a:solidFill>
                <a:latin typeface="Times New Roman" panose="02020603050405020304" pitchFamily="18" charset="0"/>
                <a:cs typeface="Times New Roman" panose="02020603050405020304" pitchFamily="18" charset="0"/>
              </a:rPr>
              <a:t> у </a:t>
            </a:r>
            <a:r>
              <a:rPr lang="ru-RU" b="1" dirty="0" err="1">
                <a:solidFill>
                  <a:schemeClr val="accent2">
                    <a:lumMod val="75000"/>
                  </a:schemeClr>
                </a:solidFill>
                <a:latin typeface="Times New Roman" panose="02020603050405020304" pitchFamily="18" charset="0"/>
                <a:cs typeface="Times New Roman" panose="02020603050405020304" pitchFamily="18" charset="0"/>
              </a:rPr>
              <a:t>розвиток</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теорії</a:t>
            </a:r>
            <a:r>
              <a:rPr lang="ru-RU" b="1" dirty="0">
                <a:solidFill>
                  <a:schemeClr val="accent2">
                    <a:lumMod val="75000"/>
                  </a:schemeClr>
                </a:solidFill>
                <a:latin typeface="Times New Roman" panose="02020603050405020304" pitchFamily="18" charset="0"/>
                <a:cs typeface="Times New Roman" panose="02020603050405020304" pitchFamily="18" charset="0"/>
              </a:rPr>
              <a:t> права</a:t>
            </a:r>
            <a:br>
              <a:rPr lang="ru-RU" b="1" dirty="0">
                <a:solidFill>
                  <a:schemeClr val="accent2">
                    <a:lumMod val="75000"/>
                  </a:schemeClr>
                </a:solidFill>
                <a:latin typeface="Times New Roman" panose="02020603050405020304" pitchFamily="18" charset="0"/>
                <a:cs typeface="Times New Roman" panose="02020603050405020304" pitchFamily="18" charset="0"/>
              </a:rPr>
            </a:b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3508" y="1340768"/>
            <a:ext cx="8748972" cy="5328592"/>
          </a:xfrm>
        </p:spPr>
        <p:txBody>
          <a:bodyPr rtlCol="0">
            <a:normAutofit lnSpcReduction="10000"/>
          </a:bodyPr>
          <a:lstStyle/>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В основі права лежить ідея </a:t>
            </a:r>
            <a:r>
              <a:rPr lang="uk-UA" sz="1800" b="1" dirty="0">
                <a:effectLst/>
                <a:latin typeface="Times New Roman" panose="02020603050405020304" pitchFamily="18" charset="0"/>
                <a:ea typeface="SimSun" panose="02010600030101010101" pitchFamily="2" charset="-122"/>
              </a:rPr>
              <a:t>справедливості</a:t>
            </a:r>
            <a:r>
              <a:rPr lang="uk-UA" sz="1800" dirty="0">
                <a:effectLst/>
                <a:latin typeface="Times New Roman" panose="02020603050405020304" pitchFamily="18" charset="0"/>
                <a:ea typeface="SimSun" panose="02010600030101010101" pitchFamily="2" charset="-122"/>
              </a:rPr>
              <a:t>. Римські юристи звертали увагу, що навіть слова «право» (</a:t>
            </a:r>
            <a:r>
              <a:rPr lang="en-US" sz="1800" b="1" i="1" dirty="0" err="1">
                <a:effectLst/>
                <a:latin typeface="Times New Roman" panose="02020603050405020304" pitchFamily="18" charset="0"/>
                <a:ea typeface="SimSun" panose="02010600030101010101" pitchFamily="2" charset="-122"/>
              </a:rPr>
              <a:t>ius</a:t>
            </a:r>
            <a:r>
              <a:rPr lang="uk-UA" sz="1800" dirty="0">
                <a:effectLst/>
                <a:latin typeface="Times New Roman" panose="02020603050405020304" pitchFamily="18" charset="0"/>
                <a:ea typeface="SimSun" panose="02010600030101010101" pitchFamily="2" charset="-122"/>
              </a:rPr>
              <a:t>) та «справедливість» (</a:t>
            </a:r>
            <a:r>
              <a:rPr lang="en-US" sz="1800" b="1" i="1" dirty="0" err="1">
                <a:effectLst/>
                <a:latin typeface="Times New Roman" panose="02020603050405020304" pitchFamily="18" charset="0"/>
                <a:ea typeface="SimSun" panose="02010600030101010101" pitchFamily="2" charset="-122"/>
              </a:rPr>
              <a:t>iustitia</a:t>
            </a:r>
            <a:r>
              <a:rPr lang="uk-UA" sz="1800" dirty="0">
                <a:effectLst/>
                <a:latin typeface="Times New Roman" panose="02020603050405020304" pitchFamily="18" charset="0"/>
                <a:ea typeface="SimSun" panose="02010600030101010101" pitchFamily="2" charset="-122"/>
              </a:rPr>
              <a:t>) в латинській мові є однокореневими. </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Важливою ознакою права є </a:t>
            </a:r>
            <a:r>
              <a:rPr lang="uk-UA" sz="1800" b="1" dirty="0">
                <a:effectLst/>
                <a:latin typeface="Times New Roman" panose="02020603050405020304" pitchFamily="18" charset="0"/>
                <a:ea typeface="SimSun" panose="02010600030101010101" pitchFamily="2" charset="-122"/>
              </a:rPr>
              <a:t>рівність</a:t>
            </a:r>
            <a:r>
              <a:rPr lang="uk-UA" sz="1800" dirty="0">
                <a:effectLst/>
                <a:latin typeface="Times New Roman" panose="02020603050405020304" pitchFamily="18" charset="0"/>
                <a:ea typeface="SimSun" panose="02010600030101010101" pitchFamily="2" charset="-122"/>
              </a:rPr>
              <a:t>. Правовідносини можливі лише між рівними людьми. Разом із тим, як і у інших мислителів античності, дане поняття тлумачиться неоднозначно.</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Поняття «право» (</a:t>
            </a:r>
            <a:r>
              <a:rPr lang="uk-UA" sz="1800" b="1" i="1" dirty="0">
                <a:effectLst/>
                <a:latin typeface="Times New Roman" panose="02020603050405020304" pitchFamily="18" charset="0"/>
                <a:ea typeface="SimSun" panose="02010600030101010101" pitchFamily="2" charset="-122"/>
              </a:rPr>
              <a:t>і</a:t>
            </a:r>
            <a:r>
              <a:rPr lang="en-US" sz="1800" b="1" i="1" dirty="0">
                <a:effectLst/>
                <a:latin typeface="Times New Roman" panose="02020603050405020304" pitchFamily="18" charset="0"/>
                <a:ea typeface="SimSun" panose="02010600030101010101" pitchFamily="2" charset="-122"/>
              </a:rPr>
              <a:t>us</a:t>
            </a:r>
            <a:r>
              <a:rPr lang="uk-UA" sz="1800" dirty="0">
                <a:effectLst/>
                <a:latin typeface="Times New Roman" panose="02020603050405020304" pitchFamily="18" charset="0"/>
                <a:ea typeface="SimSun" panose="02010600030101010101" pitchFamily="2" charset="-122"/>
              </a:rPr>
              <a:t>) та «закон» (</a:t>
            </a:r>
            <a:r>
              <a:rPr lang="en-US" sz="1800" b="1" i="1" dirty="0">
                <a:effectLst/>
                <a:latin typeface="Times New Roman" panose="02020603050405020304" pitchFamily="18" charset="0"/>
                <a:ea typeface="SimSun" panose="02010600030101010101" pitchFamily="2" charset="-122"/>
              </a:rPr>
              <a:t>lex</a:t>
            </a:r>
            <a:r>
              <a:rPr lang="uk-UA" sz="1800" dirty="0">
                <a:effectLst/>
                <a:latin typeface="Times New Roman" panose="02020603050405020304" pitchFamily="18" charset="0"/>
                <a:ea typeface="SimSun" panose="02010600030101010101" pitchFamily="2" charset="-122"/>
              </a:rPr>
              <a:t>) чітко розрізняються.</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Умовою чинності і загальнообов’язковості закону, є відповідність принципам права. </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На відміну від філософів, які вважали природне право непорушним, римські юристи допускали можливість відступу від природного права, за умови забезпечення принципу справедливості.</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i="1" dirty="0">
                <a:effectLst/>
                <a:latin typeface="Times New Roman" panose="02020603050405020304" pitchFamily="18" charset="0"/>
                <a:ea typeface="SimSun" panose="02010600030101010101" pitchFamily="2" charset="-122"/>
              </a:rPr>
              <a:t>Наприклад, за природним правом усі народжуються вільними, проте право народів та цивільним правом встановлюється інститут рабства.</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800" dirty="0">
                <a:effectLst/>
                <a:latin typeface="Times New Roman" panose="02020603050405020304" pitchFamily="18" charset="0"/>
                <a:ea typeface="SimSun" panose="02010600030101010101" pitchFamily="2" charset="-122"/>
              </a:rPr>
              <a:t>Римські юристи вперше теоретично обґрунтували важливість та необхідність системного тлумачення законів на основі визначальних правових принципів.</a:t>
            </a:r>
          </a:p>
          <a:p>
            <a:pPr marL="342900" lvl="0" indent="-342900" algn="just">
              <a:buFont typeface="Symbol" panose="05050102010706020507" pitchFamily="18" charset="2"/>
              <a:buChar char=""/>
              <a:tabLst>
                <a:tab pos="270510" algn="l"/>
              </a:tabLst>
            </a:pPr>
            <a:r>
              <a:rPr lang="ru-RU" sz="1800" dirty="0" err="1">
                <a:effectLst/>
                <a:latin typeface="Times New Roman" panose="02020603050405020304" pitchFamily="18" charset="0"/>
                <a:ea typeface="SimSun" panose="02010600030101010101" pitchFamily="2" charset="-122"/>
              </a:rPr>
              <a:t>Римськими</a:t>
            </a:r>
            <a:r>
              <a:rPr lang="ru-RU" sz="1800" dirty="0">
                <a:effectLst/>
                <a:latin typeface="Times New Roman" panose="02020603050405020304" pitchFamily="18" charset="0"/>
                <a:ea typeface="SimSun" panose="02010600030101010101" pitchFamily="2" charset="-122"/>
              </a:rPr>
              <a:t> юристами </a:t>
            </a:r>
            <a:r>
              <a:rPr lang="ru-RU" sz="1800" dirty="0" err="1">
                <a:effectLst/>
                <a:latin typeface="Times New Roman" panose="02020603050405020304" pitchFamily="18" charset="0"/>
                <a:ea typeface="SimSun" panose="02010600030101010101" pitchFamily="2" charset="-122"/>
              </a:rPr>
              <a:t>було</a:t>
            </a:r>
            <a:r>
              <a:rPr lang="ru-RU" sz="1800" dirty="0">
                <a:effectLst/>
                <a:latin typeface="Times New Roman" panose="02020603050405020304" pitchFamily="18" charset="0"/>
                <a:ea typeface="SimSun" panose="02010600030101010101" pitchFamily="2" charset="-122"/>
              </a:rPr>
              <a:t> </a:t>
            </a:r>
            <a:r>
              <a:rPr lang="ru-RU" sz="1800" dirty="0" err="1">
                <a:effectLst/>
                <a:latin typeface="Times New Roman" panose="02020603050405020304" pitchFamily="18" charset="0"/>
                <a:ea typeface="SimSun" panose="02010600030101010101" pitchFamily="2" charset="-122"/>
              </a:rPr>
              <a:t>започатковано</a:t>
            </a:r>
            <a:r>
              <a:rPr lang="ru-RU" sz="1800" dirty="0">
                <a:effectLst/>
                <a:latin typeface="Times New Roman" panose="02020603050405020304" pitchFamily="18" charset="0"/>
                <a:ea typeface="SimSun" panose="02010600030101010101" pitchFamily="2" charset="-122"/>
              </a:rPr>
              <a:t> </a:t>
            </a:r>
            <a:r>
              <a:rPr lang="ru-RU" sz="1800" dirty="0" err="1">
                <a:effectLst/>
                <a:latin typeface="Times New Roman" panose="02020603050405020304" pitchFamily="18" charset="0"/>
                <a:ea typeface="SimSun" panose="02010600030101010101" pitchFamily="2" charset="-122"/>
              </a:rPr>
              <a:t>вчення</a:t>
            </a:r>
            <a:r>
              <a:rPr lang="ru-RU" sz="1800" dirty="0">
                <a:effectLst/>
                <a:latin typeface="Times New Roman" panose="02020603050405020304" pitchFamily="18" charset="0"/>
                <a:ea typeface="SimSun" panose="02010600030101010101" pitchFamily="2" charset="-122"/>
              </a:rPr>
              <a:t> про </a:t>
            </a:r>
            <a:r>
              <a:rPr lang="ru-RU" sz="1800" dirty="0" err="1">
                <a:effectLst/>
                <a:latin typeface="Times New Roman" panose="02020603050405020304" pitchFamily="18" charset="0"/>
                <a:ea typeface="SimSun" panose="02010600030101010101" pitchFamily="2" charset="-122"/>
              </a:rPr>
              <a:t>юридичні</a:t>
            </a:r>
            <a:r>
              <a:rPr lang="ru-RU" sz="1800" dirty="0">
                <a:effectLst/>
                <a:latin typeface="Times New Roman" panose="02020603050405020304" pitchFamily="18" charset="0"/>
                <a:ea typeface="SimSun" panose="02010600030101010101" pitchFamily="2" charset="-122"/>
              </a:rPr>
              <a:t> особи (</a:t>
            </a:r>
            <a:r>
              <a:rPr lang="ru-RU" sz="1800" dirty="0" err="1">
                <a:effectLst/>
                <a:latin typeface="Times New Roman" panose="02020603050405020304" pitchFamily="18" charset="0"/>
                <a:ea typeface="SimSun" panose="02010600030101010101" pitchFamily="2" charset="-122"/>
              </a:rPr>
              <a:t>корпорації</a:t>
            </a:r>
            <a:r>
              <a:rPr lang="ru-RU" sz="1800" dirty="0">
                <a:effectLst/>
                <a:latin typeface="Times New Roman" panose="02020603050405020304" pitchFamily="18" charset="0"/>
                <a:ea typeface="SimSun" panose="02010600030101010101" pitchFamily="2" charset="-122"/>
              </a:rPr>
              <a:t>), </a:t>
            </a:r>
            <a:r>
              <a:rPr lang="ru-RU" sz="1800" dirty="0" err="1">
                <a:effectLst/>
                <a:latin typeface="Times New Roman" panose="02020603050405020304" pitchFamily="18" charset="0"/>
                <a:ea typeface="SimSun" panose="02010600030101010101" pitchFamily="2" charset="-122"/>
              </a:rPr>
              <a:t>хоча</a:t>
            </a:r>
            <a:r>
              <a:rPr lang="ru-RU" sz="1800" dirty="0">
                <a:effectLst/>
                <a:latin typeface="Times New Roman" panose="02020603050405020304" pitchFamily="18" charset="0"/>
                <a:ea typeface="SimSun" panose="02010600030101010101" pitchFamily="2" charset="-122"/>
              </a:rPr>
              <a:t> дана </a:t>
            </a:r>
            <a:r>
              <a:rPr lang="ru-RU" sz="1800" dirty="0" err="1">
                <a:effectLst/>
                <a:latin typeface="Times New Roman" panose="02020603050405020304" pitchFamily="18" charset="0"/>
                <a:ea typeface="SimSun" panose="02010600030101010101" pitchFamily="2" charset="-122"/>
              </a:rPr>
              <a:t>ідея</a:t>
            </a:r>
            <a:r>
              <a:rPr lang="ru-RU" sz="1800" dirty="0">
                <a:effectLst/>
                <a:latin typeface="Times New Roman" panose="02020603050405020304" pitchFamily="18" charset="0"/>
                <a:ea typeface="SimSun" panose="02010600030101010101" pitchFamily="2" charset="-122"/>
              </a:rPr>
              <a:t> так не </a:t>
            </a:r>
            <a:r>
              <a:rPr lang="ru-RU" sz="1800" dirty="0" err="1">
                <a:effectLst/>
                <a:latin typeface="Times New Roman" panose="02020603050405020304" pitchFamily="18" charset="0"/>
                <a:ea typeface="SimSun" panose="02010600030101010101" pitchFamily="2" charset="-122"/>
              </a:rPr>
              <a:t>була</a:t>
            </a:r>
            <a:r>
              <a:rPr lang="ru-RU" sz="1800" dirty="0">
                <a:effectLst/>
                <a:latin typeface="Times New Roman" panose="02020603050405020304" pitchFamily="18" charset="0"/>
                <a:ea typeface="SimSun" panose="02010600030101010101" pitchFamily="2" charset="-122"/>
              </a:rPr>
              <a:t> остаточно теоретично </a:t>
            </a:r>
            <a:r>
              <a:rPr lang="ru-RU" sz="1800" dirty="0" err="1">
                <a:effectLst/>
                <a:latin typeface="Times New Roman" panose="02020603050405020304" pitchFamily="18" charset="0"/>
                <a:ea typeface="SimSun" panose="02010600030101010101" pitchFamily="2" charset="-122"/>
              </a:rPr>
              <a:t>осмислена</a:t>
            </a:r>
            <a:r>
              <a:rPr lang="ru-RU"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829949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318054"/>
            <a:ext cx="8892480" cy="503337"/>
          </a:xfrm>
        </p:spPr>
        <p:txBody>
          <a:bodyPr rtlCol="0">
            <a:normAutofit fontScale="90000"/>
          </a:bodyPr>
          <a:lstStyle/>
          <a:p>
            <a:pPr fontAlgn="auto">
              <a:spcAft>
                <a:spcPts val="0"/>
              </a:spcAft>
              <a:defRPr/>
            </a:pPr>
            <a:r>
              <a:rPr lang="ru-RU" b="1" dirty="0" err="1">
                <a:solidFill>
                  <a:schemeClr val="accent2">
                    <a:lumMod val="75000"/>
                  </a:schemeClr>
                </a:solidFill>
                <a:latin typeface="Times New Roman" panose="02020603050405020304" pitchFamily="18" charset="0"/>
                <a:cs typeface="Times New Roman" panose="02020603050405020304" pitchFamily="18" charset="0"/>
              </a:rPr>
              <a:t>Внесок</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римських</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юристів</a:t>
            </a:r>
            <a:r>
              <a:rPr lang="ru-RU" b="1" dirty="0">
                <a:solidFill>
                  <a:schemeClr val="accent2">
                    <a:lumMod val="75000"/>
                  </a:schemeClr>
                </a:solidFill>
                <a:latin typeface="Times New Roman" panose="02020603050405020304" pitchFamily="18" charset="0"/>
                <a:cs typeface="Times New Roman" panose="02020603050405020304" pitchFamily="18" charset="0"/>
              </a:rPr>
              <a:t> у </a:t>
            </a:r>
            <a:r>
              <a:rPr lang="ru-RU" b="1" dirty="0" err="1">
                <a:solidFill>
                  <a:schemeClr val="accent2">
                    <a:lumMod val="75000"/>
                  </a:schemeClr>
                </a:solidFill>
                <a:latin typeface="Times New Roman" panose="02020603050405020304" pitchFamily="18" charset="0"/>
                <a:cs typeface="Times New Roman" panose="02020603050405020304" pitchFamily="18" charset="0"/>
              </a:rPr>
              <a:t>розвиток</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теорії</a:t>
            </a:r>
            <a:r>
              <a:rPr lang="ru-RU" b="1" dirty="0">
                <a:solidFill>
                  <a:schemeClr val="accent2">
                    <a:lumMod val="75000"/>
                  </a:schemeClr>
                </a:solidFill>
                <a:latin typeface="Times New Roman" panose="02020603050405020304" pitchFamily="18" charset="0"/>
                <a:cs typeface="Times New Roman" panose="02020603050405020304" pitchFamily="18" charset="0"/>
              </a:rPr>
              <a:t> права</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dirty="0">
                <a:solidFill>
                  <a:schemeClr val="accent2">
                    <a:lumMod val="75000"/>
                  </a:schemeClr>
                </a:solidFill>
                <a:latin typeface="Times New Roman" panose="02020603050405020304" pitchFamily="18" charset="0"/>
                <a:cs typeface="Times New Roman" panose="02020603050405020304" pitchFamily="18" charset="0"/>
              </a:rPr>
              <a:t>(</a:t>
            </a:r>
            <a:r>
              <a:rPr lang="ru-RU" b="1" dirty="0" err="1">
                <a:solidFill>
                  <a:schemeClr val="accent2">
                    <a:lumMod val="75000"/>
                  </a:schemeClr>
                </a:solidFill>
                <a:latin typeface="Times New Roman" panose="02020603050405020304" pitchFamily="18" charset="0"/>
                <a:cs typeface="Times New Roman" panose="02020603050405020304" pitchFamily="18" charset="0"/>
              </a:rPr>
              <a:t>класифікація</a:t>
            </a:r>
            <a:r>
              <a:rPr lang="ru-RU" b="1" dirty="0">
                <a:solidFill>
                  <a:schemeClr val="accent2">
                    <a:lumMod val="75000"/>
                  </a:schemeClr>
                </a:solidFill>
                <a:latin typeface="Times New Roman" panose="02020603050405020304" pitchFamily="18" charset="0"/>
                <a:cs typeface="Times New Roman" panose="02020603050405020304" pitchFamily="18" charset="0"/>
              </a:rPr>
              <a:t> права)</a:t>
            </a:r>
            <a:br>
              <a:rPr lang="ru-RU" b="1" dirty="0">
                <a:solidFill>
                  <a:schemeClr val="accent2">
                    <a:lumMod val="75000"/>
                  </a:schemeClr>
                </a:solidFill>
                <a:latin typeface="Times New Roman" panose="02020603050405020304" pitchFamily="18" charset="0"/>
                <a:cs typeface="Times New Roman" panose="02020603050405020304" pitchFamily="18" charset="0"/>
              </a:rPr>
            </a:b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3508" y="1844824"/>
            <a:ext cx="8748972" cy="4824536"/>
          </a:xfrm>
        </p:spPr>
        <p:txBody>
          <a:bodyPr rtlCol="0">
            <a:normAutofit/>
          </a:bodyPr>
          <a:lstStyle/>
          <a:p>
            <a:pPr marL="342900" lvl="0" indent="-342900" algn="just">
              <a:buFont typeface="Symbol" panose="05050102010706020507" pitchFamily="18" charset="2"/>
              <a:buChar char=""/>
              <a:tabLst>
                <a:tab pos="270510" algn="l"/>
              </a:tabLst>
            </a:pPr>
            <a:endParaRPr lang="ru-UA" sz="1800" dirty="0">
              <a:effectLst/>
              <a:latin typeface="Times New Roman" panose="02020603050405020304" pitchFamily="18" charset="0"/>
              <a:ea typeface="SimSun" panose="02010600030101010101" pitchFamily="2" charset="-122"/>
            </a:endParaRPr>
          </a:p>
          <a:p>
            <a:pPr marL="0" lvl="0" indent="0" algn="just">
              <a:buNone/>
            </a:pPr>
            <a:endParaRPr lang="ru-RU" sz="2000" dirty="0">
              <a:latin typeface="Times New Roman" panose="02020603050405020304" pitchFamily="18" charset="0"/>
              <a:ea typeface="SimSun" panose="02010600030101010101" pitchFamily="2" charset="-122"/>
            </a:endParaRPr>
          </a:p>
          <a:p>
            <a:pPr marL="0" lvl="0" indent="0" algn="just">
              <a:buNone/>
            </a:pPr>
            <a:endParaRPr lang="ru-UA" sz="20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570F5613-D6F0-41F2-B3A6-450EEDD89F7C}"/>
              </a:ext>
            </a:extLst>
          </p:cNvPr>
          <p:cNvGraphicFramePr>
            <a:graphicFrameLocks noGrp="1"/>
          </p:cNvGraphicFramePr>
          <p:nvPr>
            <p:extLst>
              <p:ext uri="{D42A27DB-BD31-4B8C-83A1-F6EECF244321}">
                <p14:modId xmlns:p14="http://schemas.microsoft.com/office/powerpoint/2010/main" val="2297723329"/>
              </p:ext>
            </p:extLst>
          </p:nvPr>
        </p:nvGraphicFramePr>
        <p:xfrm>
          <a:off x="449542" y="2033951"/>
          <a:ext cx="8136904" cy="4824049"/>
        </p:xfrm>
        <a:graphic>
          <a:graphicData uri="http://schemas.openxmlformats.org/drawingml/2006/table">
            <a:tbl>
              <a:tblPr firstRow="1" firstCol="1" bandRow="1"/>
              <a:tblGrid>
                <a:gridCol w="1728192">
                  <a:extLst>
                    <a:ext uri="{9D8B030D-6E8A-4147-A177-3AD203B41FA5}">
                      <a16:colId xmlns:a16="http://schemas.microsoft.com/office/drawing/2014/main" val="3548013781"/>
                    </a:ext>
                  </a:extLst>
                </a:gridCol>
                <a:gridCol w="2307464">
                  <a:extLst>
                    <a:ext uri="{9D8B030D-6E8A-4147-A177-3AD203B41FA5}">
                      <a16:colId xmlns:a16="http://schemas.microsoft.com/office/drawing/2014/main" val="1048478503"/>
                    </a:ext>
                  </a:extLst>
                </a:gridCol>
                <a:gridCol w="2059830">
                  <a:extLst>
                    <a:ext uri="{9D8B030D-6E8A-4147-A177-3AD203B41FA5}">
                      <a16:colId xmlns:a16="http://schemas.microsoft.com/office/drawing/2014/main" val="2708668319"/>
                    </a:ext>
                  </a:extLst>
                </a:gridCol>
                <a:gridCol w="2041418">
                  <a:extLst>
                    <a:ext uri="{9D8B030D-6E8A-4147-A177-3AD203B41FA5}">
                      <a16:colId xmlns:a16="http://schemas.microsoft.com/office/drawing/2014/main" val="1248300630"/>
                    </a:ext>
                  </a:extLst>
                </a:gridCol>
              </a:tblGrid>
              <a:tr h="427632">
                <a:tc rowSpan="2">
                  <a:txBody>
                    <a:bodyPr/>
                    <a:lstStyle/>
                    <a:p>
                      <a:pPr algn="ctr"/>
                      <a:r>
                        <a:rPr lang="uk-UA" sz="1600" b="1">
                          <a:effectLst/>
                          <a:latin typeface="Times New Roman" panose="02020603050405020304" pitchFamily="18" charset="0"/>
                          <a:ea typeface="SimSun" panose="02010600030101010101" pitchFamily="2" charset="-122"/>
                        </a:rPr>
                        <a:t>Публічне право</a:t>
                      </a:r>
                      <a:endParaRPr lang="ru-UA" sz="1600">
                        <a:effectLst/>
                        <a:latin typeface="Times New Roman" panose="02020603050405020304" pitchFamily="18" charset="0"/>
                        <a:ea typeface="SimSun" panose="02010600030101010101" pitchFamily="2" charset="-122"/>
                      </a:endParaRPr>
                    </a:p>
                    <a:p>
                      <a:pPr algn="ctr"/>
                      <a:r>
                        <a:rPr lang="uk-UA" sz="1600" b="1">
                          <a:effectLst/>
                          <a:latin typeface="Times New Roman" panose="02020603050405020304" pitchFamily="18" charset="0"/>
                          <a:ea typeface="SimSun" panose="02010600030101010101" pitchFamily="2" charset="-122"/>
                        </a:rPr>
                        <a:t>(</a:t>
                      </a:r>
                      <a:r>
                        <a:rPr lang="en-US" sz="1600" b="1">
                          <a:effectLst/>
                          <a:latin typeface="Times New Roman" panose="02020603050405020304" pitchFamily="18" charset="0"/>
                          <a:ea typeface="SimSun" panose="02010600030101010101" pitchFamily="2" charset="-122"/>
                        </a:rPr>
                        <a:t>ius publicum</a:t>
                      </a:r>
                      <a:r>
                        <a:rPr lang="uk-UA" sz="1600" b="1">
                          <a:effectLst/>
                          <a:latin typeface="Times New Roman" panose="02020603050405020304" pitchFamily="18" charset="0"/>
                          <a:ea typeface="SimSun" panose="02010600030101010101" pitchFamily="2" charset="-122"/>
                        </a:rPr>
                        <a:t>)</a:t>
                      </a:r>
                      <a:endParaRPr lang="ru-UA"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uk-UA" sz="1600" b="1">
                          <a:effectLst/>
                          <a:latin typeface="Times New Roman" panose="02020603050405020304" pitchFamily="18" charset="0"/>
                          <a:ea typeface="SimSun" panose="02010600030101010101" pitchFamily="2" charset="-122"/>
                        </a:rPr>
                        <a:t>Приватне право (ius privatum)</a:t>
                      </a:r>
                      <a:endParaRPr lang="ru-UA" sz="1600">
                        <a:effectLst/>
                        <a:latin typeface="Times New Roman" panose="02020603050405020304" pitchFamily="18" charset="0"/>
                        <a:ea typeface="SimSun" panose="02010600030101010101" pitchFamily="2" charset="-122"/>
                      </a:endParaRPr>
                    </a:p>
                    <a:p>
                      <a:pPr algn="ctr"/>
                      <a:r>
                        <a:rPr lang="uk-UA" sz="1600">
                          <a:effectLst/>
                          <a:latin typeface="Times New Roman" panose="02020603050405020304" pitchFamily="18" charset="0"/>
                          <a:ea typeface="SimSun" panose="02010600030101010101" pitchFamily="2" charset="-122"/>
                        </a:rPr>
                        <a:t>(регулює положення приватних осіб)</a:t>
                      </a:r>
                      <a:endParaRPr lang="ru-UA"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UA"/>
                    </a:p>
                  </a:txBody>
                  <a:tcPr/>
                </a:tc>
                <a:tc hMerge="1">
                  <a:txBody>
                    <a:bodyPr/>
                    <a:lstStyle/>
                    <a:p>
                      <a:endParaRPr lang="ru-UA"/>
                    </a:p>
                  </a:txBody>
                  <a:tcPr/>
                </a:tc>
                <a:extLst>
                  <a:ext uri="{0D108BD9-81ED-4DB2-BD59-A6C34878D82A}">
                    <a16:rowId xmlns:a16="http://schemas.microsoft.com/office/drawing/2014/main" val="2949832134"/>
                  </a:ext>
                </a:extLst>
              </a:tr>
              <a:tr h="427632">
                <a:tc vMerge="1">
                  <a:txBody>
                    <a:bodyPr/>
                    <a:lstStyle/>
                    <a:p>
                      <a:endParaRPr lang="ru-UA"/>
                    </a:p>
                  </a:txBody>
                  <a:tcPr/>
                </a:tc>
                <a:tc>
                  <a:txBody>
                    <a:bodyPr/>
                    <a:lstStyle/>
                    <a:p>
                      <a:pPr algn="ctr"/>
                      <a:r>
                        <a:rPr lang="uk-UA" sz="1600" b="1">
                          <a:effectLst/>
                          <a:latin typeface="Times New Roman" panose="02020603050405020304" pitchFamily="18" charset="0"/>
                          <a:ea typeface="SimSun" panose="02010600030101010101" pitchFamily="2" charset="-122"/>
                        </a:rPr>
                        <a:t>Природне право</a:t>
                      </a:r>
                      <a:endParaRPr lang="ru-UA" sz="1600">
                        <a:effectLst/>
                        <a:latin typeface="Times New Roman" panose="02020603050405020304" pitchFamily="18" charset="0"/>
                        <a:ea typeface="SimSun" panose="02010600030101010101" pitchFamily="2" charset="-122"/>
                      </a:endParaRPr>
                    </a:p>
                    <a:p>
                      <a:pPr algn="ctr"/>
                      <a:r>
                        <a:rPr lang="uk-UA" sz="1600" b="1">
                          <a:effectLst/>
                          <a:latin typeface="Times New Roman" panose="02020603050405020304" pitchFamily="18" charset="0"/>
                          <a:ea typeface="SimSun" panose="02010600030101010101" pitchFamily="2" charset="-122"/>
                        </a:rPr>
                        <a:t>(</a:t>
                      </a:r>
                      <a:r>
                        <a:rPr lang="en-US" sz="1600" b="1">
                          <a:effectLst/>
                          <a:latin typeface="Times New Roman" panose="02020603050405020304" pitchFamily="18" charset="0"/>
                          <a:ea typeface="SimSun" panose="02010600030101010101" pitchFamily="2" charset="-122"/>
                        </a:rPr>
                        <a:t>ius naturale</a:t>
                      </a:r>
                      <a:r>
                        <a:rPr lang="uk-UA" sz="1600" b="1">
                          <a:effectLst/>
                          <a:latin typeface="Times New Roman" panose="02020603050405020304" pitchFamily="18" charset="0"/>
                          <a:ea typeface="SimSun" panose="02010600030101010101" pitchFamily="2" charset="-122"/>
                        </a:rPr>
                        <a:t>)</a:t>
                      </a:r>
                      <a:endParaRPr lang="ru-UA"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b="1">
                          <a:effectLst/>
                          <a:latin typeface="Times New Roman" panose="02020603050405020304" pitchFamily="18" charset="0"/>
                          <a:ea typeface="SimSun" panose="02010600030101010101" pitchFamily="2" charset="-122"/>
                        </a:rPr>
                        <a:t>Право народів</a:t>
                      </a:r>
                      <a:endParaRPr lang="ru-UA" sz="1600">
                        <a:effectLst/>
                        <a:latin typeface="Times New Roman" panose="02020603050405020304" pitchFamily="18" charset="0"/>
                        <a:ea typeface="SimSun" panose="02010600030101010101" pitchFamily="2" charset="-122"/>
                      </a:endParaRPr>
                    </a:p>
                    <a:p>
                      <a:pPr algn="ctr"/>
                      <a:r>
                        <a:rPr lang="en-US" sz="1600" b="1">
                          <a:effectLst/>
                          <a:latin typeface="Times New Roman" panose="02020603050405020304" pitchFamily="18" charset="0"/>
                          <a:ea typeface="SimSun" panose="02010600030101010101" pitchFamily="2" charset="-122"/>
                        </a:rPr>
                        <a:t>(ius gentum)</a:t>
                      </a:r>
                      <a:endParaRPr lang="ru-UA"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600" b="1">
                          <a:effectLst/>
                          <a:latin typeface="Times New Roman" panose="02020603050405020304" pitchFamily="18" charset="0"/>
                          <a:ea typeface="SimSun" panose="02010600030101010101" pitchFamily="2" charset="-122"/>
                        </a:rPr>
                        <a:t>Цивільне право </a:t>
                      </a:r>
                      <a:endParaRPr lang="ru-UA" sz="1600">
                        <a:effectLst/>
                        <a:latin typeface="Times New Roman" panose="02020603050405020304" pitchFamily="18" charset="0"/>
                        <a:ea typeface="SimSun" panose="02010600030101010101" pitchFamily="2" charset="-122"/>
                      </a:endParaRPr>
                    </a:p>
                    <a:p>
                      <a:pPr algn="ctr"/>
                      <a:r>
                        <a:rPr lang="en-US" sz="1600" b="1">
                          <a:effectLst/>
                          <a:latin typeface="Times New Roman" panose="02020603050405020304" pitchFamily="18" charset="0"/>
                          <a:ea typeface="SimSun" panose="02010600030101010101" pitchFamily="2" charset="-122"/>
                        </a:rPr>
                        <a:t>(ius civile)</a:t>
                      </a:r>
                      <a:endParaRPr lang="ru-UA"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6757252"/>
                  </a:ext>
                </a:extLst>
              </a:tr>
              <a:tr h="3848689">
                <a:tc>
                  <a:txBody>
                    <a:bodyPr/>
                    <a:lstStyle/>
                    <a:p>
                      <a:pPr algn="just"/>
                      <a:r>
                        <a:rPr lang="uk-UA" sz="1600">
                          <a:effectLst/>
                          <a:latin typeface="Times New Roman" panose="02020603050405020304" pitchFamily="18" charset="0"/>
                          <a:ea typeface="SimSun" panose="02010600030101010101" pitchFamily="2" charset="-122"/>
                        </a:rPr>
                        <a:t>Регулює положення римської держави та суспільства в цілому.</a:t>
                      </a:r>
                      <a:endParaRPr lang="ru-UA"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1125" algn="just"/>
                      <a:r>
                        <a:rPr lang="uk-UA" sz="1600" dirty="0">
                          <a:effectLst/>
                          <a:latin typeface="Times New Roman" panose="02020603050405020304" pitchFamily="18" charset="0"/>
                          <a:ea typeface="SimSun" panose="02010600030101010101" pitchFamily="2" charset="-122"/>
                        </a:rPr>
                        <a:t>Об’єднує усі юридично  значимі «справедливі накази природи».</a:t>
                      </a:r>
                      <a:endParaRPr lang="ru-UA" sz="1600" dirty="0">
                        <a:effectLst/>
                        <a:latin typeface="Times New Roman" panose="02020603050405020304" pitchFamily="18" charset="0"/>
                        <a:ea typeface="SimSun" panose="02010600030101010101" pitchFamily="2" charset="-122"/>
                      </a:endParaRPr>
                    </a:p>
                    <a:p>
                      <a:pPr indent="111125" algn="just"/>
                      <a:r>
                        <a:rPr lang="uk-UA" sz="1600" dirty="0">
                          <a:effectLst/>
                          <a:latin typeface="Times New Roman" panose="02020603050405020304" pitchFamily="18" charset="0"/>
                          <a:ea typeface="SimSun" panose="02010600030101010101" pitchFamily="2" charset="-122"/>
                        </a:rPr>
                        <a:t>Природне право очевидне і зрозуміле. Цим принципам від природи «навчені» не лише люди, але і</a:t>
                      </a:r>
                      <a:r>
                        <a:rPr lang="uk-UA" sz="1600" b="1" dirty="0">
                          <a:effectLst/>
                          <a:latin typeface="Times New Roman" panose="02020603050405020304" pitchFamily="18" charset="0"/>
                          <a:ea typeface="SimSun" panose="02010600030101010101" pitchFamily="2" charset="-122"/>
                        </a:rPr>
                        <a:t> все живе</a:t>
                      </a:r>
                      <a:r>
                        <a:rPr lang="uk-UA" sz="1600" dirty="0">
                          <a:effectLst/>
                          <a:latin typeface="Times New Roman" panose="02020603050405020304" pitchFamily="18" charset="0"/>
                          <a:ea typeface="SimSun" panose="02010600030101010101" pitchFamily="2" charset="-122"/>
                        </a:rPr>
                        <a:t>: захист </a:t>
                      </a:r>
                      <a:r>
                        <a:rPr lang="uk-UA" sz="1600" i="1" dirty="0">
                          <a:effectLst/>
                          <a:latin typeface="Times New Roman" panose="02020603050405020304" pitchFamily="18" charset="0"/>
                          <a:ea typeface="SimSun" panose="02010600030101010101" pitchFamily="2" charset="-122"/>
                        </a:rPr>
                        <a:t>життя, піклування про потомство, майно тощо.</a:t>
                      </a:r>
                      <a:endParaRPr lang="ru-UA" sz="16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just"/>
                      <a:r>
                        <a:rPr lang="uk-UA" sz="1600" dirty="0">
                          <a:effectLst/>
                          <a:latin typeface="Times New Roman" panose="02020603050405020304" pitchFamily="18" charset="0"/>
                          <a:ea typeface="SimSun" panose="02010600030101010101" pitchFamily="2" charset="-122"/>
                        </a:rPr>
                        <a:t>Засновані на справедливості правові принципи,  </a:t>
                      </a:r>
                      <a:r>
                        <a:rPr lang="uk-UA" sz="1600" b="1" dirty="0">
                          <a:effectLst/>
                          <a:latin typeface="Times New Roman" panose="02020603050405020304" pitchFamily="18" charset="0"/>
                          <a:ea typeface="SimSun" panose="02010600030101010101" pitchFamily="2" charset="-122"/>
                        </a:rPr>
                        <a:t>спільні для усіх народів</a:t>
                      </a:r>
                      <a:r>
                        <a:rPr lang="uk-UA" sz="1600" dirty="0">
                          <a:effectLst/>
                          <a:latin typeface="Times New Roman" panose="02020603050405020304" pitchFamily="18" charset="0"/>
                          <a:ea typeface="SimSun" panose="02010600030101010101" pitchFamily="2" charset="-122"/>
                        </a:rPr>
                        <a:t>.</a:t>
                      </a:r>
                      <a:endParaRPr lang="ru-UA" sz="1600" dirty="0">
                        <a:effectLst/>
                        <a:latin typeface="Times New Roman" panose="02020603050405020304" pitchFamily="18" charset="0"/>
                        <a:ea typeface="SimSun" panose="02010600030101010101" pitchFamily="2" charset="-122"/>
                      </a:endParaRPr>
                    </a:p>
                    <a:p>
                      <a:pPr indent="19050" algn="just"/>
                      <a:r>
                        <a:rPr lang="uk-UA" sz="1600" dirty="0">
                          <a:effectLst/>
                          <a:latin typeface="Times New Roman" panose="02020603050405020304" pitchFamily="18" charset="0"/>
                          <a:ea typeface="SimSun" panose="02010600030101010101" pitchFamily="2" charset="-122"/>
                        </a:rPr>
                        <a:t>Може включати </a:t>
                      </a:r>
                      <a:r>
                        <a:rPr lang="uk-UA" sz="1600" b="1" dirty="0">
                          <a:effectLst/>
                          <a:latin typeface="Times New Roman" panose="02020603050405020304" pitchFamily="18" charset="0"/>
                          <a:ea typeface="SimSun" panose="02010600030101010101" pitchFamily="2" charset="-122"/>
                        </a:rPr>
                        <a:t>місцеві правові звичаї і закони</a:t>
                      </a:r>
                      <a:r>
                        <a:rPr lang="uk-UA" sz="1600" dirty="0">
                          <a:effectLst/>
                          <a:latin typeface="Times New Roman" panose="02020603050405020304" pitchFamily="18" charset="0"/>
                          <a:ea typeface="SimSun" panose="02010600030101010101" pitchFamily="2" charset="-122"/>
                        </a:rPr>
                        <a:t>, якщо вони не протирічать природній справедливості.</a:t>
                      </a:r>
                      <a:endParaRPr lang="ru-UA" sz="1600" dirty="0">
                        <a:effectLst/>
                        <a:latin typeface="Times New Roman" panose="02020603050405020304" pitchFamily="18" charset="0"/>
                        <a:ea typeface="SimSun" panose="02010600030101010101" pitchFamily="2" charset="-122"/>
                      </a:endParaRPr>
                    </a:p>
                    <a:p>
                      <a:pPr indent="101600" algn="just"/>
                      <a:r>
                        <a:rPr lang="uk-UA" sz="1600" dirty="0">
                          <a:effectLst/>
                          <a:latin typeface="Times New Roman" panose="02020603050405020304" pitchFamily="18" charset="0"/>
                          <a:ea typeface="SimSun" panose="02010600030101010101" pitchFamily="2" charset="-122"/>
                        </a:rPr>
                        <a:t>Іноді розглядається як частина природного права.</a:t>
                      </a:r>
                      <a:endParaRPr lang="ru-UA" sz="16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0490" algn="just"/>
                      <a:r>
                        <a:rPr lang="uk-UA" sz="1600" dirty="0">
                          <a:effectLst/>
                          <a:latin typeface="Times New Roman" panose="02020603050405020304" pitchFamily="18" charset="0"/>
                          <a:ea typeface="SimSun" panose="02010600030101010101" pitchFamily="2" charset="-122"/>
                        </a:rPr>
                        <a:t>Римське право у вузькому значенні. </a:t>
                      </a:r>
                      <a:endParaRPr lang="ru-UA" sz="1600" dirty="0">
                        <a:effectLst/>
                        <a:latin typeface="Times New Roman" panose="02020603050405020304" pitchFamily="18" charset="0"/>
                        <a:ea typeface="SimSun" panose="02010600030101010101" pitchFamily="2" charset="-122"/>
                      </a:endParaRPr>
                    </a:p>
                    <a:p>
                      <a:pPr indent="110490" algn="just"/>
                      <a:r>
                        <a:rPr lang="uk-UA" sz="1600" b="1" dirty="0">
                          <a:effectLst/>
                          <a:latin typeface="Times New Roman" panose="02020603050405020304" pitchFamily="18" charset="0"/>
                          <a:ea typeface="SimSun" panose="02010600030101010101" pitchFamily="2" charset="-122"/>
                        </a:rPr>
                        <a:t>Встановлене римською державою</a:t>
                      </a:r>
                      <a:r>
                        <a:rPr lang="uk-UA" sz="1600" dirty="0">
                          <a:effectLst/>
                          <a:latin typeface="Times New Roman" panose="02020603050405020304" pitchFamily="18" charset="0"/>
                          <a:ea typeface="SimSun" panose="02010600030101010101" pitchFamily="2" charset="-122"/>
                        </a:rPr>
                        <a:t> та визначає </a:t>
                      </a:r>
                      <a:r>
                        <a:rPr lang="uk-UA" sz="1600" b="1" dirty="0">
                          <a:effectLst/>
                          <a:latin typeface="Times New Roman" panose="02020603050405020304" pitchFamily="18" charset="0"/>
                          <a:ea typeface="SimSun" panose="02010600030101010101" pitchFamily="2" charset="-122"/>
                        </a:rPr>
                        <a:t>права та обов’язки громадян</a:t>
                      </a:r>
                      <a:r>
                        <a:rPr lang="uk-UA" sz="1600" dirty="0">
                          <a:effectLst/>
                          <a:latin typeface="Times New Roman" panose="02020603050405020304" pitchFamily="18" charset="0"/>
                          <a:ea typeface="SimSun" panose="02010600030101010101" pitchFamily="2" charset="-122"/>
                        </a:rPr>
                        <a:t> Риму (від лат. </a:t>
                      </a:r>
                      <a:r>
                        <a:rPr lang="uk-UA" sz="1600" i="1" dirty="0">
                          <a:effectLst/>
                          <a:latin typeface="Times New Roman" panose="02020603050405020304" pitchFamily="18" charset="0"/>
                          <a:ea typeface="SimSun" panose="02010600030101010101" pitchFamily="2" charset="-122"/>
                        </a:rPr>
                        <a:t>«</a:t>
                      </a:r>
                      <a:r>
                        <a:rPr lang="en-US" sz="1600" i="1" dirty="0">
                          <a:effectLst/>
                          <a:latin typeface="Times New Roman" panose="02020603050405020304" pitchFamily="18" charset="0"/>
                          <a:ea typeface="SimSun" panose="02010600030101010101" pitchFamily="2" charset="-122"/>
                        </a:rPr>
                        <a:t>civil</a:t>
                      </a:r>
                      <a:r>
                        <a:rPr lang="uk-UA" sz="1600" i="1" dirty="0">
                          <a:effectLst/>
                          <a:latin typeface="Times New Roman" panose="02020603050405020304" pitchFamily="18" charset="0"/>
                          <a:ea typeface="SimSun" panose="02010600030101010101" pitchFamily="2" charset="-122"/>
                        </a:rPr>
                        <a:t>»</a:t>
                      </a:r>
                      <a:r>
                        <a:rPr lang="uk-UA" sz="1600" dirty="0">
                          <a:effectLst/>
                          <a:latin typeface="Times New Roman" panose="02020603050405020304" pitchFamily="18" charset="0"/>
                          <a:ea typeface="SimSun" panose="02010600030101010101" pitchFamily="2" charset="-122"/>
                        </a:rPr>
                        <a:t> -  </a:t>
                      </a:r>
                      <a:r>
                        <a:rPr lang="uk-UA" sz="1600" i="1" dirty="0">
                          <a:effectLst/>
                          <a:latin typeface="Times New Roman" panose="02020603050405020304" pitchFamily="18" charset="0"/>
                          <a:ea typeface="SimSun" panose="02010600030101010101" pitchFamily="2" charset="-122"/>
                        </a:rPr>
                        <a:t>«громадянин»</a:t>
                      </a:r>
                      <a:r>
                        <a:rPr lang="uk-UA" sz="1600" dirty="0">
                          <a:effectLst/>
                          <a:latin typeface="Times New Roman" panose="02020603050405020304" pitchFamily="18" charset="0"/>
                          <a:ea typeface="SimSun" panose="02010600030101010101" pitchFamily="2" charset="-122"/>
                        </a:rPr>
                        <a:t>).</a:t>
                      </a:r>
                      <a:endParaRPr lang="ru-UA" sz="1600" dirty="0">
                        <a:effectLst/>
                        <a:latin typeface="Times New Roman" panose="02020603050405020304" pitchFamily="18" charset="0"/>
                        <a:ea typeface="SimSun" panose="02010600030101010101" pitchFamily="2" charset="-122"/>
                      </a:endParaRPr>
                    </a:p>
                    <a:p>
                      <a:pPr indent="110490" algn="just"/>
                      <a:r>
                        <a:rPr lang="uk-UA" sz="1600" dirty="0">
                          <a:effectLst/>
                          <a:latin typeface="Times New Roman" panose="02020603050405020304" pitchFamily="18" charset="0"/>
                          <a:ea typeface="SimSun" panose="02010600030101010101" pitchFamily="2" charset="-122"/>
                        </a:rPr>
                        <a:t>Базується на принципах природного права та не відділяється від нього.</a:t>
                      </a:r>
                      <a:endParaRPr lang="ru-UA" sz="1600" dirty="0">
                        <a:effectLst/>
                        <a:latin typeface="Times New Roman" panose="02020603050405020304" pitchFamily="18" charset="0"/>
                        <a:ea typeface="SimSun" panose="02010600030101010101" pitchFamily="2" charset="-122"/>
                      </a:endParaRPr>
                    </a:p>
                    <a:p>
                      <a:pPr algn="just"/>
                      <a:r>
                        <a:rPr lang="uk-UA" sz="1600" dirty="0">
                          <a:effectLst/>
                          <a:latin typeface="Times New Roman" panose="02020603050405020304" pitchFamily="18" charset="0"/>
                          <a:ea typeface="SimSun" panose="02010600030101010101" pitchFamily="2" charset="-122"/>
                        </a:rPr>
                        <a:t> </a:t>
                      </a:r>
                      <a:endParaRPr lang="ru-UA" sz="16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507800"/>
                  </a:ext>
                </a:extLst>
              </a:tr>
            </a:tbl>
          </a:graphicData>
        </a:graphic>
      </p:graphicFrame>
    </p:spTree>
    <p:extLst>
      <p:ext uri="{BB962C8B-B14F-4D97-AF65-F5344CB8AC3E}">
        <p14:creationId xmlns:p14="http://schemas.microsoft.com/office/powerpoint/2010/main" val="4103681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23850" y="908050"/>
            <a:ext cx="7200900" cy="2520950"/>
          </a:xfrm>
        </p:spPr>
        <p:txBody>
          <a:bodyPr/>
          <a:lstStyle/>
          <a:p>
            <a:br>
              <a:rPr lang="uk-UA" b="1">
                <a:latin typeface="Times New Roman" pitchFamily="18" charset="0"/>
                <a:cs typeface="Times New Roman" pitchFamily="18" charset="0"/>
              </a:rPr>
            </a:br>
            <a:endParaRPr lang="ru-RU"/>
          </a:p>
        </p:txBody>
      </p:sp>
      <p:sp>
        <p:nvSpPr>
          <p:cNvPr id="23554" name="Объект 2"/>
          <p:cNvSpPr>
            <a:spLocks noGrp="1"/>
          </p:cNvSpPr>
          <p:nvPr>
            <p:ph idx="1"/>
          </p:nvPr>
        </p:nvSpPr>
        <p:spPr>
          <a:xfrm>
            <a:off x="457200" y="2276475"/>
            <a:ext cx="8229600" cy="3849688"/>
          </a:xfrm>
        </p:spPr>
        <p:txBody>
          <a:bodyPr/>
          <a:lstStyle/>
          <a:p>
            <a:pPr marL="0" indent="0" algn="ctr">
              <a:buFont typeface="Arial" charset="0"/>
              <a:buNone/>
            </a:pPr>
            <a:r>
              <a:rPr lang="uk-UA" sz="5400" b="1">
                <a:latin typeface="Times New Roman" pitchFamily="18" charset="0"/>
                <a:cs typeface="Times New Roman" pitchFamily="18" charset="0"/>
              </a:rPr>
              <a:t>ДЯКУЮ ЗА УВАГУ!</a:t>
            </a:r>
            <a:endParaRPr lang="uk-U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Загальний </a:t>
            </a:r>
            <a:r>
              <a:rPr lang="ru-RU" b="1" dirty="0" err="1">
                <a:solidFill>
                  <a:schemeClr val="accent2">
                    <a:lumMod val="75000"/>
                  </a:schemeClr>
                </a:solidFill>
                <a:latin typeface="Times New Roman" panose="02020603050405020304" pitchFamily="18" charset="0"/>
                <a:cs typeface="Times New Roman" panose="02020603050405020304" pitchFamily="18" charset="0"/>
              </a:rPr>
              <a:t>огляд</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античної</a:t>
            </a:r>
            <a:r>
              <a:rPr lang="ru-RU" b="1" dirty="0">
                <a:solidFill>
                  <a:schemeClr val="accent2">
                    <a:lumMod val="75000"/>
                  </a:schemeClr>
                </a:solidFill>
                <a:latin typeface="Times New Roman" panose="02020603050405020304" pitchFamily="18" charset="0"/>
                <a:cs typeface="Times New Roman" panose="02020603050405020304" pitchFamily="18" charset="0"/>
              </a:rPr>
              <a:t> культурно-</a:t>
            </a:r>
            <a:r>
              <a:rPr lang="ru-RU" b="1" dirty="0" err="1">
                <a:solidFill>
                  <a:schemeClr val="accent2">
                    <a:lumMod val="75000"/>
                  </a:schemeClr>
                </a:solidFill>
                <a:latin typeface="Times New Roman" panose="02020603050405020304" pitchFamily="18" charset="0"/>
                <a:cs typeface="Times New Roman" panose="02020603050405020304" pitchFamily="18" charset="0"/>
              </a:rPr>
              <a:t>правової</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парадигми</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(часові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межі</a:t>
            </a:r>
            <a:r>
              <a:rPr lang="ru-RU" b="1" i="1" dirty="0">
                <a:solidFill>
                  <a:schemeClr val="accent2">
                    <a:lumMod val="75000"/>
                  </a:schemeClr>
                </a:solidFill>
                <a:latin typeface="Times New Roman" panose="02020603050405020304" pitchFamily="18" charset="0"/>
                <a:cs typeface="Times New Roman" panose="02020603050405020304" pitchFamily="18" charset="0"/>
              </a:rPr>
              <a:t> та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періодизація</a:t>
            </a:r>
            <a:r>
              <a:rPr lang="ru-RU" b="1" i="1" dirty="0">
                <a:solidFill>
                  <a:schemeClr val="accent2">
                    <a:lumMod val="75000"/>
                  </a:schemeClr>
                </a:solidFill>
                <a:latin typeface="Times New Roman" panose="02020603050405020304" pitchFamily="18" charset="0"/>
                <a:cs typeface="Times New Roman" panose="02020603050405020304" pitchFamily="18" charset="0"/>
              </a:rPr>
              <a:t>)</a:t>
            </a:r>
            <a:br>
              <a:rPr lang="ru-RU" b="1" dirty="0">
                <a:solidFill>
                  <a:schemeClr val="accent2">
                    <a:lumMod val="75000"/>
                  </a:schemeClr>
                </a:solidFill>
                <a:latin typeface="Times New Roman" panose="02020603050405020304" pitchFamily="18" charset="0"/>
                <a:cs typeface="Times New Roman" panose="02020603050405020304" pitchFamily="18" charset="0"/>
              </a:rPr>
            </a:br>
            <a:endParaRPr lang="ru-RU"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4240" y="2060848"/>
            <a:ext cx="8229600" cy="4440940"/>
          </a:xfrm>
        </p:spPr>
        <p:txBody>
          <a:bodyPr rtlCol="0">
            <a:normAutofit fontScale="92500"/>
          </a:bodyPr>
          <a:lstStyle/>
          <a:p>
            <a:pPr indent="111125" algn="ctr"/>
            <a:r>
              <a:rPr lang="en-US" sz="2400" dirty="0">
                <a:effectLst/>
                <a:latin typeface="Times New Roman" panose="02020603050405020304" pitchFamily="18" charset="0"/>
                <a:ea typeface="SimSun" panose="02010600030101010101" pitchFamily="2" charset="-122"/>
              </a:rPr>
              <a:t>VIII</a:t>
            </a:r>
            <a:r>
              <a:rPr lang="uk-UA" sz="2400" dirty="0">
                <a:effectLst/>
                <a:latin typeface="Times New Roman" panose="02020603050405020304" pitchFamily="18" charset="0"/>
                <a:ea typeface="SimSun" panose="02010600030101010101" pitchFamily="2" charset="-122"/>
              </a:rPr>
              <a:t> ст. до н.е.</a:t>
            </a:r>
            <a:r>
              <a:rPr lang="ru-RU" sz="2400" dirty="0">
                <a:effectLst/>
                <a:latin typeface="Times New Roman" panose="02020603050405020304" pitchFamily="18" charset="0"/>
                <a:ea typeface="SimSun" panose="02010600030101010101" pitchFamily="2" charset="-122"/>
              </a:rPr>
              <a:t> – </a:t>
            </a:r>
            <a:r>
              <a:rPr lang="en-US" sz="2400" dirty="0">
                <a:effectLst/>
                <a:latin typeface="Times New Roman" panose="02020603050405020304" pitchFamily="18" charset="0"/>
                <a:ea typeface="SimSun" panose="02010600030101010101" pitchFamily="2" charset="-122"/>
              </a:rPr>
              <a:t>V</a:t>
            </a:r>
            <a:r>
              <a:rPr lang="uk-UA" sz="2400" dirty="0">
                <a:effectLst/>
                <a:latin typeface="Times New Roman" panose="02020603050405020304" pitchFamily="18" charset="0"/>
                <a:ea typeface="SimSun" panose="02010600030101010101" pitchFamily="2" charset="-122"/>
              </a:rPr>
              <a:t>, або</a:t>
            </a:r>
            <a:r>
              <a:rPr lang="en-US" sz="2400" dirty="0">
                <a:effectLst/>
                <a:latin typeface="Times New Roman" panose="02020603050405020304" pitchFamily="18" charset="0"/>
                <a:ea typeface="SimSun" panose="02010600030101010101" pitchFamily="2" charset="-122"/>
              </a:rPr>
              <a:t>VI</a:t>
            </a:r>
            <a:r>
              <a:rPr lang="uk-UA" sz="2400" dirty="0">
                <a:effectLst/>
                <a:latin typeface="Times New Roman" panose="02020603050405020304" pitchFamily="18" charset="0"/>
                <a:ea typeface="SimSun" panose="02010600030101010101" pitchFamily="2" charset="-122"/>
              </a:rPr>
              <a:t> ст. н.е.</a:t>
            </a:r>
          </a:p>
          <a:p>
            <a:pPr indent="0" algn="ctr">
              <a:buNone/>
            </a:pPr>
            <a:r>
              <a:rPr lang="uk-UA" sz="2400" dirty="0">
                <a:effectLst/>
                <a:latin typeface="Times New Roman" panose="02020603050405020304" pitchFamily="18" charset="0"/>
                <a:ea typeface="SimSun" panose="02010600030101010101" pitchFamily="2" charset="-122"/>
              </a:rPr>
              <a:t>Добу Античності (від лат. </a:t>
            </a:r>
            <a:r>
              <a:rPr lang="ru-RU" sz="2400" i="1" dirty="0" err="1">
                <a:solidFill>
                  <a:srgbClr val="222222"/>
                </a:solidFill>
                <a:effectLst/>
                <a:latin typeface="Times New Roman" panose="02020603050405020304" pitchFamily="18" charset="0"/>
                <a:ea typeface="SimSun" panose="02010600030101010101" pitchFamily="2" charset="-122"/>
              </a:rPr>
              <a:t>Antiqu</a:t>
            </a:r>
            <a:r>
              <a:rPr lang="en-US" sz="2400" i="1" dirty="0">
                <a:solidFill>
                  <a:srgbClr val="222222"/>
                </a:solidFill>
                <a:effectLst/>
                <a:latin typeface="Times New Roman" panose="02020603050405020304" pitchFamily="18" charset="0"/>
                <a:ea typeface="SimSun" panose="02010600030101010101" pitchFamily="2" charset="-122"/>
              </a:rPr>
              <a:t>u</a:t>
            </a:r>
            <a:r>
              <a:rPr lang="ru-RU" sz="2400" i="1" dirty="0">
                <a:solidFill>
                  <a:srgbClr val="222222"/>
                </a:solidFill>
                <a:effectLst/>
                <a:latin typeface="Times New Roman" panose="02020603050405020304" pitchFamily="18" charset="0"/>
                <a:ea typeface="SimSun" panose="02010600030101010101" pitchFamily="2" charset="-122"/>
              </a:rPr>
              <a:t>s</a:t>
            </a:r>
            <a:r>
              <a:rPr lang="uk-UA" sz="2400" i="1" dirty="0">
                <a:solidFill>
                  <a:srgbClr val="222222"/>
                </a:solidFill>
                <a:effectLst/>
                <a:latin typeface="Times New Roman" panose="02020603050405020304" pitchFamily="18" charset="0"/>
                <a:ea typeface="SimSun" panose="02010600030101010101" pitchFamily="2" charset="-122"/>
              </a:rPr>
              <a:t> - </a:t>
            </a:r>
            <a:r>
              <a:rPr lang="uk-UA" sz="2400" dirty="0">
                <a:solidFill>
                  <a:srgbClr val="222222"/>
                </a:solidFill>
                <a:effectLst/>
                <a:latin typeface="Times New Roman" panose="02020603050405020304" pitchFamily="18" charset="0"/>
                <a:ea typeface="SimSun" panose="02010600030101010101" pitchFamily="2" charset="-122"/>
              </a:rPr>
              <a:t>стародавній</a:t>
            </a:r>
            <a:r>
              <a:rPr lang="uk-UA" sz="2400" dirty="0">
                <a:effectLst/>
                <a:latin typeface="Times New Roman" panose="02020603050405020304" pitchFamily="18" charset="0"/>
                <a:ea typeface="SimSun" panose="02010600030101010101" pitchFamily="2" charset="-122"/>
              </a:rPr>
              <a:t>), умовно поділяють на 3 етапи:</a:t>
            </a:r>
            <a:endParaRPr lang="ru-UA" sz="2400" dirty="0">
              <a:effectLst/>
              <a:latin typeface="Times New Roman" panose="02020603050405020304" pitchFamily="18" charset="0"/>
              <a:ea typeface="SimSun" panose="02010600030101010101" pitchFamily="2" charset="-122"/>
            </a:endParaRPr>
          </a:p>
          <a:p>
            <a:pPr marL="342900" lvl="0" indent="-342900" algn="just">
              <a:buFont typeface="+mj-lt"/>
              <a:buAutoNum type="arabicPeriod"/>
            </a:pPr>
            <a:r>
              <a:rPr lang="uk-UA" sz="2400" b="1" i="1" dirty="0">
                <a:effectLst/>
                <a:latin typeface="Times New Roman" panose="02020603050405020304" pitchFamily="18" charset="0"/>
                <a:ea typeface="SimSun" panose="02010600030101010101" pitchFamily="2" charset="-122"/>
              </a:rPr>
              <a:t>Рання античність</a:t>
            </a:r>
            <a:r>
              <a:rPr lang="uk-UA" sz="2400" dirty="0">
                <a:effectLst/>
                <a:latin typeface="Times New Roman" panose="02020603050405020304" pitchFamily="18" charset="0"/>
                <a:ea typeface="SimSun" panose="02010600030101010101" pitchFamily="2" charset="-122"/>
              </a:rPr>
              <a:t> (</a:t>
            </a:r>
            <a:r>
              <a:rPr lang="en-US" sz="2400" dirty="0">
                <a:solidFill>
                  <a:srgbClr val="222222"/>
                </a:solidFill>
                <a:effectLst/>
                <a:latin typeface="Times New Roman" panose="02020603050405020304" pitchFamily="18" charset="0"/>
                <a:ea typeface="Times New Roman" panose="02020603050405020304" pitchFamily="18" charset="0"/>
              </a:rPr>
              <a:t>VIII</a:t>
            </a:r>
            <a:r>
              <a:rPr lang="uk-UA" sz="2400" dirty="0">
                <a:solidFill>
                  <a:srgbClr val="222222"/>
                </a:solidFill>
                <a:effectLst/>
                <a:latin typeface="Times New Roman" panose="02020603050405020304" pitchFamily="18" charset="0"/>
                <a:ea typeface="Times New Roman" panose="02020603050405020304" pitchFamily="18" charset="0"/>
              </a:rPr>
              <a:t>ст.</a:t>
            </a:r>
            <a:r>
              <a:rPr lang="ru-RU" sz="2400" dirty="0">
                <a:solidFill>
                  <a:srgbClr val="222222"/>
                </a:solidFill>
                <a:effectLst/>
                <a:latin typeface="Times New Roman" panose="02020603050405020304" pitchFamily="18" charset="0"/>
                <a:ea typeface="Times New Roman" panose="02020603050405020304" pitchFamily="18" charset="0"/>
              </a:rPr>
              <a:t> до</a:t>
            </a:r>
            <a:r>
              <a:rPr lang="en-US" sz="2400" dirty="0">
                <a:solidFill>
                  <a:srgbClr val="222222"/>
                </a:solidFill>
                <a:effectLst/>
                <a:latin typeface="Times New Roman" panose="02020603050405020304" pitchFamily="18" charset="0"/>
                <a:ea typeface="Times New Roman" panose="02020603050405020304" pitchFamily="18" charset="0"/>
              </a:rPr>
              <a:t> </a:t>
            </a:r>
            <a:r>
              <a:rPr lang="ru-RU" sz="2400" dirty="0">
                <a:solidFill>
                  <a:srgbClr val="222222"/>
                </a:solidFill>
                <a:effectLst/>
                <a:latin typeface="Times New Roman" panose="02020603050405020304" pitchFamily="18" charset="0"/>
                <a:ea typeface="Times New Roman" panose="02020603050405020304" pitchFamily="18" charset="0"/>
              </a:rPr>
              <a:t>н.</a:t>
            </a:r>
            <a:r>
              <a:rPr lang="en-US" sz="2400" dirty="0">
                <a:solidFill>
                  <a:srgbClr val="222222"/>
                </a:solidFill>
                <a:effectLst/>
                <a:latin typeface="Times New Roman" panose="02020603050405020304" pitchFamily="18" charset="0"/>
                <a:ea typeface="Times New Roman" panose="02020603050405020304" pitchFamily="18" charset="0"/>
              </a:rPr>
              <a:t> </a:t>
            </a:r>
            <a:r>
              <a:rPr lang="uk-UA" sz="2400" dirty="0">
                <a:solidFill>
                  <a:srgbClr val="222222"/>
                </a:solidFill>
                <a:effectLst/>
                <a:latin typeface="Times New Roman" panose="02020603050405020304" pitchFamily="18" charset="0"/>
                <a:ea typeface="Times New Roman" panose="02020603050405020304" pitchFamily="18" charset="0"/>
              </a:rPr>
              <a:t>е</a:t>
            </a:r>
            <a:r>
              <a:rPr lang="ru-RU" sz="2400" dirty="0">
                <a:solidFill>
                  <a:srgbClr val="222222"/>
                </a:solidFill>
                <a:effectLst/>
                <a:latin typeface="Times New Roman" panose="02020603050405020304" pitchFamily="18" charset="0"/>
                <a:ea typeface="Times New Roman" panose="02020603050405020304" pitchFamily="18" charset="0"/>
              </a:rPr>
              <a:t>.</a:t>
            </a:r>
            <a:r>
              <a:rPr lang="en-US" sz="2400" dirty="0">
                <a:solidFill>
                  <a:srgbClr val="222222"/>
                </a:solidFill>
                <a:effectLst/>
                <a:latin typeface="Times New Roman" panose="02020603050405020304" pitchFamily="18" charset="0"/>
                <a:ea typeface="Times New Roman" panose="02020603050405020304" pitchFamily="18" charset="0"/>
              </a:rPr>
              <a:t> </a:t>
            </a:r>
            <a:r>
              <a:rPr lang="ru-RU" sz="2400" dirty="0">
                <a:solidFill>
                  <a:srgbClr val="222222"/>
                </a:solidFill>
                <a:effectLst/>
                <a:latin typeface="Times New Roman" panose="02020603050405020304" pitchFamily="18" charset="0"/>
                <a:ea typeface="Times New Roman" panose="02020603050405020304" pitchFamily="18" charset="0"/>
              </a:rPr>
              <a:t>— </a:t>
            </a:r>
            <a:r>
              <a:rPr lang="en-US" sz="2400" dirty="0">
                <a:solidFill>
                  <a:srgbClr val="222222"/>
                </a:solidFill>
                <a:effectLst/>
                <a:latin typeface="Times New Roman" panose="02020603050405020304" pitchFamily="18" charset="0"/>
                <a:ea typeface="Times New Roman" panose="02020603050405020304" pitchFamily="18" charset="0"/>
              </a:rPr>
              <a:t>IV</a:t>
            </a:r>
            <a:r>
              <a:rPr lang="uk-UA" sz="2400" dirty="0" err="1">
                <a:solidFill>
                  <a:srgbClr val="222222"/>
                </a:solidFill>
                <a:effectLst/>
                <a:latin typeface="Times New Roman" panose="02020603050405020304" pitchFamily="18" charset="0"/>
                <a:ea typeface="Times New Roman" panose="02020603050405020304" pitchFamily="18" charset="0"/>
              </a:rPr>
              <a:t>ст</a:t>
            </a:r>
            <a:r>
              <a:rPr lang="ru-RU" sz="2400" dirty="0">
                <a:solidFill>
                  <a:srgbClr val="222222"/>
                </a:solidFill>
                <a:effectLst/>
                <a:latin typeface="Times New Roman" panose="02020603050405020304" pitchFamily="18" charset="0"/>
                <a:ea typeface="Times New Roman" panose="02020603050405020304" pitchFamily="18" charset="0"/>
              </a:rPr>
              <a:t> до</a:t>
            </a:r>
            <a:r>
              <a:rPr lang="en-US" sz="2400" dirty="0">
                <a:solidFill>
                  <a:srgbClr val="222222"/>
                </a:solidFill>
                <a:effectLst/>
                <a:latin typeface="Times New Roman" panose="02020603050405020304" pitchFamily="18" charset="0"/>
                <a:ea typeface="Times New Roman" panose="02020603050405020304" pitchFamily="18" charset="0"/>
              </a:rPr>
              <a:t> </a:t>
            </a:r>
            <a:r>
              <a:rPr lang="ru-RU" sz="2400" dirty="0">
                <a:solidFill>
                  <a:srgbClr val="222222"/>
                </a:solidFill>
                <a:effectLst/>
                <a:latin typeface="Times New Roman" panose="02020603050405020304" pitchFamily="18" charset="0"/>
                <a:ea typeface="Times New Roman" panose="02020603050405020304" pitchFamily="18" charset="0"/>
              </a:rPr>
              <a:t>н.</a:t>
            </a:r>
            <a:r>
              <a:rPr lang="en-US" sz="2400" dirty="0">
                <a:solidFill>
                  <a:srgbClr val="222222"/>
                </a:solidFill>
                <a:effectLst/>
                <a:latin typeface="Times New Roman" panose="02020603050405020304" pitchFamily="18" charset="0"/>
                <a:ea typeface="Times New Roman" panose="02020603050405020304" pitchFamily="18" charset="0"/>
              </a:rPr>
              <a:t> </a:t>
            </a:r>
            <a:r>
              <a:rPr lang="uk-UA" sz="2400" dirty="0">
                <a:solidFill>
                  <a:srgbClr val="222222"/>
                </a:solidFill>
                <a:effectLst/>
                <a:latin typeface="Times New Roman" panose="02020603050405020304" pitchFamily="18" charset="0"/>
                <a:ea typeface="Times New Roman" panose="02020603050405020304" pitchFamily="18" charset="0"/>
              </a:rPr>
              <a:t>е</a:t>
            </a:r>
            <a:r>
              <a:rPr lang="ru-RU" sz="2400" dirty="0">
                <a:solidFill>
                  <a:srgbClr val="222222"/>
                </a:solidFill>
                <a:effectLst/>
                <a:latin typeface="Times New Roman" panose="02020603050405020304" pitchFamily="18" charset="0"/>
                <a:ea typeface="Times New Roman" panose="02020603050405020304" pitchFamily="18" charset="0"/>
              </a:rPr>
              <a:t>.</a:t>
            </a:r>
            <a:r>
              <a:rPr lang="uk-UA" sz="2400" dirty="0">
                <a:effectLst/>
                <a:latin typeface="Times New Roman" panose="02020603050405020304" pitchFamily="18" charset="0"/>
                <a:ea typeface="SimSun" panose="02010600030101010101" pitchFamily="2" charset="-122"/>
              </a:rPr>
              <a:t>) - період утворення та розвитку </a:t>
            </a:r>
            <a:r>
              <a:rPr lang="uk-UA" sz="2400" i="1" dirty="0">
                <a:effectLst/>
                <a:latin typeface="Times New Roman" panose="02020603050405020304" pitchFamily="18" charset="0"/>
                <a:ea typeface="SimSun" panose="02010600030101010101" pitchFamily="2" charset="-122"/>
              </a:rPr>
              <a:t>грецьких полісів</a:t>
            </a:r>
            <a:r>
              <a:rPr lang="uk-UA" sz="2400" dirty="0">
                <a:effectLst/>
                <a:latin typeface="Times New Roman" panose="02020603050405020304" pitchFamily="18" charset="0"/>
                <a:ea typeface="SimSun" panose="02010600030101010101" pitchFamily="2" charset="-122"/>
              </a:rPr>
              <a:t> до виникнення </a:t>
            </a:r>
            <a:r>
              <a:rPr lang="uk-UA" sz="2400" i="1" dirty="0">
                <a:effectLst/>
                <a:latin typeface="Times New Roman" panose="02020603050405020304" pitchFamily="18" charset="0"/>
                <a:ea typeface="SimSun" panose="02010600030101010101" pitchFamily="2" charset="-122"/>
              </a:rPr>
              <a:t>Римської держави</a:t>
            </a:r>
            <a:r>
              <a:rPr lang="uk-UA" sz="2400" dirty="0">
                <a:effectLst/>
                <a:latin typeface="Times New Roman" panose="02020603050405020304" pitchFamily="18" charset="0"/>
                <a:ea typeface="SimSun" panose="02010600030101010101" pitchFamily="2" charset="-122"/>
              </a:rPr>
              <a:t>;</a:t>
            </a:r>
            <a:endParaRPr lang="ru-UA" sz="2400" dirty="0">
              <a:effectLst/>
              <a:latin typeface="Times New Roman" panose="02020603050405020304" pitchFamily="18" charset="0"/>
              <a:ea typeface="SimSun" panose="02010600030101010101" pitchFamily="2" charset="-122"/>
            </a:endParaRPr>
          </a:p>
          <a:p>
            <a:pPr marL="342900" lvl="0" indent="-342900" algn="just">
              <a:buFont typeface="+mj-lt"/>
              <a:buAutoNum type="arabicPeriod"/>
            </a:pPr>
            <a:r>
              <a:rPr lang="uk-UA" sz="2400" b="1" i="1" dirty="0">
                <a:effectLst/>
                <a:latin typeface="Times New Roman" panose="02020603050405020304" pitchFamily="18" charset="0"/>
                <a:ea typeface="SimSun" panose="02010600030101010101" pitchFamily="2" charset="-122"/>
              </a:rPr>
              <a:t>Класична античність </a:t>
            </a:r>
            <a:r>
              <a:rPr lang="uk-UA" sz="2400" dirty="0">
                <a:solidFill>
                  <a:srgbClr val="222222"/>
                </a:solidFill>
                <a:effectLst/>
                <a:latin typeface="Times New Roman" panose="02020603050405020304" pitchFamily="18" charset="0"/>
                <a:ea typeface="Times New Roman" panose="02020603050405020304" pitchFamily="18" charset="0"/>
              </a:rPr>
              <a:t>(</a:t>
            </a:r>
            <a:r>
              <a:rPr lang="en-US" sz="2400" dirty="0">
                <a:solidFill>
                  <a:srgbClr val="222222"/>
                </a:solidFill>
                <a:effectLst/>
                <a:latin typeface="Times New Roman" panose="02020603050405020304" pitchFamily="18" charset="0"/>
                <a:ea typeface="Times New Roman" panose="02020603050405020304" pitchFamily="18" charset="0"/>
              </a:rPr>
              <a:t>IV</a:t>
            </a:r>
            <a:r>
              <a:rPr lang="uk-UA" sz="2400" dirty="0">
                <a:solidFill>
                  <a:srgbClr val="222222"/>
                </a:solidFill>
                <a:effectLst/>
                <a:latin typeface="Times New Roman" panose="02020603050405020304" pitchFamily="18" charset="0"/>
                <a:ea typeface="Times New Roman" panose="02020603050405020304" pitchFamily="18" charset="0"/>
              </a:rPr>
              <a:t> ст. до</a:t>
            </a:r>
            <a:r>
              <a:rPr lang="en-US" sz="2400" dirty="0">
                <a:solidFill>
                  <a:srgbClr val="222222"/>
                </a:solidFill>
                <a:effectLst/>
                <a:latin typeface="Times New Roman" panose="02020603050405020304" pitchFamily="18" charset="0"/>
                <a:ea typeface="Times New Roman" panose="02020603050405020304" pitchFamily="18" charset="0"/>
              </a:rPr>
              <a:t> </a:t>
            </a:r>
            <a:r>
              <a:rPr lang="uk-UA" sz="2400" dirty="0">
                <a:solidFill>
                  <a:srgbClr val="222222"/>
                </a:solidFill>
                <a:effectLst/>
                <a:latin typeface="Times New Roman" panose="02020603050405020304" pitchFamily="18" charset="0"/>
                <a:ea typeface="Times New Roman" panose="02020603050405020304" pitchFamily="18" charset="0"/>
              </a:rPr>
              <a:t>н.</a:t>
            </a:r>
            <a:r>
              <a:rPr lang="en-US" sz="2400" dirty="0">
                <a:solidFill>
                  <a:srgbClr val="222222"/>
                </a:solidFill>
                <a:effectLst/>
                <a:latin typeface="Times New Roman" panose="02020603050405020304" pitchFamily="18" charset="0"/>
                <a:ea typeface="Times New Roman" panose="02020603050405020304" pitchFamily="18" charset="0"/>
              </a:rPr>
              <a:t> </a:t>
            </a:r>
            <a:r>
              <a:rPr lang="uk-UA" sz="2400" dirty="0">
                <a:solidFill>
                  <a:srgbClr val="222222"/>
                </a:solidFill>
                <a:effectLst/>
                <a:latin typeface="Times New Roman" panose="02020603050405020304" pitchFamily="18" charset="0"/>
                <a:ea typeface="Times New Roman" panose="02020603050405020304" pitchFamily="18" charset="0"/>
              </a:rPr>
              <a:t>е.</a:t>
            </a:r>
            <a:r>
              <a:rPr lang="en-US" sz="2400" dirty="0">
                <a:solidFill>
                  <a:srgbClr val="222222"/>
                </a:solidFill>
                <a:effectLst/>
                <a:latin typeface="Times New Roman" panose="02020603050405020304" pitchFamily="18" charset="0"/>
                <a:ea typeface="Times New Roman" panose="02020603050405020304" pitchFamily="18" charset="0"/>
              </a:rPr>
              <a:t> </a:t>
            </a:r>
            <a:r>
              <a:rPr lang="uk-UA" sz="2400" dirty="0">
                <a:solidFill>
                  <a:srgbClr val="222222"/>
                </a:solidFill>
                <a:effectLst/>
                <a:latin typeface="Times New Roman" panose="02020603050405020304" pitchFamily="18" charset="0"/>
                <a:ea typeface="Times New Roman" panose="02020603050405020304" pitchFamily="18" charset="0"/>
              </a:rPr>
              <a:t>— </a:t>
            </a:r>
            <a:r>
              <a:rPr lang="en-US" sz="2400" dirty="0">
                <a:solidFill>
                  <a:srgbClr val="222222"/>
                </a:solidFill>
                <a:effectLst/>
                <a:latin typeface="Times New Roman" panose="02020603050405020304" pitchFamily="18" charset="0"/>
                <a:ea typeface="Times New Roman" panose="02020603050405020304" pitchFamily="18" charset="0"/>
              </a:rPr>
              <a:t>II</a:t>
            </a:r>
            <a:r>
              <a:rPr lang="uk-UA" sz="2400" dirty="0">
                <a:solidFill>
                  <a:srgbClr val="222222"/>
                </a:solidFill>
                <a:effectLst/>
                <a:latin typeface="Times New Roman" panose="02020603050405020304" pitchFamily="18" charset="0"/>
                <a:ea typeface="Times New Roman" panose="02020603050405020304" pitchFamily="18" charset="0"/>
              </a:rPr>
              <a:t> </a:t>
            </a:r>
            <a:r>
              <a:rPr lang="uk-UA" sz="2400" dirty="0" err="1">
                <a:solidFill>
                  <a:srgbClr val="222222"/>
                </a:solidFill>
                <a:effectLst/>
                <a:latin typeface="Times New Roman" panose="02020603050405020304" pitchFamily="18" charset="0"/>
                <a:ea typeface="Times New Roman" panose="02020603050405020304" pitchFamily="18" charset="0"/>
              </a:rPr>
              <a:t>ст</a:t>
            </a:r>
            <a:r>
              <a:rPr lang="uk-UA" sz="2400" dirty="0">
                <a:solidFill>
                  <a:srgbClr val="222222"/>
                </a:solidFill>
                <a:effectLst/>
                <a:latin typeface="Times New Roman" panose="02020603050405020304" pitchFamily="18" charset="0"/>
                <a:ea typeface="Times New Roman" panose="02020603050405020304" pitchFamily="18" charset="0"/>
              </a:rPr>
              <a:t> н.е.</a:t>
            </a:r>
            <a:r>
              <a:rPr lang="uk-UA" sz="2400" dirty="0">
                <a:effectLst/>
                <a:latin typeface="Times New Roman" panose="02020603050405020304" pitchFamily="18" charset="0"/>
                <a:ea typeface="SimSun" panose="02010600030101010101" pitchFamily="2" charset="-122"/>
              </a:rPr>
              <a:t>) –період </a:t>
            </a:r>
            <a:r>
              <a:rPr lang="uk-UA" sz="2400" i="1" dirty="0">
                <a:effectLst/>
                <a:latin typeface="Times New Roman" panose="02020603050405020304" pitchFamily="18" charset="0"/>
                <a:ea typeface="SimSun" panose="02010600030101010101" pitchFamily="2" charset="-122"/>
              </a:rPr>
              <a:t>цивілізаційної експансії Греції та Риму</a:t>
            </a:r>
            <a:r>
              <a:rPr lang="uk-UA" sz="2400" dirty="0">
                <a:effectLst/>
                <a:latin typeface="Times New Roman" panose="02020603050405020304" pitchFamily="18" charset="0"/>
                <a:ea typeface="SimSun" panose="02010600030101010101" pitchFamily="2" charset="-122"/>
              </a:rPr>
              <a:t> (умовно від </a:t>
            </a:r>
            <a:r>
              <a:rPr lang="uk-UA" sz="2400" dirty="0" err="1">
                <a:effectLst/>
                <a:latin typeface="Times New Roman" panose="02020603050405020304" pitchFamily="18" charset="0"/>
                <a:ea typeface="SimSun" panose="02010600030101010101" pitchFamily="2" charset="-122"/>
              </a:rPr>
              <a:t>Александра</a:t>
            </a:r>
            <a:r>
              <a:rPr lang="uk-UA" sz="2400" dirty="0">
                <a:effectLst/>
                <a:latin typeface="Times New Roman" panose="02020603050405020304" pitchFamily="18" charset="0"/>
                <a:ea typeface="SimSun" panose="02010600030101010101" pitchFamily="2" charset="-122"/>
              </a:rPr>
              <a:t> Македонського до смерті імператора Марка Аврелія);</a:t>
            </a:r>
          </a:p>
          <a:p>
            <a:pPr marL="342900" lvl="0" indent="-342900" algn="just">
              <a:buFont typeface="+mj-lt"/>
              <a:buAutoNum type="arabicPeriod"/>
            </a:pPr>
            <a:r>
              <a:rPr lang="uk-UA" sz="2400" b="1" i="1" dirty="0">
                <a:effectLst/>
                <a:latin typeface="Times New Roman" panose="02020603050405020304" pitchFamily="18" charset="0"/>
                <a:ea typeface="SimSun" panose="02010600030101010101" pitchFamily="2" charset="-122"/>
              </a:rPr>
              <a:t>Пізня античність</a:t>
            </a:r>
            <a:r>
              <a:rPr lang="uk-UA" sz="2400" dirty="0">
                <a:effectLst/>
                <a:latin typeface="Times New Roman" panose="02020603050405020304" pitchFamily="18" charset="0"/>
                <a:ea typeface="SimSun" panose="02010600030101010101" pitchFamily="2" charset="-122"/>
              </a:rPr>
              <a:t> (кінець ІІ ст. – </a:t>
            </a:r>
            <a:r>
              <a:rPr lang="en-US" sz="2400" dirty="0">
                <a:effectLst/>
                <a:latin typeface="Times New Roman" panose="02020603050405020304" pitchFamily="18" charset="0"/>
                <a:ea typeface="SimSun" panose="02010600030101010101" pitchFamily="2" charset="-122"/>
              </a:rPr>
              <a:t>V</a:t>
            </a:r>
            <a:r>
              <a:rPr lang="uk-UA" sz="2400" dirty="0">
                <a:effectLst/>
                <a:latin typeface="Times New Roman" panose="02020603050405020304" pitchFamily="18" charset="0"/>
                <a:ea typeface="SimSun" panose="02010600030101010101" pitchFamily="2" charset="-122"/>
              </a:rPr>
              <a:t>, або </a:t>
            </a:r>
            <a:r>
              <a:rPr lang="en-US" sz="2400" dirty="0">
                <a:effectLst/>
                <a:latin typeface="Times New Roman" panose="02020603050405020304" pitchFamily="18" charset="0"/>
                <a:ea typeface="SimSun" panose="02010600030101010101" pitchFamily="2" charset="-122"/>
              </a:rPr>
              <a:t>VI</a:t>
            </a:r>
            <a:r>
              <a:rPr lang="uk-UA" sz="2400" dirty="0">
                <a:effectLst/>
                <a:latin typeface="Times New Roman" panose="02020603050405020304" pitchFamily="18" charset="0"/>
                <a:ea typeface="SimSun" panose="02010600030101010101" pitchFamily="2" charset="-122"/>
              </a:rPr>
              <a:t> ст.) – період </a:t>
            </a:r>
            <a:r>
              <a:rPr lang="uk-UA" sz="2400" i="1" dirty="0">
                <a:effectLst/>
                <a:latin typeface="Times New Roman" panose="02020603050405020304" pitchFamily="18" charset="0"/>
                <a:ea typeface="SimSun" panose="02010600030101010101" pitchFamily="2" charset="-122"/>
              </a:rPr>
              <a:t>поступового занепаду Римської держави</a:t>
            </a:r>
            <a:r>
              <a:rPr lang="uk-UA" sz="2400" dirty="0">
                <a:effectLst/>
                <a:latin typeface="Times New Roman" panose="02020603050405020304" pitchFamily="18" charset="0"/>
                <a:ea typeface="SimSun" panose="02010600030101010101" pitchFamily="2" charset="-122"/>
              </a:rPr>
              <a:t> до падіння Західної Римської імперії (476 р.)</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583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Загальний </a:t>
            </a:r>
            <a:r>
              <a:rPr lang="ru-RU" b="1" dirty="0" err="1">
                <a:solidFill>
                  <a:schemeClr val="accent2">
                    <a:lumMod val="75000"/>
                  </a:schemeClr>
                </a:solidFill>
                <a:latin typeface="Times New Roman" panose="02020603050405020304" pitchFamily="18" charset="0"/>
                <a:cs typeface="Times New Roman" panose="02020603050405020304" pitchFamily="18" charset="0"/>
              </a:rPr>
              <a:t>огляд</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античної</a:t>
            </a:r>
            <a:r>
              <a:rPr lang="ru-RU" b="1" dirty="0">
                <a:solidFill>
                  <a:schemeClr val="accent2">
                    <a:lumMod val="75000"/>
                  </a:schemeClr>
                </a:solidFill>
                <a:latin typeface="Times New Roman" panose="02020603050405020304" pitchFamily="18" charset="0"/>
                <a:cs typeface="Times New Roman" panose="02020603050405020304" pitchFamily="18" charset="0"/>
              </a:rPr>
              <a:t> культурно-</a:t>
            </a:r>
            <a:r>
              <a:rPr lang="ru-RU" b="1" dirty="0" err="1">
                <a:solidFill>
                  <a:schemeClr val="accent2">
                    <a:lumMod val="75000"/>
                  </a:schemeClr>
                </a:solidFill>
                <a:latin typeface="Times New Roman" panose="02020603050405020304" pitchFamily="18" charset="0"/>
                <a:cs typeface="Times New Roman" panose="02020603050405020304" pitchFamily="18" charset="0"/>
              </a:rPr>
              <a:t>правової</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парадигми</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b="1" i="1" dirty="0">
                <a:solidFill>
                  <a:schemeClr val="accent2">
                    <a:lumMod val="75000"/>
                  </a:schemeClr>
                </a:solidFill>
                <a:latin typeface="Times New Roman" panose="02020603050405020304" pitchFamily="18" charset="0"/>
                <a:cs typeface="Times New Roman" panose="02020603050405020304" pitchFamily="18" charset="0"/>
              </a:rPr>
              <a:t>(</a:t>
            </a:r>
            <a:r>
              <a:rPr lang="ru-RU" b="1" i="1" dirty="0" err="1">
                <a:solidFill>
                  <a:schemeClr val="accent2">
                    <a:lumMod val="75000"/>
                  </a:schemeClr>
                </a:solidFill>
                <a:latin typeface="Times New Roman" panose="02020603050405020304" pitchFamily="18" charset="0"/>
                <a:cs typeface="Times New Roman" panose="02020603050405020304" pitchFamily="18" charset="0"/>
              </a:rPr>
              <a:t>історичні</a:t>
            </a:r>
            <a:r>
              <a:rPr lang="ru-RU" b="1" i="1" dirty="0">
                <a:solidFill>
                  <a:schemeClr val="accent2">
                    <a:lumMod val="75000"/>
                  </a:schemeClr>
                </a:solidFill>
                <a:latin typeface="Times New Roman" panose="02020603050405020304" pitchFamily="18" charset="0"/>
                <a:cs typeface="Times New Roman" panose="02020603050405020304" pitchFamily="18" charset="0"/>
              </a:rPr>
              <a:t>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події</a:t>
            </a:r>
            <a:r>
              <a:rPr lang="ru-RU" b="1" i="1" dirty="0">
                <a:solidFill>
                  <a:schemeClr val="accent2">
                    <a:lumMod val="75000"/>
                  </a:schemeClr>
                </a:solidFill>
                <a:latin typeface="Times New Roman" panose="02020603050405020304" pitchFamily="18" charset="0"/>
                <a:cs typeface="Times New Roman" panose="02020603050405020304" pitchFamily="18" charset="0"/>
              </a:rPr>
              <a:t> та </a:t>
            </a:r>
            <a:r>
              <a:rPr lang="ru-RU" b="1" i="1" dirty="0" err="1">
                <a:solidFill>
                  <a:schemeClr val="accent2">
                    <a:lumMod val="75000"/>
                  </a:schemeClr>
                </a:solidFill>
                <a:latin typeface="Times New Roman" panose="02020603050405020304" pitchFamily="18" charset="0"/>
                <a:cs typeface="Times New Roman" panose="02020603050405020304" pitchFamily="18" charset="0"/>
              </a:rPr>
              <a:t>процеси</a:t>
            </a:r>
            <a:r>
              <a:rPr lang="ru-RU" b="1" i="1" dirty="0">
                <a:solidFill>
                  <a:schemeClr val="accent2">
                    <a:lumMod val="75000"/>
                  </a:schemeClr>
                </a:solidFill>
                <a:latin typeface="Times New Roman" panose="02020603050405020304" pitchFamily="18" charset="0"/>
                <a:cs typeface="Times New Roman" panose="02020603050405020304" pitchFamily="18" charset="0"/>
              </a:rPr>
              <a:t> )</a:t>
            </a:r>
            <a:br>
              <a:rPr lang="ru-RU" b="1" dirty="0">
                <a:solidFill>
                  <a:schemeClr val="accent2">
                    <a:lumMod val="75000"/>
                  </a:schemeClr>
                </a:solidFill>
                <a:latin typeface="Times New Roman" panose="02020603050405020304" pitchFamily="18" charset="0"/>
                <a:cs typeface="Times New Roman" panose="02020603050405020304" pitchFamily="18" charset="0"/>
              </a:rPr>
            </a:br>
            <a:endParaRPr lang="ru-RU"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4240" y="2060848"/>
            <a:ext cx="8229600" cy="4440940"/>
          </a:xfrm>
        </p:spPr>
        <p:txBody>
          <a:bodyPr rtlCol="0">
            <a:normAutofit/>
          </a:bodyPr>
          <a:lstStyle/>
          <a:p>
            <a:pPr marL="342900" lvl="0" indent="-342900" algn="just">
              <a:buFont typeface="Symbol" panose="05050102010706020507" pitchFamily="18" charset="2"/>
              <a:buChar char=""/>
            </a:pPr>
            <a:r>
              <a:rPr lang="uk-UA" sz="2400" dirty="0">
                <a:effectLst/>
                <a:latin typeface="Times New Roman" panose="02020603050405020304" pitchFamily="18" charset="0"/>
                <a:ea typeface="SimSun" panose="02010600030101010101" pitchFamily="2" charset="-122"/>
              </a:rPr>
              <a:t>Формування і розвиток рабовласницького способу виробництва;</a:t>
            </a:r>
            <a:endParaRPr lang="ru-UA" sz="24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2400" dirty="0">
                <a:effectLst/>
                <a:latin typeface="Times New Roman" panose="02020603050405020304" pitchFamily="18" charset="0"/>
                <a:ea typeface="SimSun" panose="02010600030101010101" pitchFamily="2" charset="-122"/>
              </a:rPr>
              <a:t>Утворення давньогрецьких держав-полісів;</a:t>
            </a:r>
            <a:endParaRPr lang="ru-UA" sz="24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2400" dirty="0">
                <a:effectLst/>
                <a:latin typeface="Times New Roman" panose="02020603050405020304" pitchFamily="18" charset="0"/>
                <a:ea typeface="SimSun" panose="02010600030101010101" pitchFamily="2" charset="-122"/>
              </a:rPr>
              <a:t>Культурно-цивілізаційна експансія Греції та Риму на народи Європи, Малої Азії та Північної Африки;</a:t>
            </a:r>
            <a:endParaRPr lang="ru-UA" sz="24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2400" dirty="0">
                <a:effectLst/>
                <a:latin typeface="Times New Roman" panose="02020603050405020304" pitchFamily="18" charset="0"/>
                <a:ea typeface="SimSun" panose="02010600030101010101" pitchFamily="2" charset="-122"/>
              </a:rPr>
              <a:t>Політична та військова експансія Римської Імперії;</a:t>
            </a:r>
            <a:endParaRPr lang="ru-UA" sz="2400" dirty="0">
              <a:effectLst/>
              <a:latin typeface="Times New Roman" panose="02020603050405020304" pitchFamily="18" charset="0"/>
              <a:ea typeface="SimSun" panose="02010600030101010101" pitchFamily="2" charset="-122"/>
            </a:endParaRPr>
          </a:p>
          <a:p>
            <a:r>
              <a:rPr lang="uk-UA" sz="2400" dirty="0">
                <a:effectLst/>
                <a:latin typeface="Times New Roman" panose="02020603050405020304" pitchFamily="18" charset="0"/>
                <a:ea typeface="SimSun" panose="02010600030101010101" pitchFamily="2" charset="-122"/>
              </a:rPr>
              <a:t>Виникнення та розвиток Афінської демократії та Римської республіки</a:t>
            </a: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9713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4240" y="1124744"/>
            <a:ext cx="8229600" cy="791369"/>
          </a:xfrm>
        </p:spPr>
        <p:txBody>
          <a:bodyPr rtlCol="0">
            <a:normAutofit fontScale="90000"/>
          </a:bodyPr>
          <a:lstStyle/>
          <a:p>
            <a:pPr fontAlgn="auto">
              <a:spcAft>
                <a:spcPts val="0"/>
              </a:spcAft>
              <a:defRPr/>
            </a:pPr>
            <a:r>
              <a:rPr lang="uk-UA" b="1" dirty="0">
                <a:solidFill>
                  <a:schemeClr val="accent2">
                    <a:lumMod val="75000"/>
                  </a:schemeClr>
                </a:solidFill>
                <a:latin typeface="Times New Roman" panose="02020603050405020304" pitchFamily="18" charset="0"/>
                <a:cs typeface="Times New Roman" panose="02020603050405020304" pitchFamily="18" charset="0"/>
              </a:rPr>
              <a:t>Загальний огляд античної культурно-правової парадигми</a:t>
            </a:r>
            <a:br>
              <a:rPr lang="uk-UA" b="1" dirty="0">
                <a:solidFill>
                  <a:schemeClr val="accent2">
                    <a:lumMod val="75000"/>
                  </a:schemeClr>
                </a:solidFill>
                <a:latin typeface="Times New Roman" panose="02020603050405020304" pitchFamily="18" charset="0"/>
                <a:cs typeface="Times New Roman" panose="02020603050405020304" pitchFamily="18" charset="0"/>
              </a:rPr>
            </a:br>
            <a:r>
              <a:rPr lang="uk-UA" b="1" i="1" dirty="0">
                <a:solidFill>
                  <a:schemeClr val="accent2">
                    <a:lumMod val="75000"/>
                  </a:schemeClr>
                </a:solidFill>
                <a:latin typeface="Times New Roman" panose="02020603050405020304" pitchFamily="18" charset="0"/>
                <a:cs typeface="Times New Roman" panose="02020603050405020304" pitchFamily="18" charset="0"/>
              </a:rPr>
              <a:t>(загальні риси </a:t>
            </a:r>
            <a:r>
              <a:rPr lang="uk-UA" b="1" i="1" dirty="0" err="1">
                <a:solidFill>
                  <a:schemeClr val="accent2">
                    <a:lumMod val="75000"/>
                  </a:schemeClr>
                </a:solidFill>
                <a:latin typeface="Times New Roman" panose="02020603050405020304" pitchFamily="18" charset="0"/>
                <a:cs typeface="Times New Roman" panose="02020603050405020304" pitchFamily="18" charset="0"/>
              </a:rPr>
              <a:t>філософсько</a:t>
            </a:r>
            <a:r>
              <a:rPr lang="uk-UA" b="1" i="1" dirty="0">
                <a:solidFill>
                  <a:schemeClr val="accent2">
                    <a:lumMod val="75000"/>
                  </a:schemeClr>
                </a:solidFill>
                <a:latin typeface="Times New Roman" panose="02020603050405020304" pitchFamily="18" charset="0"/>
                <a:cs typeface="Times New Roman" panose="02020603050405020304" pitchFamily="18" charset="0"/>
              </a:rPr>
              <a:t>-правового світогляду)</a:t>
            </a:r>
            <a:br>
              <a:rPr lang="ru-RU" b="1" dirty="0">
                <a:solidFill>
                  <a:schemeClr val="accent2">
                    <a:lumMod val="75000"/>
                  </a:schemeClr>
                </a:solidFill>
                <a:latin typeface="Times New Roman" panose="02020603050405020304" pitchFamily="18" charset="0"/>
                <a:cs typeface="Times New Roman" panose="02020603050405020304" pitchFamily="18" charset="0"/>
              </a:rPr>
            </a:br>
            <a:endParaRPr lang="ru-RU"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4240" y="2492896"/>
            <a:ext cx="8229600" cy="4248472"/>
          </a:xfrm>
        </p:spPr>
        <p:txBody>
          <a:bodyPr rtlCol="0">
            <a:normAutofit fontScale="92500" lnSpcReduction="10000"/>
          </a:bodyPr>
          <a:lstStyle/>
          <a:p>
            <a:pPr marL="342900" lvl="0" indent="-342900" algn="just">
              <a:buFont typeface="Symbol" panose="05050102010706020507" pitchFamily="18" charset="2"/>
              <a:buChar char=""/>
            </a:pPr>
            <a:r>
              <a:rPr lang="uk-UA" sz="1800" dirty="0">
                <a:effectLst/>
                <a:latin typeface="Times New Roman" panose="02020603050405020304" pitchFamily="18" charset="0"/>
                <a:ea typeface="SimSun" panose="02010600030101010101" pitchFamily="2" charset="-122"/>
              </a:rPr>
              <a:t>Філософи античності, загалом, поділяли </a:t>
            </a:r>
            <a:r>
              <a:rPr lang="uk-UA" sz="1800" b="1" dirty="0">
                <a:effectLst/>
                <a:latin typeface="Times New Roman" panose="02020603050405020304" pitchFamily="18" charset="0"/>
                <a:ea typeface="SimSun" panose="02010600030101010101" pitchFamily="2" charset="-122"/>
              </a:rPr>
              <a:t>природно-правові</a:t>
            </a:r>
            <a:r>
              <a:rPr lang="uk-UA" sz="1800" dirty="0">
                <a:effectLst/>
                <a:latin typeface="Times New Roman" panose="02020603050405020304" pitchFamily="18" charset="0"/>
                <a:ea typeface="SimSun" panose="02010600030101010101" pitchFamily="2" charset="-122"/>
              </a:rPr>
              <a:t> погляди, хоча виводили їх із відмінних філософських концепцій;</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dirty="0">
                <a:effectLst/>
                <a:latin typeface="Times New Roman" panose="02020603050405020304" pitchFamily="18" charset="0"/>
                <a:ea typeface="SimSun" panose="02010600030101010101" pitchFamily="2" charset="-122"/>
              </a:rPr>
              <a:t>Однією із засадничих проблем соціальної філософії, а частково і практичної юриспруденції мислителі античності вбачали в співвідношенні категорій </a:t>
            </a:r>
            <a:r>
              <a:rPr lang="uk-UA" sz="1800" b="1" dirty="0">
                <a:effectLst/>
                <a:latin typeface="Times New Roman" panose="02020603050405020304" pitchFamily="18" charset="0"/>
                <a:ea typeface="SimSun" panose="02010600030101010101" pitchFamily="2" charset="-122"/>
              </a:rPr>
              <a:t>справедливості та закону</a:t>
            </a:r>
            <a:r>
              <a:rPr lang="uk-UA" sz="1800" dirty="0">
                <a:effectLst/>
                <a:latin typeface="Times New Roman" panose="02020603050405020304" pitchFamily="18" charset="0"/>
                <a:ea typeface="SimSun" panose="02010600030101010101" pitchFamily="2" charset="-122"/>
              </a:rPr>
              <a:t>;</a:t>
            </a:r>
          </a:p>
          <a:p>
            <a:pPr marL="342900" lvl="0" indent="-342900" algn="just">
              <a:buFont typeface="Symbol" panose="05050102010706020507" pitchFamily="18" charset="2"/>
              <a:buChar char=""/>
            </a:pPr>
            <a:r>
              <a:rPr lang="uk-UA" sz="1800" dirty="0">
                <a:effectLst/>
                <a:latin typeface="Times New Roman" panose="02020603050405020304" pitchFamily="18" charset="0"/>
                <a:ea typeface="SimSun" panose="02010600030101010101" pitchFamily="2" charset="-122"/>
              </a:rPr>
              <a:t>«</a:t>
            </a:r>
            <a:r>
              <a:rPr lang="uk-UA" sz="1800" b="1" dirty="0">
                <a:effectLst/>
                <a:latin typeface="Times New Roman" panose="02020603050405020304" pitchFamily="18" charset="0"/>
                <a:ea typeface="SimSun" panose="02010600030101010101" pitchFamily="2" charset="-122"/>
              </a:rPr>
              <a:t>Справедливість</a:t>
            </a:r>
            <a:r>
              <a:rPr lang="uk-UA" sz="1800" dirty="0">
                <a:effectLst/>
                <a:latin typeface="Times New Roman" panose="02020603050405020304" pitchFamily="18" charset="0"/>
                <a:ea typeface="SimSun" panose="02010600030101010101" pitchFamily="2" charset="-122"/>
              </a:rPr>
              <a:t>» розглядалася як </a:t>
            </a:r>
            <a:r>
              <a:rPr lang="uk-UA" sz="1800" b="1" dirty="0">
                <a:effectLst/>
                <a:latin typeface="Times New Roman" panose="02020603050405020304" pitchFamily="18" charset="0"/>
                <a:ea typeface="SimSun" panose="02010600030101010101" pitchFamily="2" charset="-122"/>
              </a:rPr>
              <a:t>об’єктивно існуюча категорія</a:t>
            </a:r>
            <a:r>
              <a:rPr lang="uk-UA" sz="1800" dirty="0">
                <a:effectLst/>
                <a:latin typeface="Times New Roman" panose="02020603050405020304" pitchFamily="18" charset="0"/>
                <a:ea typeface="SimSun" panose="02010600030101010101" pitchFamily="2" charset="-122"/>
              </a:rPr>
              <a:t>, проте її зміст та природа трактувалася по різному;</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dirty="0">
                <a:effectLst/>
                <a:latin typeface="Times New Roman" panose="02020603050405020304" pitchFamily="18" charset="0"/>
                <a:ea typeface="SimSun" panose="02010600030101010101" pitchFamily="2" charset="-122"/>
              </a:rPr>
              <a:t>Поняття «</a:t>
            </a:r>
            <a:r>
              <a:rPr lang="uk-UA" sz="1800" b="1" dirty="0">
                <a:effectLst/>
                <a:latin typeface="Times New Roman" panose="02020603050405020304" pitchFamily="18" charset="0"/>
                <a:ea typeface="SimSun" panose="02010600030101010101" pitchFamily="2" charset="-122"/>
              </a:rPr>
              <a:t>рівність</a:t>
            </a:r>
            <a:r>
              <a:rPr lang="uk-UA" sz="1800" dirty="0">
                <a:effectLst/>
                <a:latin typeface="Times New Roman" panose="02020603050405020304" pitchFamily="18" charset="0"/>
                <a:ea typeface="SimSun" panose="02010600030101010101" pitchFamily="2" charset="-122"/>
              </a:rPr>
              <a:t>» трактувалося доволі обмежено і стосувалося </a:t>
            </a:r>
            <a:r>
              <a:rPr lang="uk-UA" sz="1800" b="1" dirty="0">
                <a:effectLst/>
                <a:latin typeface="Times New Roman" panose="02020603050405020304" pitchFamily="18" charset="0"/>
                <a:ea typeface="SimSun" panose="02010600030101010101" pitchFamily="2" charset="-122"/>
              </a:rPr>
              <a:t>винятково вільних та повноправних громадян</a:t>
            </a:r>
            <a:r>
              <a:rPr lang="uk-UA" sz="1800" dirty="0">
                <a:effectLst/>
                <a:latin typeface="Times New Roman" panose="02020603050405020304" pitchFamily="18" charset="0"/>
                <a:ea typeface="SimSun" panose="02010600030101010101" pitchFamily="2" charset="-122"/>
              </a:rPr>
              <a:t>; </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b="1" dirty="0">
                <a:effectLst/>
                <a:latin typeface="Times New Roman" panose="02020603050405020304" pitchFamily="18" charset="0"/>
                <a:ea typeface="SimSun" panose="02010600030101010101" pitchFamily="2" charset="-122"/>
              </a:rPr>
              <a:t>Рабство</a:t>
            </a:r>
            <a:r>
              <a:rPr lang="uk-UA" sz="1800" dirty="0">
                <a:effectLst/>
                <a:latin typeface="Times New Roman" panose="02020603050405020304" pitchFamily="18" charset="0"/>
                <a:ea typeface="SimSun" panose="02010600030101010101" pitchFamily="2" charset="-122"/>
              </a:rPr>
              <a:t> розглядалося, як природне та </a:t>
            </a:r>
            <a:r>
              <a:rPr lang="uk-UA" sz="1800" b="1" dirty="0">
                <a:effectLst/>
                <a:latin typeface="Times New Roman" panose="02020603050405020304" pitchFamily="18" charset="0"/>
                <a:ea typeface="SimSun" panose="02010600030101010101" pitchFamily="2" charset="-122"/>
              </a:rPr>
              <a:t>етично нейтральне явище</a:t>
            </a:r>
            <a:r>
              <a:rPr lang="uk-UA" sz="1800" dirty="0">
                <a:effectLst/>
                <a:latin typeface="Times New Roman" panose="02020603050405020304" pitchFamily="18" charset="0"/>
                <a:ea typeface="SimSun" panose="02010600030101010101" pitchFamily="2" charset="-122"/>
              </a:rPr>
              <a:t>;</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dirty="0">
                <a:effectLst/>
                <a:latin typeface="Times New Roman" panose="02020603050405020304" pitchFamily="18" charset="0"/>
                <a:ea typeface="SimSun" panose="02010600030101010101" pitchFamily="2" charset="-122"/>
              </a:rPr>
              <a:t>Античні автори розглядали соціально-філософські та політико-правові проблеми у нерозривному поєднанні із глобальними проблемами космічного порядку.</a:t>
            </a:r>
            <a:endParaRPr lang="ru-UA" sz="1800" dirty="0">
              <a:effectLst/>
              <a:latin typeface="Times New Roman" panose="02020603050405020304" pitchFamily="18" charset="0"/>
              <a:ea typeface="SimSun" panose="02010600030101010101" pitchFamily="2" charset="-122"/>
            </a:endParaRPr>
          </a:p>
          <a:p>
            <a:r>
              <a:rPr lang="uk-UA" sz="1800" dirty="0">
                <a:effectLst/>
                <a:latin typeface="Times New Roman" panose="02020603050405020304" pitchFamily="18" charset="0"/>
                <a:ea typeface="SimSun" panose="02010600030101010101" pitchFamily="2" charset="-122"/>
              </a:rPr>
              <a:t>У більшості античних філософів та політичних мислителів уже доволі виразно прослідковується думка про </a:t>
            </a:r>
            <a:r>
              <a:rPr lang="uk-UA" sz="1800" b="1" dirty="0">
                <a:effectLst/>
                <a:latin typeface="Times New Roman" panose="02020603050405020304" pitchFamily="18" charset="0"/>
                <a:ea typeface="SimSun" panose="02010600030101010101" pitchFamily="2" charset="-122"/>
              </a:rPr>
              <a:t>необхідність підпорядкування держави і її адміністрації загальному закону</a:t>
            </a:r>
            <a:r>
              <a:rPr lang="uk-UA" sz="1800" dirty="0">
                <a:effectLst/>
                <a:latin typeface="Times New Roman" panose="02020603050405020304" pitchFamily="18" charset="0"/>
                <a:ea typeface="SimSun" panose="02010600030101010101" pitchFamily="2" charset="-122"/>
              </a:rPr>
              <a:t>, що базується на справедливості.</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745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051" y="692696"/>
            <a:ext cx="822960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Правові погляди </a:t>
            </a:r>
            <a:r>
              <a:rPr lang="ru-RU" b="1" dirty="0" err="1">
                <a:solidFill>
                  <a:schemeClr val="accent2">
                    <a:lumMod val="75000"/>
                  </a:schemeClr>
                </a:solidFill>
                <a:latin typeface="Times New Roman" panose="02020603050405020304" pitchFamily="18" charset="0"/>
                <a:cs typeface="Times New Roman" panose="02020603050405020304" pitchFamily="18" charset="0"/>
              </a:rPr>
              <a:t>філософів</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досократичної</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доби</a:t>
            </a:r>
            <a:br>
              <a:rPr lang="ru-RU" b="1" dirty="0">
                <a:solidFill>
                  <a:schemeClr val="accent2">
                    <a:lumMod val="75000"/>
                  </a:schemeClr>
                </a:solidFill>
                <a:latin typeface="Times New Roman" panose="02020603050405020304" pitchFamily="18" charset="0"/>
                <a:cs typeface="Times New Roman" panose="02020603050405020304" pitchFamily="18" charset="0"/>
              </a:rPr>
            </a:br>
            <a:endParaRPr lang="ru-RU"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5146" y="1454963"/>
            <a:ext cx="6267054" cy="5112568"/>
          </a:xfrm>
        </p:spPr>
        <p:txBody>
          <a:bodyPr rtlCol="0">
            <a:normAutofit/>
          </a:bodyPr>
          <a:lstStyle/>
          <a:p>
            <a:pPr indent="0" algn="ctr">
              <a:buNone/>
            </a:pPr>
            <a:r>
              <a:rPr lang="ru-RU" sz="1600" b="1" dirty="0">
                <a:effectLst/>
                <a:latin typeface="Times New Roman" panose="02020603050405020304" pitchFamily="18" charset="0"/>
                <a:ea typeface="SimSun" panose="02010600030101010101" pitchFamily="2" charset="-122"/>
              </a:rPr>
              <a:t>Сократ (дав.-гр. </a:t>
            </a:r>
            <a:r>
              <a:rPr lang="ru-RU" sz="1600" b="1" dirty="0" err="1">
                <a:effectLst/>
                <a:latin typeface="Times New Roman" panose="02020603050405020304" pitchFamily="18" charset="0"/>
                <a:ea typeface="SimSun" panose="02010600030101010101" pitchFamily="2" charset="-122"/>
              </a:rPr>
              <a:t>Σωκράτης</a:t>
            </a:r>
            <a:r>
              <a:rPr lang="ru-RU" sz="1600" b="1" dirty="0">
                <a:effectLst/>
                <a:latin typeface="Times New Roman" panose="02020603050405020304" pitchFamily="18" charset="0"/>
                <a:ea typeface="SimSun" panose="02010600030101010101" pitchFamily="2" charset="-122"/>
              </a:rPr>
              <a:t>, 469 до н. е., </a:t>
            </a:r>
            <a:r>
              <a:rPr lang="ru-RU" sz="1600" b="1" dirty="0" err="1">
                <a:effectLst/>
                <a:latin typeface="Times New Roman" panose="02020603050405020304" pitchFamily="18" charset="0"/>
                <a:ea typeface="SimSun" panose="02010600030101010101" pitchFamily="2" charset="-122"/>
              </a:rPr>
              <a:t>Афіни</a:t>
            </a:r>
            <a:r>
              <a:rPr lang="ru-RU" sz="1600" b="1" dirty="0">
                <a:effectLst/>
                <a:latin typeface="Times New Roman" panose="02020603050405020304" pitchFamily="18" charset="0"/>
                <a:ea typeface="SimSun" panose="02010600030101010101" pitchFamily="2" charset="-122"/>
              </a:rPr>
              <a:t> — 399 до н. е., </a:t>
            </a:r>
            <a:r>
              <a:rPr lang="ru-RU" sz="1600" b="1" dirty="0" err="1">
                <a:effectLst/>
                <a:latin typeface="Times New Roman" panose="02020603050405020304" pitchFamily="18" charset="0"/>
                <a:ea typeface="SimSun" panose="02010600030101010101" pitchFamily="2" charset="-122"/>
              </a:rPr>
              <a:t>Афіни</a:t>
            </a:r>
            <a:r>
              <a:rPr lang="ru-RU" sz="1600" b="1" dirty="0">
                <a:effectLst/>
                <a:latin typeface="Times New Roman" panose="02020603050405020304" pitchFamily="18" charset="0"/>
                <a:ea typeface="SimSun" panose="02010600030101010101" pitchFamily="2" charset="-122"/>
              </a:rPr>
              <a:t>)</a:t>
            </a:r>
            <a:endParaRPr lang="uk-UA" sz="1600" b="1" dirty="0">
              <a:effectLst/>
              <a:latin typeface="Times New Roman" panose="02020603050405020304" pitchFamily="18" charset="0"/>
              <a:ea typeface="SimSun" panose="02010600030101010101" pitchFamily="2" charset="-122"/>
            </a:endParaRPr>
          </a:p>
          <a:p>
            <a:pPr indent="180340" algn="just"/>
            <a:endParaRPr lang="uk-UA" sz="1800" dirty="0">
              <a:effectLst/>
              <a:latin typeface="Times New Roman" panose="02020603050405020304" pitchFamily="18" charset="0"/>
              <a:ea typeface="SimSun" panose="02010600030101010101" pitchFamily="2" charset="-122"/>
            </a:endParaRPr>
          </a:p>
          <a:p>
            <a:pPr indent="180340" algn="just"/>
            <a:r>
              <a:rPr lang="uk-UA" sz="1800" dirty="0">
                <a:effectLst/>
                <a:latin typeface="Times New Roman" panose="02020603050405020304" pitchFamily="18" charset="0"/>
                <a:ea typeface="SimSun" panose="02010600030101010101" pitchFamily="2" charset="-122"/>
              </a:rPr>
              <a:t>Із найдавніших літературних пам’яток, таких як «</a:t>
            </a:r>
            <a:r>
              <a:rPr lang="uk-UA" sz="1800" i="1" dirty="0">
                <a:effectLst/>
                <a:latin typeface="Times New Roman" panose="02020603050405020304" pitchFamily="18" charset="0"/>
                <a:ea typeface="SimSun" panose="02010600030101010101" pitchFamily="2" charset="-122"/>
              </a:rPr>
              <a:t>Іліада</a:t>
            </a:r>
            <a:r>
              <a:rPr lang="uk-UA" sz="1800" dirty="0">
                <a:effectLst/>
                <a:latin typeface="Times New Roman" panose="02020603050405020304" pitchFamily="18" charset="0"/>
                <a:ea typeface="SimSun" panose="02010600030101010101" pitchFamily="2" charset="-122"/>
              </a:rPr>
              <a:t>» та «</a:t>
            </a:r>
            <a:r>
              <a:rPr lang="uk-UA" sz="1800" i="1" dirty="0">
                <a:effectLst/>
                <a:latin typeface="Times New Roman" panose="02020603050405020304" pitchFamily="18" charset="0"/>
                <a:ea typeface="SimSun" panose="02010600030101010101" pitchFamily="2" charset="-122"/>
              </a:rPr>
              <a:t>Одіссея</a:t>
            </a:r>
            <a:r>
              <a:rPr lang="uk-UA" sz="1800" dirty="0">
                <a:effectLst/>
                <a:latin typeface="Times New Roman" panose="02020603050405020304" pitchFamily="18" charset="0"/>
                <a:ea typeface="SimSun" panose="02010600030101010101" pitchFamily="2" charset="-122"/>
              </a:rPr>
              <a:t>» Гомера відомо, що уже із ІІ тисячоліття до нашої ери, стародавні греки оперували наступними поняттями:</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b="1" i="1" dirty="0" err="1">
                <a:effectLst/>
                <a:latin typeface="Times New Roman" panose="02020603050405020304" pitchFamily="18" charset="0"/>
                <a:ea typeface="SimSun" panose="02010600030101010101" pitchFamily="2" charset="-122"/>
              </a:rPr>
              <a:t>Діке</a:t>
            </a:r>
            <a:r>
              <a:rPr lang="uk-UA" sz="1800" dirty="0">
                <a:effectLst/>
                <a:latin typeface="Times New Roman" panose="02020603050405020304" pitchFamily="18" charset="0"/>
                <a:ea typeface="SimSun" panose="02010600030101010101" pitchFamily="2" charset="-122"/>
              </a:rPr>
              <a:t> – справедливість, правда;</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b="1" i="1" dirty="0" err="1">
                <a:effectLst/>
                <a:latin typeface="Times New Roman" panose="02020603050405020304" pitchFamily="18" charset="0"/>
                <a:ea typeface="SimSun" panose="02010600030101010101" pitchFamily="2" charset="-122"/>
              </a:rPr>
              <a:t>Теміс</a:t>
            </a:r>
            <a:r>
              <a:rPr lang="uk-UA" sz="1800" dirty="0">
                <a:effectLst/>
                <a:latin typeface="Times New Roman" panose="02020603050405020304" pitchFamily="18" charset="0"/>
                <a:ea typeface="SimSun" panose="02010600030101010101" pitchFamily="2" charset="-122"/>
              </a:rPr>
              <a:t> – звичай, звичаєве право, неписаний закон;</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uk-UA" sz="1800" b="1" i="1" dirty="0" err="1">
                <a:effectLst/>
                <a:latin typeface="Times New Roman" panose="02020603050405020304" pitchFamily="18" charset="0"/>
                <a:ea typeface="SimSun" panose="02010600030101010101" pitchFamily="2" charset="-122"/>
              </a:rPr>
              <a:t>Номос</a:t>
            </a:r>
            <a:r>
              <a:rPr lang="uk-UA" sz="1800" dirty="0">
                <a:effectLst/>
                <a:latin typeface="Times New Roman" panose="02020603050405020304" pitchFamily="18" charset="0"/>
                <a:ea typeface="SimSun" panose="02010600030101010101" pitchFamily="2" charset="-122"/>
              </a:rPr>
              <a:t> – закон виданий державою.</a:t>
            </a:r>
            <a:endParaRPr lang="ru-UA" sz="1800" dirty="0">
              <a:effectLst/>
              <a:latin typeface="Times New Roman" panose="02020603050405020304" pitchFamily="18" charset="0"/>
              <a:ea typeface="SimSun" panose="02010600030101010101" pitchFamily="2" charset="-122"/>
            </a:endParaRPr>
          </a:p>
          <a:p>
            <a:pPr indent="180340" algn="just"/>
            <a:r>
              <a:rPr lang="uk-UA" sz="1800" dirty="0">
                <a:effectLst/>
                <a:latin typeface="Times New Roman" panose="02020603050405020304" pitchFamily="18" charset="0"/>
                <a:ea typeface="SimSun" panose="02010600030101010101" pitchFamily="2" charset="-122"/>
              </a:rPr>
              <a:t>Між даними категоріями існує чіткий </a:t>
            </a:r>
            <a:r>
              <a:rPr lang="uk-UA" sz="1800" b="1" dirty="0">
                <a:effectLst/>
                <a:latin typeface="Times New Roman" panose="02020603050405020304" pitchFamily="18" charset="0"/>
                <a:ea typeface="SimSun" panose="02010600030101010101" pitchFamily="2" charset="-122"/>
              </a:rPr>
              <a:t>ієрархічний зв’язок</a:t>
            </a:r>
            <a:r>
              <a:rPr lang="uk-UA" sz="1800" dirty="0">
                <a:effectLst/>
                <a:latin typeface="Times New Roman" panose="02020603050405020304" pitchFamily="18" charset="0"/>
                <a:ea typeface="SimSun" panose="02010600030101010101" pitchFamily="2" charset="-122"/>
              </a:rPr>
              <a:t>: </a:t>
            </a:r>
            <a:r>
              <a:rPr lang="uk-UA" sz="1800" dirty="0" err="1">
                <a:effectLst/>
                <a:latin typeface="Times New Roman" panose="02020603050405020304" pitchFamily="18" charset="0"/>
                <a:ea typeface="SimSun" panose="02010600030101010101" pitchFamily="2" charset="-122"/>
              </a:rPr>
              <a:t>легітиність</a:t>
            </a:r>
            <a:r>
              <a:rPr lang="uk-UA" sz="1800" dirty="0">
                <a:effectLst/>
                <a:latin typeface="Times New Roman" panose="02020603050405020304" pitchFamily="18" charset="0"/>
                <a:ea typeface="SimSun" panose="02010600030101010101" pitchFamily="2" charset="-122"/>
              </a:rPr>
              <a:t> звичаю обумовлювалася його відповідністю засадам справедливості, а закон (</a:t>
            </a:r>
            <a:r>
              <a:rPr lang="uk-UA" sz="1800" dirty="0" err="1">
                <a:effectLst/>
                <a:latin typeface="Times New Roman" panose="02020603050405020304" pitchFamily="18" charset="0"/>
                <a:ea typeface="SimSun" panose="02010600030101010101" pitchFamily="2" charset="-122"/>
              </a:rPr>
              <a:t>номос</a:t>
            </a:r>
            <a:r>
              <a:rPr lang="uk-UA" sz="1800" dirty="0">
                <a:effectLst/>
                <a:latin typeface="Times New Roman" panose="02020603050405020304" pitchFamily="18" charset="0"/>
                <a:ea typeface="SimSun" panose="02010600030101010101" pitchFamily="2" charset="-122"/>
              </a:rPr>
              <a:t>) обов’язково мав втілювати справедливість та спиратися на загальноприйнятий звичай.</a:t>
            </a:r>
            <a:endParaRPr lang="ru-UA"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ru-RU" sz="4800"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0B1103FD-1ECF-42EA-97B6-6D0A023FFEEA}"/>
              </a:ext>
            </a:extLst>
          </p:cNvPr>
          <p:cNvPicPr>
            <a:picLocks noChangeAspect="1"/>
          </p:cNvPicPr>
          <p:nvPr/>
        </p:nvPicPr>
        <p:blipFill>
          <a:blip r:embed="rId2"/>
          <a:stretch>
            <a:fillRect/>
          </a:stretch>
        </p:blipFill>
        <p:spPr>
          <a:xfrm>
            <a:off x="6037755" y="2036437"/>
            <a:ext cx="3106246" cy="4416899"/>
          </a:xfrm>
          <a:prstGeom prst="rect">
            <a:avLst/>
          </a:prstGeom>
        </p:spPr>
      </p:pic>
    </p:spTree>
    <p:extLst>
      <p:ext uri="{BB962C8B-B14F-4D97-AF65-F5344CB8AC3E}">
        <p14:creationId xmlns:p14="http://schemas.microsoft.com/office/powerpoint/2010/main" val="128811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051" y="692696"/>
            <a:ext cx="8229600"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Правові погляди </a:t>
            </a:r>
            <a:r>
              <a:rPr lang="ru-RU" b="1" dirty="0" err="1">
                <a:solidFill>
                  <a:schemeClr val="accent2">
                    <a:lumMod val="75000"/>
                  </a:schemeClr>
                </a:solidFill>
                <a:latin typeface="Times New Roman" panose="02020603050405020304" pitchFamily="18" charset="0"/>
                <a:cs typeface="Times New Roman" panose="02020603050405020304" pitchFamily="18" charset="0"/>
              </a:rPr>
              <a:t>філософів</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досократичної</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доби</a:t>
            </a:r>
            <a:br>
              <a:rPr lang="ru-RU" b="1" dirty="0">
                <a:solidFill>
                  <a:schemeClr val="accent2">
                    <a:lumMod val="75000"/>
                  </a:schemeClr>
                </a:solidFill>
                <a:latin typeface="Times New Roman" panose="02020603050405020304" pitchFamily="18" charset="0"/>
                <a:cs typeface="Times New Roman" panose="02020603050405020304" pitchFamily="18" charset="0"/>
              </a:rPr>
            </a:br>
            <a:endParaRPr lang="ru-RU"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5146" y="3933055"/>
            <a:ext cx="9038854" cy="2634475"/>
          </a:xfrm>
        </p:spPr>
        <p:txBody>
          <a:bodyPr rtlCol="0">
            <a:normAutofit/>
          </a:bodyPr>
          <a:lstStyle/>
          <a:p>
            <a:pPr indent="0" algn="just">
              <a:buNone/>
            </a:pPr>
            <a:r>
              <a:rPr lang="uk-UA" sz="2400" b="1" dirty="0">
                <a:latin typeface="Times New Roman" panose="02020603050405020304" pitchFamily="18" charset="0"/>
                <a:ea typeface="SimSun" panose="02010600030101010101" pitchFamily="2" charset="-122"/>
              </a:rPr>
              <a:t>     Гесіод             Солон         Піфагор     Геракліт      Демокрит</a:t>
            </a:r>
            <a:endParaRPr lang="uk-UA" sz="2400" b="1" dirty="0">
              <a:effectLst/>
              <a:latin typeface="Times New Roman" panose="02020603050405020304" pitchFamily="18" charset="0"/>
              <a:ea typeface="SimSun" panose="02010600030101010101" pitchFamily="2" charset="-122"/>
            </a:endParaRPr>
          </a:p>
          <a:p>
            <a:pPr marL="0" lvl="0" indent="0" algn="ctr">
              <a:buNone/>
            </a:pPr>
            <a:r>
              <a:rPr lang="ru-RU" sz="4800" dirty="0">
                <a:latin typeface="Times New Roman" panose="02020603050405020304" pitchFamily="18" charset="0"/>
                <a:cs typeface="Times New Roman" panose="02020603050405020304" pitchFamily="18" charset="0"/>
              </a:rPr>
              <a:t>+ СОФІСТИ</a:t>
            </a:r>
          </a:p>
          <a:p>
            <a:pPr marL="0" lvl="0" indent="0" algn="ctr">
              <a:buNone/>
            </a:pPr>
            <a:r>
              <a:rPr lang="ru-RU" sz="1800" dirty="0">
                <a:latin typeface="Times New Roman" panose="02020603050405020304" pitchFamily="18" charset="0"/>
                <a:cs typeface="Times New Roman" panose="02020603050405020304" pitchFamily="18" charset="0"/>
              </a:rPr>
              <a:t>(Протагор; </a:t>
            </a:r>
            <a:r>
              <a:rPr lang="ru-RU" sz="1800" dirty="0" err="1">
                <a:latin typeface="Times New Roman" panose="02020603050405020304" pitchFamily="18" charset="0"/>
                <a:cs typeface="Times New Roman" panose="02020603050405020304" pitchFamily="18" charset="0"/>
              </a:rPr>
              <a:t>Горгій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Гіпій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Каллікл</a:t>
            </a:r>
            <a:r>
              <a:rPr lang="ru-RU" sz="1800" dirty="0">
                <a:latin typeface="Times New Roman" panose="02020603050405020304" pitchFamily="18" charset="0"/>
                <a:cs typeface="Times New Roman" panose="02020603050405020304" pitchFamily="18" charset="0"/>
              </a:rPr>
              <a:t> та </a:t>
            </a:r>
            <a:r>
              <a:rPr lang="ru-RU" sz="1800" dirty="0" err="1">
                <a:latin typeface="Times New Roman" panose="02020603050405020304" pitchFamily="18" charset="0"/>
                <a:cs typeface="Times New Roman" panose="02020603050405020304" pitchFamily="18" charset="0"/>
              </a:rPr>
              <a:t>ін</a:t>
            </a:r>
            <a:r>
              <a:rPr lang="ru-RU" sz="1800" dirty="0">
                <a:latin typeface="Times New Roman" panose="02020603050405020304" pitchFamily="18" charset="0"/>
                <a:cs typeface="Times New Roman" panose="02020603050405020304" pitchFamily="18" charset="0"/>
              </a:rPr>
              <a:t>.)</a:t>
            </a:r>
          </a:p>
        </p:txBody>
      </p:sp>
      <p:pic>
        <p:nvPicPr>
          <p:cNvPr id="6" name="Рисунок 5">
            <a:extLst>
              <a:ext uri="{FF2B5EF4-FFF2-40B4-BE49-F238E27FC236}">
                <a16:creationId xmlns:a16="http://schemas.microsoft.com/office/drawing/2014/main" id="{A404876B-3E1E-4C6F-9F34-FD3A4DABF0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051" y="2061100"/>
            <a:ext cx="1737061" cy="1777592"/>
          </a:xfrm>
          <a:prstGeom prst="rect">
            <a:avLst/>
          </a:prstGeom>
        </p:spPr>
      </p:pic>
      <p:pic>
        <p:nvPicPr>
          <p:cNvPr id="8" name="Рисунок 7">
            <a:extLst>
              <a:ext uri="{FF2B5EF4-FFF2-40B4-BE49-F238E27FC236}">
                <a16:creationId xmlns:a16="http://schemas.microsoft.com/office/drawing/2014/main" id="{D63699A9-80FF-42CD-9C85-C7E662989F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1003" y="2061100"/>
            <a:ext cx="1452586" cy="1764252"/>
          </a:xfrm>
          <a:prstGeom prst="rect">
            <a:avLst/>
          </a:prstGeom>
        </p:spPr>
      </p:pic>
      <p:pic>
        <p:nvPicPr>
          <p:cNvPr id="10" name="Рисунок 9">
            <a:extLst>
              <a:ext uri="{FF2B5EF4-FFF2-40B4-BE49-F238E27FC236}">
                <a16:creationId xmlns:a16="http://schemas.microsoft.com/office/drawing/2014/main" id="{D8EFC00A-5B7C-4248-B934-2B20F9A126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2323" y="2074440"/>
            <a:ext cx="1531469" cy="1764252"/>
          </a:xfrm>
          <a:prstGeom prst="rect">
            <a:avLst/>
          </a:prstGeom>
        </p:spPr>
      </p:pic>
      <p:pic>
        <p:nvPicPr>
          <p:cNvPr id="12" name="Рисунок 11">
            <a:extLst>
              <a:ext uri="{FF2B5EF4-FFF2-40B4-BE49-F238E27FC236}">
                <a16:creationId xmlns:a16="http://schemas.microsoft.com/office/drawing/2014/main" id="{1F9CB08A-661C-4DB0-9F04-4C18335F8B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28434" y="2061100"/>
            <a:ext cx="1618878" cy="1777592"/>
          </a:xfrm>
          <a:prstGeom prst="rect">
            <a:avLst/>
          </a:prstGeom>
        </p:spPr>
      </p:pic>
      <p:pic>
        <p:nvPicPr>
          <p:cNvPr id="14" name="Рисунок 13">
            <a:extLst>
              <a:ext uri="{FF2B5EF4-FFF2-40B4-BE49-F238E27FC236}">
                <a16:creationId xmlns:a16="http://schemas.microsoft.com/office/drawing/2014/main" id="{30CBB35B-F5B8-4355-A42F-3F8DA7AF416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49398" y="2058043"/>
            <a:ext cx="1513226" cy="1780649"/>
          </a:xfrm>
          <a:prstGeom prst="rect">
            <a:avLst/>
          </a:prstGeom>
        </p:spPr>
      </p:pic>
    </p:spTree>
    <p:extLst>
      <p:ext uri="{BB962C8B-B14F-4D97-AF65-F5344CB8AC3E}">
        <p14:creationId xmlns:p14="http://schemas.microsoft.com/office/powerpoint/2010/main" val="3517736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051" y="692696"/>
            <a:ext cx="6552221"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Платона</a:t>
            </a:r>
            <a:br>
              <a:rPr lang="ru-RU" b="1" dirty="0">
                <a:solidFill>
                  <a:schemeClr val="accent2">
                    <a:lumMod val="75000"/>
                  </a:schemeClr>
                </a:solidFill>
                <a:latin typeface="Times New Roman" panose="02020603050405020304" pitchFamily="18" charset="0"/>
                <a:cs typeface="Times New Roman" panose="02020603050405020304" pitchFamily="18" charset="0"/>
              </a:rPr>
            </a:br>
            <a:endParaRPr lang="ru-RU"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5145" y="1700807"/>
            <a:ext cx="8910045" cy="4866723"/>
          </a:xfrm>
        </p:spPr>
        <p:txBody>
          <a:bodyPr rtlCol="0">
            <a:normAutofit/>
          </a:bodyPr>
          <a:lstStyle/>
          <a:p>
            <a:pPr indent="0" algn="just">
              <a:buNone/>
            </a:pPr>
            <a:r>
              <a:rPr lang="ru-RU" sz="1800" b="1" dirty="0">
                <a:effectLst/>
                <a:latin typeface="Times New Roman" panose="02020603050405020304" pitchFamily="18" charset="0"/>
                <a:ea typeface="SimSun" panose="02010600030101010101" pitchFamily="2" charset="-122"/>
              </a:rPr>
              <a:t>(</a:t>
            </a:r>
            <a:r>
              <a:rPr lang="ru-RU" sz="1800" b="1" dirty="0" err="1">
                <a:effectLst/>
                <a:latin typeface="Times New Roman" panose="02020603050405020304" pitchFamily="18" charset="0"/>
                <a:ea typeface="SimSun" panose="02010600030101010101" pitchFamily="2" charset="-122"/>
              </a:rPr>
              <a:t>грец</a:t>
            </a:r>
            <a:r>
              <a:rPr lang="ru-RU" sz="1800" b="1" dirty="0">
                <a:effectLst/>
                <a:latin typeface="Times New Roman" panose="02020603050405020304" pitchFamily="18" charset="0"/>
                <a:ea typeface="SimSun" panose="02010600030101010101" pitchFamily="2" charset="-122"/>
              </a:rPr>
              <a:t>. </a:t>
            </a:r>
            <a:r>
              <a:rPr lang="ru-RU" sz="1800" b="1" dirty="0" err="1">
                <a:effectLst/>
                <a:latin typeface="Times New Roman" panose="02020603050405020304" pitchFamily="18" charset="0"/>
                <a:ea typeface="SimSun" panose="02010600030101010101" pitchFamily="2" charset="-122"/>
              </a:rPr>
              <a:t>Πλάτων</a:t>
            </a:r>
            <a:r>
              <a:rPr lang="ru-RU" sz="1800" b="1" dirty="0">
                <a:effectLst/>
                <a:latin typeface="Times New Roman" panose="02020603050405020304" pitchFamily="18" charset="0"/>
                <a:ea typeface="SimSun" panose="02010600030101010101" pitchFamily="2" charset="-122"/>
              </a:rPr>
              <a:t>;  427 до н. е. — 347 </a:t>
            </a:r>
            <a:r>
              <a:rPr lang="ru-RU" sz="1800" b="1" dirty="0" err="1">
                <a:effectLst/>
                <a:latin typeface="Times New Roman" panose="02020603050405020304" pitchFamily="18" charset="0"/>
                <a:ea typeface="SimSun" panose="02010600030101010101" pitchFamily="2" charset="-122"/>
              </a:rPr>
              <a:t>або</a:t>
            </a:r>
            <a:r>
              <a:rPr lang="ru-RU" sz="1800" b="1" dirty="0">
                <a:effectLst/>
                <a:latin typeface="Times New Roman" panose="02020603050405020304" pitchFamily="18" charset="0"/>
                <a:ea typeface="SimSun" panose="02010600030101010101" pitchFamily="2" charset="-122"/>
              </a:rPr>
              <a:t> 348 до </a:t>
            </a:r>
            <a:r>
              <a:rPr lang="ru-RU" sz="1800" b="1" dirty="0" err="1">
                <a:effectLst/>
                <a:latin typeface="Times New Roman" panose="02020603050405020304" pitchFamily="18" charset="0"/>
                <a:ea typeface="SimSun" panose="02010600030101010101" pitchFamily="2" charset="-122"/>
              </a:rPr>
              <a:t>н.е</a:t>
            </a:r>
            <a:r>
              <a:rPr lang="ru-RU" sz="1800" b="1" dirty="0">
                <a:effectLst/>
                <a:latin typeface="Times New Roman" panose="02020603050405020304" pitchFamily="18" charset="0"/>
                <a:ea typeface="SimSun" panose="02010600030101010101" pitchFamily="2" charset="-122"/>
              </a:rPr>
              <a:t>.)</a:t>
            </a:r>
          </a:p>
          <a:p>
            <a:pPr indent="0" algn="just">
              <a:buNone/>
            </a:pPr>
            <a:r>
              <a:rPr lang="ru-RU" sz="1800" b="1" u="sng" dirty="0">
                <a:latin typeface="Times New Roman" panose="02020603050405020304" pitchFamily="18" charset="0"/>
                <a:ea typeface="SimSun" panose="02010600030101010101" pitchFamily="2" charset="-122"/>
              </a:rPr>
              <a:t>Основні </a:t>
            </a:r>
            <a:r>
              <a:rPr lang="ru-RU" sz="1800" b="1" u="sng" dirty="0" err="1">
                <a:latin typeface="Times New Roman" panose="02020603050405020304" pitchFamily="18" charset="0"/>
                <a:ea typeface="SimSun" panose="02010600030101010101" pitchFamily="2" charset="-122"/>
              </a:rPr>
              <a:t>праці</a:t>
            </a:r>
            <a:r>
              <a:rPr lang="ru-RU" sz="1800" b="1" u="sng" dirty="0">
                <a:latin typeface="Times New Roman" panose="02020603050405020304" pitchFamily="18" charset="0"/>
                <a:ea typeface="SimSun" panose="02010600030101010101" pitchFamily="2" charset="-122"/>
              </a:rPr>
              <a:t>:</a:t>
            </a:r>
          </a:p>
          <a:p>
            <a:pPr marL="342900" lvl="0" indent="-342900" algn="just">
              <a:buFont typeface="Symbol" panose="05050102010706020507" pitchFamily="18" charset="2"/>
              <a:buChar char=""/>
            </a:pPr>
            <a:r>
              <a:rPr lang="uk-UA" sz="1800" b="1" dirty="0">
                <a:effectLst/>
                <a:latin typeface="Times New Roman" panose="02020603050405020304" pitchFamily="18" charset="0"/>
                <a:ea typeface="SimSun" panose="02010600030101010101" pitchFamily="2" charset="-122"/>
              </a:rPr>
              <a:t>«Держава» - </a:t>
            </a:r>
            <a:r>
              <a:rPr lang="uk-UA" sz="1800" dirty="0">
                <a:effectLst/>
                <a:latin typeface="Times New Roman" panose="02020603050405020304" pitchFamily="18" charset="0"/>
                <a:ea typeface="SimSun" panose="02010600030101010101" pitchFamily="2" charset="-122"/>
              </a:rPr>
              <a:t>одна із найвизначніших праць філософа, містить основні </a:t>
            </a:r>
            <a:r>
              <a:rPr lang="uk-UA" sz="1800" b="1" dirty="0">
                <a:effectLst/>
                <a:latin typeface="Times New Roman" panose="02020603050405020304" pitchFamily="18" charset="0"/>
                <a:ea typeface="SimSun" panose="02010600030101010101" pitchFamily="2" charset="-122"/>
              </a:rPr>
              <a:t>метафізичні постулати платонізму</a:t>
            </a:r>
            <a:r>
              <a:rPr lang="uk-UA" sz="1800" dirty="0">
                <a:effectLst/>
                <a:latin typeface="Times New Roman" panose="02020603050405020304" pitchFamily="18" charset="0"/>
                <a:ea typeface="SimSun" panose="02010600030101010101" pitchFamily="2" charset="-122"/>
              </a:rPr>
              <a:t> (вчення про сутність та </a:t>
            </a:r>
            <a:r>
              <a:rPr lang="uk-UA" sz="1800" dirty="0" err="1">
                <a:effectLst/>
                <a:latin typeface="Times New Roman" panose="02020603050405020304" pitchFamily="18" charset="0"/>
                <a:ea typeface="SimSun" panose="02010600030101010101" pitchFamily="2" charset="-122"/>
              </a:rPr>
              <a:t>взаємозвязок</a:t>
            </a:r>
            <a:r>
              <a:rPr lang="uk-UA" sz="1800" dirty="0">
                <a:effectLst/>
                <a:latin typeface="Times New Roman" panose="02020603050405020304" pitchFamily="18" charset="0"/>
                <a:ea typeface="SimSun" panose="02010600030101010101" pitchFamily="2" charset="-122"/>
              </a:rPr>
              <a:t> </a:t>
            </a:r>
            <a:r>
              <a:rPr lang="uk-UA" sz="1800" b="1" dirty="0">
                <a:effectLst/>
                <a:latin typeface="Times New Roman" panose="02020603050405020304" pitchFamily="18" charset="0"/>
                <a:ea typeface="SimSun" panose="02010600030101010101" pitchFamily="2" charset="-122"/>
              </a:rPr>
              <a:t>ідей і явищ</a:t>
            </a:r>
            <a:r>
              <a:rPr lang="uk-UA" sz="1800" dirty="0">
                <a:effectLst/>
                <a:latin typeface="Times New Roman" panose="02020603050405020304" pitchFamily="18" charset="0"/>
                <a:ea typeface="SimSun" panose="02010600030101010101" pitchFamily="2" charset="-122"/>
              </a:rPr>
              <a:t>) та концепцію «</a:t>
            </a:r>
            <a:r>
              <a:rPr lang="uk-UA" sz="1800" b="1" dirty="0">
                <a:effectLst/>
                <a:latin typeface="Times New Roman" panose="02020603050405020304" pitchFamily="18" charset="0"/>
                <a:ea typeface="SimSun" panose="02010600030101010101" pitchFamily="2" charset="-122"/>
              </a:rPr>
              <a:t>ідеальної держави</a:t>
            </a:r>
            <a:r>
              <a:rPr lang="uk-UA" sz="1800" dirty="0">
                <a:effectLst/>
                <a:latin typeface="Times New Roman" panose="02020603050405020304" pitchFamily="18" charset="0"/>
                <a:ea typeface="SimSun" panose="02010600030101010101" pitchFamily="2" charset="-122"/>
              </a:rPr>
              <a:t>».</a:t>
            </a:r>
          </a:p>
          <a:p>
            <a:pPr marL="342900" lvl="0" indent="-342900" algn="just">
              <a:buFont typeface="Symbol" panose="05050102010706020507" pitchFamily="18" charset="2"/>
              <a:buChar char=""/>
            </a:pPr>
            <a:r>
              <a:rPr lang="uk-UA" sz="1800" b="1" dirty="0">
                <a:effectLst/>
                <a:latin typeface="Times New Roman" panose="02020603050405020304" pitchFamily="18" charset="0"/>
                <a:ea typeface="SimSun" panose="02010600030101010101" pitchFamily="2" charset="-122"/>
              </a:rPr>
              <a:t>«Закони» - </a:t>
            </a:r>
            <a:r>
              <a:rPr lang="uk-UA" sz="1800" dirty="0">
                <a:effectLst/>
                <a:latin typeface="Times New Roman" panose="02020603050405020304" pitchFamily="18" charset="0"/>
                <a:ea typeface="SimSun" panose="02010600030101010101" pitchFamily="2" charset="-122"/>
              </a:rPr>
              <a:t>діалог присвячений вченню про </a:t>
            </a:r>
            <a:r>
              <a:rPr lang="uk-UA" sz="1800" b="1" dirty="0">
                <a:effectLst/>
                <a:latin typeface="Times New Roman" panose="02020603050405020304" pitchFamily="18" charset="0"/>
                <a:ea typeface="SimSun" panose="02010600030101010101" pitchFamily="2" charset="-122"/>
              </a:rPr>
              <a:t>ідеальні закони</a:t>
            </a:r>
            <a:r>
              <a:rPr lang="uk-UA" sz="1800" dirty="0">
                <a:effectLst/>
                <a:latin typeface="Times New Roman" panose="02020603050405020304" pitchFamily="18" charset="0"/>
                <a:ea typeface="SimSun" panose="02010600030101010101" pitchFamily="2" charset="-122"/>
              </a:rPr>
              <a:t>, які є «визначенням розуму» та їх співвідношення із полісним законодавством.</a:t>
            </a: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a:p>
            <a:pPr marL="0" lvl="0" indent="0" algn="just">
              <a:buNone/>
            </a:pPr>
            <a:r>
              <a:rPr lang="uk-UA" sz="1800" b="1" dirty="0">
                <a:effectLst/>
                <a:latin typeface="Times New Roman" panose="02020603050405020304" pitchFamily="18" charset="0"/>
                <a:ea typeface="SimSun" panose="02010600030101010101" pitchFamily="2" charset="-122"/>
              </a:rPr>
              <a:t>Основні ідеї про світ в цілому:</a:t>
            </a:r>
          </a:p>
          <a:p>
            <a:pPr marL="342900" lvl="0" indent="-342900" algn="just">
              <a:buFont typeface="Symbol" panose="05050102010706020507" pitchFamily="18" charset="2"/>
              <a:buChar char=""/>
            </a:pPr>
            <a:r>
              <a:rPr lang="uk-UA" sz="1800" dirty="0">
                <a:effectLst/>
                <a:latin typeface="Times New Roman" panose="02020603050405020304" pitchFamily="18" charset="0"/>
                <a:ea typeface="SimSun" panose="02010600030101010101" pitchFamily="2" charset="-122"/>
              </a:rPr>
              <a:t>В основі філософської концепції Платона лежить вчення про </a:t>
            </a:r>
            <a:r>
              <a:rPr lang="uk-UA" sz="1800" b="1" dirty="0">
                <a:effectLst/>
                <a:latin typeface="Times New Roman" panose="02020603050405020304" pitchFamily="18" charset="0"/>
                <a:ea typeface="SimSun" panose="02010600030101010101" pitchFamily="2" charset="-122"/>
              </a:rPr>
              <a:t>ідеї</a:t>
            </a:r>
            <a:r>
              <a:rPr lang="uk-UA" sz="1800" dirty="0">
                <a:effectLst/>
                <a:latin typeface="Times New Roman" panose="02020603050405020304" pitchFamily="18" charset="0"/>
                <a:ea typeface="SimSun" panose="02010600030101010101" pitchFamily="2" charset="-122"/>
              </a:rPr>
              <a:t> або </a:t>
            </a:r>
            <a:r>
              <a:rPr lang="uk-UA" sz="1800" i="1" dirty="0" err="1">
                <a:effectLst/>
                <a:latin typeface="Times New Roman" panose="02020603050405020304" pitchFamily="18" charset="0"/>
                <a:ea typeface="SimSun" panose="02010600030101010101" pitchFamily="2" charset="-122"/>
              </a:rPr>
              <a:t>ейдоси</a:t>
            </a:r>
            <a:r>
              <a:rPr lang="uk-UA" sz="1800" dirty="0">
                <a:effectLst/>
                <a:latin typeface="Times New Roman" panose="02020603050405020304" pitchFamily="18" charset="0"/>
                <a:ea typeface="SimSun" panose="02010600030101010101" pitchFamily="2" charset="-122"/>
              </a:rPr>
              <a:t>. З точки зору філософа, увесь навколишній світ (світ речей та явищ, який ми сприймаємо через органи чуття) </a:t>
            </a:r>
            <a:r>
              <a:rPr lang="uk-UA" sz="1800" b="1" dirty="0">
                <a:effectLst/>
                <a:latin typeface="Times New Roman" panose="02020603050405020304" pitchFamily="18" charset="0"/>
                <a:ea typeface="SimSun" panose="02010600030101010101" pitchFamily="2" charset="-122"/>
              </a:rPr>
              <a:t>не наділений самостійним буттям</a:t>
            </a:r>
            <a:r>
              <a:rPr lang="uk-UA" sz="1800" dirty="0">
                <a:effectLst/>
                <a:latin typeface="Times New Roman" panose="02020603050405020304" pitchFamily="18" charset="0"/>
                <a:ea typeface="SimSun" panose="02010600030101010101" pitchFamily="2" charset="-122"/>
              </a:rPr>
              <a:t>. Він є лише відображенням («</a:t>
            </a:r>
            <a:r>
              <a:rPr lang="uk-UA" sz="1800" b="1" dirty="0">
                <a:effectLst/>
                <a:latin typeface="Times New Roman" panose="02020603050405020304" pitchFamily="18" charset="0"/>
                <a:ea typeface="SimSun" panose="02010600030101010101" pitchFamily="2" charset="-122"/>
              </a:rPr>
              <a:t>тінню</a:t>
            </a:r>
            <a:r>
              <a:rPr lang="uk-UA" sz="1800" dirty="0">
                <a:effectLst/>
                <a:latin typeface="Times New Roman" panose="02020603050405020304" pitchFamily="18" charset="0"/>
                <a:ea typeface="SimSun" panose="02010600030101010101" pitchFamily="2" charset="-122"/>
              </a:rPr>
              <a:t>») істинного </a:t>
            </a:r>
            <a:r>
              <a:rPr lang="uk-UA" sz="1800" b="1" dirty="0">
                <a:effectLst/>
                <a:latin typeface="Times New Roman" panose="02020603050405020304" pitchFamily="18" charset="0"/>
                <a:ea typeface="SimSun" panose="02010600030101010101" pitchFamily="2" charset="-122"/>
              </a:rPr>
              <a:t>«світу ідей»</a:t>
            </a:r>
            <a:r>
              <a:rPr lang="uk-UA" sz="1800" dirty="0">
                <a:effectLst/>
                <a:latin typeface="Times New Roman" panose="02020603050405020304" pitchFamily="18" charset="0"/>
                <a:ea typeface="SimSun" panose="02010600030101010101" pitchFamily="2" charset="-122"/>
              </a:rPr>
              <a:t>. </a:t>
            </a: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6" name="Рисунок 5">
            <a:extLst>
              <a:ext uri="{FF2B5EF4-FFF2-40B4-BE49-F238E27FC236}">
                <a16:creationId xmlns:a16="http://schemas.microsoft.com/office/drawing/2014/main" id="{E9954C76-E823-4DF4-B3D6-669E82876A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3177" y="116631"/>
            <a:ext cx="1632014" cy="2313741"/>
          </a:xfrm>
          <a:prstGeom prst="rect">
            <a:avLst/>
          </a:prstGeom>
        </p:spPr>
      </p:pic>
    </p:spTree>
    <p:extLst>
      <p:ext uri="{BB962C8B-B14F-4D97-AF65-F5344CB8AC3E}">
        <p14:creationId xmlns:p14="http://schemas.microsoft.com/office/powerpoint/2010/main" val="1543868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051" y="1313607"/>
            <a:ext cx="5527625" cy="791369"/>
          </a:xfrm>
        </p:spPr>
        <p:txBody>
          <a:bodyPr rtlCol="0">
            <a:normAutofit fontScale="90000"/>
          </a:bodyPr>
          <a:lstStyle/>
          <a:p>
            <a:pPr fontAlgn="auto">
              <a:spcAft>
                <a:spcPts val="0"/>
              </a:spcAft>
              <a:defRPr/>
            </a:pPr>
            <a:r>
              <a:rPr lang="ru-RU" b="1" dirty="0">
                <a:solidFill>
                  <a:schemeClr val="accent2">
                    <a:lumMod val="75000"/>
                  </a:schemeClr>
                </a:solidFill>
                <a:latin typeface="Times New Roman" panose="02020603050405020304" pitchFamily="18" charset="0"/>
                <a:cs typeface="Times New Roman" panose="02020603050405020304" pitchFamily="18" charset="0"/>
              </a:rPr>
              <a:t>Філсофсько-правове та </a:t>
            </a:r>
            <a:r>
              <a:rPr lang="ru-RU" b="1" dirty="0" err="1">
                <a:solidFill>
                  <a:schemeClr val="accent2">
                    <a:lumMod val="75000"/>
                  </a:schemeClr>
                </a:solidFill>
                <a:latin typeface="Times New Roman" panose="02020603050405020304" pitchFamily="18" charset="0"/>
                <a:cs typeface="Times New Roman" panose="02020603050405020304" pitchFamily="18" charset="0"/>
              </a:rPr>
              <a:t>політичне</a:t>
            </a:r>
            <a:r>
              <a:rPr lang="ru-RU" b="1" dirty="0">
                <a:solidFill>
                  <a:schemeClr val="accent2">
                    <a:lumMod val="75000"/>
                  </a:schemeClr>
                </a:solidFill>
                <a:latin typeface="Times New Roman" panose="02020603050405020304" pitchFamily="18" charset="0"/>
                <a:cs typeface="Times New Roman" panose="02020603050405020304" pitchFamily="18" charset="0"/>
              </a:rPr>
              <a:t> </a:t>
            </a:r>
            <a:r>
              <a:rPr lang="ru-RU" b="1" dirty="0" err="1">
                <a:solidFill>
                  <a:schemeClr val="accent2">
                    <a:lumMod val="75000"/>
                  </a:schemeClr>
                </a:solidFill>
                <a:latin typeface="Times New Roman" panose="02020603050405020304" pitchFamily="18" charset="0"/>
                <a:cs typeface="Times New Roman" panose="02020603050405020304" pitchFamily="18" charset="0"/>
              </a:rPr>
              <a:t>вчення</a:t>
            </a:r>
            <a:r>
              <a:rPr lang="ru-RU" b="1" dirty="0">
                <a:solidFill>
                  <a:schemeClr val="accent2">
                    <a:lumMod val="75000"/>
                  </a:schemeClr>
                </a:solidFill>
                <a:latin typeface="Times New Roman" panose="02020603050405020304" pitchFamily="18" charset="0"/>
                <a:cs typeface="Times New Roman" panose="02020603050405020304" pitchFamily="18" charset="0"/>
              </a:rPr>
              <a:t> Платона</a:t>
            </a:r>
            <a:br>
              <a:rPr lang="ru-RU" b="1" dirty="0">
                <a:solidFill>
                  <a:schemeClr val="accent2">
                    <a:lumMod val="75000"/>
                  </a:schemeClr>
                </a:solidFill>
                <a:latin typeface="Times New Roman" panose="02020603050405020304" pitchFamily="18" charset="0"/>
                <a:cs typeface="Times New Roman" panose="02020603050405020304" pitchFamily="18" charset="0"/>
              </a:rPr>
            </a:br>
            <a:r>
              <a:rPr lang="ru-RU" sz="3600" b="1" i="1" dirty="0">
                <a:solidFill>
                  <a:schemeClr val="accent2">
                    <a:lumMod val="75000"/>
                  </a:schemeClr>
                </a:solidFill>
                <a:latin typeface="Times New Roman" panose="02020603050405020304" pitchFamily="18" charset="0"/>
                <a:cs typeface="Times New Roman" panose="02020603050405020304" pitchFamily="18" charset="0"/>
              </a:rPr>
              <a:t>(основні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ідеї</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про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світ</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 в </a:t>
            </a:r>
            <a:r>
              <a:rPr lang="ru-RU" sz="3600" b="1" i="1" dirty="0" err="1">
                <a:solidFill>
                  <a:schemeClr val="accent2">
                    <a:lumMod val="75000"/>
                  </a:schemeClr>
                </a:solidFill>
                <a:latin typeface="Times New Roman" panose="02020603050405020304" pitchFamily="18" charset="0"/>
                <a:cs typeface="Times New Roman" panose="02020603050405020304" pitchFamily="18" charset="0"/>
              </a:rPr>
              <a:t>цілому</a:t>
            </a:r>
            <a:r>
              <a:rPr lang="ru-RU" sz="3600" b="1" i="1" dirty="0">
                <a:solidFill>
                  <a:schemeClr val="accent2">
                    <a:lumMod val="75000"/>
                  </a:schemeClr>
                </a:solidFill>
                <a:latin typeface="Times New Roman" panose="02020603050405020304" pitchFamily="18" charset="0"/>
                <a:cs typeface="Times New Roman" panose="02020603050405020304" pitchFamily="18" charset="0"/>
              </a:rPr>
              <a:t>)</a:t>
            </a:r>
            <a:br>
              <a:rPr lang="ru-RU" sz="3600" b="1" i="1" dirty="0">
                <a:solidFill>
                  <a:schemeClr val="accent2">
                    <a:lumMod val="75000"/>
                  </a:schemeClr>
                </a:solidFill>
                <a:latin typeface="Times New Roman" panose="02020603050405020304" pitchFamily="18" charset="0"/>
                <a:cs typeface="Times New Roman" panose="02020603050405020304" pitchFamily="18" charset="0"/>
              </a:rPr>
            </a:br>
            <a:endParaRPr lang="ru-RU"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9453" y="2713773"/>
            <a:ext cx="9147375" cy="4861869"/>
          </a:xfrm>
        </p:spPr>
        <p:txBody>
          <a:bodyPr rtlCol="0">
            <a:normAutofit/>
          </a:bodyPr>
          <a:lstStyle/>
          <a:p>
            <a:pPr marL="342900" lvl="0" indent="-342900" algn="just">
              <a:buFont typeface="Symbol" panose="05050102010706020507" pitchFamily="18" charset="2"/>
              <a:buChar char=""/>
            </a:pPr>
            <a:r>
              <a:rPr lang="uk-UA" sz="1600" dirty="0">
                <a:effectLst/>
                <a:latin typeface="Times New Roman" panose="02020603050405020304" pitchFamily="18" charset="0"/>
                <a:ea typeface="SimSun" panose="02010600030101010101" pitchFamily="2" charset="-122"/>
              </a:rPr>
              <a:t>В основі філософської концепції Платона лежить вчення про </a:t>
            </a:r>
            <a:r>
              <a:rPr lang="uk-UA" sz="1600" b="1" dirty="0">
                <a:effectLst/>
                <a:latin typeface="Times New Roman" panose="02020603050405020304" pitchFamily="18" charset="0"/>
                <a:ea typeface="SimSun" panose="02010600030101010101" pitchFamily="2" charset="-122"/>
              </a:rPr>
              <a:t>ідеї</a:t>
            </a:r>
            <a:r>
              <a:rPr lang="uk-UA" sz="1600" dirty="0">
                <a:effectLst/>
                <a:latin typeface="Times New Roman" panose="02020603050405020304" pitchFamily="18" charset="0"/>
                <a:ea typeface="SimSun" panose="02010600030101010101" pitchFamily="2" charset="-122"/>
              </a:rPr>
              <a:t> або </a:t>
            </a:r>
            <a:r>
              <a:rPr lang="uk-UA" sz="1600" i="1" dirty="0" err="1">
                <a:effectLst/>
                <a:latin typeface="Times New Roman" panose="02020603050405020304" pitchFamily="18" charset="0"/>
                <a:ea typeface="SimSun" panose="02010600030101010101" pitchFamily="2" charset="-122"/>
              </a:rPr>
              <a:t>ейдоси</a:t>
            </a:r>
            <a:r>
              <a:rPr lang="uk-UA" sz="1600" dirty="0">
                <a:effectLst/>
                <a:latin typeface="Times New Roman" panose="02020603050405020304" pitchFamily="18" charset="0"/>
                <a:ea typeface="SimSun" panose="02010600030101010101" pitchFamily="2" charset="-122"/>
              </a:rPr>
              <a:t>. З точки зору філософа, увесь навколишній світ (світ речей та явищ, який ми сприймаємо через органи чуття) </a:t>
            </a:r>
            <a:r>
              <a:rPr lang="uk-UA" sz="1600" b="1" dirty="0">
                <a:effectLst/>
                <a:latin typeface="Times New Roman" panose="02020603050405020304" pitchFamily="18" charset="0"/>
                <a:ea typeface="SimSun" panose="02010600030101010101" pitchFamily="2" charset="-122"/>
              </a:rPr>
              <a:t>не наділений самостійним буттям</a:t>
            </a:r>
            <a:r>
              <a:rPr lang="uk-UA" sz="1600" dirty="0">
                <a:effectLst/>
                <a:latin typeface="Times New Roman" panose="02020603050405020304" pitchFamily="18" charset="0"/>
                <a:ea typeface="SimSun" panose="02010600030101010101" pitchFamily="2" charset="-122"/>
              </a:rPr>
              <a:t>. Він є лише відображенням («</a:t>
            </a:r>
            <a:r>
              <a:rPr lang="uk-UA" sz="1600" b="1" dirty="0">
                <a:effectLst/>
                <a:latin typeface="Times New Roman" panose="02020603050405020304" pitchFamily="18" charset="0"/>
                <a:ea typeface="SimSun" panose="02010600030101010101" pitchFamily="2" charset="-122"/>
              </a:rPr>
              <a:t>тінню</a:t>
            </a:r>
            <a:r>
              <a:rPr lang="uk-UA" sz="1600" dirty="0">
                <a:effectLst/>
                <a:latin typeface="Times New Roman" panose="02020603050405020304" pitchFamily="18" charset="0"/>
                <a:ea typeface="SimSun" panose="02010600030101010101" pitchFamily="2" charset="-122"/>
              </a:rPr>
              <a:t>») істинного </a:t>
            </a:r>
            <a:r>
              <a:rPr lang="uk-UA" sz="1600" b="1" dirty="0">
                <a:effectLst/>
                <a:latin typeface="Times New Roman" panose="02020603050405020304" pitchFamily="18" charset="0"/>
                <a:ea typeface="SimSun" panose="02010600030101010101" pitchFamily="2" charset="-122"/>
              </a:rPr>
              <a:t>«світу ідей»</a:t>
            </a:r>
            <a:r>
              <a:rPr lang="uk-UA" sz="1600" dirty="0">
                <a:effectLst/>
                <a:latin typeface="Times New Roman" panose="02020603050405020304" pitchFamily="18" charset="0"/>
                <a:ea typeface="SimSun" panose="02010600030101010101" pitchFamily="2" charset="-122"/>
              </a:rPr>
              <a:t>. </a:t>
            </a:r>
          </a:p>
          <a:p>
            <a:pPr marL="342900" lvl="0" indent="-342900" algn="just">
              <a:buFont typeface="Symbol" panose="05050102010706020507" pitchFamily="18" charset="2"/>
              <a:buChar char=""/>
              <a:tabLst>
                <a:tab pos="270510" algn="l"/>
              </a:tabLst>
            </a:pPr>
            <a:r>
              <a:rPr lang="uk-UA" sz="1600" b="1" dirty="0">
                <a:effectLst/>
                <a:latin typeface="Times New Roman" panose="02020603050405020304" pitchFamily="18" charset="0"/>
                <a:ea typeface="SimSun" panose="02010600030101010101" pitchFamily="2" charset="-122"/>
              </a:rPr>
              <a:t>Ідея – це образ і сутність речі</a:t>
            </a:r>
            <a:r>
              <a:rPr lang="uk-UA" sz="1600" dirty="0">
                <a:effectLst/>
                <a:latin typeface="Times New Roman" panose="02020603050405020304" pitchFamily="18" charset="0"/>
                <a:ea typeface="SimSun" panose="02010600030101010101" pitchFamily="2" charset="-122"/>
              </a:rPr>
              <a:t>, її першопричина та і принцип. </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Ідеї </a:t>
            </a:r>
            <a:r>
              <a:rPr lang="uk-UA" sz="1600" b="1" dirty="0">
                <a:effectLst/>
                <a:latin typeface="Times New Roman" panose="02020603050405020304" pitchFamily="18" charset="0"/>
                <a:ea typeface="SimSun" panose="02010600030101010101" pitchFamily="2" charset="-122"/>
              </a:rPr>
              <a:t>статичні і незмінні</a:t>
            </a:r>
            <a:r>
              <a:rPr lang="uk-UA" sz="1600" dirty="0">
                <a:effectLst/>
                <a:latin typeface="Times New Roman" panose="02020603050405020304" pitchFamily="18" charset="0"/>
                <a:ea typeface="SimSun" panose="02010600030101010101" pitchFamily="2" charset="-122"/>
              </a:rPr>
              <a:t>. Змінюються і розвиваються лише їх відображення – явища.</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b="1" dirty="0">
                <a:effectLst/>
                <a:latin typeface="Times New Roman" panose="02020603050405020304" pitchFamily="18" charset="0"/>
                <a:ea typeface="SimSun" panose="02010600030101010101" pitchFamily="2" charset="-122"/>
              </a:rPr>
              <a:t>Ідеї неможливо сприйняти</a:t>
            </a:r>
            <a:r>
              <a:rPr lang="uk-UA" sz="1600" dirty="0">
                <a:effectLst/>
                <a:latin typeface="Times New Roman" panose="02020603050405020304" pitchFamily="18" charset="0"/>
                <a:ea typeface="SimSun" panose="02010600030101010101" pitchFamily="2" charset="-122"/>
              </a:rPr>
              <a:t> чуттєвим шляхом, проте мудреці здатні їх осягнути розумом. </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Ідеї лежать в основі не лише матеріальних речей, але і явищ </a:t>
            </a:r>
            <a:r>
              <a:rPr lang="uk-UA" sz="1600" b="1" dirty="0">
                <a:effectLst/>
                <a:latin typeface="Times New Roman" panose="02020603050405020304" pitchFamily="18" charset="0"/>
                <a:ea typeface="SimSun" panose="02010600030101010101" pitchFamily="2" charset="-122"/>
              </a:rPr>
              <a:t>соціального</a:t>
            </a:r>
            <a:r>
              <a:rPr lang="uk-UA" sz="1600" dirty="0">
                <a:effectLst/>
                <a:latin typeface="Times New Roman" panose="02020603050405020304" pitchFamily="18" charset="0"/>
                <a:ea typeface="SimSun" panose="02010600030101010101" pitchFamily="2" charset="-122"/>
              </a:rPr>
              <a:t>, </a:t>
            </a:r>
            <a:r>
              <a:rPr lang="uk-UA" sz="1600" b="1" dirty="0">
                <a:effectLst/>
                <a:latin typeface="Times New Roman" panose="02020603050405020304" pitchFamily="18" charset="0"/>
                <a:ea typeface="SimSun" panose="02010600030101010101" pitchFamily="2" charset="-122"/>
              </a:rPr>
              <a:t>політичного</a:t>
            </a:r>
            <a:r>
              <a:rPr lang="uk-UA" sz="1600" dirty="0">
                <a:effectLst/>
                <a:latin typeface="Times New Roman" panose="02020603050405020304" pitchFamily="18" charset="0"/>
                <a:ea typeface="SimSun" panose="02010600030101010101" pitchFamily="2" charset="-122"/>
              </a:rPr>
              <a:t>, </a:t>
            </a:r>
            <a:r>
              <a:rPr lang="uk-UA" sz="1600" b="1" dirty="0">
                <a:effectLst/>
                <a:latin typeface="Times New Roman" panose="02020603050405020304" pitchFamily="18" charset="0"/>
                <a:ea typeface="SimSun" panose="02010600030101010101" pitchFamily="2" charset="-122"/>
              </a:rPr>
              <a:t>культурного</a:t>
            </a:r>
            <a:r>
              <a:rPr lang="uk-UA" sz="1600" dirty="0">
                <a:effectLst/>
                <a:latin typeface="Times New Roman" panose="02020603050405020304" pitchFamily="18" charset="0"/>
                <a:ea typeface="SimSun" panose="02010600030101010101" pitchFamily="2" charset="-122"/>
              </a:rPr>
              <a:t> характеру тощо. </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Важливе місце в етичному вченні Платона займає ідея блага. </a:t>
            </a:r>
          </a:p>
          <a:p>
            <a:pPr marL="342900" lvl="0" indent="-342900" algn="just">
              <a:buFont typeface="Symbol" panose="05050102010706020507" pitchFamily="18" charset="2"/>
              <a:buChar char=""/>
              <a:tabLst>
                <a:tab pos="270510" algn="l"/>
              </a:tabLst>
            </a:pPr>
            <a:r>
              <a:rPr lang="uk-UA" sz="1600" dirty="0">
                <a:effectLst/>
                <a:latin typeface="Times New Roman" panose="02020603050405020304" pitchFamily="18" charset="0"/>
                <a:ea typeface="SimSun" panose="02010600030101010101" pitchFamily="2" charset="-122"/>
              </a:rPr>
              <a:t>Саме слово «благо» (</a:t>
            </a:r>
            <a:r>
              <a:rPr lang="uk-UA" sz="1600" dirty="0" err="1">
                <a:effectLst/>
                <a:latin typeface="Times New Roman" panose="02020603050405020304" pitchFamily="18" charset="0"/>
                <a:ea typeface="SimSun" panose="02010600030101010101" pitchFamily="2" charset="-122"/>
              </a:rPr>
              <a:t>грец</a:t>
            </a:r>
            <a:r>
              <a:rPr lang="uk-UA" sz="1600" dirty="0">
                <a:effectLst/>
                <a:latin typeface="Times New Roman" panose="02020603050405020304" pitchFamily="18" charset="0"/>
                <a:ea typeface="SimSun" panose="02010600030101010101" pitchFamily="2" charset="-122"/>
              </a:rPr>
              <a:t>. </a:t>
            </a:r>
            <a:r>
              <a:rPr lang="uk-UA" sz="1600" dirty="0" err="1">
                <a:effectLst/>
                <a:latin typeface="Times New Roman" panose="02020603050405020304" pitchFamily="18" charset="0"/>
                <a:ea typeface="SimSun" panose="02010600030101010101" pitchFamily="2" charset="-122"/>
              </a:rPr>
              <a:t>τὸ</a:t>
            </a:r>
            <a:r>
              <a:rPr lang="uk-UA" sz="1600" dirty="0">
                <a:effectLst/>
                <a:latin typeface="Times New Roman" panose="02020603050405020304" pitchFamily="18" charset="0"/>
                <a:ea typeface="SimSun" panose="02010600030101010101" pitchFamily="2" charset="-122"/>
              </a:rPr>
              <a:t> </a:t>
            </a:r>
            <a:r>
              <a:rPr lang="uk-UA" sz="1600" dirty="0" err="1">
                <a:effectLst/>
                <a:latin typeface="Times New Roman" panose="02020603050405020304" pitchFamily="18" charset="0"/>
                <a:ea typeface="SimSun" panose="02010600030101010101" pitchFamily="2" charset="-122"/>
              </a:rPr>
              <a:t>ἀγ</a:t>
            </a:r>
            <a:r>
              <a:rPr lang="uk-UA" sz="1600" dirty="0">
                <a:effectLst/>
                <a:latin typeface="Times New Roman" panose="02020603050405020304" pitchFamily="18" charset="0"/>
                <a:ea typeface="SimSun" panose="02010600030101010101" pitchFamily="2" charset="-122"/>
              </a:rPr>
              <a:t>αθόν) означає не просто щось, що оцінюється етично позитивно, але і онтологічна досконалість, наприклад, добротність конкретної речі, її корисність, висока якість.</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r>
              <a:rPr lang="uk-UA" sz="1600" i="1" dirty="0">
                <a:effectLst/>
                <a:latin typeface="Times New Roman" panose="02020603050405020304" pitchFamily="18" charset="0"/>
                <a:ea typeface="SimSun" panose="02010600030101010101" pitchFamily="2" charset="-122"/>
              </a:rPr>
              <a:t>Благо не можна визначати як задоволення, тому що доводиться визнати, що бувають погані задоволення. Благом не можна назвати те, що тільки приносить нам користь, тому що це ж саме може завдати шкоди іншій. Благо Платона - це «благо саме по собі» (</a:t>
            </a:r>
            <a:r>
              <a:rPr lang="uk-UA" sz="1600" i="1" dirty="0" err="1">
                <a:effectLst/>
                <a:latin typeface="Times New Roman" panose="02020603050405020304" pitchFamily="18" charset="0"/>
                <a:ea typeface="SimSun" panose="02010600030101010101" pitchFamily="2" charset="-122"/>
              </a:rPr>
              <a:t>грец</a:t>
            </a:r>
            <a:r>
              <a:rPr lang="uk-UA" sz="1600" i="1" dirty="0">
                <a:effectLst/>
                <a:latin typeface="Times New Roman" panose="02020603050405020304" pitchFamily="18" charset="0"/>
                <a:ea typeface="SimSun" panose="02010600030101010101" pitchFamily="2" charset="-122"/>
              </a:rPr>
              <a:t>. α</a:t>
            </a:r>
            <a:r>
              <a:rPr lang="uk-UA" sz="1600" i="1" dirty="0" err="1">
                <a:effectLst/>
                <a:latin typeface="Times New Roman" panose="02020603050405020304" pitchFamily="18" charset="0"/>
                <a:ea typeface="SimSun" panose="02010600030101010101" pitchFamily="2" charset="-122"/>
              </a:rPr>
              <a:t>ὐτὸ</a:t>
            </a:r>
            <a:r>
              <a:rPr lang="uk-UA" sz="1600" i="1" dirty="0">
                <a:effectLst/>
                <a:latin typeface="Times New Roman" panose="02020603050405020304" pitchFamily="18" charset="0"/>
                <a:ea typeface="SimSun" panose="02010600030101010101" pitchFamily="2" charset="-122"/>
              </a:rPr>
              <a:t> </a:t>
            </a:r>
            <a:r>
              <a:rPr lang="uk-UA" sz="1600" i="1" dirty="0" err="1">
                <a:effectLst/>
                <a:latin typeface="Times New Roman" panose="02020603050405020304" pitchFamily="18" charset="0"/>
                <a:ea typeface="SimSun" panose="02010600030101010101" pitchFamily="2" charset="-122"/>
              </a:rPr>
              <a:t>ἀγ</a:t>
            </a:r>
            <a:r>
              <a:rPr lang="uk-UA" sz="1600" i="1" dirty="0">
                <a:effectLst/>
                <a:latin typeface="Times New Roman" panose="02020603050405020304" pitchFamily="18" charset="0"/>
                <a:ea typeface="SimSun" panose="02010600030101010101" pitchFamily="2" charset="-122"/>
              </a:rPr>
              <a:t>αθόν).</a:t>
            </a:r>
            <a:endParaRPr lang="ru-UA" sz="16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270510" algn="l"/>
              </a:tabLst>
            </a:pPr>
            <a:endParaRPr lang="ru-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endParaRPr lang="uk-UA" sz="17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Font typeface="Symbol" panose="05050102010706020507" pitchFamily="18" charset="2"/>
              <a:buChar char=""/>
            </a:pPr>
            <a:endParaRPr lang="uk-UA" sz="1800" dirty="0">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4" name="Рисунок 3">
            <a:extLst>
              <a:ext uri="{FF2B5EF4-FFF2-40B4-BE49-F238E27FC236}">
                <a16:creationId xmlns:a16="http://schemas.microsoft.com/office/drawing/2014/main" id="{B09984E2-9B11-41A6-AF7F-9400043207C4}"/>
              </a:ext>
            </a:extLst>
          </p:cNvPr>
          <p:cNvPicPr>
            <a:picLocks noChangeAspect="1"/>
          </p:cNvPicPr>
          <p:nvPr/>
        </p:nvPicPr>
        <p:blipFill>
          <a:blip r:embed="rId2"/>
          <a:stretch>
            <a:fillRect/>
          </a:stretch>
        </p:blipFill>
        <p:spPr>
          <a:xfrm>
            <a:off x="5972998" y="116632"/>
            <a:ext cx="3019514" cy="2597141"/>
          </a:xfrm>
          <a:prstGeom prst="rect">
            <a:avLst/>
          </a:prstGeom>
        </p:spPr>
      </p:pic>
    </p:spTree>
    <p:extLst>
      <p:ext uri="{BB962C8B-B14F-4D97-AF65-F5344CB8AC3E}">
        <p14:creationId xmlns:p14="http://schemas.microsoft.com/office/powerpoint/2010/main" val="258028060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2469</Words>
  <Application>Microsoft Office PowerPoint</Application>
  <PresentationFormat>Экран (4:3)</PresentationFormat>
  <Paragraphs>244</Paragraphs>
  <Slides>23</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23</vt:i4>
      </vt:variant>
    </vt:vector>
  </HeadingPairs>
  <TitlesOfParts>
    <vt:vector size="30" baseType="lpstr">
      <vt:lpstr>Arial</vt:lpstr>
      <vt:lpstr>Calibri</vt:lpstr>
      <vt:lpstr>Symbol</vt:lpstr>
      <vt:lpstr>Times New Roman</vt:lpstr>
      <vt:lpstr>Wingdings</vt:lpstr>
      <vt:lpstr>Тема Office</vt:lpstr>
      <vt:lpstr>Документ Microsoft Word</vt:lpstr>
      <vt:lpstr>Тема №2 Філософсько-правові та філософсько-поліличні вчення Античного Світу </vt:lpstr>
      <vt:lpstr>План</vt:lpstr>
      <vt:lpstr>Загальний огляд античної культурно-правової парадигми (часові межі та періодизація) </vt:lpstr>
      <vt:lpstr>Загальний огляд античної культурно-правової парадигми (історичні події та процеси ) </vt:lpstr>
      <vt:lpstr>Загальний огляд античної культурно-правової парадигми (загальні риси філософсько-правового світогляду) </vt:lpstr>
      <vt:lpstr>Правові погляди філософів досократичної доби </vt:lpstr>
      <vt:lpstr>Правові погляди філософів досократичної доби </vt:lpstr>
      <vt:lpstr>Філсофсько-правове та політичне вчення Платона </vt:lpstr>
      <vt:lpstr>Філсофсько-правове та політичне вчення Платона (основні ідеї про світ в цілому) </vt:lpstr>
      <vt:lpstr>Філсофсько-правове та політичне вчення Платона (Про право, закони і справедливість) </vt:lpstr>
      <vt:lpstr>Філсофсько-правове та політичне вчення Платона (Про рівність та ідеальну державу) </vt:lpstr>
      <vt:lpstr>Філсофсько-правове та політичне вчення Аристотеля </vt:lpstr>
      <vt:lpstr>Філсофсько-правове та політичне вчення Аристотеля (основні ідеї про світ в цілому) </vt:lpstr>
      <vt:lpstr>Філсофсько-правове та політичне вчення Аристотеля (основні ідеї про світ в цілому) </vt:lpstr>
      <vt:lpstr>Філсофсько-правове та політичне вчення Аристотеля (про право і справедливість) </vt:lpstr>
      <vt:lpstr>Філсофсько-правове та політичне вчення Аристотеля (розподільча та зрівнююча справедливість. ) </vt:lpstr>
      <vt:lpstr>Філсофсько-правове та політичне вчення Аристотеля (про право ) </vt:lpstr>
      <vt:lpstr>Філсофсько-правове та політичне вчення Аристотеля (про державу ) </vt:lpstr>
      <vt:lpstr>Філсофсько-правове та політичне вчення Аристотеля (про форми правління) </vt:lpstr>
      <vt:lpstr>Внесок римських юристів у розвиток теорії права  </vt:lpstr>
      <vt:lpstr>Внесок римських юристів у розвиток теорії права  </vt:lpstr>
      <vt:lpstr>Внесок римських юристів у розвиток теорії права (класифікація права)  </vt:lpstr>
      <vt:lpstr> </vt:lpstr>
    </vt:vector>
  </TitlesOfParts>
  <Company>VMUROL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ДОПОВІДЬ ВІДПОВІДАЛЬНОГО СЕКРЕТАРЯ ПРИЙМАЛЬНОЇ КОМІСІЇ ТЕРЕЩЕНКА А.Л.</dc:title>
  <dc:creator>Фаст О.О.</dc:creator>
  <cp:lastModifiedBy>Алексей</cp:lastModifiedBy>
  <cp:revision>48</cp:revision>
  <dcterms:created xsi:type="dcterms:W3CDTF">2018-12-26T14:05:39Z</dcterms:created>
  <dcterms:modified xsi:type="dcterms:W3CDTF">2022-04-07T08:50:36Z</dcterms:modified>
</cp:coreProperties>
</file>