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73" r:id="rId4"/>
    <p:sldId id="259" r:id="rId5"/>
    <p:sldId id="260" r:id="rId6"/>
    <p:sldId id="262" r:id="rId7"/>
    <p:sldId id="263" r:id="rId8"/>
    <p:sldId id="264" r:id="rId9"/>
    <p:sldId id="287" r:id="rId10"/>
    <p:sldId id="282" r:id="rId11"/>
    <p:sldId id="288" r:id="rId12"/>
    <p:sldId id="289" r:id="rId13"/>
    <p:sldId id="290" r:id="rId14"/>
    <p:sldId id="291" r:id="rId15"/>
    <p:sldId id="265" r:id="rId16"/>
    <p:sldId id="283" r:id="rId17"/>
    <p:sldId id="268" r:id="rId18"/>
    <p:sldId id="270" r:id="rId19"/>
    <p:sldId id="293" r:id="rId20"/>
    <p:sldId id="269" r:id="rId21"/>
    <p:sldId id="271" r:id="rId22"/>
    <p:sldId id="272" r:id="rId23"/>
    <p:sldId id="279" r:id="rId2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howGuides="1"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339DD3-709A-4C76-8121-99F94A530870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1C08128-55B4-430D-B70F-D9C69AEF7A58}" type="slidenum">
              <a:rPr lang="uk-UA" altLang="en-US"/>
              <a:pPr/>
              <a:t>‹#›</a:t>
            </a:fld>
            <a:endParaRPr lang="uk-U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D8F63-FF4D-45E1-B2D0-087F56B7233C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DF78E9-A242-4B1D-B335-952F78D7B683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309966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EE270-AF8C-439F-8E16-2DE6D6F9594D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5D612-5589-4DF7-AFE6-37773BE4A019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314671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45BDF-2814-47B4-AB09-E78BC94BFE87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BD914-76EE-4EB2-898C-DE580F716674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285660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28EE4-FE11-4DDC-BAF0-FBDD4E274AD4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DE114-C833-4598-899A-232280CFE2EC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380921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B82B3-9663-414D-8FDF-7320F3C229D8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997B2-1E8B-407B-8948-93694DCC844A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112145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94AF6-ACC1-4ECE-825F-1CAA32FCDF06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E489F-6039-4875-882F-6362A99C77AA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171671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F4ED04-8022-4968-8708-ACCCD5521C1D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3A6828-C948-4DE0-A0C0-915BE3AF905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928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787BC-0C22-4AAD-82B5-46AFCC287A9B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91C8F-977E-4C6C-AE9D-619C600B8C62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298417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90882-E3F1-4E40-AA5E-0FD6C2870D7F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83739-1364-43A5-994A-D9C686BF33B4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373024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8C813-6DB8-45E1-A3AF-68146F591678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8D94F-A196-47E8-B8EF-A5864A225289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4044615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390E5-E431-4818-BADB-E1D5E1027073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6322D-EF31-40B8-B5C9-5FEF5E1CAC9F}" type="slidenum">
              <a:rPr lang="uk-UA" altLang="en-US"/>
              <a:pPr/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76099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48FCEA-D1D1-4D9E-A549-3987D831E643}" type="datetimeFigureOut">
              <a:rPr lang="uk-UA"/>
              <a:pPr>
                <a:defRPr/>
              </a:pPr>
              <a:t>12.04.2016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fld id="{50AB015B-6A00-41A1-A4E3-3F292CE03A5A}" type="slidenum">
              <a:rPr lang="uk-UA" altLang="en-US"/>
              <a:pPr/>
              <a:t>‹#›</a:t>
            </a:fld>
            <a:endParaRPr lang="uk-U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5" r:id="rId2"/>
    <p:sldLayoutId id="2147483746" r:id="rId3"/>
    <p:sldLayoutId id="2147483747" r:id="rId4"/>
    <p:sldLayoutId id="2147483754" r:id="rId5"/>
    <p:sldLayoutId id="2147483755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57200" y="1125538"/>
            <a:ext cx="8458200" cy="2746375"/>
          </a:xfrm>
        </p:spPr>
        <p:txBody>
          <a:bodyPr/>
          <a:lstStyle/>
          <a:p>
            <a:pPr eaLnBrk="1" hangingPunct="1"/>
            <a:r>
              <a:rPr lang="uk-UA" altLang="en-US" b="1" dirty="0" smtClean="0"/>
              <a:t>ПОЛІТИКА </a:t>
            </a:r>
            <a:r>
              <a:rPr lang="uk-UA" altLang="en-US" b="1" dirty="0" smtClean="0"/>
              <a:t>ЕКОНОМІЧНОГО ЗРОСТАННЯ НАЦІОНАЛЬНОЇ ЕКОНОМІКИ</a:t>
            </a:r>
            <a:endParaRPr lang="uk-UA" altLang="en-US" dirty="0" smtClean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950" y="4149725"/>
            <a:ext cx="8686800" cy="2660650"/>
          </a:xfrm>
        </p:spPr>
        <p:txBody>
          <a:bodyPr/>
          <a:lstStyle/>
          <a:p>
            <a:pPr marL="520700" indent="-457200" eaLnBrk="1" hangingPunct="1">
              <a:buFont typeface="Trebuchet MS" panose="020B0603020202020204" pitchFamily="34" charset="0"/>
              <a:buAutoNum type="arabicPeriod"/>
            </a:pPr>
            <a:r>
              <a:rPr lang="uk-UA" altLang="en-US" sz="2000" b="1" i="1" dirty="0" smtClean="0"/>
              <a:t>Економічне зростання як категорія національної економіки</a:t>
            </a:r>
          </a:p>
          <a:p>
            <a:pPr marL="520700" indent="-457200" eaLnBrk="1" hangingPunct="1">
              <a:buFont typeface="Trebuchet MS" panose="020B0603020202020204" pitchFamily="34" charset="0"/>
              <a:buAutoNum type="arabicPeriod"/>
            </a:pPr>
            <a:r>
              <a:rPr lang="uk-UA" altLang="en-US" sz="2000" b="1" i="1" dirty="0" smtClean="0"/>
              <a:t>Показники ефективності розвитку та зростання національної економіки</a:t>
            </a:r>
          </a:p>
          <a:p>
            <a:pPr marL="520700" indent="-457200" eaLnBrk="1" hangingPunct="1">
              <a:buFont typeface="Trebuchet MS" panose="020B0603020202020204" pitchFamily="34" charset="0"/>
              <a:buAutoNum type="arabicPeriod"/>
            </a:pPr>
            <a:r>
              <a:rPr lang="uk-UA" altLang="en-US" sz="2000" b="1" i="1" dirty="0" smtClean="0"/>
              <a:t>Типи, джерела та фактори економічного зростання</a:t>
            </a:r>
          </a:p>
          <a:p>
            <a:pPr marL="520700" indent="-457200" eaLnBrk="1" hangingPunct="1">
              <a:buFont typeface="Trebuchet MS" panose="020B0603020202020204" pitchFamily="34" charset="0"/>
              <a:buAutoNum type="arabicPeriod"/>
            </a:pPr>
            <a:r>
              <a:rPr lang="uk-UA" altLang="en-US" sz="2000" b="1" i="1" dirty="0" smtClean="0"/>
              <a:t>Теорії економічного зростання та розвитку національної економіки</a:t>
            </a:r>
            <a:endParaRPr lang="uk-UA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5875"/>
            <a:ext cx="669925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066800"/>
          </a:xfrm>
        </p:spPr>
        <p:txBody>
          <a:bodyPr/>
          <a:lstStyle/>
          <a:p>
            <a:pPr algn="ctr"/>
            <a:r>
              <a:rPr lang="uk-UA" altLang="en-US" b="1" smtClean="0"/>
              <a:t>Джерела </a:t>
            </a:r>
            <a:r>
              <a:rPr lang="ru-RU" altLang="en-US" b="1" smtClean="0"/>
              <a:t>рост</a:t>
            </a:r>
            <a:r>
              <a:rPr lang="uk-UA" altLang="en-US" b="1" smtClean="0"/>
              <a:t>у</a:t>
            </a:r>
            <a:r>
              <a:rPr lang="ru-RU" altLang="en-US" b="1" smtClean="0"/>
              <a:t> ВВП США</a:t>
            </a:r>
            <a:endParaRPr lang="uk-UA" altLang="en-US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58938"/>
              </p:ext>
            </p:extLst>
          </p:nvPr>
        </p:nvGraphicFramePr>
        <p:xfrm>
          <a:off x="107504" y="1268413"/>
          <a:ext cx="8933552" cy="4824414"/>
        </p:xfrm>
        <a:graphic>
          <a:graphicData uri="http://schemas.openxmlformats.org/drawingml/2006/table">
            <a:tbl>
              <a:tblPr/>
              <a:tblGrid>
                <a:gridCol w="2808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7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1948-1999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1948-1973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1973-1990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1990-1995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1995-1999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приросту ВВП, в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 рахунок: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3,46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2,86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2,36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4,08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uk-UA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неску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нформац</a:t>
                      </a:r>
                      <a:r>
                        <a:rPr kumimoji="0" lang="uk-UA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ійних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технологій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</a:t>
                      </a: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.: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0,40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0,46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0,57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1,18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к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омпьютер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про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грамного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забезпечення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0,39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комун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кац</a:t>
                      </a: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ійного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обладнання 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інформаційних 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послуг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Внеску </a:t>
                      </a:r>
                      <a:r>
                        <a:rPr kumimoji="0" lang="uk-UA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неінформацінних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технологій 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3,06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3,79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2,40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1,79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2,91</a:t>
                      </a: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066800"/>
          </a:xfrm>
        </p:spPr>
        <p:txBody>
          <a:bodyPr/>
          <a:lstStyle/>
          <a:p>
            <a:r>
              <a:rPr lang="uk-UA" altLang="en-US" sz="3200" dirty="0" smtClean="0"/>
              <a:t>Соціальна ефективність виражається показниками, що характеризують: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657725"/>
          </a:xfrm>
        </p:spPr>
        <p:txBody>
          <a:bodyPr/>
          <a:lstStyle/>
          <a:p>
            <a:r>
              <a:rPr lang="uk-UA" altLang="en-US" dirty="0" smtClean="0"/>
              <a:t>рівень зайнятості, </a:t>
            </a:r>
          </a:p>
          <a:p>
            <a:r>
              <a:rPr lang="uk-UA" altLang="en-US" dirty="0" smtClean="0"/>
              <a:t>якість життя, </a:t>
            </a:r>
          </a:p>
          <a:p>
            <a:r>
              <a:rPr lang="uk-UA" altLang="en-US" dirty="0" smtClean="0"/>
              <a:t>середній рівень доходів, </a:t>
            </a:r>
          </a:p>
          <a:p>
            <a:r>
              <a:rPr lang="uk-UA" altLang="en-US" dirty="0" smtClean="0"/>
              <a:t>прожитковий мінімум та </a:t>
            </a:r>
          </a:p>
          <a:p>
            <a:r>
              <a:rPr lang="uk-UA" altLang="en-US" dirty="0" smtClean="0"/>
              <a:t>інші показники соціальної складової національної безпеки:</a:t>
            </a:r>
          </a:p>
          <a:p>
            <a:pPr lvl="1"/>
            <a:r>
              <a:rPr lang="uk-UA" altLang="en-US" dirty="0" smtClean="0"/>
              <a:t>поліпшення побутових умов населення, </a:t>
            </a:r>
          </a:p>
          <a:p>
            <a:pPr lvl="1"/>
            <a:r>
              <a:rPr lang="uk-UA" altLang="en-US" dirty="0" smtClean="0"/>
              <a:t>розширення можливостей духовного розвитку особистості, </a:t>
            </a:r>
          </a:p>
          <a:p>
            <a:pPr lvl="1"/>
            <a:r>
              <a:rPr lang="uk-UA" altLang="en-US" dirty="0" smtClean="0"/>
              <a:t>позитивні зміни стану довкілля.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62950" cy="1066800"/>
          </a:xfrm>
        </p:spPr>
        <p:txBody>
          <a:bodyPr/>
          <a:lstStyle/>
          <a:p>
            <a:r>
              <a:rPr lang="uk-UA" altLang="en-US" sz="3200" b="1" i="1" dirty="0" smtClean="0"/>
              <a:t>Політична ефективність</a:t>
            </a:r>
            <a:r>
              <a:rPr lang="uk-UA" altLang="en-US" sz="3200" dirty="0" smtClean="0"/>
              <a:t> виявляється в: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altLang="en-US" dirty="0" smtClean="0"/>
              <a:t>наявності суспільного консенсусу в досягненні стратегічних цілей та пріоритетів довгострокового розвитку, </a:t>
            </a:r>
          </a:p>
          <a:p>
            <a:r>
              <a:rPr lang="uk-UA" altLang="en-US" dirty="0" smtClean="0"/>
              <a:t>посиленні геополітичних позицій країни, </a:t>
            </a:r>
          </a:p>
          <a:p>
            <a:r>
              <a:rPr lang="uk-UA" altLang="en-US" dirty="0" smtClean="0"/>
              <a:t>забезпеченні соціальної та економічної стабільності, </a:t>
            </a:r>
          </a:p>
          <a:p>
            <a:r>
              <a:rPr lang="uk-UA" altLang="en-US" dirty="0" smtClean="0"/>
              <a:t>активізації потенціалу держави в інноваційному просторі.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uk-UA" altLang="en-US" sz="3200" dirty="0" smtClean="0"/>
              <a:t>Індикатори рівня економічного розвитку: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681537"/>
          </a:xfrm>
        </p:spPr>
        <p:txBody>
          <a:bodyPr/>
          <a:lstStyle/>
          <a:p>
            <a:r>
              <a:rPr lang="uk-UA" altLang="en-US" dirty="0" smtClean="0"/>
              <a:t>ВВП на одну особу; </a:t>
            </a:r>
          </a:p>
          <a:p>
            <a:r>
              <a:rPr lang="uk-UA" altLang="en-US" dirty="0" smtClean="0"/>
              <a:t>національний дохід на одну особу; </a:t>
            </a:r>
          </a:p>
          <a:p>
            <a:r>
              <a:rPr lang="uk-UA" altLang="en-US" dirty="0" smtClean="0"/>
              <a:t>показники структури споживчих витрат;</a:t>
            </a:r>
          </a:p>
          <a:p>
            <a:pPr>
              <a:buFont typeface="Georgia" panose="02040502050405020303" pitchFamily="18" charset="0"/>
              <a:buNone/>
            </a:pPr>
            <a:endParaRPr lang="en-US" altLang="en-US" dirty="0" smtClean="0"/>
          </a:p>
          <a:p>
            <a:pPr>
              <a:buFont typeface="Georgia" panose="02040502050405020303" pitchFamily="18" charset="0"/>
              <a:buNone/>
            </a:pPr>
            <a:r>
              <a:rPr lang="uk-UA" altLang="en-US" dirty="0" smtClean="0"/>
              <a:t>Агрегованими індикаторами економічного розвитку є:</a:t>
            </a:r>
          </a:p>
          <a:p>
            <a:r>
              <a:rPr lang="uk-UA" altLang="en-US" dirty="0" smtClean="0"/>
              <a:t>показники виробництва, споживання, </a:t>
            </a:r>
          </a:p>
          <a:p>
            <a:r>
              <a:rPr lang="uk-UA" altLang="en-US" dirty="0" smtClean="0"/>
              <a:t>тривалості життя, </a:t>
            </a:r>
          </a:p>
          <a:p>
            <a:r>
              <a:rPr lang="uk-UA" altLang="en-US" dirty="0" smtClean="0"/>
              <a:t>стану здоров’я, </a:t>
            </a:r>
          </a:p>
          <a:p>
            <a:r>
              <a:rPr lang="uk-UA" altLang="en-US" dirty="0" smtClean="0"/>
              <a:t>освітнього рівня населення.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3. Типи, джерела та фактори економічного зростання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813" y="2133600"/>
            <a:ext cx="8686800" cy="460851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b="1" dirty="0" smtClean="0"/>
              <a:t>Екстенсивний тип економічного зростання</a:t>
            </a:r>
            <a:r>
              <a:rPr lang="uk-UA" dirty="0" smtClean="0"/>
              <a:t> - це розширення виробництва на основі кількісного збільшення його факторів при незмінних їх якісних параметрах.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b="1" dirty="0" smtClean="0"/>
              <a:t>Інтенсивний тип економічного зростання</a:t>
            </a:r>
            <a:r>
              <a:rPr lang="uk-UA" dirty="0" smtClean="0"/>
              <a:t> - розширення виробництва на основі якісного вдосконалення його факторів та організаційно-економічних відносин.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b="1" dirty="0" smtClean="0"/>
              <a:t>Змішаний тип економічного зростання (</a:t>
            </a:r>
            <a:r>
              <a:rPr lang="ru-RU" b="1" dirty="0" smtClean="0"/>
              <a:t>«</a:t>
            </a:r>
            <a:r>
              <a:rPr lang="ru-RU" b="1" dirty="0" err="1" smtClean="0"/>
              <a:t>переважно</a:t>
            </a:r>
            <a:r>
              <a:rPr lang="ru-RU" b="1" dirty="0" smtClean="0"/>
              <a:t> </a:t>
            </a:r>
            <a:r>
              <a:rPr lang="ru-RU" b="1" dirty="0" err="1" smtClean="0"/>
              <a:t>екстенсивний</a:t>
            </a:r>
            <a:r>
              <a:rPr lang="ru-RU" b="1" dirty="0" smtClean="0"/>
              <a:t>»,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переважно</a:t>
            </a:r>
            <a:r>
              <a:rPr lang="ru-RU" b="1" dirty="0" smtClean="0"/>
              <a:t> </a:t>
            </a:r>
            <a:r>
              <a:rPr lang="ru-RU" b="1" dirty="0" err="1" smtClean="0"/>
              <a:t>інтенсивний</a:t>
            </a:r>
            <a:r>
              <a:rPr lang="ru-RU" b="1" dirty="0" smtClean="0"/>
              <a:t>»)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 b="61285"/>
          <a:stretch/>
        </p:blipFill>
        <p:spPr bwMode="auto">
          <a:xfrm>
            <a:off x="171782" y="1772816"/>
            <a:ext cx="8864714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702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Фактори економічного зростання</a:t>
            </a:r>
            <a:endParaRPr lang="uk-UA" dirty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277813" y="1989138"/>
            <a:ext cx="8686800" cy="4608512"/>
          </a:xfrm>
        </p:spPr>
        <p:txBody>
          <a:bodyPr/>
          <a:lstStyle/>
          <a:p>
            <a:pPr eaLnBrk="1" hangingPunct="1"/>
            <a:r>
              <a:rPr lang="uk-UA" altLang="en-US" dirty="0"/>
              <a:t>з</a:t>
            </a:r>
            <a:r>
              <a:rPr lang="uk-UA" altLang="en-US" dirty="0" smtClean="0"/>
              <a:t>агального впливу </a:t>
            </a:r>
            <a:r>
              <a:rPr lang="uk-UA" altLang="en-US" dirty="0" smtClean="0"/>
              <a:t>на процес економічного зростання:</a:t>
            </a:r>
          </a:p>
          <a:p>
            <a:pPr lvl="1" eaLnBrk="1" hangingPunct="1"/>
            <a:r>
              <a:rPr lang="uk-UA" altLang="en-US" dirty="0"/>
              <a:t>в</a:t>
            </a:r>
            <a:r>
              <a:rPr lang="uk-UA" altLang="en-US" dirty="0" smtClean="0"/>
              <a:t>нутрішні;</a:t>
            </a:r>
            <a:endParaRPr lang="uk-UA" altLang="en-US" dirty="0" smtClean="0"/>
          </a:p>
          <a:p>
            <a:pPr lvl="1" eaLnBrk="1" hangingPunct="1"/>
            <a:r>
              <a:rPr lang="uk-UA" altLang="en-US" dirty="0"/>
              <a:t>з</a:t>
            </a:r>
            <a:r>
              <a:rPr lang="uk-UA" altLang="en-US" dirty="0" smtClean="0"/>
              <a:t>овнішні;</a:t>
            </a:r>
            <a:endParaRPr lang="uk-UA" altLang="en-US" dirty="0" smtClean="0"/>
          </a:p>
          <a:p>
            <a:pPr eaLnBrk="1" hangingPunct="1"/>
            <a:r>
              <a:rPr lang="uk-UA" altLang="en-US" dirty="0" smtClean="0"/>
              <a:t>які протидіють процесу економічного </a:t>
            </a:r>
            <a:r>
              <a:rPr lang="uk-UA" altLang="en-US" dirty="0" smtClean="0"/>
              <a:t>зростання;</a:t>
            </a:r>
            <a:endParaRPr lang="uk-UA" altLang="en-US" dirty="0" smtClean="0"/>
          </a:p>
          <a:p>
            <a:pPr eaLnBrk="1" hangingPunct="1"/>
            <a:r>
              <a:rPr lang="uk-UA" altLang="en-US" dirty="0" smtClean="0"/>
              <a:t>які негативно впливають на економічне зростання.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62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171"/>
          </a:xfrm>
        </p:spPr>
        <p:txBody>
          <a:bodyPr/>
          <a:lstStyle/>
          <a:p>
            <a:pPr eaLnBrk="1" hangingPunct="1"/>
            <a:r>
              <a:rPr lang="uk-UA" altLang="en-US" dirty="0" smtClean="0"/>
              <a:t>Внутрішні фактори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251147" y="1224866"/>
            <a:ext cx="8569325" cy="5372486"/>
          </a:xfrm>
        </p:spPr>
        <p:txBody>
          <a:bodyPr/>
          <a:lstStyle/>
          <a:p>
            <a:pPr lvl="2" eaLnBrk="1" hangingPunct="1"/>
            <a:r>
              <a:rPr lang="uk-UA" altLang="en-US" sz="2800" dirty="0" smtClean="0"/>
              <a:t>базисні фактори або фактори пропозиції:</a:t>
            </a:r>
          </a:p>
          <a:p>
            <a:pPr lvl="4" eaLnBrk="1" hangingPunct="1"/>
            <a:r>
              <a:rPr lang="uk-UA" altLang="en-US" sz="2400" dirty="0" smtClean="0"/>
              <a:t>кількість та якість природних ресурсів;</a:t>
            </a:r>
            <a:endParaRPr lang="uk-UA" altLang="en-US" sz="1800" dirty="0" smtClean="0"/>
          </a:p>
          <a:p>
            <a:pPr lvl="4" eaLnBrk="1" hangingPunct="1"/>
            <a:r>
              <a:rPr lang="uk-UA" altLang="en-US" sz="2400" dirty="0" smtClean="0"/>
              <a:t>кількість та якість трудових ресурсів;</a:t>
            </a:r>
            <a:endParaRPr lang="uk-UA" altLang="en-US" sz="1800" dirty="0" smtClean="0"/>
          </a:p>
          <a:p>
            <a:pPr lvl="4" eaLnBrk="1" hangingPunct="1"/>
            <a:r>
              <a:rPr lang="uk-UA" altLang="en-US" sz="2400" dirty="0" smtClean="0"/>
              <a:t>обсяг капіталу країни;</a:t>
            </a:r>
            <a:endParaRPr lang="uk-UA" altLang="en-US" sz="1800" dirty="0" smtClean="0"/>
          </a:p>
          <a:p>
            <a:pPr lvl="4" eaLnBrk="1" hangingPunct="1"/>
            <a:r>
              <a:rPr lang="uk-UA" altLang="en-US" sz="2400" dirty="0"/>
              <a:t>т</a:t>
            </a:r>
            <a:r>
              <a:rPr lang="uk-UA" altLang="en-US" sz="2400" dirty="0" smtClean="0"/>
              <a:t>ехнології, інновації, інформація </a:t>
            </a:r>
            <a:r>
              <a:rPr lang="uk-UA" altLang="en-US" sz="2400" dirty="0" smtClean="0"/>
              <a:t>тощо;</a:t>
            </a:r>
            <a:endParaRPr lang="uk-UA" altLang="en-US" sz="1800" dirty="0" smtClean="0"/>
          </a:p>
          <a:p>
            <a:pPr lvl="2" eaLnBrk="1" hangingPunct="1"/>
            <a:r>
              <a:rPr lang="uk-UA" altLang="en-US" sz="2800" dirty="0" smtClean="0"/>
              <a:t>фактори </a:t>
            </a:r>
            <a:r>
              <a:rPr lang="uk-UA" altLang="en-US" sz="2800" dirty="0" smtClean="0"/>
              <a:t>попиту (</a:t>
            </a:r>
            <a:r>
              <a:rPr lang="en-US" altLang="en-US" sz="2800" dirty="0" smtClean="0"/>
              <a:t>C vs S)</a:t>
            </a:r>
            <a:r>
              <a:rPr lang="uk-UA" altLang="en-US" sz="2800" dirty="0" smtClean="0"/>
              <a:t>;</a:t>
            </a:r>
            <a:endParaRPr lang="uk-UA" altLang="en-US" sz="2800" dirty="0" smtClean="0"/>
          </a:p>
          <a:p>
            <a:pPr lvl="2" eaLnBrk="1" hangingPunct="1"/>
            <a:r>
              <a:rPr lang="uk-UA" altLang="en-US" sz="2800" dirty="0" smtClean="0"/>
              <a:t>фактори </a:t>
            </a:r>
            <a:r>
              <a:rPr lang="uk-UA" altLang="en-US" sz="2800" dirty="0" smtClean="0"/>
              <a:t>розподілу</a:t>
            </a:r>
            <a:r>
              <a:rPr lang="en-US" altLang="en-US" sz="2800" dirty="0" smtClean="0"/>
              <a:t> </a:t>
            </a:r>
            <a:r>
              <a:rPr lang="en-US" altLang="en-US" dirty="0" smtClean="0"/>
              <a:t>(</a:t>
            </a:r>
            <a:r>
              <a:rPr lang="uk-UA" altLang="en-US" dirty="0" smtClean="0"/>
              <a:t>забезпечують оптимальний розподіл ресурсів)</a:t>
            </a:r>
            <a:r>
              <a:rPr lang="uk-UA" altLang="en-US" sz="2800" dirty="0" smtClean="0"/>
              <a:t>;</a:t>
            </a:r>
            <a:endParaRPr lang="uk-UA" altLang="en-US" sz="2800" dirty="0" smtClean="0"/>
          </a:p>
          <a:p>
            <a:pPr lvl="2" eaLnBrk="1" hangingPunct="1"/>
            <a:r>
              <a:rPr lang="uk-UA" altLang="en-US" sz="2800" dirty="0" smtClean="0"/>
              <a:t>неекономічні </a:t>
            </a:r>
            <a:r>
              <a:rPr lang="uk-UA" altLang="en-US" sz="2800" dirty="0" smtClean="0"/>
              <a:t>фактори:</a:t>
            </a:r>
          </a:p>
          <a:p>
            <a:pPr lvl="4" eaLnBrk="1" hangingPunct="1"/>
            <a:r>
              <a:rPr lang="uk-UA" altLang="en-US" sz="2400" dirty="0" smtClean="0"/>
              <a:t>інституційні</a:t>
            </a:r>
            <a:r>
              <a:rPr lang="uk-UA" altLang="en-US" sz="2400" dirty="0" smtClean="0"/>
              <a:t>, </a:t>
            </a:r>
          </a:p>
          <a:p>
            <a:pPr lvl="4" eaLnBrk="1" hangingPunct="1"/>
            <a:r>
              <a:rPr lang="uk-UA" altLang="en-US" sz="2400" dirty="0" smtClean="0"/>
              <a:t>соціальні, культурні, </a:t>
            </a:r>
          </a:p>
          <a:p>
            <a:pPr lvl="4" eaLnBrk="1" hangingPunct="1"/>
            <a:r>
              <a:rPr lang="uk-UA" altLang="en-US" sz="2400" dirty="0" smtClean="0"/>
              <a:t>релігійні тощо.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" t="42537" r="-1057" b="-343"/>
          <a:stretch/>
        </p:blipFill>
        <p:spPr bwMode="auto">
          <a:xfrm>
            <a:off x="107504" y="908720"/>
            <a:ext cx="8928992" cy="498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38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33413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/>
              <a:t>1. Економічне зростання як категорія національної економіки</a:t>
            </a:r>
            <a:endParaRPr lang="uk-UA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7950" y="2276475"/>
            <a:ext cx="8820150" cy="3384550"/>
          </a:xfrm>
        </p:spPr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uk-UA" altLang="en-US" dirty="0" smtClean="0"/>
              <a:t>«</a:t>
            </a:r>
            <a:r>
              <a:rPr lang="uk-UA" altLang="en-US" dirty="0" err="1" smtClean="0"/>
              <a:t>Поставте</a:t>
            </a:r>
            <a:r>
              <a:rPr lang="uk-UA" altLang="en-US" dirty="0" smtClean="0"/>
              <a:t> в ряд стільки поштових карет, скільки заманеться, проте залізної дороги у вас при цьому не вийде»</a:t>
            </a:r>
            <a:r>
              <a:rPr lang="en-US" altLang="en-US" dirty="0" smtClean="0"/>
              <a:t> (</a:t>
            </a:r>
            <a:r>
              <a:rPr lang="uk-UA" altLang="en-US" dirty="0" smtClean="0"/>
              <a:t>Й.А</a:t>
            </a:r>
            <a:r>
              <a:rPr lang="uk-UA" altLang="en-US" dirty="0" smtClean="0"/>
              <a:t>.</a:t>
            </a:r>
            <a:r>
              <a:rPr lang="en-US" altLang="en-US" dirty="0" smtClean="0"/>
              <a:t> </a:t>
            </a:r>
            <a:r>
              <a:rPr lang="uk-UA" altLang="en-US" dirty="0" err="1" smtClean="0"/>
              <a:t>Шумпетер</a:t>
            </a:r>
            <a:r>
              <a:rPr lang="uk-UA" altLang="en-US" dirty="0" smtClean="0"/>
              <a:t>)</a:t>
            </a:r>
            <a:endParaRPr lang="en-US" altLang="en-US" dirty="0" smtClean="0"/>
          </a:p>
          <a:p>
            <a:pPr eaLnBrk="1" hangingPunct="1">
              <a:buFont typeface="Georgia" panose="02040502050405020303" pitchFamily="18" charset="0"/>
              <a:buNone/>
            </a:pPr>
            <a:endParaRPr lang="uk-UA" altLang="en-US" dirty="0" smtClean="0"/>
          </a:p>
          <a:p>
            <a:pPr eaLnBrk="1" hangingPunct="1">
              <a:buFont typeface="Georgia" panose="02040502050405020303" pitchFamily="18" charset="0"/>
              <a:buNone/>
            </a:pPr>
            <a:endParaRPr lang="uk-UA" altLang="en-US" dirty="0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uk-UA" altLang="en-US" dirty="0" smtClean="0"/>
              <a:t>Розвиток - необоротна, спрямована, якісна, закономірна зміна об'єктів будь-якої природи.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14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en-US" dirty="0" smtClean="0"/>
              <a:t>Зовнішні фактори:</a:t>
            </a: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2763688"/>
          </a:xfrm>
        </p:spPr>
        <p:txBody>
          <a:bodyPr/>
          <a:lstStyle/>
          <a:p>
            <a:pPr eaLnBrk="1" hangingPunct="1"/>
            <a:r>
              <a:rPr lang="uk-UA" altLang="en-US" dirty="0" smtClean="0"/>
              <a:t>існуючий міжнародний поділ праці;</a:t>
            </a:r>
          </a:p>
          <a:p>
            <a:pPr eaLnBrk="1" hangingPunct="1"/>
            <a:r>
              <a:rPr lang="uk-UA" altLang="en-US" dirty="0" smtClean="0"/>
              <a:t>розвиток транснаціональних компаній;</a:t>
            </a:r>
          </a:p>
          <a:p>
            <a:pPr eaLnBrk="1" hangingPunct="1"/>
            <a:r>
              <a:rPr lang="uk-UA" altLang="en-US" dirty="0" smtClean="0"/>
              <a:t>глобалізація;</a:t>
            </a:r>
          </a:p>
          <a:p>
            <a:pPr eaLnBrk="1" hangingPunct="1"/>
            <a:r>
              <a:rPr lang="uk-UA" altLang="en-US" dirty="0" smtClean="0"/>
              <a:t>політика відкритості економіки </a:t>
            </a:r>
            <a:r>
              <a:rPr lang="uk-UA" altLang="en-US" dirty="0" smtClean="0"/>
              <a:t>(політика вільної торгівлі, </a:t>
            </a:r>
            <a:r>
              <a:rPr lang="uk-UA" altLang="en-US" dirty="0" smtClean="0"/>
              <a:t>протекціонізм).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Чинники, </a:t>
            </a:r>
            <a:r>
              <a:rPr lang="uk-UA" b="1" dirty="0" smtClean="0"/>
              <a:t>які протидіють процесу економічного зростання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435280" cy="4584998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низький рівень доходів населення, що обмежує його попит;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низька норма нагромадження підприємств, що знижує їх інвестиційні можливості;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нестабільна соціально-політична атмосфера у країні;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вичерпування природних ресурсів;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підвищення рівня екологічних стандартів;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необґрунтоване державне втручання у ринкові відносини;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високі податкові та процентні ставки, тощо.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8351838" cy="15176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Чинники, </a:t>
            </a:r>
            <a:r>
              <a:rPr lang="uk-UA" b="1" dirty="0" smtClean="0"/>
              <a:t>які негативно впливають на економічне зростання:</a:t>
            </a:r>
            <a:endParaRPr lang="uk-UA" dirty="0"/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en-US" dirty="0" smtClean="0"/>
              <a:t>корупція, хабарництво, криміналізація економіки;</a:t>
            </a:r>
          </a:p>
          <a:p>
            <a:pPr eaLnBrk="1" hangingPunct="1"/>
            <a:r>
              <a:rPr lang="uk-UA" altLang="en-US" dirty="0" smtClean="0"/>
              <a:t>порушення трудової дисципліни та недобросовісне ставлення до праці;</a:t>
            </a:r>
          </a:p>
          <a:p>
            <a:pPr eaLnBrk="1" hangingPunct="1"/>
            <a:r>
              <a:rPr lang="uk-UA" altLang="en-US" dirty="0" smtClean="0"/>
              <a:t>втрати робочого часу під час страйків, трудових конфліктів;</a:t>
            </a:r>
          </a:p>
          <a:p>
            <a:pPr eaLnBrk="1" hangingPunct="1"/>
            <a:r>
              <a:rPr lang="uk-UA" altLang="en-US" dirty="0" smtClean="0"/>
              <a:t>техногенні та природні катаклізми, несприятливі погодні умови.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7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en-US" b="1" i="1" dirty="0" smtClean="0"/>
              <a:t>Основними джерелами економічного зростання є:</a:t>
            </a:r>
            <a:endParaRPr lang="uk-UA" altLang="en-US" dirty="0" smtClean="0"/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en-US" dirty="0"/>
              <a:t>з</a:t>
            </a:r>
            <a:r>
              <a:rPr lang="uk-UA" altLang="en-US" dirty="0" smtClean="0"/>
              <a:t>ростання чисельності робочої сили;</a:t>
            </a:r>
          </a:p>
          <a:p>
            <a:pPr eaLnBrk="1" hangingPunct="1"/>
            <a:r>
              <a:rPr lang="uk-UA" altLang="en-US" dirty="0" smtClean="0"/>
              <a:t>нагромадження фізичного капіталу, зростання </a:t>
            </a:r>
            <a:r>
              <a:rPr lang="uk-UA" altLang="en-US" dirty="0" err="1" smtClean="0"/>
              <a:t>капіталоозброєності</a:t>
            </a:r>
            <a:r>
              <a:rPr lang="uk-UA" altLang="en-US" dirty="0" smtClean="0"/>
              <a:t> виробництва;</a:t>
            </a:r>
          </a:p>
          <a:p>
            <a:pPr eaLnBrk="1" hangingPunct="1"/>
            <a:r>
              <a:rPr lang="uk-UA" altLang="en-US" dirty="0" smtClean="0"/>
              <a:t>технічні </a:t>
            </a:r>
            <a:r>
              <a:rPr lang="uk-UA" altLang="en-US" dirty="0" smtClean="0"/>
              <a:t>нововведення;</a:t>
            </a:r>
          </a:p>
          <a:p>
            <a:pPr eaLnBrk="1" hangingPunct="1"/>
            <a:r>
              <a:rPr lang="uk-UA" altLang="en-US" dirty="0"/>
              <a:t>о</a:t>
            </a:r>
            <a:r>
              <a:rPr lang="uk-UA" altLang="en-US" dirty="0" smtClean="0"/>
              <a:t>світа;</a:t>
            </a:r>
          </a:p>
          <a:p>
            <a:pPr eaLnBrk="1" hangingPunct="1"/>
            <a:r>
              <a:rPr lang="uk-UA" altLang="en-US" dirty="0"/>
              <a:t>п</a:t>
            </a:r>
            <a:r>
              <a:rPr lang="uk-UA" altLang="en-US" dirty="0" smtClean="0"/>
              <a:t>оведінка економічних </a:t>
            </a:r>
            <a:r>
              <a:rPr lang="uk-UA" altLang="en-US" dirty="0" err="1" smtClean="0"/>
              <a:t>субєктів</a:t>
            </a:r>
            <a:r>
              <a:rPr lang="uk-UA" altLang="en-US" dirty="0" smtClean="0"/>
              <a:t>.</a:t>
            </a:r>
            <a:endParaRPr lang="uk-UA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pPr eaLnBrk="1" hangingPunct="1"/>
            <a:r>
              <a:rPr lang="uk-UA" altLang="en-US" b="1" i="1" dirty="0" smtClean="0"/>
              <a:t>Економічне зростання</a:t>
            </a:r>
            <a:endParaRPr lang="uk-UA" altLang="en-US" dirty="0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601292"/>
            <a:ext cx="8229600" cy="963612"/>
          </a:xfrm>
        </p:spPr>
        <p:txBody>
          <a:bodyPr/>
          <a:lstStyle/>
          <a:p>
            <a:pPr eaLnBrk="1" hangingPunct="1"/>
            <a:r>
              <a:rPr lang="uk-UA" altLang="en-US" dirty="0" smtClean="0"/>
              <a:t>розширене відтворення товарів і послуг із використанням незмінної технології.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68313" y="3429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uk-UA" sz="40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Економічний розвиток</a:t>
            </a:r>
            <a:endParaRPr lang="uk-UA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395288" y="4625975"/>
            <a:ext cx="869791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/>
            </a:pPr>
            <a:r>
              <a:rPr lang="uk-UA" sz="2800" dirty="0">
                <a:latin typeface="+mn-lt"/>
                <a:cs typeface="Arial" charset="0"/>
              </a:rPr>
              <a:t>це перехід від одного стану економіки до іншого, який характеризується розширенням виробництва нових товарів і послуг з використанням нових технологій</a:t>
            </a:r>
            <a:endParaRPr lang="uk-UA" sz="2800" dirty="0">
              <a:latin typeface="+mn-lt"/>
              <a:cs typeface="+mn-cs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707904" y="2564904"/>
            <a:ext cx="33123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27584" y="6525344"/>
            <a:ext cx="56166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489992"/>
            <a:ext cx="8229600" cy="1066800"/>
          </a:xfrm>
        </p:spPr>
        <p:txBody>
          <a:bodyPr/>
          <a:lstStyle/>
          <a:p>
            <a:pPr eaLnBrk="1" hangingPunct="1"/>
            <a:r>
              <a:rPr lang="uk-UA" altLang="en-US" b="1" dirty="0" smtClean="0"/>
              <a:t>Економічне зростання</a:t>
            </a:r>
            <a:endParaRPr lang="uk-UA" altLang="en-US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950" y="1412875"/>
            <a:ext cx="8964613" cy="5373688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b="1" dirty="0" smtClean="0"/>
              <a:t>є частковим випадком розвитку, може мати різний кількісний та якісний характер змін</a:t>
            </a: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Економічне зростання може відбуватися і без економічного розвитку, але </a:t>
            </a:r>
            <a:r>
              <a:rPr lang="uk-UA" b="1" u="sng" dirty="0" smtClean="0"/>
              <a:t>економічний розвиток неможливий без економічного зростання</a:t>
            </a:r>
            <a:r>
              <a:rPr lang="uk-UA" b="1" dirty="0" smtClean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i="1" dirty="0" smtClean="0"/>
              <a:t>Високі темпи економічного зростання не завжди свідчать про прискорений економічний розвиток країни.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i="1" dirty="0" smtClean="0"/>
              <a:t>Зниження темпів зростання або навіть нульові його темпи не означають припинення економічного розвитку.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n-IN" dirty="0" smtClean="0"/>
              <a:t>Світові темпи економічного зростання</a:t>
            </a:r>
            <a:endParaRPr lang="bn-IN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581203"/>
              </p:ext>
            </p:extLst>
          </p:nvPr>
        </p:nvGraphicFramePr>
        <p:xfrm>
          <a:off x="573984" y="1124744"/>
          <a:ext cx="8147050" cy="2397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158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Періоди </a:t>
                      </a:r>
                      <a:endParaRPr lang="uk-UA" sz="1800" dirty="0"/>
                    </a:p>
                  </a:txBody>
                  <a:tcPr marL="91438" marR="91438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Зростання випуску продукції на одну особу, %</a:t>
                      </a:r>
                      <a:endParaRPr lang="uk-UA" sz="1800" noProof="0" dirty="0"/>
                    </a:p>
                  </a:txBody>
                  <a:tcPr marL="91438" marR="91438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42">
                <a:tc>
                  <a:txBody>
                    <a:bodyPr/>
                    <a:lstStyle/>
                    <a:p>
                      <a:pPr marL="0" indent="0"/>
                      <a:r>
                        <a:rPr kumimoji="0"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Раннє Середньовіччя 500-1000 рр.</a:t>
                      </a:r>
                    </a:p>
                  </a:txBody>
                  <a:tcPr marL="91438" marR="91438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0</a:t>
                      </a:r>
                      <a:endParaRPr lang="uk-UA" sz="1800" dirty="0"/>
                    </a:p>
                  </a:txBody>
                  <a:tcPr marL="91438" marR="91438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42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kumimoji="0"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Пізнє Середньовіччя 1000-1700 рр.</a:t>
                      </a:r>
                    </a:p>
                  </a:txBody>
                  <a:tcPr marL="25399" marR="2539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0,1</a:t>
                      </a:r>
                      <a:endParaRPr lang="uk-UA" sz="1800" dirty="0"/>
                    </a:p>
                  </a:txBody>
                  <a:tcPr marL="91438" marR="91438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Період торгового капіталізму 1700-1860 рр.</a:t>
                      </a:r>
                    </a:p>
                  </a:txBody>
                  <a:tcPr marL="25399" marR="2539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0,2</a:t>
                      </a:r>
                      <a:endParaRPr lang="uk-UA" sz="1800" dirty="0"/>
                    </a:p>
                  </a:txBody>
                  <a:tcPr marL="91438" marR="91438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Епоха промислового капіталізму 1860-1980 рр.</a:t>
                      </a:r>
                    </a:p>
                  </a:txBody>
                  <a:tcPr marL="25399" marR="2539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1,6</a:t>
                      </a:r>
                      <a:endParaRPr lang="uk-UA" sz="1800" dirty="0"/>
                    </a:p>
                  </a:txBody>
                  <a:tcPr marL="91438" marR="91438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18864" y="3573016"/>
            <a:ext cx="8229600" cy="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dirty="0" smtClean="0"/>
              <a:t>Середньорічні темпи зростання окремих груп країн (1965-2000 рр.)</a:t>
            </a:r>
            <a:endParaRPr lang="uk-UA" sz="2800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637626"/>
              </p:ext>
            </p:extLst>
          </p:nvPr>
        </p:nvGraphicFramePr>
        <p:xfrm>
          <a:off x="491434" y="4559544"/>
          <a:ext cx="8229600" cy="209550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Країни за рівнем доходів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Приріст ВВП, %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Приріст ВВП на душу населення, %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Низького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Середнього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Високого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Увесь світ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549275"/>
            <a:ext cx="8856663" cy="86350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dirty="0" smtClean="0"/>
              <a:t>Зміна обсягу реального </a:t>
            </a:r>
            <a:r>
              <a:rPr lang="uk-UA" sz="2800" dirty="0" smtClean="0"/>
              <a:t>ВВП України,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у </a:t>
            </a:r>
            <a:r>
              <a:rPr lang="uk-UA" sz="2800" dirty="0" smtClean="0"/>
              <a:t>% до попереднього року</a:t>
            </a:r>
            <a:endParaRPr lang="uk-UA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056529"/>
              </p:ext>
            </p:extLst>
          </p:nvPr>
        </p:nvGraphicFramePr>
        <p:xfrm>
          <a:off x="156369" y="1412776"/>
          <a:ext cx="8831262" cy="516413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471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1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16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Роки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Зміна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ВВП, %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Bold"/>
                          <a:ea typeface="+mn-ea"/>
                          <a:cs typeface="+mn-cs"/>
                        </a:rPr>
                        <a:t>Human Development Index (HDI) </a:t>
                      </a:r>
                    </a:p>
                  </a:txBody>
                  <a:tcPr marL="25400" marR="254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Роки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Зміна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ВВП, %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Arial Bold"/>
                        </a:rPr>
                        <a:t>Human Development Index (HDI)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1990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-4,0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0,690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2003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9,5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0,681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1991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-8,7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2004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12,1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0,690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-9,9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2005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3,0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0,696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1993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-14,2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2006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7,4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0,703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1994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-22,9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2007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7,6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0,710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1995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-12,2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0,644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2008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2,3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0,714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1996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-10,0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2009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14,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0,706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1997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-3,0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4,1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0,732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1998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-1,9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5,2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(5,5*)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0,738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1999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-0,2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201</a:t>
                      </a: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</a:t>
                      </a:r>
                      <a:endParaRPr kumimoji="0" lang="uk-UA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0,2*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0,743</a:t>
                      </a: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2000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5,9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0,649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201</a:t>
                      </a: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3</a:t>
                      </a:r>
                      <a:endParaRPr kumimoji="0" lang="uk-UA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0,0*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0,746</a:t>
                      </a: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2001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9,2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0,661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201</a:t>
                      </a: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</a:t>
                      </a:r>
                      <a:endParaRPr kumimoji="0" lang="uk-UA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-6,6*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0,747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50635773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2002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5,2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0,670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201</a:t>
                      </a: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</a:t>
                      </a:r>
                      <a:endParaRPr kumimoji="0" lang="uk-UA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-9,9*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400" marR="25400" marT="0" marB="0" horzOverflow="overflow"/>
                </a:tc>
                <a:extLst>
                  <a:ext uri="{0D108BD9-81ED-4DB2-BD59-A6C34878D82A}">
                    <a16:rowId xmlns:a16="http://schemas.microsoft.com/office/drawing/2014/main" val="20064522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Аргументи противників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економічного </a:t>
            </a:r>
            <a:r>
              <a:rPr lang="uk-UA" dirty="0" smtClean="0"/>
              <a:t>зростання: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25" y="1844824"/>
            <a:ext cx="9037638" cy="4608512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b="1" dirty="0" smtClean="0"/>
              <a:t>інтенсивна обробка землі перетворить її в пустелю</a:t>
            </a: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скорочення запасів Світового океану, вирубування лісів, збільшення відходів, забруднення довкілля тощо </a:t>
            </a:r>
            <a:r>
              <a:rPr lang="uk-UA" b="1" dirty="0" smtClean="0"/>
              <a:t>створює</a:t>
            </a:r>
            <a:r>
              <a:rPr lang="uk-UA" dirty="0" smtClean="0"/>
              <a:t> </a:t>
            </a:r>
            <a:r>
              <a:rPr lang="uk-UA" b="1" dirty="0" smtClean="0"/>
              <a:t>загрози екологічній системі й самому життю на Землі</a:t>
            </a: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b="1" dirty="0" smtClean="0"/>
              <a:t>неактуальність знань і умінь відповідно до вимог часу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uk-UA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dirty="0" smtClean="0"/>
              <a:t>Це є підставою для проведення політики уповільнення темпів економічного зростання і переходу до “нульового зростання"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836712"/>
            <a:ext cx="86868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Аргументи прихильників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економічного </a:t>
            </a:r>
            <a:r>
              <a:rPr lang="uk-UA" dirty="0" smtClean="0"/>
              <a:t>зростання: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2249488"/>
            <a:ext cx="8686800" cy="432435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b="1" i="1" dirty="0" smtClean="0"/>
              <a:t>покращує освітнє та медичне обслуговування, подовжує середню тривалість життя тощо.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НТП, який є матеріальним носієм економічного зростання, </a:t>
            </a:r>
            <a:r>
              <a:rPr lang="uk-UA" b="1" i="1" dirty="0" smtClean="0"/>
              <a:t>призводить до збільшення розвіданих запасів ресурсів, створення нових замінників наявних ресурсів та нових джерел енергії тощо.</a:t>
            </a:r>
            <a:r>
              <a:rPr lang="uk-UA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uk-UA" dirty="0" smtClean="0"/>
              <a:t>введення жорсткіших законодавчих обмежень та спеціальних податків («зелених») сприятиме ефективнішому вирішенню екологічних проблем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66800"/>
          </a:xfrm>
        </p:spPr>
        <p:txBody>
          <a:bodyPr/>
          <a:lstStyle/>
          <a:p>
            <a:r>
              <a:rPr lang="uk-UA" altLang="en-US" sz="3200" b="1" dirty="0" smtClean="0"/>
              <a:t>2. Показники ефективності розвитку та зростання національної економіки</a:t>
            </a:r>
            <a:endParaRPr lang="uk-UA" altLang="en-US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916113"/>
            <a:ext cx="8686800" cy="4657725"/>
          </a:xfrm>
        </p:spPr>
        <p:txBody>
          <a:bodyPr/>
          <a:lstStyle/>
          <a:p>
            <a:pPr>
              <a:buFont typeface="Georgia" panose="02040502050405020303" pitchFamily="18" charset="0"/>
              <a:buNone/>
              <a:defRPr/>
            </a:pPr>
            <a:r>
              <a:rPr lang="uk-UA" b="1" i="1" dirty="0" smtClean="0"/>
              <a:t>Економічна ефективність</a:t>
            </a:r>
            <a:r>
              <a:rPr lang="uk-UA" dirty="0" smtClean="0"/>
              <a:t> виражається:</a:t>
            </a:r>
          </a:p>
          <a:p>
            <a:pPr lvl="1">
              <a:defRPr/>
            </a:pPr>
            <a:r>
              <a:rPr lang="uk-U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темпами і структурою економічного зростання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динамікою інтегральних макроекономічних показників;</a:t>
            </a:r>
          </a:p>
          <a:p>
            <a:pPr lvl="1">
              <a:defRPr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показниками, що характеризують конкурентоспроможність національної економіки, інвестиційно-інноваційну активність підприємств, інтелектуалізацію розвитку;</a:t>
            </a:r>
          </a:p>
          <a:p>
            <a:pPr lvl="1">
              <a:defRPr/>
            </a:pP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показниками, що характеризують стан національної безпеки в розрізі основних її складових порівняно з бажаними;</a:t>
            </a:r>
          </a:p>
          <a:p>
            <a:pPr lvl="1">
              <a:defRPr/>
            </a:pPr>
            <a:r>
              <a:rPr lang="uk-UA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показниками зростання кінцевого попиту.</a:t>
            </a:r>
            <a:endParaRPr lang="uk-UA" sz="24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328</TotalTime>
  <Words>1053</Words>
  <Application>Microsoft Office PowerPoint</Application>
  <PresentationFormat>Экран (4:3)</PresentationFormat>
  <Paragraphs>258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Trebuchet MS</vt:lpstr>
      <vt:lpstr>Georgia</vt:lpstr>
      <vt:lpstr>Wingdings 2</vt:lpstr>
      <vt:lpstr>Calibri</vt:lpstr>
      <vt:lpstr>Vrinda</vt:lpstr>
      <vt:lpstr>Times New Roman</vt:lpstr>
      <vt:lpstr>Courier New</vt:lpstr>
      <vt:lpstr>Городская</vt:lpstr>
      <vt:lpstr>ПОЛІТИКА ЕКОНОМІЧНОГО ЗРОСТАННЯ НАЦІОНАЛЬНОЇ ЕКОНОМІКИ</vt:lpstr>
      <vt:lpstr>1. Економічне зростання як категорія національної економіки</vt:lpstr>
      <vt:lpstr>Економічне зростання</vt:lpstr>
      <vt:lpstr>Економічне зростання</vt:lpstr>
      <vt:lpstr>Світові темпи економічного зростання</vt:lpstr>
      <vt:lpstr>Зміна обсягу реального ВВП України,  у % до попереднього року</vt:lpstr>
      <vt:lpstr>Аргументи противників  економічного зростання:</vt:lpstr>
      <vt:lpstr>Аргументи прихильників  економічного зростання:</vt:lpstr>
      <vt:lpstr>2. Показники ефективності розвитку та зростання національної економіки</vt:lpstr>
      <vt:lpstr>Презентация PowerPoint</vt:lpstr>
      <vt:lpstr>Джерела росту ВВП США</vt:lpstr>
      <vt:lpstr>Соціальна ефективність виражається показниками, що характеризують:</vt:lpstr>
      <vt:lpstr>Політична ефективність виявляється в:</vt:lpstr>
      <vt:lpstr>Індикатори рівня економічного розвитку:</vt:lpstr>
      <vt:lpstr>3. Типи, джерела та фактори економічного зростання </vt:lpstr>
      <vt:lpstr>Презентация PowerPoint</vt:lpstr>
      <vt:lpstr>Фактори економічного зростання</vt:lpstr>
      <vt:lpstr>Внутрішні фактори</vt:lpstr>
      <vt:lpstr>Презентация PowerPoint</vt:lpstr>
      <vt:lpstr>Зовнішні фактори:</vt:lpstr>
      <vt:lpstr>Чинники, які протидіють процесу економічного зростання</vt:lpstr>
      <vt:lpstr>Чинники, які негативно впливають на економічне зростання:</vt:lpstr>
      <vt:lpstr>Основними джерелами економічного зростання є: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 ЕКОНОМІЧНИЙ РОЗВИТОК ТА ЕКОНОМІЧНОГО ЗРОСТАННЯ</dc:title>
  <dc:creator>DimA</dc:creator>
  <cp:lastModifiedBy>Дмитро Нікитенко</cp:lastModifiedBy>
  <cp:revision>29</cp:revision>
  <dcterms:created xsi:type="dcterms:W3CDTF">2011-10-23T20:00:23Z</dcterms:created>
  <dcterms:modified xsi:type="dcterms:W3CDTF">2016-04-12T21:09:32Z</dcterms:modified>
</cp:coreProperties>
</file>