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6" r:id="rId6"/>
    <p:sldId id="257" r:id="rId7"/>
    <p:sldId id="258" r:id="rId8"/>
    <p:sldId id="282" r:id="rId9"/>
    <p:sldId id="259" r:id="rId10"/>
    <p:sldId id="260" r:id="rId11"/>
    <p:sldId id="261" r:id="rId12"/>
    <p:sldId id="262" r:id="rId13"/>
    <p:sldId id="263" r:id="rId14"/>
    <p:sldId id="280" r:id="rId15"/>
    <p:sldId id="264" r:id="rId16"/>
    <p:sldId id="267" r:id="rId17"/>
    <p:sldId id="268" r:id="rId18"/>
    <p:sldId id="269" r:id="rId19"/>
    <p:sldId id="270" r:id="rId20"/>
    <p:sldId id="271" r:id="rId21"/>
    <p:sldId id="272" r:id="rId22"/>
    <p:sldId id="273" r:id="rId23"/>
    <p:sldId id="283" r:id="rId24"/>
    <p:sldId id="274" r:id="rId25"/>
    <p:sldId id="275" r:id="rId26"/>
    <p:sldId id="276" r:id="rId27"/>
    <p:sldId id="284" r:id="rId28"/>
    <p:sldId id="277" r:id="rId29"/>
    <p:sldId id="279"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16.02.2024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738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1088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8070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1029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03912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62418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651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003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9167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68830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95997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73895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10887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80705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10296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039123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624182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6512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0032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9167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68830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95997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73895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1088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8070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102961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039123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6241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651260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00322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91676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688307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95997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73895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410887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480705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102961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03912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16.02.2024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624182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165126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00322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191676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688307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16.02.2024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959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16.02.2024</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16.02.2024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16.02.2024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16.02.2024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487797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16.02.2024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487797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16.02.2024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48779727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16.02.2024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4877972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1365756791_careers3.jpg"/>
          <p:cNvPicPr>
            <a:picLocks noChangeAspect="1" noChangeArrowheads="1"/>
          </p:cNvPicPr>
          <p:nvPr/>
        </p:nvPicPr>
        <p:blipFill rotWithShape="1">
          <a:blip r:embed="rId2">
            <a:extLst>
              <a:ext uri="{28A0092B-C50C-407E-A947-70E740481C1C}">
                <a14:useLocalDpi xmlns:a14="http://schemas.microsoft.com/office/drawing/2010/main" val="0"/>
              </a:ext>
            </a:extLst>
          </a:blip>
          <a:srcRect l="6040" r="8443"/>
          <a:stretch/>
        </p:blipFill>
        <p:spPr bwMode="auto">
          <a:xfrm>
            <a:off x="0" y="0"/>
            <a:ext cx="9144000" cy="6903405"/>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1115616" y="3212976"/>
            <a:ext cx="7416824"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eaLnBrk="0" hangingPunct="0"/>
            <a:r>
              <a:rPr lang="uk-UA" altLang="ru-RU" sz="2800" b="1" dirty="0" smtClean="0">
                <a:solidFill>
                  <a:schemeClr val="bg1"/>
                </a:solidFill>
                <a:latin typeface="Times New Roman" pitchFamily="18" charset="0"/>
                <a:cs typeface="Times New Roman" pitchFamily="18" charset="0"/>
              </a:rPr>
              <a:t>Нагляд та контроль </a:t>
            </a:r>
            <a:r>
              <a:rPr lang="uk-UA" altLang="ru-RU" sz="2800" b="1" dirty="0">
                <a:solidFill>
                  <a:schemeClr val="bg1"/>
                </a:solidFill>
                <a:latin typeface="Times New Roman" pitchFamily="18" charset="0"/>
                <a:cs typeface="Times New Roman" pitchFamily="18" charset="0"/>
              </a:rPr>
              <a:t>за </a:t>
            </a:r>
            <a:r>
              <a:rPr lang="uk-UA" altLang="ru-RU" sz="2800" b="1" dirty="0" smtClean="0">
                <a:solidFill>
                  <a:schemeClr val="bg1"/>
                </a:solidFill>
                <a:latin typeface="Times New Roman" pitchFamily="18" charset="0"/>
                <a:cs typeface="Times New Roman" pitchFamily="18" charset="0"/>
              </a:rPr>
              <a:t>дотриманням трудового законодавства</a:t>
            </a:r>
            <a:endParaRPr lang="uk-UA" altLang="ru-RU" sz="2800" b="1" dirty="0">
              <a:solidFill>
                <a:schemeClr val="bg1"/>
              </a:solidFill>
              <a:latin typeface="Times New Roman" pitchFamily="18" charset="0"/>
              <a:cs typeface="Times New Roman" pitchFamily="18" charset="0"/>
            </a:endParaRPr>
          </a:p>
        </p:txBody>
      </p:sp>
      <p:sp>
        <p:nvSpPr>
          <p:cNvPr id="2" name="Подзаголовок 1"/>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35073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38863014_w640_h640_ot6_enl.jpg"/>
          <p:cNvPicPr>
            <a:picLocks noChangeAspect="1" noChangeArrowheads="1"/>
          </p:cNvPicPr>
          <p:nvPr/>
        </p:nvPicPr>
        <p:blipFill rotWithShape="1">
          <a:blip r:embed="rId2">
            <a:extLst>
              <a:ext uri="{28A0092B-C50C-407E-A947-70E740481C1C}">
                <a14:useLocalDpi xmlns:a14="http://schemas.microsoft.com/office/drawing/2010/main" val="0"/>
              </a:ext>
            </a:extLst>
          </a:blip>
          <a:srcRect l="4614" r="4401"/>
          <a:stretch/>
        </p:blipFill>
        <p:spPr bwMode="auto">
          <a:xfrm>
            <a:off x="1547664" y="1"/>
            <a:ext cx="626469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72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19256" cy="1828800"/>
          </a:xfrm>
        </p:spPr>
        <p:txBody>
          <a:bodyPr/>
          <a:lstStyle/>
          <a:p>
            <a:pPr marL="0" indent="0" algn="ctr">
              <a:buNone/>
            </a:pPr>
            <a:r>
              <a:rPr lang="uk-UA" b="1" u="sng" dirty="0">
                <a:solidFill>
                  <a:srgbClr val="FFFF00"/>
                </a:solidFill>
              </a:rPr>
              <a:t>Громадський контроль </a:t>
            </a:r>
            <a:r>
              <a:rPr lang="uk-UA" dirty="0">
                <a:solidFill>
                  <a:srgbClr val="FFFF00"/>
                </a:solidFill>
              </a:rPr>
              <a:t>– здійснює профспілковий комітет через уповноважених трудових колективів та комісію з охорони праці.</a:t>
            </a:r>
          </a:p>
        </p:txBody>
      </p:sp>
      <p:pic>
        <p:nvPicPr>
          <p:cNvPr id="6146" name="Picture 2" descr="C:\Users\User\Desktop\2013092312240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714" r="96000"/>
                    </a14:imgEffect>
                  </a14:imgLayer>
                </a14:imgProps>
              </a:ext>
              <a:ext uri="{28A0092B-C50C-407E-A947-70E740481C1C}">
                <a14:useLocalDpi xmlns:a14="http://schemas.microsoft.com/office/drawing/2010/main" val="0"/>
              </a:ext>
            </a:extLst>
          </a:blip>
          <a:srcRect/>
          <a:stretch>
            <a:fillRect/>
          </a:stretch>
        </p:blipFill>
        <p:spPr bwMode="auto">
          <a:xfrm>
            <a:off x="2267744" y="2204864"/>
            <a:ext cx="4320480"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2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5331b34808df7.gif"/>
          <p:cNvPicPr>
            <a:picLocks noChangeAspect="1" noChangeArrowheads="1"/>
          </p:cNvPicPr>
          <p:nvPr/>
        </p:nvPicPr>
        <p:blipFill rotWithShape="1">
          <a:blip r:embed="rId2">
            <a:extLst>
              <a:ext uri="{28A0092B-C50C-407E-A947-70E740481C1C}">
                <a14:useLocalDpi xmlns:a14="http://schemas.microsoft.com/office/drawing/2010/main" val="0"/>
              </a:ext>
            </a:extLst>
          </a:blip>
          <a:srcRect t="5849"/>
          <a:stretch/>
        </p:blipFill>
        <p:spPr bwMode="auto">
          <a:xfrm>
            <a:off x="0" y="908720"/>
            <a:ext cx="9202726"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604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1143000"/>
          </a:xfrm>
        </p:spPr>
        <p:txBody>
          <a:bodyPr>
            <a:noAutofit/>
          </a:bodyPr>
          <a:lstStyle/>
          <a:p>
            <a:pPr algn="ctr"/>
            <a:r>
              <a:rPr lang="uk-UA" sz="3200" u="sng" dirty="0">
                <a:effectLst>
                  <a:outerShdw blurRad="38100" dist="38100" dir="2700000" algn="tl">
                    <a:srgbClr val="000000">
                      <a:alpha val="43137"/>
                    </a:srgbClr>
                  </a:outerShdw>
                </a:effectLst>
              </a:rPr>
              <a:t>Основні принципи контролю за охороною праці на підприємстві</a:t>
            </a:r>
          </a:p>
        </p:txBody>
      </p:sp>
      <p:sp>
        <p:nvSpPr>
          <p:cNvPr id="3" name="Объект 2"/>
          <p:cNvSpPr>
            <a:spLocks noGrp="1"/>
          </p:cNvSpPr>
          <p:nvPr>
            <p:ph idx="1"/>
          </p:nvPr>
        </p:nvSpPr>
        <p:spPr>
          <a:xfrm>
            <a:off x="395536" y="1988840"/>
            <a:ext cx="8363272" cy="3701008"/>
          </a:xfrm>
        </p:spPr>
        <p:txBody>
          <a:bodyPr>
            <a:normAutofit lnSpcReduction="10000"/>
          </a:bodyPr>
          <a:lstStyle/>
          <a:p>
            <a:pPr marL="0" indent="0" algn="just">
              <a:buNone/>
            </a:pPr>
            <a:r>
              <a:rPr lang="uk-UA" dirty="0"/>
              <a:t>     1. Контроль повинен бути безперервним у часі, тобто мати систематичний характер, проводитися в кожному часовому інтервалі (день, тиждень, місяць, квартал, рік), на всіх стадіях організації та здійснення виробничої діяльності, ієрархічних рівнях управління й виконання. В окремих випадках необхідним є постійне і безпосереднє спостереження за виконанням робіт.</a:t>
            </a:r>
          </a:p>
        </p:txBody>
      </p:sp>
    </p:spTree>
    <p:extLst>
      <p:ext uri="{BB962C8B-B14F-4D97-AF65-F5344CB8AC3E}">
        <p14:creationId xmlns:p14="http://schemas.microsoft.com/office/powerpoint/2010/main" val="100030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24744"/>
            <a:ext cx="8435280" cy="4525963"/>
          </a:xfrm>
        </p:spPr>
        <p:txBody>
          <a:bodyPr>
            <a:normAutofit lnSpcReduction="10000"/>
          </a:bodyPr>
          <a:lstStyle/>
          <a:p>
            <a:pPr marL="0" indent="0" algn="just">
              <a:buNone/>
            </a:pPr>
            <a:r>
              <a:rPr lang="uk-UA" dirty="0">
                <a:effectLst>
                  <a:outerShdw blurRad="38100" dist="38100" dir="2700000" algn="tl">
                    <a:srgbClr val="000000">
                      <a:alpha val="43137"/>
                    </a:srgbClr>
                  </a:outerShdw>
                </a:effectLst>
              </a:rPr>
              <a:t>     2. Контроль має бути повним, всебічним, об’єктивним; охоплювати всі аспекти діяльності підприємства в галузі охорони праці, відображати реальний стан цієї діяльності в контрольованих підрозділах, на ділянках і робочих місцях; забезпечувати одержання на кожному обліковому часовому інтервалі даних, необхідних для оцінки стану охорони праці; бути максимально об’єктивним, незалежним від суб’єктивних оцінок.</a:t>
            </a:r>
          </a:p>
          <a:p>
            <a:pPr algn="just"/>
            <a:endParaRPr lang="uk-U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95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147248" cy="4525963"/>
          </a:xfrm>
        </p:spPr>
        <p:txBody>
          <a:bodyPr>
            <a:normAutofit lnSpcReduction="10000"/>
          </a:bodyPr>
          <a:lstStyle/>
          <a:p>
            <a:pPr marL="36576" indent="0" algn="just">
              <a:buNone/>
            </a:pPr>
            <a:r>
              <a:rPr lang="uk-UA" dirty="0">
                <a:effectLst>
                  <a:outerShdw blurRad="38100" dist="38100" dir="2700000" algn="tl">
                    <a:srgbClr val="000000">
                      <a:alpha val="43137"/>
                    </a:srgbClr>
                  </a:outerShdw>
                </a:effectLst>
              </a:rPr>
              <a:t>     3. Контроль повинен бути випереджаючим (чи запобіжним), тобто мати профілактичний характер. Система контролю має бути спрямована на запобігання порушенням, а не лише на їх констатацію. Це необхідно для того, щоб запобігти нещасному випадку, аварії, профзахворюванню. Виявляючи фактори ризику як передумови травм і аварій, ми тим самим знижуємо чи унеможливлюємо реалізацію потенційної небезпеки.</a:t>
            </a:r>
          </a:p>
        </p:txBody>
      </p:sp>
    </p:spTree>
    <p:extLst>
      <p:ext uri="{BB962C8B-B14F-4D97-AF65-F5344CB8AC3E}">
        <p14:creationId xmlns:p14="http://schemas.microsoft.com/office/powerpoint/2010/main" val="3802699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268760"/>
            <a:ext cx="8147248" cy="4525963"/>
          </a:xfrm>
        </p:spPr>
        <p:txBody>
          <a:bodyPr>
            <a:normAutofit/>
          </a:bodyPr>
          <a:lstStyle/>
          <a:p>
            <a:pPr marL="36576" indent="0" algn="just">
              <a:buNone/>
            </a:pPr>
            <a:r>
              <a:rPr lang="uk-UA" dirty="0"/>
              <a:t>     4. Система контролю має бути пов’язана з економічним механізмом регулювання та мотивацією безпечної роботи. За результатами контролю й оцінки стану охорони праці повинно здійснюватися заохочення (за роботу без травм та аварій), а також покарання (за низький рівень охорони праці) посадових осіб, окремих порушників, виробничих колективів і підрозділів.</a:t>
            </a:r>
          </a:p>
        </p:txBody>
      </p:sp>
    </p:spTree>
    <p:extLst>
      <p:ext uri="{BB962C8B-B14F-4D97-AF65-F5344CB8AC3E}">
        <p14:creationId xmlns:p14="http://schemas.microsoft.com/office/powerpoint/2010/main" val="118707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4257" y="332656"/>
            <a:ext cx="8568952" cy="3785652"/>
          </a:xfrm>
          <a:prstGeom prst="rect">
            <a:avLst/>
          </a:prstGeom>
        </p:spPr>
        <p:txBody>
          <a:bodyPr wrap="square">
            <a:spAutoFit/>
          </a:bodyPr>
          <a:lstStyle/>
          <a:p>
            <a:pPr algn="just"/>
            <a:r>
              <a:rPr lang="uk-UA" sz="2400" dirty="0"/>
              <a:t>     5. Контроль повинен бути ефективним. Даний принцип полягає в тому, що наглядові функції здійснюються не заради самого контролю, а для усунення виявлених недоліків з метою приведення умов праці на робочих місцях та ділянках до нормативних вимог, для зниження потенційного ризику, підвищення безпеки трудових і виробничих процесів. Однак при цьому слід враховувати, що ефективним може бути тільки такий контроль, який забезпечить необхідну й своєчасну оцінку стану та перспектив розвитку ситуації за мінімальних затрат часу і зусиль.</a:t>
            </a:r>
          </a:p>
        </p:txBody>
      </p:sp>
      <p:pic>
        <p:nvPicPr>
          <p:cNvPr id="7170" name="Picture 2" descr="C:\Users\User\Desktop\контроль-други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505" y="3933056"/>
            <a:ext cx="410445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7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6874"/>
            <a:ext cx="7467600" cy="1143000"/>
          </a:xfrm>
        </p:spPr>
        <p:txBody>
          <a:bodyPr>
            <a:normAutofit fontScale="90000"/>
          </a:bodyPr>
          <a:lstStyle/>
          <a:p>
            <a:r>
              <a:rPr lang="uk-UA" dirty="0"/>
              <a:t/>
            </a:r>
            <a:br>
              <a:rPr lang="uk-UA" dirty="0"/>
            </a:br>
            <a:endParaRPr lang="uk-UA" dirty="0"/>
          </a:p>
        </p:txBody>
      </p:sp>
      <p:sp>
        <p:nvSpPr>
          <p:cNvPr id="3" name="Объект 2"/>
          <p:cNvSpPr>
            <a:spLocks noGrp="1"/>
          </p:cNvSpPr>
          <p:nvPr>
            <p:ph idx="1"/>
          </p:nvPr>
        </p:nvSpPr>
        <p:spPr>
          <a:xfrm>
            <a:off x="464345" y="2132856"/>
            <a:ext cx="8075240" cy="4133056"/>
          </a:xfrm>
        </p:spPr>
        <p:txBody>
          <a:bodyPr/>
          <a:lstStyle/>
          <a:p>
            <a:pPr marL="0" indent="0" algn="just">
              <a:buNone/>
            </a:pPr>
            <a:r>
              <a:rPr lang="uk-UA" dirty="0"/>
              <a:t>     Відповідно до Закону України «Про охорону праці» існують позавідомчі органи нагляду і контролю за дотриманням законодавства про працю і правил охорони праці, до яких належать державні органи та інспекції, які у своїй діяльності не залежать від адміністрації піднаглядних підприємств та їх вищестоящих органів.</a:t>
            </a:r>
          </a:p>
        </p:txBody>
      </p:sp>
      <p:sp>
        <p:nvSpPr>
          <p:cNvPr id="4" name="Прямоугольник 3"/>
          <p:cNvSpPr/>
          <p:nvPr/>
        </p:nvSpPr>
        <p:spPr>
          <a:xfrm>
            <a:off x="683568" y="332656"/>
            <a:ext cx="7848872" cy="1077218"/>
          </a:xfrm>
          <a:prstGeom prst="rect">
            <a:avLst/>
          </a:prstGeom>
        </p:spPr>
        <p:txBody>
          <a:bodyPr wrap="square">
            <a:spAutoFit/>
          </a:bodyPr>
          <a:lstStyle/>
          <a:p>
            <a:pPr algn="ctr"/>
            <a:r>
              <a:rPr lang="uk-UA" sz="3200" b="1" dirty="0"/>
              <a:t>ІІ. </a:t>
            </a:r>
            <a:r>
              <a:rPr lang="ru-RU" sz="3200" b="1" dirty="0" err="1"/>
              <a:t>Державний</a:t>
            </a:r>
            <a:r>
              <a:rPr lang="ru-RU" sz="3200" b="1" dirty="0"/>
              <a:t> і </a:t>
            </a:r>
            <a:r>
              <a:rPr lang="ru-RU" sz="3200" b="1" dirty="0" err="1"/>
              <a:t>громадський</a:t>
            </a:r>
            <a:r>
              <a:rPr lang="ru-RU" sz="3200" b="1" dirty="0"/>
              <a:t> контроль за </a:t>
            </a:r>
            <a:r>
              <a:rPr lang="ru-RU" sz="3200" b="1" dirty="0" err="1"/>
              <a:t>охороною</a:t>
            </a:r>
            <a:r>
              <a:rPr lang="ru-RU" sz="3200" b="1" dirty="0"/>
              <a:t> </a:t>
            </a:r>
            <a:r>
              <a:rPr lang="ru-RU" sz="3200" b="1" dirty="0" err="1"/>
              <a:t>праці</a:t>
            </a:r>
            <a:r>
              <a:rPr lang="ru-RU" sz="3200" b="1" dirty="0"/>
              <a:t> на </a:t>
            </a:r>
            <a:r>
              <a:rPr lang="uk-UA" sz="3200" b="1" dirty="0"/>
              <a:t>підприємстві</a:t>
            </a:r>
          </a:p>
        </p:txBody>
      </p:sp>
    </p:spTree>
    <p:extLst>
      <p:ext uri="{BB962C8B-B14F-4D97-AF65-F5344CB8AC3E}">
        <p14:creationId xmlns:p14="http://schemas.microsoft.com/office/powerpoint/2010/main" val="1913645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User\Desktop\5331b3476bfe4.gif"/>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b="10142"/>
          <a:stretch/>
        </p:blipFill>
        <p:spPr bwMode="auto">
          <a:xfrm>
            <a:off x="0" y="-17256"/>
            <a:ext cx="9144000" cy="6930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635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a:solidFill>
                  <a:srgbClr val="FFFF00"/>
                </a:solidFill>
              </a:rPr>
              <a:t>Зміст</a:t>
            </a:r>
            <a:endParaRPr lang="uk-UA" dirty="0">
              <a:solidFill>
                <a:srgbClr val="FFFF00"/>
              </a:solidFill>
            </a:endParaRPr>
          </a:p>
        </p:txBody>
      </p:sp>
      <p:sp>
        <p:nvSpPr>
          <p:cNvPr id="3" name="Объект 2"/>
          <p:cNvSpPr>
            <a:spLocks noGrp="1"/>
          </p:cNvSpPr>
          <p:nvPr>
            <p:ph idx="1"/>
          </p:nvPr>
        </p:nvSpPr>
        <p:spPr/>
        <p:txBody>
          <a:bodyPr>
            <a:normAutofit/>
          </a:bodyPr>
          <a:lstStyle/>
          <a:p>
            <a:pPr marL="0" indent="0">
              <a:buNone/>
            </a:pPr>
            <a:r>
              <a:rPr lang="uk-UA" sz="2800" dirty="0">
                <a:solidFill>
                  <a:srgbClr val="FFFF00"/>
                </a:solidFill>
                <a:latin typeface="Times New Roman" pitchFamily="18" charset="0"/>
                <a:cs typeface="Times New Roman" pitchFamily="18" charset="0"/>
              </a:rPr>
              <a:t>Вступ</a:t>
            </a:r>
          </a:p>
          <a:p>
            <a:pPr marL="0" indent="0">
              <a:buNone/>
            </a:pPr>
            <a:r>
              <a:rPr lang="uk-UA" sz="2800" dirty="0">
                <a:solidFill>
                  <a:srgbClr val="FFFF00"/>
                </a:solidFill>
                <a:latin typeface="Times New Roman" pitchFamily="18" charset="0"/>
                <a:cs typeface="Times New Roman" pitchFamily="18" charset="0"/>
              </a:rPr>
              <a:t>І. Форми та принципи контролю за охороною праці на підприємстві</a:t>
            </a:r>
          </a:p>
          <a:p>
            <a:pPr marL="0" indent="0">
              <a:buNone/>
            </a:pPr>
            <a:r>
              <a:rPr lang="uk-UA" sz="2800" dirty="0">
                <a:solidFill>
                  <a:srgbClr val="FFFF00"/>
                </a:solidFill>
                <a:latin typeface="Times New Roman" pitchFamily="18" charset="0"/>
                <a:cs typeface="Times New Roman" pitchFamily="18" charset="0"/>
              </a:rPr>
              <a:t>ІІ. Державний</a:t>
            </a:r>
            <a:r>
              <a:rPr lang="ru-RU" sz="2800" dirty="0">
                <a:solidFill>
                  <a:srgbClr val="FFFF00"/>
                </a:solidFill>
                <a:latin typeface="Times New Roman" pitchFamily="18" charset="0"/>
                <a:cs typeface="Times New Roman" pitchFamily="18" charset="0"/>
              </a:rPr>
              <a:t> і </a:t>
            </a:r>
            <a:r>
              <a:rPr lang="ru-RU" sz="2800" dirty="0" err="1">
                <a:solidFill>
                  <a:srgbClr val="FFFF00"/>
                </a:solidFill>
                <a:latin typeface="Times New Roman" pitchFamily="18" charset="0"/>
                <a:cs typeface="Times New Roman" pitchFamily="18" charset="0"/>
              </a:rPr>
              <a:t>громадський</a:t>
            </a:r>
            <a:r>
              <a:rPr lang="ru-RU" sz="2800" dirty="0">
                <a:solidFill>
                  <a:srgbClr val="FFFF00"/>
                </a:solidFill>
                <a:latin typeface="Times New Roman" pitchFamily="18" charset="0"/>
                <a:cs typeface="Times New Roman" pitchFamily="18" charset="0"/>
              </a:rPr>
              <a:t> контроль за </a:t>
            </a:r>
            <a:r>
              <a:rPr lang="ru-RU" sz="2800" dirty="0" err="1">
                <a:solidFill>
                  <a:srgbClr val="FFFF00"/>
                </a:solidFill>
                <a:latin typeface="Times New Roman" pitchFamily="18" charset="0"/>
                <a:cs typeface="Times New Roman" pitchFamily="18" charset="0"/>
              </a:rPr>
              <a:t>охороною</a:t>
            </a:r>
            <a:r>
              <a:rPr lang="ru-RU" sz="2800" dirty="0">
                <a:solidFill>
                  <a:srgbClr val="FFFF00"/>
                </a:solidFill>
                <a:latin typeface="Times New Roman" pitchFamily="18" charset="0"/>
                <a:cs typeface="Times New Roman" pitchFamily="18" charset="0"/>
              </a:rPr>
              <a:t> </a:t>
            </a:r>
            <a:r>
              <a:rPr lang="ru-RU" sz="2800" dirty="0" err="1">
                <a:solidFill>
                  <a:srgbClr val="FFFF00"/>
                </a:solidFill>
                <a:latin typeface="Times New Roman" pitchFamily="18" charset="0"/>
                <a:cs typeface="Times New Roman" pitchFamily="18" charset="0"/>
              </a:rPr>
              <a:t>праці</a:t>
            </a:r>
            <a:r>
              <a:rPr lang="ru-RU" sz="2800" dirty="0">
                <a:solidFill>
                  <a:srgbClr val="FFFF00"/>
                </a:solidFill>
                <a:latin typeface="Times New Roman" pitchFamily="18" charset="0"/>
                <a:cs typeface="Times New Roman" pitchFamily="18" charset="0"/>
              </a:rPr>
              <a:t> на </a:t>
            </a:r>
            <a:r>
              <a:rPr lang="uk-UA" sz="2800" dirty="0">
                <a:solidFill>
                  <a:srgbClr val="FFFF00"/>
                </a:solidFill>
                <a:latin typeface="Times New Roman" pitchFamily="18" charset="0"/>
                <a:cs typeface="Times New Roman" pitchFamily="18" charset="0"/>
              </a:rPr>
              <a:t>підприємстві</a:t>
            </a:r>
          </a:p>
          <a:p>
            <a:pPr marL="0" indent="0">
              <a:buNone/>
            </a:pPr>
            <a:r>
              <a:rPr lang="en-US" sz="2800" dirty="0">
                <a:solidFill>
                  <a:srgbClr val="FFFF00"/>
                </a:solidFill>
                <a:latin typeface="Times New Roman" pitchFamily="18" charset="0"/>
                <a:cs typeface="Times New Roman" pitchFamily="18" charset="0"/>
              </a:rPr>
              <a:t>I</a:t>
            </a:r>
            <a:r>
              <a:rPr lang="uk-UA" sz="2800" dirty="0">
                <a:solidFill>
                  <a:srgbClr val="FFFF00"/>
                </a:solidFill>
                <a:latin typeface="Times New Roman" pitchFamily="18" charset="0"/>
                <a:cs typeface="Times New Roman" pitchFamily="18" charset="0"/>
              </a:rPr>
              <a:t>ІІ</a:t>
            </a:r>
            <a:r>
              <a:rPr lang="en-US" sz="2800" dirty="0">
                <a:solidFill>
                  <a:srgbClr val="FFFF00"/>
                </a:solidFill>
                <a:latin typeface="Times New Roman" pitchFamily="18" charset="0"/>
                <a:cs typeface="Times New Roman" pitchFamily="18" charset="0"/>
              </a:rPr>
              <a:t>. </a:t>
            </a:r>
            <a:r>
              <a:rPr lang="uk-UA" sz="2800" dirty="0">
                <a:solidFill>
                  <a:srgbClr val="FFFF00"/>
                </a:solidFill>
                <a:latin typeface="Times New Roman" pitchFamily="18" charset="0"/>
                <a:cs typeface="Times New Roman" pitchFamily="18" charset="0"/>
              </a:rPr>
              <a:t>Види перевірок за охороною праці на підприємстві</a:t>
            </a:r>
          </a:p>
          <a:p>
            <a:pPr marL="0" indent="0">
              <a:buNone/>
            </a:pPr>
            <a:r>
              <a:rPr lang="uk-UA" sz="2800" dirty="0" smtClean="0">
                <a:solidFill>
                  <a:srgbClr val="FFFF00"/>
                </a:solidFill>
                <a:latin typeface="Times New Roman" pitchFamily="18" charset="0"/>
                <a:cs typeface="Times New Roman" pitchFamily="18" charset="0"/>
              </a:rPr>
              <a:t>Висновки</a:t>
            </a:r>
            <a:endParaRPr lang="uk-UA" sz="28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61863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764704"/>
            <a:ext cx="8352928" cy="4752528"/>
          </a:xfrm>
        </p:spPr>
        <p:txBody>
          <a:bodyPr>
            <a:noAutofit/>
          </a:bodyPr>
          <a:lstStyle/>
          <a:p>
            <a:pPr marL="0" indent="0" algn="ctr">
              <a:buNone/>
            </a:pPr>
            <a:r>
              <a:rPr lang="uk-UA" sz="2400" u="sng" dirty="0">
                <a:effectLst>
                  <a:outerShdw blurRad="38100" dist="38100" dir="2700000" algn="tl">
                    <a:srgbClr val="000000">
                      <a:alpha val="43137"/>
                    </a:srgbClr>
                  </a:outerShdw>
                </a:effectLst>
              </a:rPr>
              <a:t>Державний нагляд здійснюють:</a:t>
            </a:r>
          </a:p>
          <a:p>
            <a:pPr marL="0" indent="0" algn="ctr">
              <a:buNone/>
            </a:pPr>
            <a:endParaRPr lang="uk-UA" sz="2300" b="1" dirty="0"/>
          </a:p>
          <a:p>
            <a:pPr algn="just"/>
            <a:r>
              <a:rPr lang="uk-UA" sz="2300" dirty="0"/>
              <a:t>Державний комітет України по нагляду за охороною праці,</a:t>
            </a:r>
          </a:p>
          <a:p>
            <a:pPr algn="just"/>
            <a:r>
              <a:rPr lang="uk-UA" sz="2300" dirty="0"/>
              <a:t>Державний комітет України з ядерної та радіаційної безпеки,</a:t>
            </a:r>
          </a:p>
          <a:p>
            <a:pPr algn="just"/>
            <a:r>
              <a:rPr lang="uk-UA" sz="2300" dirty="0"/>
              <a:t>Органи Державного пожежного </a:t>
            </a:r>
            <a:r>
              <a:rPr lang="uk-UA" sz="2300" dirty="0" err="1"/>
              <a:t>нагляду управління </a:t>
            </a:r>
            <a:r>
              <a:rPr lang="uk-UA" sz="2300" dirty="0"/>
              <a:t>пожежної охорони,</a:t>
            </a:r>
          </a:p>
          <a:p>
            <a:pPr algn="just"/>
            <a:r>
              <a:rPr lang="uk-UA" sz="2300" dirty="0"/>
              <a:t>Органи і установи санітарно-епідеміологічної служби Міністерства охорони здоров'я України.</a:t>
            </a:r>
          </a:p>
          <a:p>
            <a:pPr algn="just"/>
            <a:r>
              <a:rPr lang="uk-UA" sz="2300" dirty="0"/>
              <a:t>Вищий нагляд за додержанням і правильним застосуванням закону про охорону праці здійснюється Генеральним прокурором і підпорядкованими йому службами.</a:t>
            </a:r>
          </a:p>
          <a:p>
            <a:endParaRPr lang="uk-UA" sz="2300" dirty="0"/>
          </a:p>
        </p:txBody>
      </p:sp>
    </p:spTree>
    <p:extLst>
      <p:ext uri="{BB962C8B-B14F-4D97-AF65-F5344CB8AC3E}">
        <p14:creationId xmlns:p14="http://schemas.microsoft.com/office/powerpoint/2010/main" val="421618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424936" cy="1512168"/>
          </a:xfrm>
        </p:spPr>
        <p:txBody>
          <a:bodyPr>
            <a:normAutofit/>
          </a:bodyPr>
          <a:lstStyle/>
          <a:p>
            <a:pPr algn="ctr"/>
            <a:r>
              <a:rPr lang="uk-UA" sz="2800">
                <a:effectLst>
                  <a:outerShdw blurRad="38100" dist="38100" dir="2700000" algn="tl">
                    <a:srgbClr val="000000">
                      <a:alpha val="43137"/>
                    </a:srgbClr>
                  </a:outerShdw>
                </a:effectLst>
              </a:rPr>
              <a:t>Громадський контроль за дотриманням законодавства здійснюють:</a:t>
            </a:r>
          </a:p>
        </p:txBody>
      </p:sp>
      <p:sp>
        <p:nvSpPr>
          <p:cNvPr id="3" name="Объект 2"/>
          <p:cNvSpPr>
            <a:spLocks noGrp="1"/>
          </p:cNvSpPr>
          <p:nvPr>
            <p:ph idx="1"/>
          </p:nvPr>
        </p:nvSpPr>
        <p:spPr>
          <a:xfrm>
            <a:off x="323528" y="1700808"/>
            <a:ext cx="7467600" cy="2260848"/>
          </a:xfrm>
        </p:spPr>
        <p:txBody>
          <a:bodyPr>
            <a:normAutofit/>
          </a:bodyPr>
          <a:lstStyle/>
          <a:p>
            <a:r>
              <a:rPr lang="uk-UA" sz="2800" dirty="0" err="1">
                <a:solidFill>
                  <a:srgbClr val="FFFF00"/>
                </a:solidFill>
                <a:effectLst>
                  <a:outerShdw blurRad="38100" dist="38100" dir="2700000" algn="tl">
                    <a:srgbClr val="000000">
                      <a:alpha val="43137"/>
                    </a:srgbClr>
                  </a:outerShdw>
                </a:effectLst>
              </a:rPr>
              <a:t>трудові колекти</a:t>
            </a:r>
            <a:r>
              <a:rPr lang="uk-UA" sz="2800" dirty="0">
                <a:solidFill>
                  <a:srgbClr val="FFFF00"/>
                </a:solidFill>
                <a:effectLst>
                  <a:outerShdw blurRad="38100" dist="38100" dir="2700000" algn="tl">
                    <a:srgbClr val="000000">
                      <a:alpha val="43137"/>
                    </a:srgbClr>
                  </a:outerShdw>
                </a:effectLst>
              </a:rPr>
              <a:t>ви через обраних ними представників,</a:t>
            </a:r>
          </a:p>
          <a:p>
            <a:r>
              <a:rPr lang="uk-UA" sz="2800" dirty="0">
                <a:solidFill>
                  <a:srgbClr val="FFFF00"/>
                </a:solidFill>
                <a:effectLst>
                  <a:outerShdw blurRad="38100" dist="38100" dir="2700000" algn="tl">
                    <a:srgbClr val="000000">
                      <a:alpha val="43137"/>
                    </a:srgbClr>
                  </a:outerShdw>
                </a:effectLst>
              </a:rPr>
              <a:t>професійні спілки в особі своїх виборних органів і представників.</a:t>
            </a:r>
          </a:p>
          <a:p>
            <a:endParaRPr lang="uk-UA" sz="2800" dirty="0">
              <a:solidFill>
                <a:srgbClr val="FFFF00"/>
              </a:solidFill>
              <a:effectLst>
                <a:outerShdw blurRad="38100" dist="38100" dir="2700000" algn="tl">
                  <a:srgbClr val="000000">
                    <a:alpha val="43137"/>
                  </a:srgbClr>
                </a:outerShdw>
              </a:effectLst>
            </a:endParaRPr>
          </a:p>
        </p:txBody>
      </p:sp>
      <p:pic>
        <p:nvPicPr>
          <p:cNvPr id="9218" name="Picture 2" descr="C:\Users\User\Desktop\громадський-контроль.jpg"/>
          <p:cNvPicPr>
            <a:picLocks noChangeAspect="1" noChangeArrowheads="1"/>
          </p:cNvPicPr>
          <p:nvPr/>
        </p:nvPicPr>
        <p:blipFill rotWithShape="1">
          <a:blip r:embed="rId2">
            <a:extLst>
              <a:ext uri="{28A0092B-C50C-407E-A947-70E740481C1C}">
                <a14:useLocalDpi xmlns:a14="http://schemas.microsoft.com/office/drawing/2010/main" val="0"/>
              </a:ext>
            </a:extLst>
          </a:blip>
          <a:srcRect l="11669" r="8450"/>
          <a:stretch/>
        </p:blipFill>
        <p:spPr bwMode="auto">
          <a:xfrm>
            <a:off x="2987824" y="3593393"/>
            <a:ext cx="3528392" cy="3312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783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143000"/>
          </a:xfrm>
        </p:spPr>
        <p:txBody>
          <a:bodyPr>
            <a:noAutofit/>
          </a:bodyPr>
          <a:lstStyle/>
          <a:p>
            <a:pPr algn="ctr"/>
            <a:r>
              <a:rPr lang="uk-UA" sz="2800" u="sng" dirty="0">
                <a:effectLst>
                  <a:outerShdw blurRad="38100" dist="38100" dir="2700000" algn="tl">
                    <a:srgbClr val="000000">
                      <a:alpha val="43137"/>
                    </a:srgbClr>
                  </a:outerShdw>
                </a:effectLst>
              </a:rPr>
              <a:t>Уповноважені з питань охорони праці мають право:</a:t>
            </a:r>
          </a:p>
        </p:txBody>
      </p:sp>
      <p:sp>
        <p:nvSpPr>
          <p:cNvPr id="3" name="Объект 2"/>
          <p:cNvSpPr>
            <a:spLocks noGrp="1"/>
          </p:cNvSpPr>
          <p:nvPr>
            <p:ph idx="1"/>
          </p:nvPr>
        </p:nvSpPr>
        <p:spPr>
          <a:xfrm>
            <a:off x="467544" y="1700808"/>
            <a:ext cx="8291264" cy="4464496"/>
          </a:xfrm>
        </p:spPr>
        <p:txBody>
          <a:bodyPr>
            <a:normAutofit fontScale="77500" lnSpcReduction="20000"/>
          </a:bodyPr>
          <a:lstStyle/>
          <a:p>
            <a:pPr algn="just"/>
            <a:r>
              <a:rPr lang="uk-UA" dirty="0"/>
              <a:t>безперешкодно перевіряти стан безпеки і гігієни праці, дотримання працівниками нормативних актів про охорону праці на об'єктах підприємства чи виробничого підрозділу, колективом якого вони обрані;</a:t>
            </a:r>
          </a:p>
          <a:p>
            <a:pPr algn="just"/>
            <a:r>
              <a:rPr lang="uk-UA" dirty="0"/>
              <a:t>вносити в спеціально для цього заведену книгу обов'язкові для розгляду власником (керівником підрозділу, підприємства) пропозицій щодо усунення виявлених порушень нормативних актів про охорону праці, здійснювати контроль за реалізацією цих пропозицій;</a:t>
            </a:r>
          </a:p>
          <a:p>
            <a:pPr algn="just"/>
            <a:r>
              <a:rPr lang="uk-UA" dirty="0"/>
              <a:t>вимагати від майстра, бригадира чи іншого керівника виробничого підрозділу підприємства припинення роботи на робочому місці в разі створення загрози життю або здоров'ю працюючих;</a:t>
            </a:r>
          </a:p>
        </p:txBody>
      </p:sp>
    </p:spTree>
    <p:extLst>
      <p:ext uri="{BB962C8B-B14F-4D97-AF65-F5344CB8AC3E}">
        <p14:creationId xmlns:p14="http://schemas.microsoft.com/office/powerpoint/2010/main" val="3566689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395536" y="908720"/>
            <a:ext cx="8291264" cy="4464496"/>
          </a:xfrm>
        </p:spPr>
        <p:txBody>
          <a:bodyPr>
            <a:normAutofit fontScale="85000" lnSpcReduction="20000"/>
          </a:bodyPr>
          <a:lstStyle/>
          <a:p>
            <a:pPr algn="just"/>
            <a:r>
              <a:rPr lang="uk-UA" dirty="0"/>
              <a:t>вносити пропозиції про притягнення до відповідальності працівників, які порушили нормативні акти про охорону праці;</a:t>
            </a:r>
          </a:p>
          <a:p>
            <a:pPr algn="just"/>
            <a:r>
              <a:rPr lang="uk-UA" dirty="0"/>
              <a:t>брати участь у перевірках стану безпеки і умов праці, проведення посадовими особами органів державного нагляду і громадського контролю за охороною праці, міністерства, відомства, об'єднання, підприємства, місцевих органів державної виконавчої влади;</a:t>
            </a:r>
          </a:p>
          <a:p>
            <a:pPr algn="just"/>
            <a:r>
              <a:rPr lang="uk-UA" dirty="0"/>
              <a:t>бути обраними до складу комісії з питань охорони праці підприємства;</a:t>
            </a:r>
          </a:p>
          <a:p>
            <a:pPr algn="just"/>
            <a:r>
              <a:rPr lang="uk-UA" dirty="0"/>
              <a:t>бути представником трудових колективів з питань охорони праці в районних (міських), міжрайонних (окружних) та товариських судах.</a:t>
            </a:r>
          </a:p>
          <a:p>
            <a:pPr algn="just"/>
            <a:endParaRPr lang="uk-UA" dirty="0"/>
          </a:p>
        </p:txBody>
      </p:sp>
    </p:spTree>
    <p:extLst>
      <p:ext uri="{BB962C8B-B14F-4D97-AF65-F5344CB8AC3E}">
        <p14:creationId xmlns:p14="http://schemas.microsoft.com/office/powerpoint/2010/main" val="124061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19256" cy="1143000"/>
          </a:xfrm>
        </p:spPr>
        <p:txBody>
          <a:bodyPr>
            <a:noAutofit/>
          </a:bodyPr>
          <a:lstStyle/>
          <a:p>
            <a:pPr marL="0" indent="0" algn="ctr"/>
            <a:r>
              <a:rPr lang="en-US" sz="3200" dirty="0">
                <a:effectLst>
                  <a:outerShdw blurRad="38100" dist="38100" dir="2700000" algn="tl">
                    <a:srgbClr val="000000">
                      <a:alpha val="43137"/>
                    </a:srgbClr>
                  </a:outerShdw>
                </a:effectLst>
              </a:rPr>
              <a:t>I</a:t>
            </a:r>
            <a:r>
              <a:rPr lang="uk-UA" sz="3200" dirty="0">
                <a:effectLst>
                  <a:outerShdw blurRad="38100" dist="38100" dir="2700000" algn="tl">
                    <a:srgbClr val="000000">
                      <a:alpha val="43137"/>
                    </a:srgbClr>
                  </a:outerShdw>
                </a:effectLst>
              </a:rPr>
              <a:t>ІІ</a:t>
            </a:r>
            <a:r>
              <a:rPr lang="en-US" sz="3200" dirty="0">
                <a:effectLst>
                  <a:outerShdw blurRad="38100" dist="38100" dir="2700000" algn="tl">
                    <a:srgbClr val="000000">
                      <a:alpha val="43137"/>
                    </a:srgbClr>
                  </a:outerShdw>
                </a:effectLst>
              </a:rPr>
              <a:t>. </a:t>
            </a:r>
            <a:r>
              <a:rPr lang="uk-UA" sz="3200" dirty="0">
                <a:effectLst>
                  <a:outerShdw blurRad="38100" dist="38100" dir="2700000" algn="tl">
                    <a:srgbClr val="000000">
                      <a:alpha val="43137"/>
                    </a:srgbClr>
                  </a:outerShdw>
                </a:effectLst>
              </a:rPr>
              <a:t>Види перевірок за охороною праці </a:t>
            </a:r>
            <a:br>
              <a:rPr lang="uk-UA" sz="3200" dirty="0">
                <a:effectLst>
                  <a:outerShdw blurRad="38100" dist="38100" dir="2700000" algn="tl">
                    <a:srgbClr val="000000">
                      <a:alpha val="43137"/>
                    </a:srgbClr>
                  </a:outerShdw>
                </a:effectLst>
              </a:rPr>
            </a:br>
            <a:r>
              <a:rPr lang="uk-UA" sz="3200" dirty="0">
                <a:effectLst>
                  <a:outerShdw blurRad="38100" dist="38100" dir="2700000" algn="tl">
                    <a:srgbClr val="000000">
                      <a:alpha val="43137"/>
                    </a:srgbClr>
                  </a:outerShdw>
                </a:effectLst>
              </a:rPr>
              <a:t>на підприємстві</a:t>
            </a:r>
          </a:p>
        </p:txBody>
      </p:sp>
      <p:sp>
        <p:nvSpPr>
          <p:cNvPr id="3" name="Объект 2"/>
          <p:cNvSpPr>
            <a:spLocks noGrp="1"/>
          </p:cNvSpPr>
          <p:nvPr>
            <p:ph idx="1"/>
          </p:nvPr>
        </p:nvSpPr>
        <p:spPr>
          <a:xfrm>
            <a:off x="251520" y="1340768"/>
            <a:ext cx="8640960" cy="5257800"/>
          </a:xfrm>
        </p:spPr>
        <p:txBody>
          <a:bodyPr>
            <a:normAutofit fontScale="70000" lnSpcReduction="20000"/>
          </a:bodyPr>
          <a:lstStyle/>
          <a:p>
            <a:pPr marL="0" indent="0" algn="just">
              <a:buNone/>
            </a:pPr>
            <a:r>
              <a:rPr lang="uk-UA" dirty="0"/>
              <a:t>     Під час виконання інспекторами своїх обов'язків власник підприємства повинен безоплатно створювати необхідні умови для їх роботи.</a:t>
            </a:r>
          </a:p>
          <a:p>
            <a:pPr marL="0" indent="0" algn="just">
              <a:buNone/>
            </a:pPr>
            <a:r>
              <a:rPr lang="uk-UA" dirty="0"/>
              <a:t>Інспекторські перевірки залежно від їх конкретних завдань, мети і тривалості підрозділяються на три види: оперативні, цільові та комплексні.</a:t>
            </a:r>
          </a:p>
          <a:p>
            <a:pPr algn="just"/>
            <a:r>
              <a:rPr lang="uk-UA" u="sng" dirty="0">
                <a:solidFill>
                  <a:srgbClr val="00B050"/>
                </a:solidFill>
              </a:rPr>
              <a:t>Оперативна перевірка</a:t>
            </a:r>
            <a:r>
              <a:rPr lang="uk-UA" dirty="0"/>
              <a:t> – це перевірка стану і організації робіт з охорони праці, додержання вимог щодо устаткування і обладнання, технологій вимогам нормативних актів з охорони праці, що проводиться державним інспектором чи іншою посадовою особою протягом робочого дня (зміни).</a:t>
            </a:r>
          </a:p>
          <a:p>
            <a:pPr algn="just"/>
            <a:r>
              <a:rPr lang="uk-UA" dirty="0">
                <a:solidFill>
                  <a:srgbClr val="00B050"/>
                </a:solidFill>
              </a:rPr>
              <a:t>Цільова перевірка</a:t>
            </a:r>
            <a:r>
              <a:rPr lang="uk-UA" dirty="0"/>
              <a:t> – це перевірка на підприємстві конкретних питань з охорони праці, що проводиться одним чи групою інспекторів. Вона може здійснюватися протягом як одного, так і декількох днів, що необхідні для проведення перевірки.</a:t>
            </a:r>
          </a:p>
          <a:p>
            <a:pPr algn="just"/>
            <a:r>
              <a:rPr lang="uk-UA" dirty="0">
                <a:solidFill>
                  <a:srgbClr val="00B050"/>
                </a:solidFill>
              </a:rPr>
              <a:t>Комплексна перевірка</a:t>
            </a:r>
            <a:r>
              <a:rPr lang="uk-UA" dirty="0"/>
              <a:t> – це всебічна і детальна перевірка (ревізія) стану безпеки і умов праці на підприємстві. Головна її мета — оцінка ефективності системи управління охороною праці, технічного стану об'єктів підприємства, стану безпеки та умов праці, виконання законодавчих та інших нормативних актів про охорону праці.</a:t>
            </a:r>
          </a:p>
          <a:p>
            <a:pPr marL="0" indent="0" algn="just">
              <a:buNone/>
            </a:pPr>
            <a:endParaRPr lang="uk-UA" dirty="0"/>
          </a:p>
        </p:txBody>
      </p:sp>
    </p:spTree>
    <p:extLst>
      <p:ext uri="{BB962C8B-B14F-4D97-AF65-F5344CB8AC3E}">
        <p14:creationId xmlns:p14="http://schemas.microsoft.com/office/powerpoint/2010/main" val="71079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143000"/>
          </a:xfrm>
        </p:spPr>
        <p:txBody>
          <a:bodyPr>
            <a:normAutofit/>
          </a:bodyPr>
          <a:lstStyle/>
          <a:p>
            <a:pPr algn="ctr"/>
            <a:r>
              <a:rPr lang="uk-UA" sz="4000" b="1" dirty="0">
                <a:effectLst>
                  <a:outerShdw blurRad="38100" dist="38100" dir="2700000" algn="tl">
                    <a:srgbClr val="000000">
                      <a:alpha val="43137"/>
                    </a:srgbClr>
                  </a:outerShdw>
                </a:effectLst>
              </a:rPr>
              <a:t>Висновки</a:t>
            </a:r>
            <a:endParaRPr lang="uk-UA" sz="40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457200" y="1600200"/>
            <a:ext cx="8291264" cy="4997152"/>
          </a:xfrm>
        </p:spPr>
        <p:txBody>
          <a:bodyPr>
            <a:noAutofit/>
          </a:bodyPr>
          <a:lstStyle/>
          <a:p>
            <a:pPr marL="36576" indent="0" algn="just">
              <a:buNone/>
            </a:pPr>
            <a:r>
              <a:rPr lang="uk-UA" sz="2000" dirty="0"/>
              <a:t>     Забезпечення безпечних і нешкідливих умов праці є невід’ємною частиною державної політики, однією з найважливіших функцій центральних та місцевих органів виконавчої влади й Фонду соціального страхування від нещасних випадків на виробництві та професійних захворювань. У зв’язку з цим важливого значення набуває державний нагляд і контроль за станом охорони праці.</a:t>
            </a:r>
          </a:p>
          <a:p>
            <a:pPr marL="36576" indent="0" algn="just">
              <a:buNone/>
            </a:pPr>
            <a:r>
              <a:rPr lang="uk-UA" sz="2000" dirty="0"/>
              <a:t>      Відомчий контроль здійснюється посадовими особами, повноважними представниками і службами міністерства або іншого центрального органу виконавчої влади, а також асоціації, корпорації, концерну або іншого об’єднання, підприємства, в установах, організаціях, які належать до сфери управління цього центрального органу виконавчої влади чи створили дане об’єднання підприємств. </a:t>
            </a:r>
          </a:p>
          <a:p>
            <a:pPr marL="36576" indent="0" algn="just">
              <a:buNone/>
            </a:pPr>
            <a:r>
              <a:rPr lang="uk-UA" sz="2000" dirty="0"/>
              <a:t>      Громадський контроль виконується виборними органами й представниками професійних спілок, інших громадських організацій, комісіями підприємств та уповноваженими трудових колективів.</a:t>
            </a:r>
          </a:p>
          <a:p>
            <a:pPr algn="just"/>
            <a:endParaRPr lang="uk-UA" sz="2000" dirty="0"/>
          </a:p>
        </p:txBody>
      </p:sp>
    </p:spTree>
    <p:extLst>
      <p:ext uri="{BB962C8B-B14F-4D97-AF65-F5344CB8AC3E}">
        <p14:creationId xmlns:p14="http://schemas.microsoft.com/office/powerpoint/2010/main" val="162197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a:solidFill>
                  <a:srgbClr val="FFFF00"/>
                </a:solidFill>
                <a:latin typeface="Times New Roman" pitchFamily="18" charset="0"/>
                <a:cs typeface="Times New Roman" pitchFamily="18" charset="0"/>
              </a:rPr>
              <a:t>Вступ</a:t>
            </a:r>
          </a:p>
        </p:txBody>
      </p:sp>
      <p:sp>
        <p:nvSpPr>
          <p:cNvPr id="3" name="Объект 2"/>
          <p:cNvSpPr>
            <a:spLocks noGrp="1"/>
          </p:cNvSpPr>
          <p:nvPr>
            <p:ph idx="1"/>
          </p:nvPr>
        </p:nvSpPr>
        <p:spPr>
          <a:xfrm>
            <a:off x="457200" y="1600200"/>
            <a:ext cx="8147248" cy="4525963"/>
          </a:xfrm>
        </p:spPr>
        <p:txBody>
          <a:bodyPr>
            <a:normAutofit/>
          </a:bodyPr>
          <a:lstStyle/>
          <a:p>
            <a:pPr marL="0" indent="0" algn="just">
              <a:buNone/>
            </a:pPr>
            <a:r>
              <a:rPr lang="uk-UA" sz="2800" dirty="0">
                <a:solidFill>
                  <a:srgbClr val="FFFF00"/>
                </a:solidFill>
              </a:rPr>
              <a:t>     Актуальність теми полягає в тому, що будь-яке законодавство, особливо законодавство про охорону праці, ефективне тоді, коли воно неухильно виконується усіма зацікавленими учасниками відносин. Для здійснення цієї мети держава уповноважила відповідні органи та інспекції, які здійснюють свої повноваження в двох правових формах: шляхом нагляду і шляхом контролю.</a:t>
            </a:r>
          </a:p>
        </p:txBody>
      </p:sp>
    </p:spTree>
    <p:extLst>
      <p:ext uri="{BB962C8B-B14F-4D97-AF65-F5344CB8AC3E}">
        <p14:creationId xmlns:p14="http://schemas.microsoft.com/office/powerpoint/2010/main" val="260291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P3.jpg"/>
          <p:cNvPicPr>
            <a:picLocks noChangeAspect="1" noChangeArrowheads="1"/>
          </p:cNvPicPr>
          <p:nvPr/>
        </p:nvPicPr>
        <p:blipFill rotWithShape="1">
          <a:blip r:embed="rId2">
            <a:extLst>
              <a:ext uri="{28A0092B-C50C-407E-A947-70E740481C1C}">
                <a14:useLocalDpi xmlns:a14="http://schemas.microsoft.com/office/drawing/2010/main" val="0"/>
              </a:ext>
            </a:extLst>
          </a:blip>
          <a:srcRect b="186"/>
          <a:stretch/>
        </p:blipFill>
        <p:spPr bwMode="auto">
          <a:xfrm>
            <a:off x="2195736" y="19581"/>
            <a:ext cx="4752528" cy="683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65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936104"/>
          </a:xfrm>
        </p:spPr>
        <p:txBody>
          <a:bodyPr>
            <a:noAutofit/>
          </a:bodyPr>
          <a:lstStyle/>
          <a:p>
            <a:pPr algn="ctr"/>
            <a:r>
              <a:rPr lang="uk-UA" sz="2800" dirty="0">
                <a:solidFill>
                  <a:srgbClr val="FFFF00"/>
                </a:solidFill>
              </a:rPr>
              <a:t>І. Форми та принципи контролю за охороною праці на підприємстві</a:t>
            </a:r>
          </a:p>
        </p:txBody>
      </p:sp>
      <p:sp>
        <p:nvSpPr>
          <p:cNvPr id="3" name="Объект 2"/>
          <p:cNvSpPr>
            <a:spLocks noGrp="1"/>
          </p:cNvSpPr>
          <p:nvPr>
            <p:ph idx="1"/>
          </p:nvPr>
        </p:nvSpPr>
        <p:spPr>
          <a:xfrm>
            <a:off x="457199" y="1600200"/>
            <a:ext cx="8086299" cy="4525963"/>
          </a:xfrm>
        </p:spPr>
        <p:txBody>
          <a:bodyPr>
            <a:normAutofit fontScale="92500" lnSpcReduction="10000"/>
          </a:bodyPr>
          <a:lstStyle/>
          <a:p>
            <a:pPr marL="0" indent="0" algn="just">
              <a:buNone/>
            </a:pPr>
            <a:r>
              <a:rPr lang="uk-UA" dirty="0"/>
              <a:t>     Однією з основних складових системи управління охороною праці є контроль за охороною праці, і від того, наскільки він чітко виконується, залежить стан охорони праці на підприємстві. Зміст функції контролю полягає у перевірці стану умов праці, виявленні відхилень від вимог законодавства про працю, від стандартів безпеки праці, правил і норм охорони праці, рішень директивних органів, а також у перевірці виконання службами й підрозділами своїх обов’язків у сфері охорони праці.</a:t>
            </a:r>
          </a:p>
        </p:txBody>
      </p:sp>
    </p:spTree>
    <p:extLst>
      <p:ext uri="{BB962C8B-B14F-4D97-AF65-F5344CB8AC3E}">
        <p14:creationId xmlns:p14="http://schemas.microsoft.com/office/powerpoint/2010/main" val="287128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3024335"/>
          </a:xfrm>
        </p:spPr>
        <p:txBody>
          <a:bodyPr/>
          <a:lstStyle/>
          <a:p>
            <a:pPr marL="0" indent="0" algn="just">
              <a:buNone/>
            </a:pPr>
            <a:r>
              <a:rPr lang="uk-UA" dirty="0"/>
              <a:t>     Контроль буває технічний, якщо його об’єктами є предмети праці (продукція, технічна документація), засоби праці (обладнання, інструмент), трудові процеси, а також соціальний, якщо його об’єкт становить діяльність людини.</a:t>
            </a:r>
          </a:p>
        </p:txBody>
      </p:sp>
      <p:pic>
        <p:nvPicPr>
          <p:cNvPr id="2051" name="Picture 3" descr="C:\Users\User\Desktop\00287518_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157717"/>
            <a:ext cx="4032448" cy="3548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45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467600" cy="1143000"/>
          </a:xfrm>
        </p:spPr>
        <p:txBody>
          <a:bodyPr>
            <a:noAutofit/>
          </a:bodyPr>
          <a:lstStyle/>
          <a:p>
            <a:pPr algn="ctr"/>
            <a:r>
              <a:rPr lang="ru-RU" sz="2800" b="1" dirty="0"/>
              <a:t>До </a:t>
            </a:r>
            <a:r>
              <a:rPr lang="ru-RU" sz="2800" b="1" dirty="0" err="1"/>
              <a:t>основних</a:t>
            </a:r>
            <a:r>
              <a:rPr lang="ru-RU" sz="2800" b="1" dirty="0"/>
              <a:t> форм контролю за </a:t>
            </a:r>
            <a:r>
              <a:rPr lang="ru-RU" sz="2800" b="1" dirty="0" err="1"/>
              <a:t>охороною</a:t>
            </a:r>
            <a:r>
              <a:rPr lang="ru-RU" sz="2800" b="1" dirty="0"/>
              <a:t> </a:t>
            </a:r>
            <a:r>
              <a:rPr lang="ru-RU" sz="2800" b="1" dirty="0" err="1"/>
              <a:t>праці</a:t>
            </a:r>
            <a:r>
              <a:rPr lang="ru-RU" sz="2800" b="1" dirty="0"/>
              <a:t> на </a:t>
            </a:r>
            <a:r>
              <a:rPr lang="ru-RU" sz="2800" b="1" dirty="0" err="1"/>
              <a:t>підприємстві</a:t>
            </a:r>
            <a:r>
              <a:rPr lang="ru-RU" sz="2800" b="1" dirty="0"/>
              <a:t> належать:</a:t>
            </a:r>
            <a:endParaRPr lang="uk-UA" sz="2800" b="1" dirty="0"/>
          </a:p>
        </p:txBody>
      </p:sp>
      <p:sp>
        <p:nvSpPr>
          <p:cNvPr id="3" name="Объект 2"/>
          <p:cNvSpPr>
            <a:spLocks noGrp="1"/>
          </p:cNvSpPr>
          <p:nvPr>
            <p:ph idx="1"/>
          </p:nvPr>
        </p:nvSpPr>
        <p:spPr>
          <a:xfrm>
            <a:off x="467544" y="2204864"/>
            <a:ext cx="7776864" cy="2880320"/>
          </a:xfrm>
        </p:spPr>
        <p:txBody>
          <a:bodyPr>
            <a:normAutofit/>
          </a:bodyPr>
          <a:lstStyle/>
          <a:p>
            <a:r>
              <a:rPr lang="ru-RU" dirty="0" err="1"/>
              <a:t>відомчий</a:t>
            </a:r>
            <a:r>
              <a:rPr lang="ru-RU" dirty="0"/>
              <a:t> контроль </a:t>
            </a:r>
          </a:p>
          <a:p>
            <a:r>
              <a:rPr lang="ru-RU" dirty="0" err="1"/>
              <a:t>оперативний</a:t>
            </a:r>
            <a:r>
              <a:rPr lang="ru-RU" dirty="0"/>
              <a:t> контроль</a:t>
            </a:r>
          </a:p>
          <a:p>
            <a:r>
              <a:rPr lang="ru-RU" dirty="0" err="1"/>
              <a:t>громадський</a:t>
            </a:r>
            <a:r>
              <a:rPr lang="ru-RU" dirty="0"/>
              <a:t> контроль, </a:t>
            </a:r>
          </a:p>
          <a:p>
            <a:r>
              <a:rPr lang="ru-RU" dirty="0" err="1"/>
              <a:t>адміністративно-громадський</a:t>
            </a:r>
            <a:r>
              <a:rPr lang="ru-RU" dirty="0"/>
              <a:t> контроль, </a:t>
            </a:r>
            <a:endParaRPr lang="uk-UA" dirty="0"/>
          </a:p>
        </p:txBody>
      </p:sp>
    </p:spTree>
    <p:extLst>
      <p:ext uri="{BB962C8B-B14F-4D97-AF65-F5344CB8AC3E}">
        <p14:creationId xmlns:p14="http://schemas.microsoft.com/office/powerpoint/2010/main" val="287340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5936" y="1052736"/>
            <a:ext cx="4978896" cy="4525963"/>
          </a:xfrm>
        </p:spPr>
        <p:txBody>
          <a:bodyPr>
            <a:normAutofit fontScale="92500" lnSpcReduction="10000"/>
          </a:bodyPr>
          <a:lstStyle/>
          <a:p>
            <a:pPr marL="0" indent="0" algn="ctr">
              <a:buNone/>
            </a:pPr>
            <a:r>
              <a:rPr lang="uk-UA" b="1" u="sng" dirty="0">
                <a:latin typeface="Times New Roman" pitchFamily="18" charset="0"/>
                <a:cs typeface="Times New Roman" pitchFamily="18" charset="0"/>
              </a:rPr>
              <a:t>В</a:t>
            </a:r>
            <a:r>
              <a:rPr lang="ru-RU" b="1" u="sng" dirty="0" err="1">
                <a:latin typeface="Times New Roman" pitchFamily="18" charset="0"/>
                <a:cs typeface="Times New Roman" pitchFamily="18" charset="0"/>
              </a:rPr>
              <a:t>ідомчий</a:t>
            </a:r>
            <a:r>
              <a:rPr lang="ru-RU" b="1" u="sng" dirty="0">
                <a:latin typeface="Times New Roman" pitchFamily="18" charset="0"/>
                <a:cs typeface="Times New Roman" pitchFamily="18" charset="0"/>
              </a:rPr>
              <a:t> контроль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здійснюється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вищими</a:t>
            </a:r>
            <a:r>
              <a:rPr lang="ru-RU" dirty="0">
                <a:latin typeface="Times New Roman" pitchFamily="18" charset="0"/>
                <a:cs typeface="Times New Roman" pitchFamily="18" charset="0"/>
              </a:rPr>
              <a:t> органами, шляхом </a:t>
            </a:r>
            <a:r>
              <a:rPr lang="ru-RU" dirty="0" err="1">
                <a:latin typeface="Times New Roman" pitchFamily="18" charset="0"/>
                <a:cs typeface="Times New Roman" pitchFamily="18" charset="0"/>
              </a:rPr>
              <a:t>систематичної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перевірки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міністерствами</a:t>
            </a:r>
            <a:r>
              <a:rPr lang="ru-RU" dirty="0">
                <a:latin typeface="Times New Roman" pitchFamily="18" charset="0"/>
                <a:cs typeface="Times New Roman" pitchFamily="18" charset="0"/>
              </a:rPr>
              <a:t> й </a:t>
            </a:r>
            <a:r>
              <a:rPr lang="ru-RU" dirty="0" err="1">
                <a:latin typeface="Times New Roman" pitchFamily="18" charset="0"/>
                <a:cs typeface="Times New Roman" pitchFamily="18" charset="0"/>
              </a:rPr>
              <a:t>відомствами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дотримання</a:t>
            </a:r>
            <a:r>
              <a:rPr lang="ru-RU" dirty="0">
                <a:latin typeface="Times New Roman" pitchFamily="18" charset="0"/>
                <a:cs typeface="Times New Roman" pitchFamily="18" charset="0"/>
              </a:rPr>
              <a:t> умов </a:t>
            </a:r>
            <a:r>
              <a:rPr lang="ru-RU" dirty="0" err="1">
                <a:latin typeface="Times New Roman" pitchFamily="18" charset="0"/>
                <a:cs typeface="Times New Roman" pitchFamily="18" charset="0"/>
              </a:rPr>
              <a:t>стандартів</a:t>
            </a:r>
            <a:r>
              <a:rPr lang="ru-RU" dirty="0">
                <a:latin typeface="Times New Roman" pitchFamily="18" charset="0"/>
                <a:cs typeface="Times New Roman" pitchFamily="18" charset="0"/>
              </a:rPr>
              <a:t>, норм і правил </a:t>
            </a:r>
            <a:r>
              <a:rPr lang="ru-RU" dirty="0" err="1">
                <a:latin typeface="Times New Roman" pitchFamily="18" charset="0"/>
                <a:cs typeface="Times New Roman" pitchFamily="18" charset="0"/>
              </a:rPr>
              <a:t>охорони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праці</a:t>
            </a:r>
            <a:r>
              <a:rPr lang="ru-RU" dirty="0">
                <a:latin typeface="Times New Roman" pitchFamily="18" charset="0"/>
                <a:cs typeface="Times New Roman" pitchFamily="18" charset="0"/>
              </a:rPr>
              <a:t> та трудового </a:t>
            </a:r>
            <a:r>
              <a:rPr lang="ru-RU" dirty="0" err="1">
                <a:latin typeface="Times New Roman" pitchFamily="18" charset="0"/>
                <a:cs typeface="Times New Roman" pitchFamily="18" charset="0"/>
              </a:rPr>
              <a:t>законодавства</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підлеглих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підприємствах</a:t>
            </a:r>
            <a:endParaRPr lang="uk-UA" dirty="0">
              <a:latin typeface="Times New Roman" pitchFamily="18" charset="0"/>
              <a:cs typeface="Times New Roman" pitchFamily="18" charset="0"/>
            </a:endParaRPr>
          </a:p>
        </p:txBody>
      </p:sp>
      <p:pic>
        <p:nvPicPr>
          <p:cNvPr id="5123" name="Picture 3" descr="C:\Users\User\Desktop\1393461658_0011-011-sistema-nabljudenija-za-dejatelnostj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4824"/>
            <a:ext cx="3019425" cy="3248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747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988840"/>
            <a:ext cx="7848872" cy="2554545"/>
          </a:xfrm>
          <a:prstGeom prst="rect">
            <a:avLst/>
          </a:prstGeom>
        </p:spPr>
        <p:txBody>
          <a:bodyPr wrap="square">
            <a:spAutoFit/>
          </a:bodyPr>
          <a:lstStyle/>
          <a:p>
            <a:pPr algn="just"/>
            <a:r>
              <a:rPr lang="uk-UA" sz="3200" b="1" u="sng" dirty="0">
                <a:solidFill>
                  <a:srgbClr val="FFFF00"/>
                </a:solidFill>
              </a:rPr>
              <a:t>Оперативний контроль </a:t>
            </a:r>
            <a:r>
              <a:rPr lang="uk-UA" sz="3200" dirty="0">
                <a:solidFill>
                  <a:srgbClr val="FFFF00"/>
                </a:solidFill>
              </a:rPr>
              <a:t>– проводиться службою охорони праці підприємства. Він полягає в перевірці організаційно-технічного забезпечення безпеки праці на відповідність нормативним вимогам.</a:t>
            </a:r>
          </a:p>
        </p:txBody>
      </p:sp>
    </p:spTree>
    <p:extLst>
      <p:ext uri="{BB962C8B-B14F-4D97-AF65-F5344CB8AC3E}">
        <p14:creationId xmlns:p14="http://schemas.microsoft.com/office/powerpoint/2010/main" val="2189612671"/>
      </p:ext>
    </p:extLst>
  </p:cSld>
  <p:clrMapOvr>
    <a:masterClrMapping/>
  </p:clrMapOvr>
</p:sld>
</file>

<file path=ppt/theme/theme1.xml><?xml version="1.0" encoding="utf-8"?>
<a:theme xmlns:a="http://schemas.openxmlformats.org/drawingml/2006/main" name="Техническая">
  <a:themeElements>
    <a:clrScheme name="Другая 6">
      <a:dk1>
        <a:sysClr val="windowText" lastClr="000000"/>
      </a:dk1>
      <a:lt1>
        <a:srgbClr val="FFFF00"/>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Другая 1">
      <a:majorFont>
        <a:latin typeface="Times New Roman"/>
        <a:ea typeface=""/>
        <a:cs typeface=""/>
      </a:majorFont>
      <a:minorFont>
        <a:latin typeface="Times New Roman"/>
        <a:ea typeface=""/>
        <a:cs typeface=""/>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8">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Тема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Тема7">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143</TotalTime>
  <Words>1048</Words>
  <Application>Microsoft Office PowerPoint</Application>
  <PresentationFormat>Экран (4:3)</PresentationFormat>
  <Paragraphs>57</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5</vt:i4>
      </vt:variant>
      <vt:variant>
        <vt:lpstr>Заголовки слайдов</vt:lpstr>
      </vt:variant>
      <vt:variant>
        <vt:i4>25</vt:i4>
      </vt:variant>
    </vt:vector>
  </HeadingPairs>
  <TitlesOfParts>
    <vt:vector size="34" baseType="lpstr">
      <vt:lpstr>Arial</vt:lpstr>
      <vt:lpstr>Calibri</vt:lpstr>
      <vt:lpstr>Times New Roman</vt:lpstr>
      <vt:lpstr>Wingdings 2</vt:lpstr>
      <vt:lpstr>Техническая</vt:lpstr>
      <vt:lpstr>Тема8</vt:lpstr>
      <vt:lpstr>Тема7</vt:lpstr>
      <vt:lpstr>1_Тема7</vt:lpstr>
      <vt:lpstr>2_Тема7</vt:lpstr>
      <vt:lpstr>Презентация PowerPoint</vt:lpstr>
      <vt:lpstr>Зміст</vt:lpstr>
      <vt:lpstr>Вступ</vt:lpstr>
      <vt:lpstr>Презентация PowerPoint</vt:lpstr>
      <vt:lpstr>І. Форми та принципи контролю за охороною праці на підприємстві</vt:lpstr>
      <vt:lpstr>Презентация PowerPoint</vt:lpstr>
      <vt:lpstr>До основних форм контролю за охороною праці на підприємстві належать:</vt:lpstr>
      <vt:lpstr>Презентация PowerPoint</vt:lpstr>
      <vt:lpstr>Презентация PowerPoint</vt:lpstr>
      <vt:lpstr>Презентация PowerPoint</vt:lpstr>
      <vt:lpstr>Презентация PowerPoint</vt:lpstr>
      <vt:lpstr>Презентация PowerPoint</vt:lpstr>
      <vt:lpstr>Основні принципи контролю за охороною праці на підприємстві</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Громадський контроль за дотриманням законодавства здійснюють:</vt:lpstr>
      <vt:lpstr>Уповноважені з питань охорони праці мають право:</vt:lpstr>
      <vt:lpstr>Презентация PowerPoint</vt:lpstr>
      <vt:lpstr>IІІ. Види перевірок за охороною праці  на підприємстві</vt:lpstr>
      <vt:lpstr>Висновки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Машкаринець Богдан</dc:creator>
  <cp:lastModifiedBy>student</cp:lastModifiedBy>
  <cp:revision>15</cp:revision>
  <dcterms:created xsi:type="dcterms:W3CDTF">2015-05-16T13:06:54Z</dcterms:created>
  <dcterms:modified xsi:type="dcterms:W3CDTF">2024-02-16T11:50:55Z</dcterms:modified>
</cp:coreProperties>
</file>