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9.jpeg" ContentType="image/jpeg"/>
  <Override PartName="/ppt/media/image10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422424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456360" y="3575160"/>
            <a:ext cx="422424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62104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456360" y="357516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621040" y="357516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884840" y="154548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313320" y="154548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456360" y="357516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884840" y="357516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313320" y="357516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456360" y="1545480"/>
            <a:ext cx="42242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42242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206136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621040" y="1545480"/>
            <a:ext cx="206136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069920" y="1554480"/>
            <a:ext cx="2072880" cy="917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621040" y="1545480"/>
            <a:ext cx="206136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3456360" y="357516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56360" y="1545480"/>
            <a:ext cx="42242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206136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62104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621040" y="357516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62104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3456360" y="3575160"/>
            <a:ext cx="422424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422424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3456360" y="3575160"/>
            <a:ext cx="422424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62104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3456360" y="357516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621040" y="357516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884840" y="154548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313320" y="154548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3456360" y="357516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884840" y="357516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313320" y="3575160"/>
            <a:ext cx="136008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422424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206136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621040" y="1545480"/>
            <a:ext cx="206136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069920" y="1554480"/>
            <a:ext cx="2072880" cy="917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621040" y="1545480"/>
            <a:ext cx="206136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456360" y="357516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2061360" cy="388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62104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621040" y="357516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5636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621040" y="1545480"/>
            <a:ext cx="206136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456360" y="3575160"/>
            <a:ext cx="4224240" cy="185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a2c2d0"/>
            </a:gs>
            <a:gs pos="100000">
              <a:srgbClr val="5193ae"/>
            </a:gs>
          </a:gsLst>
          <a:path path="circle">
            <a:fillToRect l="25000" t="10000" r="75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66680" y="1406160"/>
            <a:ext cx="6171840" cy="225108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p>
            <a:pPr>
              <a:lnSpc>
                <a:spcPct val="100000"/>
              </a:lnSpc>
            </a:pPr>
            <a:r>
              <a:rPr b="0" lang="ru-RU" sz="6600" spc="-1" strike="noStrike" cap="all">
                <a:solidFill>
                  <a:srgbClr val="ffffff"/>
                </a:solidFill>
                <a:latin typeface="Arial Black"/>
              </a:rPr>
              <a:t>Образец заголовка</a:t>
            </a:r>
            <a:endParaRPr b="0" lang="ru-RU" sz="6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7162920" y="18936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159680" y="6356520"/>
            <a:ext cx="11372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fld id="{F918DC13-AF45-478A-B9BF-282E4A51C150}" type="slidenum">
              <a:rPr b="0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069920" y="6356520"/>
            <a:ext cx="510192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1800" spc="-1" strike="noStrike">
                <a:solidFill>
                  <a:srgbClr val="ffffff"/>
                </a:solidFill>
                <a:latin typeface="Candara"/>
              </a:rPr>
              <a:t>Для редагування структури клацніть мишею</a:t>
            </a:r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ru-RU" sz="1800" spc="-1" strike="noStrike">
                <a:solidFill>
                  <a:srgbClr val="ffffff"/>
                </a:solidFill>
                <a:latin typeface="Candara"/>
              </a:rPr>
              <a:t>Другий рівень структури</a:t>
            </a:r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1800" spc="-1" strike="noStrike">
                <a:solidFill>
                  <a:srgbClr val="ffffff"/>
                </a:solidFill>
                <a:latin typeface="Candara"/>
              </a:rPr>
              <a:t>Третій рівень структури</a:t>
            </a:r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ru-RU" sz="1800" spc="-1" strike="noStrike">
                <a:solidFill>
                  <a:srgbClr val="ffffff"/>
                </a:solidFill>
                <a:latin typeface="Candara"/>
              </a:rPr>
              <a:t>Четвертий рівень структури</a:t>
            </a:r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2000" spc="-1" strike="noStrike">
                <a:solidFill>
                  <a:srgbClr val="ffffff"/>
                </a:solidFill>
                <a:latin typeface="Candara"/>
              </a:rPr>
              <a:t>П'ятий рівень структури</a:t>
            </a:r>
            <a:endParaRPr b="0" i="1" lang="ru-RU" sz="2000" spc="-1" strike="noStrike">
              <a:solidFill>
                <a:srgbClr val="ffffff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2000" spc="-1" strike="noStrike">
                <a:solidFill>
                  <a:srgbClr val="ffffff"/>
                </a:solidFill>
                <a:latin typeface="Candara"/>
              </a:rPr>
              <a:t>Шостий рівень структури</a:t>
            </a:r>
            <a:endParaRPr b="0" i="1" lang="ru-RU" sz="2000" spc="-1" strike="noStrike">
              <a:solidFill>
                <a:srgbClr val="ffffff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2000" spc="-1" strike="noStrike">
                <a:solidFill>
                  <a:srgbClr val="ffffff"/>
                </a:solidFill>
                <a:latin typeface="Candara"/>
              </a:rPr>
              <a:t>Сьомий рівень структури</a:t>
            </a:r>
            <a:endParaRPr b="0" i="1" lang="ru-RU" sz="2000" spc="-1" strike="noStrike">
              <a:solidFill>
                <a:srgbClr val="ffffff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a2c2d0"/>
            </a:gs>
            <a:gs pos="100000">
              <a:srgbClr val="5193ae"/>
            </a:gs>
          </a:gsLst>
          <a:path path="circle">
            <a:fillToRect l="25000" t="10000" r="75000" b="9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3456360" y="1545480"/>
            <a:ext cx="4224240" cy="3885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74320" indent="-27432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b="0" i="1" lang="ru-RU" sz="1800" spc="-1" strike="noStrike">
                <a:solidFill>
                  <a:srgbClr val="ffffff"/>
                </a:solidFill>
                <a:latin typeface="Candara"/>
              </a:rPr>
              <a:t>Образец текста</a:t>
            </a:r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–"/>
            </a:pPr>
            <a:r>
              <a:rPr b="0" i="1" lang="ru-RU" sz="1800" spc="-1" strike="noStrike">
                <a:solidFill>
                  <a:srgbClr val="ffffff"/>
                </a:solidFill>
                <a:latin typeface="Candara"/>
              </a:rPr>
              <a:t>Второй уровень</a:t>
            </a:r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b="0" i="1" lang="ru-RU" sz="1800" spc="-1" strike="noStrike">
                <a:solidFill>
                  <a:srgbClr val="ffffff"/>
                </a:solidFill>
                <a:latin typeface="Candara"/>
              </a:rPr>
              <a:t>Третий уровень</a:t>
            </a:r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–"/>
            </a:pPr>
            <a:r>
              <a:rPr b="0" i="1" lang="ru-RU" sz="1800" spc="-1" strike="noStrike">
                <a:solidFill>
                  <a:srgbClr val="ffffff"/>
                </a:solidFill>
                <a:latin typeface="Candara"/>
              </a:rPr>
              <a:t>Четвертый уровень</a:t>
            </a:r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»"/>
            </a:pPr>
            <a:r>
              <a:rPr b="0" i="1" lang="ru-RU" sz="1800" spc="-1" strike="noStrike">
                <a:solidFill>
                  <a:srgbClr val="ffffff"/>
                </a:solidFill>
                <a:latin typeface="Candara"/>
              </a:rPr>
              <a:t>Пятый уровень</a:t>
            </a:r>
            <a:endParaRPr b="0" i="1" lang="ru-RU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7162920" y="189360"/>
            <a:ext cx="1828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7159680" y="6356520"/>
            <a:ext cx="11372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fld id="{A4E5C32F-1F1B-496F-8D99-00DC1AD01630}" type="slidenum">
              <a:rPr b="0" lang="ru-RU" sz="12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1069920" y="6356520"/>
            <a:ext cx="510192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title"/>
          </p:nvPr>
        </p:nvSpPr>
        <p:spPr>
          <a:xfrm>
            <a:off x="1069920" y="1554480"/>
            <a:ext cx="2072880" cy="197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 cap="all">
                <a:solidFill>
                  <a:srgbClr val="ffffff"/>
                </a:solidFill>
                <a:latin typeface="Arial Black"/>
              </a:rPr>
              <a:t>Образец заголовка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1905120"/>
            <a:ext cx="7619760" cy="365724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br/>
            <a:br/>
            <a:r>
              <a:rPr b="1" lang="uk-UA" sz="4000" spc="-1" strike="noStrike" cap="all">
                <a:solidFill>
                  <a:srgbClr val="002060"/>
                </a:solidFill>
                <a:latin typeface="Times New Roman"/>
              </a:rPr>
              <a:t>психологія епохи відродження</a:t>
            </a:r>
            <a:endParaRPr b="0" lang="ru-RU" sz="4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3" descr=""/>
          <p:cNvPicPr/>
          <p:nvPr/>
        </p:nvPicPr>
        <p:blipFill>
          <a:blip r:embed="rId1"/>
          <a:stretch/>
        </p:blipFill>
        <p:spPr>
          <a:xfrm>
            <a:off x="590400" y="228600"/>
            <a:ext cx="1828440" cy="182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/>
          </p:nvPr>
        </p:nvSpPr>
        <p:spPr>
          <a:xfrm>
            <a:off x="3962520" y="1219320"/>
            <a:ext cx="4723920" cy="4723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74320" indent="-27432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uk-UA" sz="2400" spc="-1" strike="noStrike">
                <a:solidFill>
                  <a:srgbClr val="ffffff"/>
                </a:solidFill>
                <a:latin typeface="Times New Roman"/>
              </a:rPr>
              <a:t>   </a:t>
            </a:r>
            <a:r>
              <a:rPr b="0" i="1" lang="uk-UA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i="1" lang="uk-UA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Основними здібностями визнавалися </a:t>
            </a: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уява (фантазія)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, </a:t>
            </a: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пам'ять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 та </a:t>
            </a: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інтелект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.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 marL="274320" indent="-27432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Аналізуючи різноманітні науки і мистецтва, X. Уарте оцінював їх з точки зору того, яку з трьох здібностей вони вимагають. Це спрямувало думку Уарте на психологічний аналіз діяльності полководця, лікаря, юриста, теолога тощо.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334440" y="1066680"/>
            <a:ext cx="2828520" cy="454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/>
          </p:nvPr>
        </p:nvSpPr>
        <p:spPr>
          <a:xfrm>
            <a:off x="914400" y="1148040"/>
            <a:ext cx="4571640" cy="4566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ffffff"/>
                </a:solidFill>
                <a:latin typeface="Candara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Залежність таланту від природи не означає, на думку Уарте, даремності виховання і праці.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Однак і тут наявні індивідуальні й вікові відмінності. Істотну роль у формуванні здібностей відіграють фізіологічні фактори, зокрема характер харчування.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5867280" y="1148040"/>
            <a:ext cx="2828520" cy="454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/>
          </p:nvPr>
        </p:nvSpPr>
        <p:spPr>
          <a:xfrm>
            <a:off x="3809880" y="457200"/>
            <a:ext cx="5105160" cy="601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ru-RU" sz="2800" spc="-1" strike="noStrike">
                <a:solidFill>
                  <a:srgbClr val="ffffff"/>
                </a:solidFill>
                <a:latin typeface="Candara"/>
              </a:rPr>
              <a:t>    </a:t>
            </a:r>
            <a:r>
              <a:rPr b="0" i="1" lang="ru-RU" sz="2800" spc="-1" strike="noStrike">
                <a:solidFill>
                  <a:srgbClr val="ffffff"/>
                </a:solidFill>
                <a:latin typeface="Candara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Уарте вважав, що особливо важливо встановити зовнішні ознаки, за якими можна було б розрізняти якості мозку, що визначають характер дарування. І хоча його власні спостереження про відповідності між тілесними ознаками і здібностями дуже наївні (він, наприклад, виділяв в якості таких ознак жорсткість волосся, особливості сміху тощо), сама ідея про кореляцію між внутрішнім і зовнішнім була, як показав подальший шлях диференціальної психології, цілком раціональною.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685800" y="990720"/>
            <a:ext cx="2828520" cy="454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/>
          </p:nvPr>
        </p:nvSpPr>
        <p:spPr>
          <a:xfrm>
            <a:off x="609480" y="838080"/>
            <a:ext cx="472392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>
              <a:lnSpc>
                <a:spcPct val="110000"/>
              </a:lnSpc>
              <a:tabLst>
                <a:tab algn="l" pos="0"/>
              </a:tabLst>
            </a:pPr>
            <a:r>
              <a:rPr b="0" i="1" lang="uk-UA" sz="2800" spc="-1" strike="noStrike">
                <a:solidFill>
                  <a:srgbClr val="ffffff"/>
                </a:solidFill>
                <a:latin typeface="Candara"/>
              </a:rPr>
              <a:t>   </a:t>
            </a:r>
            <a:r>
              <a:rPr b="0" i="1" lang="uk-UA" sz="2800" spc="-1" strike="noStrike">
                <a:solidFill>
                  <a:srgbClr val="ffffff"/>
                </a:solidFill>
                <a:latin typeface="Candara"/>
              </a:rPr>
              <a:t>	</a:t>
            </a:r>
            <a:r>
              <a:rPr b="0" lang="uk-UA" sz="2600" spc="-1" strike="noStrike">
                <a:solidFill>
                  <a:srgbClr val="002060"/>
                </a:solidFill>
                <a:latin typeface="Times New Roman"/>
              </a:rPr>
              <a:t>Уарте мріяв про організацію професійного відбору в державному масштабі.</a:t>
            </a:r>
            <a:endParaRPr b="0" i="1" lang="ru-RU" sz="26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110000"/>
              </a:lnSpc>
              <a:tabLst>
                <a:tab algn="l" pos="0"/>
              </a:tabLst>
            </a:pPr>
            <a:r>
              <a:rPr b="0" lang="uk-UA" sz="2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600" spc="-1" strike="noStrike">
                <a:solidFill>
                  <a:srgbClr val="002060"/>
                </a:solidFill>
                <a:latin typeface="Times New Roman"/>
              </a:rPr>
              <a:t>«Для того, щоб ніхто не помилявся у виборі професії, государеві слід було б виділити уповноважених людей, які відкрили б у кожного дарування ще в ніжному віці й змусили б його обов'язково вивчати ті знання, які йому підходять».</a:t>
            </a:r>
            <a:endParaRPr b="0" i="1" lang="ru-RU" sz="26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5791320" y="914400"/>
            <a:ext cx="2828520" cy="454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/>
          </p:nvPr>
        </p:nvSpPr>
        <p:spPr>
          <a:xfrm>
            <a:off x="609480" y="2106000"/>
            <a:ext cx="7924320" cy="4571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74320" indent="-2743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uk-UA" sz="24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i="1" lang="uk-UA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Період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Відродження 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був часом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 marL="274320" indent="-2743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- повернення (відродження) найважливіших принципів античної науки,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 marL="274320" indent="-2743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- відходу від догматизму, що був характерний для Середньовіччя,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 marL="274320" indent="-2743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   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- пошуку шляхів найбільш оптимального наукового дослідження психічних (душевних) станів тощо.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 marL="274320" indent="-2743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 marL="274320" indent="-2743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   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У цей же час зародився новий предмет психологічної науки як науки про свідомість, остаточно сформульований вже в Новий час.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6858000" y="152280"/>
            <a:ext cx="2143080" cy="198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/>
          </p:nvPr>
        </p:nvSpPr>
        <p:spPr>
          <a:xfrm>
            <a:off x="228600" y="228600"/>
            <a:ext cx="5638320" cy="6324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uk-UA" sz="2400" spc="-1" strike="noStrike">
                <a:solidFill>
                  <a:srgbClr val="ffffff"/>
                </a:solidFill>
                <a:latin typeface="Times New Roman"/>
              </a:rPr>
              <a:t>    </a:t>
            </a:r>
            <a:r>
              <a:rPr b="0" i="1" lang="uk-UA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XV - XVII століття залишилися в історії часом зльоту мистецтва, передусім італійського живопису і скульптури.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Величезне значення мала і Реформація, що змінила не лише церковне життя, але і свідомість людей. Відкриття Америки, розширення географічних понять також позначилися на загальному світогляді й привели до активного розвитку наукових знань. Значні відкриття були зроблені передусім в астрономії, математиці, фізиці, філософії та суспільних науках.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5943600" y="1600200"/>
            <a:ext cx="2821680" cy="304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/>
          </p:nvPr>
        </p:nvSpPr>
        <p:spPr>
          <a:xfrm>
            <a:off x="3276720" y="228600"/>
            <a:ext cx="5790960" cy="655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i="1" lang="ru-RU" sz="18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Філософсько-психологічне мислення цього часу прийнято називати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антропоцентричним (людина – центр найвищої мети Всесвіту).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В епоху Відродження формується нова самосвідомість людини, її активна життєва позиція, з’являється відчуття особистої сили й таланту. Ідеалом людини є різнобічна діяльність людини, яка орієнтується на культуру. 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Пріоритетним в ієрархії духовних цінностей стають особисті переваги та шляхетність людини. Метою життя тепер виступає не спасіння душі, а творчість, пізнання, служіння людям, суспільству, а не Богу.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Отже, однією з характерних рис епохи Відродження є її </a:t>
            </a: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гуманізм.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152280" y="990720"/>
            <a:ext cx="2971440" cy="41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/>
          </p:nvPr>
        </p:nvSpPr>
        <p:spPr>
          <a:xfrm>
            <a:off x="0" y="228600"/>
            <a:ext cx="5618880" cy="6324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p>
            <a:pPr marL="274320" indent="-2743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    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ru-RU" sz="20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Бернандіно Телезіо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 marL="274320" indent="-2743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(1509-1588 рр.)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 marL="274320" indent="-27432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uk-UA" sz="20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0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Прагнучи пояснити психічне з природних законів, науковець організував перше суспільство дослідників природи, яке вивчали природу в усіх її частинах, пояснюючи її з неї самої. Тому на перший план в його концепції вийшло вчення про рушійні сили, що є джерелом енергії для різних форм розвитку. В якості основних він виділив тепло і холод, світло і темряву, здатність до розширення і скорочення і т.д. Ці сили, - стверджував Телезіо, перебувають у взаємному проникненні, створюючи нові утворення, пов'язані з концентрацією певних сил.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 marL="274320" indent="-274320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Боротьба протилежних сил і є джерелом усілякого розвитку.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91" name="Picture 5" descr="Bernardino_Telesio"/>
          <p:cNvPicPr/>
          <p:nvPr/>
        </p:nvPicPr>
        <p:blipFill>
          <a:blip r:embed="rId1"/>
          <a:stretch/>
        </p:blipFill>
        <p:spPr>
          <a:xfrm>
            <a:off x="5715000" y="1219320"/>
            <a:ext cx="3252960" cy="388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4267080" y="914400"/>
            <a:ext cx="4571640" cy="5257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Телезіо також вважав, що головною метою природи є збереження досягнутого стану. Таким чином, можна говорити про те, що в його концепції вперше з’явилася ідея </a:t>
            </a: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гомеостазу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.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Закону самозбереження, на його думку, підкорюється і розвиток психіки, а розум і емоції регулюють цей процес.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533520" y="1371600"/>
            <a:ext cx="3249360" cy="388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/>
          </p:nvPr>
        </p:nvSpPr>
        <p:spPr>
          <a:xfrm>
            <a:off x="304920" y="533520"/>
            <a:ext cx="5181120" cy="601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   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Про необхідність розвивати природничо-науковий підхід до досліджень психіки писав і відомий іспанський вчений </a:t>
            </a:r>
            <a:r>
              <a:rPr b="1" lang="uk-UA" sz="2400" spc="-1" strike="noStrike">
                <a:solidFill>
                  <a:srgbClr val="002060"/>
                </a:solidFill>
                <a:latin typeface="Times New Roman"/>
              </a:rPr>
              <a:t>Хуан Луїс Вівес (1492-1540 рр.).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У своїй роботі «Про душу і життя» X. Вівес обгрунтував новий підхід до психології як науки емпіричної, заснованої на аналізі даних чуттєвого досвіду.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Для правильної побудови понять він пропонував новий спосіб узагальнення чуттєвих даних –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</a:rPr>
              <a:t>індукцію</a:t>
            </a:r>
            <a:r>
              <a:rPr b="0" lang="ru-RU" sz="2400" spc="-1" strike="noStrike">
                <a:solidFill>
                  <a:srgbClr val="002060"/>
                </a:solidFill>
                <a:latin typeface="Times New Roman"/>
              </a:rPr>
              <a:t>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95" name="Picture 5" descr="8"/>
          <p:cNvPicPr/>
          <p:nvPr/>
        </p:nvPicPr>
        <p:blipFill>
          <a:blip r:embed="rId1"/>
          <a:stretch/>
        </p:blipFill>
        <p:spPr>
          <a:xfrm>
            <a:off x="5638680" y="1143000"/>
            <a:ext cx="2869920" cy="414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/>
          </p:nvPr>
        </p:nvSpPr>
        <p:spPr>
          <a:xfrm>
            <a:off x="3733920" y="762120"/>
            <a:ext cx="5105160" cy="5181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uk-UA" sz="2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i="1" lang="uk-UA" sz="28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Разом із сенсорною стороною душевної діяльності науковцем важливе значення надавалося й емоційній.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Вівес одним із перших дійшов висновку, що найбільш ефективним для пригнічення негативного переживання є не його стримування або пригнічення розумом а витіснення іншим, сильнішим переживанням.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533520" y="1359000"/>
            <a:ext cx="2871360" cy="414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152280" y="380880"/>
            <a:ext cx="5409720" cy="6171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uk-UA" sz="3200" spc="-1" strike="noStrike">
                <a:solidFill>
                  <a:srgbClr val="002060"/>
                </a:solidFill>
                <a:latin typeface="Times New Roman"/>
              </a:rPr>
              <a:t>Хуан Уарте (1530-1592 рр.)</a:t>
            </a:r>
            <a:r>
              <a:rPr b="0" lang="uk-UA" sz="3200" spc="-1" strike="noStrike">
                <a:solidFill>
                  <a:srgbClr val="002060"/>
                </a:solidFill>
                <a:latin typeface="Times New Roman"/>
              </a:rPr>
              <a:t> </a:t>
            </a:r>
            <a:endParaRPr b="0" i="1" lang="ru-RU" sz="3200" spc="-1" strike="noStrike">
              <a:solidFill>
                <a:srgbClr val="ffffff"/>
              </a:solidFill>
              <a:latin typeface="Candara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i="1" lang="ru-RU" sz="32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Іспанський психолог і лікар, який є автором однієї з перших психологічних робіт «Дослідження здібностей до наук»,  присвяченій вивченню індивідуальних відмінностей людей у здібностях з метою професійного відбору. 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0" lang="uk-UA" sz="2400" spc="-1" strike="noStrike">
                <a:solidFill>
                  <a:srgbClr val="002060"/>
                </a:solidFill>
                <a:latin typeface="Times New Roman"/>
              </a:rPr>
              <a:t>Аналіз здібностей зіставлявся з сумішшю чотирьох елементів в організмі (темпераментом) і з відмінностями у сферах діяльності (медицина юриспруденція, військове мистецтво, управління державою і т.д.), що вимагають відповідних дарувань.</a:t>
            </a:r>
            <a:endParaRPr b="0" i="1" lang="ru-RU" sz="2400" spc="-1" strike="noStrike">
              <a:solidFill>
                <a:srgbClr val="ffffff"/>
              </a:solidFill>
              <a:latin typeface="Candara"/>
            </a:endParaRPr>
          </a:p>
        </p:txBody>
      </p:sp>
      <p:pic>
        <p:nvPicPr>
          <p:cNvPr id="99" name="Picture 5" descr="Juan_Huarte_de_San_Juan"/>
          <p:cNvPicPr/>
          <p:nvPr/>
        </p:nvPicPr>
        <p:blipFill>
          <a:blip r:embed="rId1"/>
          <a:stretch/>
        </p:blipFill>
        <p:spPr>
          <a:xfrm>
            <a:off x="5791320" y="990720"/>
            <a:ext cx="2828520" cy="454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196</TotalTime>
  <Application>LibreOffice/7.2.3.2$Windows_X86_64 LibreOffice_project/d166454616c1632304285822f9c83ce2e660fd92</Application>
  <AppVersion>15.0000</AppVersion>
  <Words>15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admin</dc:creator>
  <dc:description/>
  <dc:language>uk-UA</dc:language>
  <cp:lastModifiedBy>admin</cp:lastModifiedBy>
  <cp:lastPrinted>1601-01-01T00:00:00Z</cp:lastPrinted>
  <dcterms:modified xsi:type="dcterms:W3CDTF">2013-01-17T17:10:33Z</dcterms:modified>
  <cp:revision>16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13</vt:i4>
  </property>
  <property fmtid="{D5CDD505-2E9C-101B-9397-08002B2CF9AE}" pid="4" name="Version">
    <vt:i4>1</vt:i4>
  </property>
</Properties>
</file>