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77" r:id="rId3"/>
    <p:sldId id="263" r:id="rId4"/>
    <p:sldId id="266" r:id="rId5"/>
    <p:sldId id="264" r:id="rId6"/>
    <p:sldId id="265" r:id="rId7"/>
    <p:sldId id="267" r:id="rId8"/>
    <p:sldId id="268" r:id="rId9"/>
    <p:sldId id="269" r:id="rId10"/>
    <p:sldId id="280" r:id="rId11"/>
    <p:sldId id="276" r:id="rId12"/>
    <p:sldId id="256" r:id="rId13"/>
    <p:sldId id="257" r:id="rId14"/>
    <p:sldId id="258" r:id="rId15"/>
    <p:sldId id="262" r:id="rId16"/>
    <p:sldId id="25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png"/><Relationship Id="rId3" Type="http://schemas.openxmlformats.org/officeDocument/2006/relationships/image" Target="../media/image33.png"/><Relationship Id="rId7" Type="http://schemas.openxmlformats.org/officeDocument/2006/relationships/image" Target="../media/image7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0.png"/><Relationship Id="rId5" Type="http://schemas.openxmlformats.org/officeDocument/2006/relationships/image" Target="../media/image50.png"/><Relationship Id="rId10" Type="http://schemas.openxmlformats.org/officeDocument/2006/relationships/image" Target="../media/image100.png"/><Relationship Id="rId4" Type="http://schemas.openxmlformats.org/officeDocument/2006/relationships/image" Target="../media/image40.png"/><Relationship Id="rId9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8.png"/><Relationship Id="rId7" Type="http://schemas.openxmlformats.org/officeDocument/2006/relationships/image" Target="../media/image2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openxmlformats.org/officeDocument/2006/relationships/image" Target="../media/image13.png"/><Relationship Id="rId9" Type="http://schemas.openxmlformats.org/officeDocument/2006/relationships/image" Target="../media/image23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680" y="548680"/>
            <a:ext cx="554461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96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Об'єм призми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3429000"/>
            <a:ext cx="3714213" cy="2785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47483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14338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uk-UA" sz="4000" b="1" u="sng">
                <a:solidFill>
                  <a:srgbClr val="003399"/>
                </a:solidFill>
                <a:latin typeface="Times New Roman" pitchFamily="18" charset="0"/>
              </a:rPr>
              <a:t>ОБ</a:t>
            </a:r>
            <a:r>
              <a:rPr lang="en-US" sz="4000" b="1" u="sng">
                <a:solidFill>
                  <a:srgbClr val="003399"/>
                </a:solidFill>
                <a:latin typeface="Times New Roman" pitchFamily="18" charset="0"/>
              </a:rPr>
              <a:t>’</a:t>
            </a:r>
            <a:r>
              <a:rPr lang="uk-UA" sz="4000" b="1" u="sng">
                <a:solidFill>
                  <a:srgbClr val="003399"/>
                </a:solidFill>
                <a:latin typeface="Times New Roman" pitchFamily="18" charset="0"/>
              </a:rPr>
              <a:t>ЄМ</a:t>
            </a:r>
            <a:r>
              <a:rPr lang="en-US" sz="4000" b="1" u="sng">
                <a:solidFill>
                  <a:srgbClr val="003399"/>
                </a:solidFill>
                <a:latin typeface="Times New Roman" pitchFamily="18" charset="0"/>
              </a:rPr>
              <a:t> </a:t>
            </a:r>
            <a:r>
              <a:rPr lang="uk-UA" sz="4000" b="1" u="sng">
                <a:solidFill>
                  <a:srgbClr val="003399"/>
                </a:solidFill>
                <a:latin typeface="Times New Roman" pitchFamily="18" charset="0"/>
              </a:rPr>
              <a:t>ПРИЗМИ</a:t>
            </a:r>
            <a:br>
              <a:rPr lang="uk-UA" sz="4000" b="1" u="sng">
                <a:solidFill>
                  <a:srgbClr val="003399"/>
                </a:solidFill>
                <a:latin typeface="Times New Roman" pitchFamily="18" charset="0"/>
              </a:rPr>
            </a:br>
            <a:endParaRPr lang="uk-UA" sz="4000" b="1" u="sng">
              <a:solidFill>
                <a:srgbClr val="003399"/>
              </a:solidFill>
              <a:latin typeface="Times New Roman" pitchFamily="18" charset="0"/>
            </a:endParaRPr>
          </a:p>
        </p:txBody>
      </p:sp>
      <p:sp>
        <p:nvSpPr>
          <p:cNvPr id="9219" name="Line 11"/>
          <p:cNvSpPr>
            <a:spLocks noChangeShapeType="1"/>
          </p:cNvSpPr>
          <p:nvPr/>
        </p:nvSpPr>
        <p:spPr bwMode="auto">
          <a:xfrm>
            <a:off x="827088" y="56610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grpSp>
        <p:nvGrpSpPr>
          <p:cNvPr id="9220" name="Group 17"/>
          <p:cNvGrpSpPr>
            <a:grpSpLocks/>
          </p:cNvGrpSpPr>
          <p:nvPr/>
        </p:nvGrpSpPr>
        <p:grpSpPr bwMode="auto">
          <a:xfrm>
            <a:off x="754063" y="1484313"/>
            <a:ext cx="2957512" cy="3313112"/>
            <a:chOff x="475" y="935"/>
            <a:chExt cx="1863" cy="2087"/>
          </a:xfrm>
        </p:grpSpPr>
        <p:sp>
          <p:nvSpPr>
            <p:cNvPr id="9232" name="AutoShape 5"/>
            <p:cNvSpPr>
              <a:spLocks noChangeArrowheads="1"/>
            </p:cNvSpPr>
            <p:nvPr/>
          </p:nvSpPr>
          <p:spPr bwMode="auto">
            <a:xfrm>
              <a:off x="476" y="935"/>
              <a:ext cx="1862" cy="818"/>
            </a:xfrm>
            <a:prstGeom prst="triangle">
              <a:avLst>
                <a:gd name="adj" fmla="val 71644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9233" name="Line 6"/>
            <p:cNvSpPr>
              <a:spLocks noChangeShapeType="1"/>
            </p:cNvSpPr>
            <p:nvPr/>
          </p:nvSpPr>
          <p:spPr bwMode="auto">
            <a:xfrm>
              <a:off x="476" y="1752"/>
              <a:ext cx="0" cy="127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9234" name="Line 7"/>
            <p:cNvSpPr>
              <a:spLocks noChangeShapeType="1"/>
            </p:cNvSpPr>
            <p:nvPr/>
          </p:nvSpPr>
          <p:spPr bwMode="auto">
            <a:xfrm>
              <a:off x="1791" y="935"/>
              <a:ext cx="2" cy="129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9235" name="Line 8"/>
            <p:cNvSpPr>
              <a:spLocks noChangeShapeType="1"/>
            </p:cNvSpPr>
            <p:nvPr/>
          </p:nvSpPr>
          <p:spPr bwMode="auto">
            <a:xfrm>
              <a:off x="2335" y="1752"/>
              <a:ext cx="0" cy="127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grpSp>
          <p:nvGrpSpPr>
            <p:cNvPr id="9236" name="Group 14"/>
            <p:cNvGrpSpPr>
              <a:grpSpLocks/>
            </p:cNvGrpSpPr>
            <p:nvPr/>
          </p:nvGrpSpPr>
          <p:grpSpPr bwMode="auto">
            <a:xfrm>
              <a:off x="475" y="2204"/>
              <a:ext cx="1860" cy="818"/>
              <a:chOff x="521" y="3022"/>
              <a:chExt cx="1406" cy="544"/>
            </a:xfrm>
          </p:grpSpPr>
          <p:sp>
            <p:nvSpPr>
              <p:cNvPr id="9237" name="Line 9"/>
              <p:cNvSpPr>
                <a:spLocks noChangeShapeType="1"/>
              </p:cNvSpPr>
              <p:nvPr/>
            </p:nvSpPr>
            <p:spPr bwMode="auto">
              <a:xfrm flipV="1">
                <a:off x="521" y="3022"/>
                <a:ext cx="998" cy="5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grpSp>
            <p:nvGrpSpPr>
              <p:cNvPr id="9238" name="Group 13"/>
              <p:cNvGrpSpPr>
                <a:grpSpLocks/>
              </p:cNvGrpSpPr>
              <p:nvPr/>
            </p:nvGrpSpPr>
            <p:grpSpPr bwMode="auto">
              <a:xfrm>
                <a:off x="521" y="3022"/>
                <a:ext cx="1406" cy="544"/>
                <a:chOff x="521" y="3022"/>
                <a:chExt cx="1406" cy="544"/>
              </a:xfrm>
            </p:grpSpPr>
            <p:sp>
              <p:nvSpPr>
                <p:cNvPr id="9239" name="Line 10"/>
                <p:cNvSpPr>
                  <a:spLocks noChangeShapeType="1"/>
                </p:cNvSpPr>
                <p:nvPr/>
              </p:nvSpPr>
              <p:spPr bwMode="auto">
                <a:xfrm>
                  <a:off x="1519" y="3022"/>
                  <a:ext cx="408" cy="54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uk-UA"/>
                </a:p>
              </p:txBody>
            </p:sp>
            <p:sp>
              <p:nvSpPr>
                <p:cNvPr id="9240" name="Line 12"/>
                <p:cNvSpPr>
                  <a:spLocks noChangeShapeType="1"/>
                </p:cNvSpPr>
                <p:nvPr/>
              </p:nvSpPr>
              <p:spPr bwMode="auto">
                <a:xfrm>
                  <a:off x="521" y="3566"/>
                  <a:ext cx="140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uk-UA"/>
                </a:p>
              </p:txBody>
            </p:sp>
          </p:grpSp>
        </p:grpSp>
      </p:grpSp>
      <p:sp>
        <p:nvSpPr>
          <p:cNvPr id="10255" name="Text Box 15"/>
          <p:cNvSpPr>
            <a:spLocks noGrp="1" noChangeArrowheads="1"/>
          </p:cNvSpPr>
          <p:nvPr>
            <p:ph type="body" idx="1"/>
          </p:nvPr>
        </p:nvSpPr>
        <p:spPr>
          <a:xfrm>
            <a:off x="3779838" y="1628775"/>
            <a:ext cx="4918075" cy="4525963"/>
          </a:xfrm>
          <a:noFill/>
        </p:spPr>
        <p:txBody>
          <a:bodyPr/>
          <a:lstStyle/>
          <a:p>
            <a:pPr indent="12700" eaLnBrk="1" hangingPunct="1">
              <a:spcBef>
                <a:spcPct val="50000"/>
              </a:spcBef>
              <a:buFontTx/>
              <a:buNone/>
            </a:pPr>
            <a:r>
              <a:rPr lang="uk-UA" sz="2800" b="1">
                <a:latin typeface="Times New Roman" pitchFamily="18" charset="0"/>
              </a:rPr>
              <a:t>Об</a:t>
            </a:r>
            <a:r>
              <a:rPr lang="en-US" sz="2800" b="1">
                <a:latin typeface="Times New Roman" pitchFamily="18" charset="0"/>
              </a:rPr>
              <a:t>’</a:t>
            </a:r>
            <a:r>
              <a:rPr lang="uk-UA" sz="2800" b="1">
                <a:latin typeface="Times New Roman" pitchFamily="18" charset="0"/>
              </a:rPr>
              <a:t>єм </a:t>
            </a:r>
            <a:r>
              <a:rPr lang="uk-UA" sz="2800" b="1" i="1">
                <a:solidFill>
                  <a:srgbClr val="FF0000"/>
                </a:solidFill>
                <a:latin typeface="Times New Roman" pitchFamily="18" charset="0"/>
              </a:rPr>
              <a:t>будь –  якої</a:t>
            </a:r>
            <a:r>
              <a:rPr lang="uk-UA" sz="2800" b="1">
                <a:latin typeface="Times New Roman" pitchFamily="18" charset="0"/>
              </a:rPr>
              <a:t> призми дорівнює добутку площі її основи на висоту</a:t>
            </a:r>
            <a:endParaRPr lang="uk-UA" sz="2800" b="1" u="sng">
              <a:latin typeface="Times New Roman" pitchFamily="18" charset="0"/>
            </a:endParaRP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4716463" y="3298825"/>
            <a:ext cx="2592387" cy="1498600"/>
          </a:xfrm>
          <a:prstGeom prst="rect">
            <a:avLst/>
          </a:prstGeom>
          <a:gradFill rotWithShape="1">
            <a:gsLst>
              <a:gs pos="0">
                <a:srgbClr val="FBC5C6"/>
              </a:gs>
              <a:gs pos="100000">
                <a:srgbClr val="745B5C"/>
              </a:gs>
            </a:gsLst>
            <a:lin ang="5400000" scaled="1"/>
          </a:gradFill>
          <a:ln w="57150">
            <a:solidFill>
              <a:srgbClr val="80008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7200" b="1">
                <a:latin typeface="Times New Roman" pitchFamily="18" charset="0"/>
              </a:rPr>
              <a:t>V=SH</a:t>
            </a:r>
          </a:p>
          <a:p>
            <a:pPr eaLnBrk="1" hangingPunct="1">
              <a:spcBef>
                <a:spcPct val="50000"/>
              </a:spcBef>
            </a:pPr>
            <a:endParaRPr lang="uk-UA" sz="4000"/>
          </a:p>
        </p:txBody>
      </p:sp>
      <p:sp>
        <p:nvSpPr>
          <p:cNvPr id="10267" name="AutoShape 27"/>
          <p:cNvSpPr>
            <a:spLocks noChangeArrowheads="1"/>
          </p:cNvSpPr>
          <p:nvPr/>
        </p:nvSpPr>
        <p:spPr bwMode="auto">
          <a:xfrm>
            <a:off x="755650" y="3500438"/>
            <a:ext cx="2952750" cy="1296987"/>
          </a:xfrm>
          <a:prstGeom prst="triangle">
            <a:avLst>
              <a:gd name="adj" fmla="val 7064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10268" name="Line 28"/>
          <p:cNvSpPr>
            <a:spLocks noChangeShapeType="1"/>
          </p:cNvSpPr>
          <p:nvPr/>
        </p:nvSpPr>
        <p:spPr bwMode="auto">
          <a:xfrm>
            <a:off x="3708400" y="2781300"/>
            <a:ext cx="0" cy="20161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9225" name="Text Box 29"/>
          <p:cNvSpPr txBox="1">
            <a:spLocks noChangeArrowheads="1"/>
          </p:cNvSpPr>
          <p:nvPr/>
        </p:nvSpPr>
        <p:spPr bwMode="auto">
          <a:xfrm>
            <a:off x="468313" y="4724400"/>
            <a:ext cx="7921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aseline="0"/>
              <a:t>A</a:t>
            </a:r>
            <a:endParaRPr lang="uk-UA" sz="2400" baseline="0"/>
          </a:p>
        </p:txBody>
      </p:sp>
      <p:sp>
        <p:nvSpPr>
          <p:cNvPr id="9226" name="Text Box 30"/>
          <p:cNvSpPr txBox="1">
            <a:spLocks noChangeArrowheads="1"/>
          </p:cNvSpPr>
          <p:nvPr/>
        </p:nvSpPr>
        <p:spPr bwMode="auto">
          <a:xfrm>
            <a:off x="2484438" y="3141663"/>
            <a:ext cx="7921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aseline="0"/>
              <a:t>B</a:t>
            </a:r>
            <a:endParaRPr lang="uk-UA" sz="2400" baseline="0"/>
          </a:p>
        </p:txBody>
      </p:sp>
      <p:sp>
        <p:nvSpPr>
          <p:cNvPr id="9227" name="Text Box 31"/>
          <p:cNvSpPr txBox="1">
            <a:spLocks noChangeArrowheads="1"/>
          </p:cNvSpPr>
          <p:nvPr/>
        </p:nvSpPr>
        <p:spPr bwMode="auto">
          <a:xfrm>
            <a:off x="3635375" y="4652963"/>
            <a:ext cx="792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 baseline="0"/>
              <a:t>С</a:t>
            </a:r>
            <a:endParaRPr lang="uk-UA" sz="2400" baseline="0"/>
          </a:p>
        </p:txBody>
      </p:sp>
      <p:sp>
        <p:nvSpPr>
          <p:cNvPr id="9228" name="Text Box 33"/>
          <p:cNvSpPr txBox="1">
            <a:spLocks noChangeArrowheads="1"/>
          </p:cNvSpPr>
          <p:nvPr/>
        </p:nvSpPr>
        <p:spPr bwMode="auto">
          <a:xfrm>
            <a:off x="468313" y="2349500"/>
            <a:ext cx="7921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aseline="0"/>
              <a:t>A</a:t>
            </a:r>
            <a:r>
              <a:rPr lang="en-US" sz="2400"/>
              <a:t>1</a:t>
            </a:r>
            <a:endParaRPr lang="uk-UA" sz="2400" baseline="0"/>
          </a:p>
        </p:txBody>
      </p:sp>
      <p:sp>
        <p:nvSpPr>
          <p:cNvPr id="9229" name="Text Box 34"/>
          <p:cNvSpPr txBox="1">
            <a:spLocks noChangeArrowheads="1"/>
          </p:cNvSpPr>
          <p:nvPr/>
        </p:nvSpPr>
        <p:spPr bwMode="auto">
          <a:xfrm>
            <a:off x="2339975" y="1100138"/>
            <a:ext cx="792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aseline="0"/>
              <a:t>B</a:t>
            </a:r>
            <a:r>
              <a:rPr lang="en-US" sz="2400"/>
              <a:t>1</a:t>
            </a:r>
            <a:endParaRPr lang="uk-UA" sz="2400" baseline="0"/>
          </a:p>
        </p:txBody>
      </p:sp>
      <p:sp>
        <p:nvSpPr>
          <p:cNvPr id="9230" name="Text Box 35"/>
          <p:cNvSpPr txBox="1">
            <a:spLocks noChangeArrowheads="1"/>
          </p:cNvSpPr>
          <p:nvPr/>
        </p:nvSpPr>
        <p:spPr bwMode="auto">
          <a:xfrm>
            <a:off x="3708400" y="2466975"/>
            <a:ext cx="792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 baseline="0"/>
              <a:t>С</a:t>
            </a:r>
            <a:r>
              <a:rPr lang="en-US" sz="2400"/>
              <a:t>1</a:t>
            </a:r>
            <a:endParaRPr lang="uk-UA" sz="2400" baseline="0"/>
          </a:p>
        </p:txBody>
      </p:sp>
      <p:sp>
        <p:nvSpPr>
          <p:cNvPr id="10277" name="Rectangle 37"/>
          <p:cNvSpPr>
            <a:spLocks noChangeArrowheads="1"/>
          </p:cNvSpPr>
          <p:nvPr/>
        </p:nvSpPr>
        <p:spPr bwMode="auto">
          <a:xfrm>
            <a:off x="680811" y="5211082"/>
            <a:ext cx="8280400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uk-UA" sz="32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Зверни увагу! Площею основи призми є площа відповідного плоского многокутника.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8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4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5" dur="10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2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10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6" grpId="0" animBg="1"/>
      <p:bldP spid="10267" grpId="0" animBg="1"/>
      <p:bldP spid="10267" grpId="1" animBg="1"/>
      <p:bldP spid="10268" grpId="0" animBg="1"/>
      <p:bldP spid="10268" grpId="1" animBg="1"/>
      <p:bldP spid="1027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857831" y="1175653"/>
                <a:ext cx="5631542" cy="997837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5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5400" b="1" i="1" smtClean="0">
                              <a:latin typeface="Cambria Math"/>
                            </a:rPr>
                            <m:t>𝑽</m:t>
                          </m:r>
                        </m:e>
                        <m:sub>
                          <m:r>
                            <a:rPr lang="uk-UA" sz="5400" b="1" i="1" smtClean="0">
                              <a:latin typeface="Cambria Math"/>
                            </a:rPr>
                            <m:t>прям.парал.</m:t>
                          </m:r>
                        </m:sub>
                      </m:sSub>
                      <m:r>
                        <a:rPr lang="uk-UA" sz="5400" b="1" i="1" smtClean="0">
                          <a:latin typeface="Cambria Math"/>
                        </a:rPr>
                        <m:t>=</m:t>
                      </m:r>
                      <m:r>
                        <a:rPr lang="en-US" sz="5400" b="1" i="1" smtClean="0">
                          <a:latin typeface="Cambria Math"/>
                        </a:rPr>
                        <m:t>𝒂𝒃𝒄</m:t>
                      </m:r>
                    </m:oMath>
                  </m:oMathPara>
                </a14:m>
                <a:endParaRPr lang="ru-RU" sz="54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7831" y="1175653"/>
                <a:ext cx="5631542" cy="99783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814286" y="2510972"/>
                <a:ext cx="5631542" cy="1037656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5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5400" b="1" i="1" smtClean="0">
                              <a:latin typeface="Cambria Math"/>
                            </a:rPr>
                            <m:t>𝑽</m:t>
                          </m:r>
                        </m:e>
                        <m:sub>
                          <m:r>
                            <a:rPr lang="uk-UA" sz="5400" b="1" i="1" smtClean="0">
                              <a:latin typeface="Cambria Math"/>
                            </a:rPr>
                            <m:t>куба</m:t>
                          </m:r>
                        </m:sub>
                      </m:sSub>
                      <m:r>
                        <a:rPr lang="uk-UA" sz="5400" b="1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uk-UA" sz="5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smtClean="0">
                              <a:latin typeface="Cambria Math"/>
                            </a:rPr>
                            <m:t>𝒂</m:t>
                          </m:r>
                        </m:e>
                        <m:sup>
                          <m:r>
                            <a:rPr lang="en-US" sz="5400" b="1" i="1" smtClean="0">
                              <a:latin typeface="Cambria Math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ru-RU" sz="5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4286" y="2510972"/>
                <a:ext cx="5631542" cy="103765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857831" y="3899384"/>
                <a:ext cx="5631542" cy="997837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5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5400" b="1" i="1" smtClean="0">
                              <a:latin typeface="Cambria Math"/>
                            </a:rPr>
                            <m:t>𝑽</m:t>
                          </m:r>
                        </m:e>
                        <m:sub>
                          <m:r>
                            <a:rPr lang="uk-UA" sz="5400" b="1" i="1" smtClean="0">
                              <a:latin typeface="Cambria Math"/>
                            </a:rPr>
                            <m:t>призми</m:t>
                          </m:r>
                        </m:sub>
                      </m:sSub>
                      <m:r>
                        <a:rPr lang="uk-UA" sz="5400" b="1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uk-UA" sz="5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5400" b="1" i="1" smtClean="0">
                              <a:latin typeface="Cambria Math"/>
                            </a:rPr>
                            <m:t>𝑺</m:t>
                          </m:r>
                        </m:e>
                        <m:sub>
                          <m:r>
                            <a:rPr lang="uk-UA" sz="5400" b="1" i="1" smtClean="0">
                              <a:latin typeface="Cambria Math"/>
                            </a:rPr>
                            <m:t>осн.</m:t>
                          </m:r>
                        </m:sub>
                      </m:sSub>
                      <m:r>
                        <a:rPr lang="uk-UA" sz="5400" b="1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5400" b="1" i="1" smtClean="0">
                          <a:latin typeface="Cambria Math"/>
                          <a:ea typeface="Cambria Math"/>
                        </a:rPr>
                        <m:t>𝑯</m:t>
                      </m:r>
                    </m:oMath>
                  </m:oMathPara>
                </a14:m>
                <a:endParaRPr lang="ru-RU" sz="5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7831" y="3899384"/>
                <a:ext cx="5631542" cy="99783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478976" y="130631"/>
            <a:ext cx="48851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Запам'ятаємо:</a:t>
            </a:r>
            <a:endParaRPr lang="ru-RU" sz="4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039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80930" y="1124744"/>
            <a:ext cx="6192688" cy="452431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72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Розв'язування задач на знаходження об'єму призми</a:t>
            </a:r>
            <a:endParaRPr lang="ru-RU" sz="72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75953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Прямоугольный треугольник 121"/>
          <p:cNvSpPr/>
          <p:nvPr/>
        </p:nvSpPr>
        <p:spPr>
          <a:xfrm>
            <a:off x="674454" y="3845104"/>
            <a:ext cx="2199516" cy="774511"/>
          </a:xfrm>
          <a:custGeom>
            <a:avLst/>
            <a:gdLst>
              <a:gd name="connsiteX0" fmla="*/ 0 w 951288"/>
              <a:gd name="connsiteY0" fmla="*/ 1021254 h 1021254"/>
              <a:gd name="connsiteX1" fmla="*/ 0 w 951288"/>
              <a:gd name="connsiteY1" fmla="*/ 0 h 1021254"/>
              <a:gd name="connsiteX2" fmla="*/ 951288 w 951288"/>
              <a:gd name="connsiteY2" fmla="*/ 1021254 h 1021254"/>
              <a:gd name="connsiteX3" fmla="*/ 0 w 951288"/>
              <a:gd name="connsiteY3" fmla="*/ 1021254 h 1021254"/>
              <a:gd name="connsiteX0" fmla="*/ 0 w 1677002"/>
              <a:gd name="connsiteY0" fmla="*/ 759997 h 1021254"/>
              <a:gd name="connsiteX1" fmla="*/ 725714 w 1677002"/>
              <a:gd name="connsiteY1" fmla="*/ 0 h 1021254"/>
              <a:gd name="connsiteX2" fmla="*/ 1677002 w 1677002"/>
              <a:gd name="connsiteY2" fmla="*/ 1021254 h 1021254"/>
              <a:gd name="connsiteX3" fmla="*/ 0 w 1677002"/>
              <a:gd name="connsiteY3" fmla="*/ 759997 h 1021254"/>
              <a:gd name="connsiteX0" fmla="*/ 0 w 2199516"/>
              <a:gd name="connsiteY0" fmla="*/ 759997 h 774511"/>
              <a:gd name="connsiteX1" fmla="*/ 725714 w 2199516"/>
              <a:gd name="connsiteY1" fmla="*/ 0 h 774511"/>
              <a:gd name="connsiteX2" fmla="*/ 2199516 w 2199516"/>
              <a:gd name="connsiteY2" fmla="*/ 774511 h 774511"/>
              <a:gd name="connsiteX3" fmla="*/ 0 w 2199516"/>
              <a:gd name="connsiteY3" fmla="*/ 759997 h 774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99516" h="774511">
                <a:moveTo>
                  <a:pt x="0" y="759997"/>
                </a:moveTo>
                <a:lnTo>
                  <a:pt x="725714" y="0"/>
                </a:lnTo>
                <a:lnTo>
                  <a:pt x="2199516" y="774511"/>
                </a:lnTo>
                <a:lnTo>
                  <a:pt x="0" y="759997"/>
                </a:lnTo>
                <a:close/>
              </a:path>
            </a:pathLst>
          </a:custGeom>
          <a:solidFill>
            <a:schemeClr val="tx2">
              <a:lumMod val="20000"/>
              <a:lumOff val="8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Овал 113"/>
          <p:cNvSpPr/>
          <p:nvPr/>
        </p:nvSpPr>
        <p:spPr>
          <a:xfrm>
            <a:off x="6587661" y="2412177"/>
            <a:ext cx="259937" cy="512767"/>
          </a:xfrm>
          <a:prstGeom prst="ellipse">
            <a:avLst/>
          </a:prstGeom>
          <a:solidFill>
            <a:schemeClr val="accent6">
              <a:lumMod val="20000"/>
              <a:lumOff val="80000"/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9" name="Прямая соединительная линия 58"/>
          <p:cNvCxnSpPr/>
          <p:nvPr/>
        </p:nvCxnSpPr>
        <p:spPr>
          <a:xfrm>
            <a:off x="1419367" y="3900550"/>
            <a:ext cx="1419367" cy="688855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1" name="Text Box 17"/>
          <p:cNvSpPr txBox="1">
            <a:spLocks noChangeArrowheads="1"/>
          </p:cNvSpPr>
          <p:nvPr/>
        </p:nvSpPr>
        <p:spPr bwMode="auto">
          <a:xfrm>
            <a:off x="217984" y="442397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A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 Box 16"/>
          <p:cNvSpPr txBox="1">
            <a:spLocks noChangeArrowheads="1"/>
          </p:cNvSpPr>
          <p:nvPr/>
        </p:nvSpPr>
        <p:spPr bwMode="auto">
          <a:xfrm>
            <a:off x="938064" y="351282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B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 flipV="1">
            <a:off x="711112" y="4589405"/>
            <a:ext cx="2154918" cy="1559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flipV="1">
            <a:off x="2840288" y="3907017"/>
            <a:ext cx="708130" cy="68433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flipV="1">
            <a:off x="673093" y="3866074"/>
            <a:ext cx="746274" cy="725278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1430186" y="3882883"/>
            <a:ext cx="2088232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flipH="1" flipV="1">
            <a:off x="2838734" y="2119160"/>
            <a:ext cx="1554" cy="24994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flipH="1" flipV="1">
            <a:off x="682388" y="2119160"/>
            <a:ext cx="1180" cy="249865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flipH="1" flipV="1">
            <a:off x="3534770" y="1436772"/>
            <a:ext cx="7270" cy="24461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flipH="1" flipV="1">
            <a:off x="1392072" y="1395829"/>
            <a:ext cx="10820" cy="2487056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flipV="1">
            <a:off x="693291" y="2093156"/>
            <a:ext cx="2154918" cy="503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 flipV="1">
            <a:off x="1399216" y="1395829"/>
            <a:ext cx="2135554" cy="111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flipV="1">
            <a:off x="2807266" y="1409477"/>
            <a:ext cx="754800" cy="68742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flipV="1">
            <a:off x="666485" y="1395829"/>
            <a:ext cx="725587" cy="68742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 Box 19"/>
          <p:cNvSpPr txBox="1">
            <a:spLocks noChangeArrowheads="1"/>
          </p:cNvSpPr>
          <p:nvPr/>
        </p:nvSpPr>
        <p:spPr bwMode="auto">
          <a:xfrm>
            <a:off x="3530352" y="3520913"/>
            <a:ext cx="609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C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Text Box 18"/>
          <p:cNvSpPr txBox="1">
            <a:spLocks noChangeArrowheads="1"/>
          </p:cNvSpPr>
          <p:nvPr/>
        </p:nvSpPr>
        <p:spPr bwMode="auto">
          <a:xfrm>
            <a:off x="2810272" y="4480921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D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Text Box 23"/>
          <p:cNvSpPr txBox="1">
            <a:spLocks noChangeArrowheads="1"/>
          </p:cNvSpPr>
          <p:nvPr/>
        </p:nvSpPr>
        <p:spPr bwMode="auto">
          <a:xfrm>
            <a:off x="145976" y="1823693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Text Box 20"/>
          <p:cNvSpPr txBox="1">
            <a:spLocks noChangeArrowheads="1"/>
          </p:cNvSpPr>
          <p:nvPr/>
        </p:nvSpPr>
        <p:spPr bwMode="auto">
          <a:xfrm>
            <a:off x="851352" y="908720"/>
            <a:ext cx="609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" name="Text Box 21"/>
          <p:cNvSpPr txBox="1">
            <a:spLocks noChangeArrowheads="1"/>
          </p:cNvSpPr>
          <p:nvPr/>
        </p:nvSpPr>
        <p:spPr bwMode="auto">
          <a:xfrm>
            <a:off x="3491880" y="90872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Text Box 22"/>
          <p:cNvSpPr txBox="1">
            <a:spLocks noChangeArrowheads="1"/>
          </p:cNvSpPr>
          <p:nvPr/>
        </p:nvSpPr>
        <p:spPr bwMode="auto">
          <a:xfrm>
            <a:off x="2807266" y="1903690"/>
            <a:ext cx="609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Text Box 17"/>
          <p:cNvSpPr txBox="1">
            <a:spLocks noChangeArrowheads="1"/>
          </p:cNvSpPr>
          <p:nvPr/>
        </p:nvSpPr>
        <p:spPr bwMode="auto">
          <a:xfrm>
            <a:off x="1298104" y="4548822"/>
            <a:ext cx="96964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28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 см</a:t>
            </a:r>
          </a:p>
        </p:txBody>
      </p:sp>
      <p:sp>
        <p:nvSpPr>
          <p:cNvPr id="82" name="Text Box 17"/>
          <p:cNvSpPr txBox="1">
            <a:spLocks noChangeArrowheads="1"/>
          </p:cNvSpPr>
          <p:nvPr/>
        </p:nvSpPr>
        <p:spPr bwMode="auto">
          <a:xfrm rot="18884694">
            <a:off x="2955185" y="4047362"/>
            <a:ext cx="96964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28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 см</a:t>
            </a:r>
          </a:p>
        </p:txBody>
      </p:sp>
      <p:cxnSp>
        <p:nvCxnSpPr>
          <p:cNvPr id="100" name="Прямая соединительная линия 99"/>
          <p:cNvCxnSpPr/>
          <p:nvPr/>
        </p:nvCxnSpPr>
        <p:spPr>
          <a:xfrm>
            <a:off x="1407994" y="1418932"/>
            <a:ext cx="1419367" cy="688855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1" name="Параллелограмм 100"/>
          <p:cNvSpPr/>
          <p:nvPr/>
        </p:nvSpPr>
        <p:spPr>
          <a:xfrm>
            <a:off x="1376527" y="1414150"/>
            <a:ext cx="1467281" cy="3166978"/>
          </a:xfrm>
          <a:custGeom>
            <a:avLst/>
            <a:gdLst>
              <a:gd name="connsiteX0" fmla="*/ 0 w 2156346"/>
              <a:gd name="connsiteY0" fmla="*/ 3044149 h 3044149"/>
              <a:gd name="connsiteX1" fmla="*/ 539087 w 2156346"/>
              <a:gd name="connsiteY1" fmla="*/ 0 h 3044149"/>
              <a:gd name="connsiteX2" fmla="*/ 2156346 w 2156346"/>
              <a:gd name="connsiteY2" fmla="*/ 0 h 3044149"/>
              <a:gd name="connsiteX3" fmla="*/ 1617260 w 2156346"/>
              <a:gd name="connsiteY3" fmla="*/ 3044149 h 3044149"/>
              <a:gd name="connsiteX4" fmla="*/ 0 w 2156346"/>
              <a:gd name="connsiteY4" fmla="*/ 3044149 h 3044149"/>
              <a:gd name="connsiteX0" fmla="*/ 0 w 2156346"/>
              <a:gd name="connsiteY0" fmla="*/ 3057796 h 3057796"/>
              <a:gd name="connsiteX1" fmla="*/ 6824 w 2156346"/>
              <a:gd name="connsiteY1" fmla="*/ 0 h 3057796"/>
              <a:gd name="connsiteX2" fmla="*/ 2156346 w 2156346"/>
              <a:gd name="connsiteY2" fmla="*/ 13647 h 3057796"/>
              <a:gd name="connsiteX3" fmla="*/ 1617260 w 2156346"/>
              <a:gd name="connsiteY3" fmla="*/ 3057796 h 3057796"/>
              <a:gd name="connsiteX4" fmla="*/ 0 w 2156346"/>
              <a:gd name="connsiteY4" fmla="*/ 3057796 h 3057796"/>
              <a:gd name="connsiteX0" fmla="*/ 0 w 2156346"/>
              <a:gd name="connsiteY0" fmla="*/ 2443647 h 3057796"/>
              <a:gd name="connsiteX1" fmla="*/ 6824 w 2156346"/>
              <a:gd name="connsiteY1" fmla="*/ 0 h 3057796"/>
              <a:gd name="connsiteX2" fmla="*/ 2156346 w 2156346"/>
              <a:gd name="connsiteY2" fmla="*/ 13647 h 3057796"/>
              <a:gd name="connsiteX3" fmla="*/ 1617260 w 2156346"/>
              <a:gd name="connsiteY3" fmla="*/ 3057796 h 3057796"/>
              <a:gd name="connsiteX4" fmla="*/ 0 w 2156346"/>
              <a:gd name="connsiteY4" fmla="*/ 2443647 h 3057796"/>
              <a:gd name="connsiteX0" fmla="*/ 0 w 2156346"/>
              <a:gd name="connsiteY0" fmla="*/ 2443647 h 3166978"/>
              <a:gd name="connsiteX1" fmla="*/ 6824 w 2156346"/>
              <a:gd name="connsiteY1" fmla="*/ 0 h 3166978"/>
              <a:gd name="connsiteX2" fmla="*/ 2156346 w 2156346"/>
              <a:gd name="connsiteY2" fmla="*/ 13647 h 3166978"/>
              <a:gd name="connsiteX3" fmla="*/ 1385248 w 2156346"/>
              <a:gd name="connsiteY3" fmla="*/ 3166978 h 3166978"/>
              <a:gd name="connsiteX4" fmla="*/ 0 w 2156346"/>
              <a:gd name="connsiteY4" fmla="*/ 2443647 h 3166978"/>
              <a:gd name="connsiteX0" fmla="*/ 0 w 1385248"/>
              <a:gd name="connsiteY0" fmla="*/ 2443647 h 3166978"/>
              <a:gd name="connsiteX1" fmla="*/ 6824 w 1385248"/>
              <a:gd name="connsiteY1" fmla="*/ 0 h 3166978"/>
              <a:gd name="connsiteX2" fmla="*/ 1378423 w 1385248"/>
              <a:gd name="connsiteY2" fmla="*/ 736979 h 3166978"/>
              <a:gd name="connsiteX3" fmla="*/ 1385248 w 1385248"/>
              <a:gd name="connsiteY3" fmla="*/ 3166978 h 3166978"/>
              <a:gd name="connsiteX4" fmla="*/ 0 w 1385248"/>
              <a:gd name="connsiteY4" fmla="*/ 2443647 h 3166978"/>
              <a:gd name="connsiteX0" fmla="*/ 0 w 1446662"/>
              <a:gd name="connsiteY0" fmla="*/ 2443647 h 3166978"/>
              <a:gd name="connsiteX1" fmla="*/ 6824 w 1446662"/>
              <a:gd name="connsiteY1" fmla="*/ 0 h 3166978"/>
              <a:gd name="connsiteX2" fmla="*/ 1446662 w 1446662"/>
              <a:gd name="connsiteY2" fmla="*/ 668740 h 3166978"/>
              <a:gd name="connsiteX3" fmla="*/ 1385248 w 1446662"/>
              <a:gd name="connsiteY3" fmla="*/ 3166978 h 3166978"/>
              <a:gd name="connsiteX4" fmla="*/ 0 w 1446662"/>
              <a:gd name="connsiteY4" fmla="*/ 2443647 h 3166978"/>
              <a:gd name="connsiteX0" fmla="*/ 0 w 1446662"/>
              <a:gd name="connsiteY0" fmla="*/ 2443647 h 3139683"/>
              <a:gd name="connsiteX1" fmla="*/ 6824 w 1446662"/>
              <a:gd name="connsiteY1" fmla="*/ 0 h 3139683"/>
              <a:gd name="connsiteX2" fmla="*/ 1446662 w 1446662"/>
              <a:gd name="connsiteY2" fmla="*/ 668740 h 3139683"/>
              <a:gd name="connsiteX3" fmla="*/ 1439839 w 1446662"/>
              <a:gd name="connsiteY3" fmla="*/ 3139683 h 3139683"/>
              <a:gd name="connsiteX4" fmla="*/ 0 w 1446662"/>
              <a:gd name="connsiteY4" fmla="*/ 2443647 h 3139683"/>
              <a:gd name="connsiteX0" fmla="*/ 0 w 1446662"/>
              <a:gd name="connsiteY0" fmla="*/ 2375408 h 3071444"/>
              <a:gd name="connsiteX1" fmla="*/ 6824 w 1446662"/>
              <a:gd name="connsiteY1" fmla="*/ 0 h 3071444"/>
              <a:gd name="connsiteX2" fmla="*/ 1446662 w 1446662"/>
              <a:gd name="connsiteY2" fmla="*/ 600501 h 3071444"/>
              <a:gd name="connsiteX3" fmla="*/ 1439839 w 1446662"/>
              <a:gd name="connsiteY3" fmla="*/ 3071444 h 3071444"/>
              <a:gd name="connsiteX4" fmla="*/ 0 w 1446662"/>
              <a:gd name="connsiteY4" fmla="*/ 2375408 h 3071444"/>
              <a:gd name="connsiteX0" fmla="*/ 0 w 1446662"/>
              <a:gd name="connsiteY0" fmla="*/ 2429999 h 3126035"/>
              <a:gd name="connsiteX1" fmla="*/ 20471 w 1446662"/>
              <a:gd name="connsiteY1" fmla="*/ 0 h 3126035"/>
              <a:gd name="connsiteX2" fmla="*/ 1446662 w 1446662"/>
              <a:gd name="connsiteY2" fmla="*/ 655092 h 3126035"/>
              <a:gd name="connsiteX3" fmla="*/ 1439839 w 1446662"/>
              <a:gd name="connsiteY3" fmla="*/ 3126035 h 3126035"/>
              <a:gd name="connsiteX4" fmla="*/ 0 w 1446662"/>
              <a:gd name="connsiteY4" fmla="*/ 2429999 h 3126035"/>
              <a:gd name="connsiteX0" fmla="*/ 0 w 1467281"/>
              <a:gd name="connsiteY0" fmla="*/ 2429999 h 3166978"/>
              <a:gd name="connsiteX1" fmla="*/ 20471 w 1467281"/>
              <a:gd name="connsiteY1" fmla="*/ 0 h 3166978"/>
              <a:gd name="connsiteX2" fmla="*/ 1446662 w 1467281"/>
              <a:gd name="connsiteY2" fmla="*/ 655092 h 3166978"/>
              <a:gd name="connsiteX3" fmla="*/ 1467135 w 1467281"/>
              <a:gd name="connsiteY3" fmla="*/ 3166978 h 3166978"/>
              <a:gd name="connsiteX4" fmla="*/ 0 w 1467281"/>
              <a:gd name="connsiteY4" fmla="*/ 2429999 h 3166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7281" h="3166978">
                <a:moveTo>
                  <a:pt x="0" y="2429999"/>
                </a:moveTo>
                <a:cubicBezTo>
                  <a:pt x="2275" y="1410734"/>
                  <a:pt x="18196" y="1019265"/>
                  <a:pt x="20471" y="0"/>
                </a:cubicBezTo>
                <a:lnTo>
                  <a:pt x="1446662" y="655092"/>
                </a:lnTo>
                <a:cubicBezTo>
                  <a:pt x="1444388" y="1478740"/>
                  <a:pt x="1469409" y="2343330"/>
                  <a:pt x="1467135" y="3166978"/>
                </a:cubicBezTo>
                <a:lnTo>
                  <a:pt x="0" y="2429999"/>
                </a:lnTo>
                <a:close/>
              </a:path>
            </a:pathLst>
          </a:custGeom>
          <a:solidFill>
            <a:srgbClr val="FFFF0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3" name="Прямая соединительная линия 102"/>
          <p:cNvCxnSpPr/>
          <p:nvPr/>
        </p:nvCxnSpPr>
        <p:spPr>
          <a:xfrm>
            <a:off x="910769" y="4355732"/>
            <a:ext cx="304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/>
          <p:nvPr/>
        </p:nvCxnSpPr>
        <p:spPr>
          <a:xfrm flipH="1">
            <a:off x="975034" y="4367531"/>
            <a:ext cx="230655" cy="2313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Прямоугольник 105"/>
              <p:cNvSpPr/>
              <p:nvPr/>
            </p:nvSpPr>
            <p:spPr>
              <a:xfrm>
                <a:off x="467544" y="5216058"/>
                <a:ext cx="3463769" cy="6748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3200" i="1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ru-RU" sz="3200" i="1">
                              <a:latin typeface="Cambria Math"/>
                            </a:rPr>
                            <m:t>𝐵</m:t>
                          </m:r>
                          <m:sSub>
                            <m:sSubPr>
                              <m:ctrlPr>
                                <a:rPr lang="ru-RU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latin typeface="Cambria Math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ru-RU" sz="320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ru-RU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latin typeface="Cambria Math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ru-RU" sz="320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ru-RU" sz="3200" i="1">
                              <a:latin typeface="Cambria Math"/>
                            </a:rPr>
                            <m:t>𝐷</m:t>
                          </m:r>
                        </m:sub>
                      </m:sSub>
                      <m:r>
                        <a:rPr lang="ru-RU" sz="3600">
                          <a:latin typeface="Cambria Math"/>
                        </a:rPr>
                        <m:t>=30с</m:t>
                      </m:r>
                      <m:sSup>
                        <m:sSupPr>
                          <m:ctrlPr>
                            <a:rPr lang="ru-RU" sz="3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3600">
                              <a:latin typeface="Cambria Math"/>
                            </a:rPr>
                            <m:t>м</m:t>
                          </m:r>
                        </m:e>
                        <m:sup>
                          <m:r>
                            <a:rPr lang="ru-RU" sz="360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06" name="Прямоугольник 10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5216058"/>
                <a:ext cx="3463769" cy="67486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Прямоугольник 106"/>
              <p:cNvSpPr/>
              <p:nvPr/>
            </p:nvSpPr>
            <p:spPr>
              <a:xfrm>
                <a:off x="1349805" y="5962747"/>
                <a:ext cx="1205971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𝑉</m:t>
                      </m:r>
                      <m:r>
                        <a:rPr lang="en-US" sz="3200" b="0" i="1" smtClean="0">
                          <a:latin typeface="Cambria Math"/>
                        </a:rPr>
                        <m:t> − ?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107" name="Прямоугольник 10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9805" y="5962747"/>
                <a:ext cx="1205971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8" name="Прямоугольник 107"/>
          <p:cNvSpPr/>
          <p:nvPr/>
        </p:nvSpPr>
        <p:spPr>
          <a:xfrm>
            <a:off x="5117585" y="836712"/>
            <a:ext cx="27667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Розв’язання:</a:t>
            </a:r>
            <a:endParaRPr lang="ru-RU" sz="3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3923928" y="1268760"/>
            <a:ext cx="51125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ABCDA</a:t>
            </a:r>
            <a:r>
              <a:rPr lang="uk-UA" sz="2800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sz="2800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uk-UA" sz="2800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uk-UA" sz="2800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прямокутний паралелепіпед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Прямоугольник 109"/>
              <p:cNvSpPr/>
              <p:nvPr/>
            </p:nvSpPr>
            <p:spPr>
              <a:xfrm>
                <a:off x="5220280" y="2340169"/>
                <a:ext cx="1699889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3200" i="1">
                          <a:latin typeface="Cambria Math"/>
                        </a:rPr>
                        <m:t>V</m:t>
                      </m:r>
                      <m:r>
                        <a:rPr lang="ru-RU" sz="3200">
                          <a:latin typeface="Cambria Math"/>
                        </a:rPr>
                        <m:t>=</m:t>
                      </m:r>
                      <m:r>
                        <a:rPr lang="ru-RU" sz="320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𝑎</m:t>
                      </m:r>
                      <m:r>
                        <a:rPr lang="ru-RU" sz="320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𝑏</m:t>
                      </m:r>
                      <m:r>
                        <a:rPr lang="ru-RU" sz="3200" i="1">
                          <a:latin typeface="Cambria Math"/>
                        </a:rPr>
                        <m:t>𝑐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110" name="Прямоугольник 10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280" y="2340169"/>
                <a:ext cx="1699889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Прямоугольник 110"/>
              <p:cNvSpPr/>
              <p:nvPr/>
            </p:nvSpPr>
            <p:spPr>
              <a:xfrm>
                <a:off x="3796680" y="3789040"/>
                <a:ext cx="5054782" cy="5910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2800" i="1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ru-RU" sz="2800" i="1">
                              <a:latin typeface="Cambria Math"/>
                            </a:rPr>
                            <m:t>𝐵</m:t>
                          </m:r>
                          <m:sSub>
                            <m:sSubPr>
                              <m:ctrlPr>
                                <a:rPr lang="ru-RU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2800" i="1">
                                  <a:latin typeface="Cambria Math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ru-RU" sz="280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ru-RU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2800" i="1">
                                  <a:latin typeface="Cambria Math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ru-RU" sz="280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ru-RU" sz="2800" i="1">
                              <a:latin typeface="Cambria Math"/>
                            </a:rPr>
                            <m:t>𝐷</m:t>
                          </m:r>
                        </m:sub>
                      </m:sSub>
                      <m:r>
                        <a:rPr lang="ru-RU" sz="2800">
                          <a:latin typeface="Cambria Math"/>
                        </a:rPr>
                        <m:t>=</m:t>
                      </m:r>
                      <m:r>
                        <a:rPr lang="ru-RU" sz="2800" i="1">
                          <a:latin typeface="Cambria Math"/>
                        </a:rPr>
                        <m:t>𝐵𝐷</m:t>
                      </m:r>
                      <m:r>
                        <a:rPr lang="ru-RU" sz="2800">
                          <a:latin typeface="Cambria Math"/>
                        </a:rPr>
                        <m:t>⋅</m:t>
                      </m:r>
                      <m:r>
                        <a:rPr lang="ru-RU" sz="2800" i="1">
                          <a:latin typeface="Cambria Math"/>
                        </a:rPr>
                        <m:t>𝐷</m:t>
                      </m:r>
                      <m:sSub>
                        <m:sSubPr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2800" i="1">
                              <a:latin typeface="Cambria Math"/>
                            </a:rPr>
                            <m:t>𝐷</m:t>
                          </m:r>
                        </m:e>
                        <m:sub>
                          <m:r>
                            <a:rPr lang="ru-RU" sz="280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ru-RU" sz="2800">
                          <a:latin typeface="Cambria Math"/>
                        </a:rPr>
                        <m:t>=30</m:t>
                      </m:r>
                      <m:d>
                        <m:dPr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2800">
                              <a:latin typeface="Cambria Math"/>
                            </a:rPr>
                            <m:t>с</m:t>
                          </m:r>
                          <m:sSup>
                            <m:sSupPr>
                              <m:ctrlPr>
                                <a:rPr lang="ru-RU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sz="2800">
                                  <a:latin typeface="Cambria Math"/>
                                </a:rPr>
                                <m:t>м</m:t>
                              </m:r>
                            </m:e>
                            <m:sup>
                              <m:r>
                                <a:rPr lang="ru-RU" sz="280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111" name="Прямоугольник 1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6680" y="3789040"/>
                <a:ext cx="5054782" cy="59105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2" name="Прямоугольник 111"/>
              <p:cNvSpPr/>
              <p:nvPr/>
            </p:nvSpPr>
            <p:spPr>
              <a:xfrm>
                <a:off x="3946969" y="3050957"/>
                <a:ext cx="5197031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2800" smtClean="0">
                        <a:latin typeface="Cambria Math"/>
                      </a:rPr>
                      <m:t>△</m:t>
                    </m:r>
                    <m:r>
                      <a:rPr lang="ru-RU" sz="2800" i="1">
                        <a:latin typeface="Cambria Math"/>
                      </a:rPr>
                      <m:t>𝐴</m:t>
                    </m:r>
                    <m:r>
                      <a:rPr lang="en-US" sz="2800" b="0" i="1" smtClean="0">
                        <a:latin typeface="Cambria Math"/>
                      </a:rPr>
                      <m:t>𝐵</m:t>
                    </m:r>
                    <m:r>
                      <a:rPr lang="ru-RU" sz="2800" i="1">
                        <a:latin typeface="Cambria Math"/>
                      </a:rPr>
                      <m:t>𝐷</m:t>
                    </m:r>
                    <m:r>
                      <a:rPr lang="uk-UA" sz="2800" i="1" smtClean="0">
                        <a:latin typeface="Cambria Math"/>
                      </a:rPr>
                      <m:t>−</m:t>
                    </m:r>
                    <m:r>
                      <a:rPr lang="uk-UA" sz="28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ru-RU" sz="2800" dirty="0">
                    <a:latin typeface="Times New Roman" pitchFamily="18" charset="0"/>
                    <a:cs typeface="Times New Roman" pitchFamily="18" charset="0"/>
                  </a:rPr>
                  <a:t>єгипетський, тому </a:t>
                </a:r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BD = 5 </a:t>
                </a:r>
                <a:r>
                  <a:rPr lang="uk-UA" sz="2800" dirty="0">
                    <a:latin typeface="Times New Roman" pitchFamily="18" charset="0"/>
                    <a:cs typeface="Times New Roman" pitchFamily="18" charset="0"/>
                  </a:rPr>
                  <a:t>см.</a:t>
                </a:r>
                <a:endParaRPr lang="ru-RU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12" name="Прямоугольник 1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6969" y="3050957"/>
                <a:ext cx="5197031" cy="954107"/>
              </a:xfrm>
              <a:prstGeom prst="rect">
                <a:avLst/>
              </a:prstGeom>
              <a:blipFill rotWithShape="1">
                <a:blip r:embed="rId6"/>
                <a:stretch>
                  <a:fillRect t="-6369" b="-165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3" name="Прямоугольник 112"/>
              <p:cNvSpPr/>
              <p:nvPr/>
            </p:nvSpPr>
            <p:spPr>
              <a:xfrm>
                <a:off x="5580112" y="4285261"/>
                <a:ext cx="209025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>
                          <a:latin typeface="Cambria Math"/>
                        </a:rPr>
                        <m:t>5</m:t>
                      </m:r>
                      <m:r>
                        <a:rPr lang="ru-RU" sz="2800" i="1">
                          <a:latin typeface="Cambria Math"/>
                        </a:rPr>
                        <m:t>𝐷</m:t>
                      </m:r>
                      <m:sSub>
                        <m:sSubPr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2800" i="1">
                              <a:latin typeface="Cambria Math"/>
                            </a:rPr>
                            <m:t>𝐷</m:t>
                          </m:r>
                        </m:e>
                        <m:sub>
                          <m:r>
                            <a:rPr lang="ru-RU" sz="280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ru-RU" sz="2800">
                          <a:latin typeface="Cambria Math"/>
                        </a:rPr>
                        <m:t>=30;</m:t>
                      </m:r>
                    </m:oMath>
                  </m:oMathPara>
                </a14:m>
                <a:endParaRPr lang="ru-RU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13" name="Прямоугольник 1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112" y="4285261"/>
                <a:ext cx="2090251" cy="5232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Прямоугольник 114"/>
              <p:cNvSpPr/>
              <p:nvPr/>
            </p:nvSpPr>
            <p:spPr>
              <a:xfrm>
                <a:off x="5580112" y="4725144"/>
                <a:ext cx="227652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i="1">
                          <a:latin typeface="Cambria Math"/>
                        </a:rPr>
                        <m:t>𝐷</m:t>
                      </m:r>
                      <m:sSub>
                        <m:sSubPr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2800" i="1">
                              <a:latin typeface="Cambria Math"/>
                            </a:rPr>
                            <m:t>𝐷</m:t>
                          </m:r>
                        </m:e>
                        <m:sub>
                          <m:r>
                            <a:rPr lang="ru-RU" sz="280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ru-RU" sz="2800">
                          <a:latin typeface="Cambria Math"/>
                        </a:rPr>
                        <m:t>=6</m:t>
                      </m:r>
                      <m:d>
                        <m:dPr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2800">
                              <a:latin typeface="Cambria Math"/>
                            </a:rPr>
                            <m:t>см</m:t>
                          </m:r>
                        </m:e>
                      </m:d>
                    </m:oMath>
                  </m:oMathPara>
                </a14:m>
                <a:endParaRPr lang="ru-RU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15" name="Прямоугольник 1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112" y="4725144"/>
                <a:ext cx="2276521" cy="52322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6" name="Прямоугольник 115"/>
              <p:cNvSpPr/>
              <p:nvPr/>
            </p:nvSpPr>
            <p:spPr>
              <a:xfrm>
                <a:off x="4642194" y="5229200"/>
                <a:ext cx="3761414" cy="5786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V </a:t>
                </a:r>
                <a14:m>
                  <m:oMath xmlns:m="http://schemas.openxmlformats.org/officeDocument/2006/math">
                    <m:r>
                      <a:rPr lang="ru-RU" sz="2800">
                        <a:latin typeface="Cambria Math"/>
                      </a:rPr>
                      <m:t>=3⋅4⋅6=72</m:t>
                    </m:r>
                    <m:d>
                      <m:d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sz="2800">
                            <a:latin typeface="Cambria Math"/>
                          </a:rPr>
                          <m:t>с</m:t>
                        </m:r>
                        <m:sSup>
                          <m:sSupPr>
                            <m:ctrlPr>
                              <a:rPr lang="ru-RU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2800">
                                <a:latin typeface="Cambria Math"/>
                              </a:rPr>
                              <m:t>м</m:t>
                            </m:r>
                          </m:e>
                          <m:sup>
                            <m:r>
                              <a:rPr lang="ru-RU" sz="2800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e>
                    </m:d>
                  </m:oMath>
                </a14:m>
                <a:endParaRPr lang="ru-RU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16" name="Прямоугольник 1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2194" y="5229200"/>
                <a:ext cx="3761414" cy="578685"/>
              </a:xfrm>
              <a:prstGeom prst="rect">
                <a:avLst/>
              </a:prstGeom>
              <a:blipFill rotWithShape="1">
                <a:blip r:embed="rId9"/>
                <a:stretch>
                  <a:fillRect l="-3404" t="-6316" b="-231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7" name="Прямоугольник 116"/>
              <p:cNvSpPr/>
              <p:nvPr/>
            </p:nvSpPr>
            <p:spPr>
              <a:xfrm>
                <a:off x="4908888" y="5866446"/>
                <a:ext cx="3911584" cy="6588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uk-UA" sz="3600" b="1" i="1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Відповідь: </a:t>
                </a:r>
                <a:r>
                  <a:rPr lang="uk-UA" sz="36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72</a:t>
                </a:r>
                <a14:m>
                  <m:oMath xmlns:m="http://schemas.openxmlformats.org/officeDocument/2006/math">
                    <m:r>
                      <a:rPr lang="uk-UA" sz="3600" b="1" i="1" smtClean="0">
                        <a:latin typeface="Cambria Math"/>
                      </a:rPr>
                      <m:t> </m:t>
                    </m:r>
                    <m:r>
                      <a:rPr lang="ru-RU" sz="3600" b="1" i="1" smtClean="0">
                        <a:solidFill>
                          <a:schemeClr val="tx1"/>
                        </a:solidFill>
                        <a:latin typeface="Cambria Math"/>
                      </a:rPr>
                      <m:t>с</m:t>
                    </m:r>
                    <m:sSup>
                      <m:sSupPr>
                        <m:ctrlPr>
                          <a:rPr lang="ru-RU" sz="3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36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м</m:t>
                        </m:r>
                      </m:e>
                      <m:sup>
                        <m:r>
                          <a:rPr lang="ru-RU" sz="36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uk-UA" sz="36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uk-UA" sz="3600" b="1" i="1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ru-RU" sz="36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17" name="Прямоугольник 1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8888" y="5866446"/>
                <a:ext cx="3911584" cy="658898"/>
              </a:xfrm>
              <a:prstGeom prst="rect">
                <a:avLst/>
              </a:prstGeom>
              <a:blipFill rotWithShape="1">
                <a:blip r:embed="rId10"/>
                <a:stretch>
                  <a:fillRect l="-4829" t="-12963" b="-407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95718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6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4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" grpId="0" animBg="1"/>
      <p:bldP spid="114" grpId="0" animBg="1"/>
      <p:bldP spid="61" grpId="0"/>
      <p:bldP spid="62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101" grpId="0" animBg="1"/>
      <p:bldP spid="106" grpId="0"/>
      <p:bldP spid="107" grpId="0"/>
      <p:bldP spid="109" grpId="0"/>
      <p:bldP spid="110" grpId="0"/>
      <p:bldP spid="111" grpId="0"/>
      <p:bldP spid="112" grpId="0"/>
      <p:bldP spid="113" grpId="0"/>
      <p:bldP spid="115" grpId="0"/>
      <p:bldP spid="116" grpId="0"/>
      <p:bldP spid="1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Скругленный прямоугольник 48"/>
          <p:cNvSpPr/>
          <p:nvPr/>
        </p:nvSpPr>
        <p:spPr>
          <a:xfrm>
            <a:off x="6576325" y="4845918"/>
            <a:ext cx="803987" cy="500819"/>
          </a:xfrm>
          <a:prstGeom prst="roundRect">
            <a:avLst/>
          </a:prstGeom>
          <a:solidFill>
            <a:srgbClr val="00B0F0">
              <a:alpha val="4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ый треугольник 46"/>
          <p:cNvSpPr/>
          <p:nvPr/>
        </p:nvSpPr>
        <p:spPr>
          <a:xfrm>
            <a:off x="1407994" y="1474062"/>
            <a:ext cx="1433159" cy="3161270"/>
          </a:xfrm>
          <a:custGeom>
            <a:avLst/>
            <a:gdLst>
              <a:gd name="connsiteX0" fmla="*/ 0 w 1171902"/>
              <a:gd name="connsiteY0" fmla="*/ 2392013 h 2392013"/>
              <a:gd name="connsiteX1" fmla="*/ 0 w 1171902"/>
              <a:gd name="connsiteY1" fmla="*/ 0 h 2392013"/>
              <a:gd name="connsiteX2" fmla="*/ 1171902 w 1171902"/>
              <a:gd name="connsiteY2" fmla="*/ 2392013 h 2392013"/>
              <a:gd name="connsiteX3" fmla="*/ 0 w 1171902"/>
              <a:gd name="connsiteY3" fmla="*/ 2392013 h 2392013"/>
              <a:gd name="connsiteX0" fmla="*/ 0 w 1433159"/>
              <a:gd name="connsiteY0" fmla="*/ 2392013 h 3161270"/>
              <a:gd name="connsiteX1" fmla="*/ 0 w 1433159"/>
              <a:gd name="connsiteY1" fmla="*/ 0 h 3161270"/>
              <a:gd name="connsiteX2" fmla="*/ 1433159 w 1433159"/>
              <a:gd name="connsiteY2" fmla="*/ 3161270 h 3161270"/>
              <a:gd name="connsiteX3" fmla="*/ 0 w 1433159"/>
              <a:gd name="connsiteY3" fmla="*/ 2392013 h 3161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33159" h="3161270">
                <a:moveTo>
                  <a:pt x="0" y="2392013"/>
                </a:moveTo>
                <a:lnTo>
                  <a:pt x="0" y="0"/>
                </a:lnTo>
                <a:lnTo>
                  <a:pt x="1433159" y="3161270"/>
                </a:lnTo>
                <a:lnTo>
                  <a:pt x="0" y="2392013"/>
                </a:lnTo>
                <a:close/>
              </a:path>
            </a:pathLst>
          </a:custGeom>
          <a:solidFill>
            <a:srgbClr val="92D05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1419367" y="3900550"/>
            <a:ext cx="1419367" cy="688855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Text Box 17"/>
          <p:cNvSpPr txBox="1">
            <a:spLocks noChangeArrowheads="1"/>
          </p:cNvSpPr>
          <p:nvPr/>
        </p:nvSpPr>
        <p:spPr bwMode="auto">
          <a:xfrm>
            <a:off x="217984" y="442397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A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938064" y="351282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B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711112" y="4589405"/>
            <a:ext cx="2154918" cy="1559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2840288" y="3907017"/>
            <a:ext cx="708130" cy="68433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673093" y="3866074"/>
            <a:ext cx="746274" cy="725278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430186" y="3882883"/>
            <a:ext cx="2088232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 flipV="1">
            <a:off x="2838734" y="2119160"/>
            <a:ext cx="1554" cy="24994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 flipV="1">
            <a:off x="682388" y="2119160"/>
            <a:ext cx="1180" cy="249865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 flipV="1">
            <a:off x="3534770" y="1436772"/>
            <a:ext cx="7270" cy="24461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 flipV="1">
            <a:off x="1392072" y="1395829"/>
            <a:ext cx="10820" cy="2487056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693291" y="2093156"/>
            <a:ext cx="2154918" cy="503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1399216" y="1395829"/>
            <a:ext cx="2135554" cy="111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2807266" y="1409477"/>
            <a:ext cx="754800" cy="68742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666485" y="1395829"/>
            <a:ext cx="725587" cy="68742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Box 19"/>
          <p:cNvSpPr txBox="1">
            <a:spLocks noChangeArrowheads="1"/>
          </p:cNvSpPr>
          <p:nvPr/>
        </p:nvSpPr>
        <p:spPr bwMode="auto">
          <a:xfrm>
            <a:off x="3530352" y="3520913"/>
            <a:ext cx="609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C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2810272" y="4480921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D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 Box 23"/>
          <p:cNvSpPr txBox="1">
            <a:spLocks noChangeArrowheads="1"/>
          </p:cNvSpPr>
          <p:nvPr/>
        </p:nvSpPr>
        <p:spPr bwMode="auto">
          <a:xfrm>
            <a:off x="145976" y="1823693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851352" y="908720"/>
            <a:ext cx="609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3491880" y="90872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2807266" y="1903690"/>
            <a:ext cx="609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 Box 17"/>
          <p:cNvSpPr txBox="1">
            <a:spLocks noChangeArrowheads="1"/>
          </p:cNvSpPr>
          <p:nvPr/>
        </p:nvSpPr>
        <p:spPr bwMode="auto">
          <a:xfrm rot="4075834">
            <a:off x="1782924" y="2559285"/>
            <a:ext cx="96964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8 см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1407994" y="1418932"/>
            <a:ext cx="1402278" cy="3170473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910769" y="4355732"/>
            <a:ext cx="304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H="1">
            <a:off x="975034" y="4367531"/>
            <a:ext cx="230655" cy="2313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Прямоугольник 30"/>
              <p:cNvSpPr/>
              <p:nvPr/>
            </p:nvSpPr>
            <p:spPr>
              <a:xfrm>
                <a:off x="1139806" y="5229200"/>
                <a:ext cx="1205971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𝑉</m:t>
                      </m:r>
                      <m:r>
                        <a:rPr lang="en-US" sz="3200" b="0" i="1" smtClean="0">
                          <a:latin typeface="Cambria Math"/>
                        </a:rPr>
                        <m:t> − ?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31" name="Прямоугольник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9806" y="5229200"/>
                <a:ext cx="1205971" cy="5847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Дуга 33"/>
          <p:cNvSpPr/>
          <p:nvPr/>
        </p:nvSpPr>
        <p:spPr>
          <a:xfrm rot="18859696">
            <a:off x="2168635" y="4372051"/>
            <a:ext cx="568852" cy="103841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Прямоугольник 34"/>
              <p:cNvSpPr/>
              <p:nvPr/>
            </p:nvSpPr>
            <p:spPr>
              <a:xfrm>
                <a:off x="2103218" y="3970252"/>
                <a:ext cx="596574" cy="3948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>
                              <a:latin typeface="Cambria Math"/>
                            </a:rPr>
                            <m:t>30</m:t>
                          </m:r>
                        </m:e>
                        <m:sup>
                          <m:r>
                            <a:rPr lang="ru-RU">
                              <a:latin typeface="Cambria Math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5" name="Прямоугольник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3218" y="3970252"/>
                <a:ext cx="596574" cy="39485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Прямоугольник 35"/>
              <p:cNvSpPr/>
              <p:nvPr/>
            </p:nvSpPr>
            <p:spPr>
              <a:xfrm>
                <a:off x="5148064" y="1560029"/>
                <a:ext cx="210025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b="1" i="1" dirty="0">
                    <a:latin typeface="Times New Roman" pitchFamily="18" charset="0"/>
                    <a:cs typeface="Times New Roman" pitchFamily="18" charset="0"/>
                  </a:rPr>
                  <a:t>V </a:t>
                </a:r>
                <a14:m>
                  <m:oMath xmlns:m="http://schemas.openxmlformats.org/officeDocument/2006/math">
                    <m:r>
                      <a:rPr lang="ru-RU" sz="2800" b="1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ru-RU" sz="28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800" b="1" i="1">
                            <a:latin typeface="Cambria Math"/>
                          </a:rPr>
                          <m:t>𝑺</m:t>
                        </m:r>
                      </m:e>
                      <m:sub>
                        <m:r>
                          <a:rPr lang="ru-RU" sz="2800" b="1" i="1">
                            <a:latin typeface="Cambria Math"/>
                          </a:rPr>
                          <m:t>осн.</m:t>
                        </m:r>
                      </m:sub>
                    </m:sSub>
                    <m:r>
                      <a:rPr lang="ru-RU" sz="2800" b="1" i="1">
                        <a:latin typeface="Cambria Math"/>
                      </a:rPr>
                      <m:t>⋅</m:t>
                    </m:r>
                    <m:r>
                      <a:rPr lang="en-US" sz="2800" b="1" i="1" smtClean="0">
                        <a:latin typeface="Cambria Math"/>
                      </a:rPr>
                      <m:t>𝑯</m:t>
                    </m:r>
                  </m:oMath>
                </a14:m>
                <a:endParaRPr lang="ru-RU" sz="2800" b="1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6" name="Прямоугольник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1560029"/>
                <a:ext cx="2100255" cy="523220"/>
              </a:xfrm>
              <a:prstGeom prst="rect">
                <a:avLst/>
              </a:prstGeom>
              <a:blipFill rotWithShape="1">
                <a:blip r:embed="rId4"/>
                <a:stretch>
                  <a:fillRect l="-5797" t="-11628" b="-313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Прямоугольник 36"/>
          <p:cNvSpPr/>
          <p:nvPr/>
        </p:nvSpPr>
        <p:spPr>
          <a:xfrm>
            <a:off x="4860032" y="836712"/>
            <a:ext cx="27667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Розв’язання:</a:t>
            </a:r>
            <a:endParaRPr lang="ru-RU" sz="3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953776" y="2060848"/>
                <a:ext cx="5129336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k-UA" sz="2400" dirty="0">
                    <a:latin typeface="Times New Roman" pitchFamily="18" charset="0"/>
                    <a:cs typeface="Times New Roman" pitchFamily="18" charset="0"/>
                  </a:rPr>
                  <a:t>1) Нехай маємо правильну чотирикутну призму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𝐴𝐵𝐶𝐷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sz="2400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ru-RU" sz="2400" dirty="0" err="1">
                    <a:latin typeface="Times New Roman" pitchFamily="18" charset="0"/>
                    <a:cs typeface="Times New Roman" pitchFamily="18" charset="0"/>
                  </a:rPr>
                  <a:t>отже</a:t>
                </a:r>
                <a:r>
                  <a:rPr lang="ru-RU" sz="2400" dirty="0">
                    <a:latin typeface="Times New Roman" pitchFamily="18" charset="0"/>
                    <a:cs typeface="Times New Roman" pitchFamily="18" charset="0"/>
                  </a:rPr>
                  <a:t> в </a:t>
                </a:r>
                <a:r>
                  <a:rPr lang="ru-RU" sz="2400" dirty="0" err="1">
                    <a:latin typeface="Times New Roman" pitchFamily="18" charset="0"/>
                    <a:cs typeface="Times New Roman" pitchFamily="18" charset="0"/>
                  </a:rPr>
                  <a:t>основі</a:t>
                </a:r>
                <a:r>
                  <a:rPr lang="ru-RU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400" dirty="0" err="1">
                    <a:latin typeface="Times New Roman" pitchFamily="18" charset="0"/>
                    <a:cs typeface="Times New Roman" pitchFamily="18" charset="0"/>
                  </a:rPr>
                  <a:t>лежить</a:t>
                </a:r>
                <a:r>
                  <a:rPr lang="ru-RU" sz="2400" dirty="0">
                    <a:latin typeface="Times New Roman" pitchFamily="18" charset="0"/>
                    <a:cs typeface="Times New Roman" pitchFamily="18" charset="0"/>
                  </a:rPr>
                  <a:t> квадрат.</a:t>
                </a: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3776" y="2060848"/>
                <a:ext cx="5129336" cy="1200329"/>
              </a:xfrm>
              <a:prstGeom prst="rect">
                <a:avLst/>
              </a:prstGeom>
              <a:blipFill rotWithShape="1">
                <a:blip r:embed="rId5"/>
                <a:stretch>
                  <a:fillRect l="-1902" t="-4061" r="-2497" b="-1066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Прямая соединительная линия 39"/>
          <p:cNvCxnSpPr/>
          <p:nvPr/>
        </p:nvCxnSpPr>
        <p:spPr>
          <a:xfrm>
            <a:off x="1742791" y="4423971"/>
            <a:ext cx="1" cy="31650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H="1">
            <a:off x="3184666" y="4070460"/>
            <a:ext cx="1" cy="35351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Прямоугольник 43"/>
              <p:cNvSpPr/>
              <p:nvPr/>
            </p:nvSpPr>
            <p:spPr>
              <a:xfrm>
                <a:off x="4175001" y="3512820"/>
                <a:ext cx="4842416" cy="1264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uk-UA" sz="2400" b="0" dirty="0">
                    <a:latin typeface="Times New Roman" pitchFamily="18" charset="0"/>
                    <a:cs typeface="Times New Roman" pitchFamily="18" charset="0"/>
                  </a:rPr>
                  <a:t>2) </a:t>
                </a:r>
                <a14:m>
                  <m:oMath xmlns:m="http://schemas.openxmlformats.org/officeDocument/2006/math">
                    <m:r>
                      <a:rPr lang="uk-UA" sz="2400" b="0" i="0" smtClean="0">
                        <a:latin typeface="Cambria Math"/>
                      </a:rPr>
                      <m:t>З </m:t>
                    </m:r>
                    <m:r>
                      <a:rPr lang="ru-RU" sz="2400">
                        <a:latin typeface="Cambria Math"/>
                      </a:rPr>
                      <m:t>△</m:t>
                    </m:r>
                    <m:sSub>
                      <m:sSub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400" i="1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ru-RU" sz="240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ru-RU" sz="2400" i="1">
                        <a:latin typeface="Cambria Math"/>
                      </a:rPr>
                      <m:t>𝐵𝐷</m:t>
                    </m:r>
                    <m:d>
                      <m:d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sz="2400">
                            <a:latin typeface="Cambria Math"/>
                          </a:rPr>
                          <m:t>∠</m:t>
                        </m:r>
                        <m:sSub>
                          <m:sSubPr>
                            <m:ctrlPr>
                              <a:rPr lang="ru-RU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2400" i="1">
                                <a:latin typeface="Cambria Math"/>
                              </a:rPr>
                              <m:t>𝐵</m:t>
                            </m:r>
                          </m:e>
                          <m:sub>
                            <m:r>
                              <a:rPr lang="ru-RU" sz="240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ru-RU" sz="2400" i="1">
                            <a:latin typeface="Cambria Math"/>
                          </a:rPr>
                          <m:t>𝐵𝐷</m:t>
                        </m:r>
                        <m:r>
                          <a:rPr lang="ru-RU" sz="2400">
                            <a:latin typeface="Cambria Math"/>
                          </a:rPr>
                          <m:t>=</m:t>
                        </m:r>
                        <m:sSup>
                          <m:sSupPr>
                            <m:ctrlPr>
                              <a:rPr lang="ru-RU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2400">
                                <a:latin typeface="Cambria Math"/>
                              </a:rPr>
                              <m:t>90</m:t>
                            </m:r>
                          </m:e>
                          <m:sup>
                            <m:r>
                              <a:rPr lang="ru-RU" sz="2400">
                                <a:latin typeface="Cambria Math"/>
                              </a:rPr>
                              <m:t>0</m:t>
                            </m:r>
                          </m:sup>
                        </m:sSup>
                      </m:e>
                    </m:d>
                  </m:oMath>
                </a14:m>
                <a:r>
                  <a:rPr lang="ru-RU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uk-UA" sz="2400" dirty="0">
                    <a:latin typeface="Times New Roman" pitchFamily="18" charset="0"/>
                    <a:cs typeface="Times New Roman" pitchFamily="18" charset="0"/>
                  </a:rPr>
                  <a:t>за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uk-UA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uk-UA" sz="2400" dirty="0">
                    <a:latin typeface="Times New Roman" pitchFamily="18" charset="0"/>
                    <a:cs typeface="Times New Roman" pitchFamily="18" charset="0"/>
                  </a:rPr>
                  <a:t>співвідношеннями у прямокутному</a:t>
                </a:r>
              </a:p>
              <a:p>
                <a:r>
                  <a:rPr lang="uk-UA" sz="2400" dirty="0">
                    <a:latin typeface="Times New Roman" pitchFamily="18" charset="0"/>
                    <a:cs typeface="Times New Roman" pitchFamily="18" charset="0"/>
                  </a:rPr>
                  <a:t>трикутнику:</a:t>
                </a:r>
                <a:endParaRPr lang="ru-RU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4" name="Прямоугольник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5001" y="3512820"/>
                <a:ext cx="4842416" cy="1264000"/>
              </a:xfrm>
              <a:prstGeom prst="rect">
                <a:avLst/>
              </a:prstGeom>
              <a:blipFill rotWithShape="1">
                <a:blip r:embed="rId6"/>
                <a:stretch>
                  <a:fillRect l="-2015" t="-962" r="-756" b="-1009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Прямоугольник 44"/>
              <p:cNvSpPr/>
              <p:nvPr/>
            </p:nvSpPr>
            <p:spPr>
              <a:xfrm>
                <a:off x="3851920" y="5517232"/>
                <a:ext cx="5224059" cy="6846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0" dirty="0"/>
                  <a:t>•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𝐵𝐷</m:t>
                    </m:r>
                    <m:r>
                      <a:rPr lang="ru-RU" sz="2400">
                        <a:latin typeface="Cambria Math"/>
                      </a:rPr>
                      <m:t>=8⋅</m:t>
                    </m:r>
                    <m:r>
                      <m:rPr>
                        <m:sty m:val="p"/>
                      </m:rPr>
                      <a:rPr lang="ru-RU" sz="2400">
                        <a:latin typeface="Cambria Math"/>
                      </a:rPr>
                      <m:t>cos</m:t>
                    </m:r>
                    <m:sSup>
                      <m:sSup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400">
                            <a:latin typeface="Cambria Math"/>
                          </a:rPr>
                          <m:t>30</m:t>
                        </m:r>
                      </m:e>
                      <m:sup>
                        <m:r>
                          <a:rPr lang="ru-RU" sz="2400">
                            <a:latin typeface="Cambria Math"/>
                          </a:rPr>
                          <m:t>0</m:t>
                        </m:r>
                      </m:sup>
                    </m:sSup>
                    <m:r>
                      <a:rPr lang="ru-RU" sz="2400">
                        <a:latin typeface="Cambria Math"/>
                      </a:rPr>
                      <m:t>=8⋅</m:t>
                    </m:r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ru-RU" sz="24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sz="2400">
                                <a:latin typeface="Cambria Math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ru-RU" sz="240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ru-RU" sz="2400">
                        <a:latin typeface="Cambria Math"/>
                      </a:rPr>
                      <m:t>=4</m:t>
                    </m:r>
                    <m:rad>
                      <m:radPr>
                        <m:degHide m:val="on"/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sz="2400">
                            <a:latin typeface="Cambria Math"/>
                          </a:rPr>
                          <m:t>3</m:t>
                        </m:r>
                      </m:e>
                    </m:rad>
                    <m:d>
                      <m:d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sz="2400">
                            <a:latin typeface="Cambria Math"/>
                          </a:rPr>
                          <m:t>см</m:t>
                        </m:r>
                      </m:e>
                    </m:d>
                    <m:r>
                      <a:rPr lang="ru-RU" sz="2400">
                        <a:latin typeface="Cambria Math"/>
                      </a:rPr>
                      <m:t>;</m:t>
                    </m:r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45" name="Прямоугольник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5517232"/>
                <a:ext cx="5224059" cy="684675"/>
              </a:xfrm>
              <a:prstGeom prst="rect">
                <a:avLst/>
              </a:prstGeom>
              <a:blipFill rotWithShape="1">
                <a:blip r:embed="rId7"/>
                <a:stretch>
                  <a:fillRect l="-1867" b="-89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Прямоугольник 45"/>
              <p:cNvSpPr/>
              <p:nvPr/>
            </p:nvSpPr>
            <p:spPr>
              <a:xfrm>
                <a:off x="3851920" y="4784287"/>
                <a:ext cx="3722879" cy="6240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0" dirty="0"/>
                  <a:t>•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𝐻</m:t>
                    </m:r>
                    <m:r>
                      <a:rPr lang="ru-RU" sz="2400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B</m:t>
                    </m:r>
                    <m:sSub>
                      <m:sSub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</a:rPr>
                          <m:t>B</m:t>
                        </m:r>
                      </m:e>
                      <m:sub>
                        <m:r>
                          <a:rPr lang="ru-RU" sz="240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ru-RU" sz="2400">
                        <a:latin typeface="Cambria Math"/>
                      </a:rPr>
                      <m:t>=8⋅</m:t>
                    </m:r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sz="240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ru-RU" sz="2400">
                        <a:latin typeface="Cambria Math"/>
                      </a:rPr>
                      <m:t>=4</m:t>
                    </m:r>
                    <m:d>
                      <m:d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sz="2400">
                            <a:latin typeface="Cambria Math"/>
                          </a:rPr>
                          <m:t>см</m:t>
                        </m:r>
                      </m:e>
                    </m:d>
                    <m:r>
                      <a:rPr lang="ru-RU" sz="2400">
                        <a:latin typeface="Cambria Math"/>
                      </a:rPr>
                      <m:t>;</m:t>
                    </m:r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46" name="Прямоугольник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4784287"/>
                <a:ext cx="3722879" cy="624082"/>
              </a:xfrm>
              <a:prstGeom prst="rect">
                <a:avLst/>
              </a:prstGeom>
              <a:blipFill rotWithShape="1">
                <a:blip r:embed="rId8"/>
                <a:stretch>
                  <a:fillRect l="-2619" b="-980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Скругленный прямоугольник 47"/>
          <p:cNvSpPr/>
          <p:nvPr/>
        </p:nvSpPr>
        <p:spPr>
          <a:xfrm>
            <a:off x="6804248" y="1597372"/>
            <a:ext cx="372063" cy="500819"/>
          </a:xfrm>
          <a:prstGeom prst="roundRect">
            <a:avLst/>
          </a:prstGeom>
          <a:solidFill>
            <a:srgbClr val="00B0F0">
              <a:alpha val="4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3637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3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3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6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47" grpId="0" animBg="1"/>
      <p:bldP spid="4" grpId="0"/>
      <p:bldP spid="5" grpId="0"/>
      <p:bldP spid="18" grpId="0"/>
      <p:bldP spid="19" grpId="0"/>
      <p:bldP spid="20" grpId="0"/>
      <p:bldP spid="21" grpId="0"/>
      <p:bldP spid="22" grpId="0"/>
      <p:bldP spid="23" grpId="0"/>
      <p:bldP spid="25" grpId="0"/>
      <p:bldP spid="31" grpId="0"/>
      <p:bldP spid="34" grpId="0" animBg="1"/>
      <p:bldP spid="35" grpId="0"/>
      <p:bldP spid="36" grpId="0"/>
      <p:bldP spid="37" grpId="0"/>
      <p:bldP spid="38" grpId="0"/>
      <p:bldP spid="44" grpId="0"/>
      <p:bldP spid="45" grpId="0"/>
      <p:bldP spid="46" grpId="0"/>
      <p:bldP spid="4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Скругленный прямоугольник 47"/>
          <p:cNvSpPr/>
          <p:nvPr/>
        </p:nvSpPr>
        <p:spPr>
          <a:xfrm>
            <a:off x="7740352" y="4797152"/>
            <a:ext cx="1296144" cy="603217"/>
          </a:xfrm>
          <a:prstGeom prst="roundRect">
            <a:avLst/>
          </a:prstGeom>
          <a:solidFill>
            <a:srgbClr val="FFC000">
              <a:alpha val="4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5896046" y="1560029"/>
            <a:ext cx="720080" cy="603217"/>
          </a:xfrm>
          <a:prstGeom prst="roundRect">
            <a:avLst/>
          </a:prstGeom>
          <a:solidFill>
            <a:srgbClr val="FFC000">
              <a:alpha val="4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5436096" y="3071084"/>
            <a:ext cx="1512168" cy="573940"/>
          </a:xfrm>
          <a:prstGeom prst="roundRect">
            <a:avLst/>
          </a:prstGeom>
          <a:solidFill>
            <a:schemeClr val="bg1">
              <a:alpha val="52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1419367" y="3900550"/>
            <a:ext cx="1419367" cy="688855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Text Box 17"/>
          <p:cNvSpPr txBox="1">
            <a:spLocks noChangeArrowheads="1"/>
          </p:cNvSpPr>
          <p:nvPr/>
        </p:nvSpPr>
        <p:spPr bwMode="auto">
          <a:xfrm>
            <a:off x="217984" y="442397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A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938064" y="351282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B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711112" y="4589405"/>
            <a:ext cx="2154918" cy="1559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2840288" y="3907017"/>
            <a:ext cx="708130" cy="68433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673093" y="3866074"/>
            <a:ext cx="746274" cy="725278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430186" y="3882883"/>
            <a:ext cx="2088232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 flipV="1">
            <a:off x="2838734" y="2119160"/>
            <a:ext cx="1554" cy="24994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 flipV="1">
            <a:off x="682388" y="2119160"/>
            <a:ext cx="1180" cy="249865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 flipV="1">
            <a:off x="3534770" y="1436772"/>
            <a:ext cx="7270" cy="24461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 flipV="1">
            <a:off x="1392072" y="1395829"/>
            <a:ext cx="10820" cy="2487056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693291" y="2093156"/>
            <a:ext cx="2154918" cy="503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1399216" y="1395829"/>
            <a:ext cx="2135554" cy="111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2807266" y="1409477"/>
            <a:ext cx="754800" cy="68742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666485" y="1395829"/>
            <a:ext cx="725587" cy="68742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Box 19"/>
          <p:cNvSpPr txBox="1">
            <a:spLocks noChangeArrowheads="1"/>
          </p:cNvSpPr>
          <p:nvPr/>
        </p:nvSpPr>
        <p:spPr bwMode="auto">
          <a:xfrm>
            <a:off x="3530352" y="3520913"/>
            <a:ext cx="609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C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2810272" y="4480921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D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 Box 23"/>
          <p:cNvSpPr txBox="1">
            <a:spLocks noChangeArrowheads="1"/>
          </p:cNvSpPr>
          <p:nvPr/>
        </p:nvSpPr>
        <p:spPr bwMode="auto">
          <a:xfrm>
            <a:off x="145976" y="1823693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851352" y="908720"/>
            <a:ext cx="609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3491880" y="90872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2807266" y="1903690"/>
            <a:ext cx="609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 Box 17"/>
          <p:cNvSpPr txBox="1">
            <a:spLocks noChangeArrowheads="1"/>
          </p:cNvSpPr>
          <p:nvPr/>
        </p:nvSpPr>
        <p:spPr bwMode="auto">
          <a:xfrm rot="4075834">
            <a:off x="1782924" y="2559285"/>
            <a:ext cx="96964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8 см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1407994" y="1418932"/>
            <a:ext cx="1402278" cy="3170473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910769" y="4355732"/>
            <a:ext cx="304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H="1">
            <a:off x="975034" y="4367531"/>
            <a:ext cx="230655" cy="2313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Прямоугольник 30"/>
              <p:cNvSpPr/>
              <p:nvPr/>
            </p:nvSpPr>
            <p:spPr>
              <a:xfrm>
                <a:off x="1139806" y="5229200"/>
                <a:ext cx="1205971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𝑉</m:t>
                      </m:r>
                      <m:r>
                        <a:rPr lang="en-US" sz="3200" b="0" i="1" smtClean="0">
                          <a:latin typeface="Cambria Math"/>
                        </a:rPr>
                        <m:t> − ?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31" name="Прямоугольник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9806" y="5229200"/>
                <a:ext cx="1205971" cy="5847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Дуга 33"/>
          <p:cNvSpPr/>
          <p:nvPr/>
        </p:nvSpPr>
        <p:spPr>
          <a:xfrm rot="18859696">
            <a:off x="2168635" y="4372051"/>
            <a:ext cx="568852" cy="103841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Прямоугольник 34"/>
              <p:cNvSpPr/>
              <p:nvPr/>
            </p:nvSpPr>
            <p:spPr>
              <a:xfrm>
                <a:off x="2123728" y="3970252"/>
                <a:ext cx="596574" cy="3948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>
                              <a:latin typeface="Cambria Math"/>
                            </a:rPr>
                            <m:t>30</m:t>
                          </m:r>
                        </m:e>
                        <m:sup>
                          <m:r>
                            <a:rPr lang="ru-RU">
                              <a:latin typeface="Cambria Math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5" name="Прямоугольник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3970252"/>
                <a:ext cx="596574" cy="39485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Прямоугольник 35"/>
              <p:cNvSpPr/>
              <p:nvPr/>
            </p:nvSpPr>
            <p:spPr>
              <a:xfrm>
                <a:off x="5148064" y="1560029"/>
                <a:ext cx="210025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b="1" i="1" dirty="0">
                    <a:latin typeface="Times New Roman" pitchFamily="18" charset="0"/>
                    <a:cs typeface="Times New Roman" pitchFamily="18" charset="0"/>
                  </a:rPr>
                  <a:t>V </a:t>
                </a:r>
                <a14:m>
                  <m:oMath xmlns:m="http://schemas.openxmlformats.org/officeDocument/2006/math">
                    <m:r>
                      <a:rPr lang="ru-RU" sz="2800" b="1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ru-RU" sz="28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800" b="1" i="1">
                            <a:latin typeface="Cambria Math"/>
                          </a:rPr>
                          <m:t>𝑺</m:t>
                        </m:r>
                      </m:e>
                      <m:sub>
                        <m:r>
                          <a:rPr lang="ru-RU" sz="2800" b="1" i="1">
                            <a:latin typeface="Cambria Math"/>
                          </a:rPr>
                          <m:t>осн.</m:t>
                        </m:r>
                      </m:sub>
                    </m:sSub>
                    <m:r>
                      <a:rPr lang="ru-RU" sz="2800" b="1" i="1">
                        <a:latin typeface="Cambria Math"/>
                      </a:rPr>
                      <m:t>⋅</m:t>
                    </m:r>
                    <m:r>
                      <a:rPr lang="en-US" sz="2800" b="1" i="1" smtClean="0">
                        <a:latin typeface="Cambria Math"/>
                      </a:rPr>
                      <m:t>𝑯</m:t>
                    </m:r>
                  </m:oMath>
                </a14:m>
                <a:endParaRPr lang="ru-RU" sz="2800" b="1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6" name="Прямоугольник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1560029"/>
                <a:ext cx="2100255" cy="523220"/>
              </a:xfrm>
              <a:prstGeom prst="rect">
                <a:avLst/>
              </a:prstGeom>
              <a:blipFill rotWithShape="1">
                <a:blip r:embed="rId4"/>
                <a:stretch>
                  <a:fillRect l="-5797" t="-11628" b="-313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Прямоугольник 36"/>
          <p:cNvSpPr/>
          <p:nvPr/>
        </p:nvSpPr>
        <p:spPr>
          <a:xfrm>
            <a:off x="4860032" y="836712"/>
            <a:ext cx="27667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Розв’язання:</a:t>
            </a:r>
            <a:endParaRPr lang="ru-RU" sz="3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>
            <a:off x="1742791" y="4423971"/>
            <a:ext cx="1" cy="31650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H="1">
            <a:off x="3184666" y="4070460"/>
            <a:ext cx="1" cy="35351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4289071" y="2424297"/>
            <a:ext cx="44014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3)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Оскільки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ABCD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квадрат, то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Прямоугольник 26"/>
              <p:cNvSpPr/>
              <p:nvPr/>
            </p:nvSpPr>
            <p:spPr>
              <a:xfrm>
                <a:off x="4355976" y="3071084"/>
                <a:ext cx="4465646" cy="5739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1" i="1" smtClean="0">
                          <a:latin typeface="Cambria Math"/>
                        </a:rPr>
                        <m:t>𝑩𝑫</m:t>
                      </m:r>
                      <m:r>
                        <a:rPr lang="ru-RU" sz="2800" b="1" i="1"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</a:rPr>
                        <m:t>𝒅</m:t>
                      </m:r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</a:rPr>
                        <m:t>𝒂</m:t>
                      </m:r>
                      <m:rad>
                        <m:radPr>
                          <m:degHide m:val="on"/>
                          <m:ctrlPr>
                            <a:rPr lang="ru-RU" sz="2800" b="1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ru-RU" sz="2800" b="1" i="1">
                              <a:latin typeface="Cambria Math"/>
                            </a:rPr>
                            <m:t>𝟐</m:t>
                          </m:r>
                        </m:e>
                      </m:rad>
                      <m:r>
                        <a:rPr lang="ru-RU" sz="2800" b="1" i="1">
                          <a:latin typeface="Cambria Math"/>
                        </a:rPr>
                        <m:t>=</m:t>
                      </m:r>
                      <m:r>
                        <a:rPr lang="ru-RU" sz="2800" b="1" i="1">
                          <a:latin typeface="Cambria Math"/>
                        </a:rPr>
                        <m:t>𝟒</m:t>
                      </m:r>
                      <m:rad>
                        <m:radPr>
                          <m:degHide m:val="on"/>
                          <m:ctrlPr>
                            <a:rPr lang="ru-RU" sz="2800" b="1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ru-RU" sz="2800" b="1" i="1">
                              <a:latin typeface="Cambria Math"/>
                            </a:rPr>
                            <m:t>𝟑</m:t>
                          </m:r>
                        </m:e>
                      </m:rad>
                      <m:d>
                        <m:dPr>
                          <m:ctrlPr>
                            <a:rPr lang="ru-RU" sz="28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2800" b="1" i="1">
                              <a:latin typeface="Cambria Math"/>
                            </a:rPr>
                            <m:t>см</m:t>
                          </m:r>
                        </m:e>
                      </m:d>
                    </m:oMath>
                  </m:oMathPara>
                </a14:m>
                <a:endParaRPr lang="ru-RU" sz="2800" b="1" i="1" dirty="0"/>
              </a:p>
            </p:txBody>
          </p:sp>
        </mc:Choice>
        <mc:Fallback xmlns="">
          <p:sp>
            <p:nvSpPr>
              <p:cNvPr id="27" name="Прямоугольник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3071084"/>
                <a:ext cx="4465646" cy="57394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Прямоугольник 29"/>
              <p:cNvSpPr/>
              <p:nvPr/>
            </p:nvSpPr>
            <p:spPr>
              <a:xfrm>
                <a:off x="4785073" y="3717882"/>
                <a:ext cx="3461397" cy="10792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𝒂</m:t>
                      </m:r>
                      <m:r>
                        <a:rPr lang="ru-RU" sz="2800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28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b="1" i="1">
                              <a:latin typeface="Cambria Math"/>
                            </a:rPr>
                            <m:t>𝟒</m:t>
                          </m:r>
                          <m:rad>
                            <m:radPr>
                              <m:degHide m:val="on"/>
                              <m:ctrlPr>
                                <a:rPr lang="ru-RU" sz="2800" b="1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sz="2800" b="1" i="1">
                                  <a:latin typeface="Cambria Math"/>
                                </a:rPr>
                                <m:t>𝟑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ru-RU" sz="2800" b="1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sz="2800" b="1" i="1">
                                  <a:latin typeface="Cambria Math"/>
                                </a:rPr>
                                <m:t>𝟐</m:t>
                              </m:r>
                            </m:e>
                          </m:rad>
                        </m:den>
                      </m:f>
                      <m:r>
                        <a:rPr lang="ru-RU" sz="2800" b="1" i="1">
                          <a:latin typeface="Cambria Math"/>
                        </a:rPr>
                        <m:t>=</m:t>
                      </m:r>
                      <m:r>
                        <a:rPr lang="ru-RU" sz="2800" b="1" i="1">
                          <a:latin typeface="Cambria Math"/>
                        </a:rPr>
                        <m:t>𝟐</m:t>
                      </m:r>
                      <m:rad>
                        <m:radPr>
                          <m:degHide m:val="on"/>
                          <m:ctrlPr>
                            <a:rPr lang="ru-RU" sz="2800" b="1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ru-RU" sz="2800" b="1" i="1">
                              <a:latin typeface="Cambria Math"/>
                            </a:rPr>
                            <m:t>𝟔</m:t>
                          </m:r>
                        </m:e>
                      </m:rad>
                      <m:d>
                        <m:dPr>
                          <m:ctrlPr>
                            <a:rPr lang="ru-RU" sz="28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2800" b="1" i="1">
                              <a:latin typeface="Cambria Math"/>
                            </a:rPr>
                            <m:t>см</m:t>
                          </m:r>
                        </m:e>
                      </m:d>
                    </m:oMath>
                  </m:oMathPara>
                </a14:m>
                <a:endParaRPr lang="ru-RU" sz="2800" b="1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0" name="Прямоугольник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5073" y="3717882"/>
                <a:ext cx="3461397" cy="107927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Прямоугольник 31"/>
              <p:cNvSpPr/>
              <p:nvPr/>
            </p:nvSpPr>
            <p:spPr>
              <a:xfrm>
                <a:off x="2474302" y="4725144"/>
                <a:ext cx="6669698" cy="6944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b="1" i="1" dirty="0">
                    <a:latin typeface="Times New Roman" pitchFamily="18" charset="0"/>
                    <a:cs typeface="Times New Roman" pitchFamily="18" charset="0"/>
                  </a:rPr>
                  <a:t>4)</a:t>
                </a:r>
                <a:r>
                  <a:rPr lang="en-US" sz="2800" b="1" i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8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800" b="1" i="1">
                            <a:latin typeface="Cambria Math"/>
                          </a:rPr>
                          <m:t>𝑺</m:t>
                        </m:r>
                      </m:e>
                      <m:sub>
                        <m:r>
                          <a:rPr lang="ru-RU" sz="2800" b="1" i="1">
                            <a:latin typeface="Cambria Math"/>
                          </a:rPr>
                          <m:t>осн.</m:t>
                        </m:r>
                      </m:sub>
                    </m:sSub>
                    <m:r>
                      <a:rPr lang="ru-RU" sz="2800" b="1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ru-RU" sz="28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latin typeface="Cambria Math"/>
                          </a:rPr>
                          <m:t>𝒂</m:t>
                        </m:r>
                      </m:e>
                      <m:sup>
                        <m:r>
                          <a:rPr lang="ru-RU" sz="2800" b="1" i="1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ru-RU" sz="2800" b="1" i="1">
                        <a:latin typeface="Cambria Math"/>
                      </a:rPr>
                      <m:t>;</m:t>
                    </m:r>
                    <m:r>
                      <m:rPr>
                        <m:nor/>
                      </m:rPr>
                      <a:rPr lang="ru-RU" sz="2800" b="1" i="1"/>
                      <m:t> </m:t>
                    </m:r>
                    <m:sSub>
                      <m:sSubPr>
                        <m:ctrlPr>
                          <a:rPr lang="ru-RU" sz="28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800" b="1" i="1">
                            <a:latin typeface="Cambria Math"/>
                          </a:rPr>
                          <m:t>𝑺</m:t>
                        </m:r>
                      </m:e>
                      <m:sub>
                        <m:r>
                          <a:rPr lang="ru-RU" sz="2800" b="1" i="1">
                            <a:latin typeface="Cambria Math"/>
                          </a:rPr>
                          <m:t>осн.</m:t>
                        </m:r>
                      </m:sub>
                    </m:sSub>
                    <m:r>
                      <a:rPr lang="ru-RU" sz="2800" b="1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ru-RU" sz="28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sz="28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ru-RU" sz="2800" b="1" i="1">
                                <a:latin typeface="Cambria Math"/>
                              </a:rPr>
                              <m:t>𝟐</m:t>
                            </m:r>
                            <m:rad>
                              <m:radPr>
                                <m:degHide m:val="on"/>
                                <m:ctrlPr>
                                  <a:rPr lang="ru-RU" sz="2800" b="1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sz="2800" b="1" i="1">
                                    <a:latin typeface="Cambria Math"/>
                                  </a:rPr>
                                  <m:t>𝟔</m:t>
                                </m:r>
                              </m:e>
                            </m:rad>
                          </m:e>
                        </m:d>
                      </m:e>
                      <m:sup>
                        <m:r>
                          <a:rPr lang="ru-RU" sz="2800" b="1" i="1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ru-RU" sz="2800" b="1" i="1">
                        <a:latin typeface="Cambria Math"/>
                      </a:rPr>
                      <m:t>=</m:t>
                    </m:r>
                    <m:r>
                      <a:rPr lang="ru-RU" sz="2800" b="1" i="1">
                        <a:latin typeface="Cambria Math"/>
                      </a:rPr>
                      <m:t>𝟐𝟒</m:t>
                    </m:r>
                    <m:d>
                      <m:dPr>
                        <m:ctrlPr>
                          <a:rPr lang="ru-RU" sz="28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sz="2800" b="1" i="1">
                            <a:latin typeface="Cambria Math"/>
                          </a:rPr>
                          <m:t>с</m:t>
                        </m:r>
                        <m:sSup>
                          <m:sSupPr>
                            <m:ctrlPr>
                              <a:rPr lang="ru-RU" sz="28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2800" b="1" i="1">
                                <a:latin typeface="Cambria Math"/>
                              </a:rPr>
                              <m:t>м</m:t>
                            </m:r>
                          </m:e>
                          <m:sup>
                            <m:r>
                              <a:rPr lang="ru-RU" sz="2800" b="1" i="1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e>
                    </m:d>
                  </m:oMath>
                </a14:m>
                <a:endParaRPr lang="ru-RU" sz="2800" b="1" i="1" dirty="0"/>
              </a:p>
            </p:txBody>
          </p:sp>
        </mc:Choice>
        <mc:Fallback xmlns="">
          <p:sp>
            <p:nvSpPr>
              <p:cNvPr id="32" name="Прямоугольник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4302" y="4725144"/>
                <a:ext cx="6669698" cy="694421"/>
              </a:xfrm>
              <a:prstGeom prst="rect">
                <a:avLst/>
              </a:prstGeom>
              <a:blipFill rotWithShape="1">
                <a:blip r:embed="rId7"/>
                <a:stretch>
                  <a:fillRect l="-1920" b="-1929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Прямоугольник 32"/>
              <p:cNvSpPr/>
              <p:nvPr/>
            </p:nvSpPr>
            <p:spPr>
              <a:xfrm>
                <a:off x="2411760" y="5589240"/>
                <a:ext cx="3960956" cy="5786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b="1" i="1" dirty="0">
                    <a:latin typeface="Times New Roman" pitchFamily="18" charset="0"/>
                    <a:cs typeface="Times New Roman" pitchFamily="18" charset="0"/>
                  </a:rPr>
                  <a:t>5) V </a:t>
                </a:r>
                <a14:m>
                  <m:oMath xmlns:m="http://schemas.openxmlformats.org/officeDocument/2006/math">
                    <m:r>
                      <a:rPr lang="ru-RU" sz="2800" b="1" i="1">
                        <a:latin typeface="Cambria Math"/>
                      </a:rPr>
                      <m:t>=</m:t>
                    </m:r>
                    <m:r>
                      <a:rPr lang="ru-RU" sz="2800" b="1" i="1">
                        <a:latin typeface="Cambria Math"/>
                      </a:rPr>
                      <m:t>𝟐𝟒</m:t>
                    </m:r>
                    <m:r>
                      <a:rPr lang="ru-RU" sz="2800" b="1" i="1">
                        <a:latin typeface="Cambria Math"/>
                      </a:rPr>
                      <m:t>⋅</m:t>
                    </m:r>
                    <m:r>
                      <a:rPr lang="ru-RU" sz="2800" b="1" i="1">
                        <a:latin typeface="Cambria Math"/>
                      </a:rPr>
                      <m:t>𝟒</m:t>
                    </m:r>
                    <m:r>
                      <a:rPr lang="ru-RU" sz="2800" b="1" i="1">
                        <a:latin typeface="Cambria Math"/>
                      </a:rPr>
                      <m:t>=</m:t>
                    </m:r>
                    <m:r>
                      <a:rPr lang="ru-RU" sz="2800" b="1" i="1">
                        <a:latin typeface="Cambria Math"/>
                      </a:rPr>
                      <m:t>𝟗𝟔</m:t>
                    </m:r>
                    <m:d>
                      <m:dPr>
                        <m:ctrlPr>
                          <a:rPr lang="ru-RU" sz="28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sz="2800" b="1" i="1">
                            <a:latin typeface="Cambria Math"/>
                          </a:rPr>
                          <m:t>с</m:t>
                        </m:r>
                        <m:sSup>
                          <m:sSupPr>
                            <m:ctrlPr>
                              <a:rPr lang="ru-RU" sz="28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2800" b="1" i="1">
                                <a:latin typeface="Cambria Math"/>
                              </a:rPr>
                              <m:t>м</m:t>
                            </m:r>
                          </m:e>
                          <m:sup>
                            <m:r>
                              <a:rPr lang="ru-RU" sz="2800" b="1" i="1">
                                <a:latin typeface="Cambria Math"/>
                              </a:rPr>
                              <m:t>𝟑</m:t>
                            </m:r>
                          </m:sup>
                        </m:sSup>
                      </m:e>
                    </m:d>
                  </m:oMath>
                </a14:m>
                <a:endParaRPr lang="ru-RU" sz="2800" b="1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3" name="Прямоугольник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5589240"/>
                <a:ext cx="3960956" cy="578685"/>
              </a:xfrm>
              <a:prstGeom prst="rect">
                <a:avLst/>
              </a:prstGeom>
              <a:blipFill rotWithShape="1">
                <a:blip r:embed="rId8"/>
                <a:stretch>
                  <a:fillRect l="-3236" t="-6316" b="-231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Прямоугольник 46"/>
              <p:cNvSpPr/>
              <p:nvPr/>
            </p:nvSpPr>
            <p:spPr>
              <a:xfrm>
                <a:off x="2333400" y="6164736"/>
                <a:ext cx="4035015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uk-UA" sz="3600" b="1" i="1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Відповідь:   </a:t>
                </a:r>
                <a:r>
                  <a:rPr lang="uk-UA" sz="3600" dirty="0"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96 </a:t>
                </a:r>
                <a14:m>
                  <m:oMath xmlns:m="http://schemas.openxmlformats.org/officeDocument/2006/math">
                    <m:r>
                      <a:rPr lang="ru-RU" sz="3600" b="0" i="0">
                        <a:solidFill>
                          <a:schemeClr val="tx1"/>
                        </a:solidFill>
                        <a:effectLst/>
                        <a:latin typeface="Cambria Math"/>
                      </a:rPr>
                      <m:t>с</m:t>
                    </m:r>
                    <m:sSup>
                      <m:sSupPr>
                        <m:ctrlPr>
                          <a:rPr lang="ru-RU" sz="36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3600" b="0" i="0">
                            <a:solidFill>
                              <a:schemeClr val="tx1"/>
                            </a:solidFill>
                            <a:effectLst/>
                            <a:latin typeface="Cambria Math"/>
                          </a:rPr>
                          <m:t>м</m:t>
                        </m:r>
                      </m:e>
                      <m:sup>
                        <m:r>
                          <a:rPr lang="ru-RU" sz="3600" b="0" i="0">
                            <a:solidFill>
                              <a:schemeClr val="tx1"/>
                            </a:solidFill>
                            <a:effectLst/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uk-UA" sz="3600" b="1" i="1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ru-RU" sz="36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7" name="Прямоугольник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3400" y="6164736"/>
                <a:ext cx="4035015" cy="646331"/>
              </a:xfrm>
              <a:prstGeom prst="rect">
                <a:avLst/>
              </a:prstGeom>
              <a:blipFill rotWithShape="1">
                <a:blip r:embed="rId9"/>
                <a:stretch>
                  <a:fillRect l="-4834" t="-15094" b="-4150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Прямоугольник 42"/>
              <p:cNvSpPr/>
              <p:nvPr/>
            </p:nvSpPr>
            <p:spPr>
              <a:xfrm>
                <a:off x="7333413" y="1436772"/>
                <a:ext cx="63190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1" i="1" smtClean="0">
                          <a:latin typeface="Cambria Math"/>
                        </a:rPr>
                        <m:t>𝟒</m:t>
                      </m:r>
                      <m:r>
                        <a:rPr lang="uk-UA" b="1" i="1" smtClean="0">
                          <a:latin typeface="Cambria Math"/>
                        </a:rPr>
                        <m:t>см</m:t>
                      </m:r>
                    </m:oMath>
                  </m:oMathPara>
                </a14:m>
                <a:endParaRPr lang="ru-RU" b="1" dirty="0"/>
              </a:p>
            </p:txBody>
          </p:sp>
        </mc:Choice>
        <mc:Fallback xmlns="">
          <p:sp>
            <p:nvSpPr>
              <p:cNvPr id="43" name="Прямоугольник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3413" y="1436772"/>
                <a:ext cx="631903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0" name="Прямая соединительная линия 49"/>
          <p:cNvCxnSpPr/>
          <p:nvPr/>
        </p:nvCxnSpPr>
        <p:spPr>
          <a:xfrm flipV="1">
            <a:off x="7127752" y="1708059"/>
            <a:ext cx="241133" cy="1317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flipV="1">
            <a:off x="7164038" y="1773374"/>
            <a:ext cx="241133" cy="1317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8750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2" grpId="0" animBg="1"/>
      <p:bldP spid="39" grpId="0" animBg="1"/>
      <p:bldP spid="24" grpId="0"/>
      <p:bldP spid="27" grpId="0"/>
      <p:bldP spid="30" grpId="0"/>
      <p:bldP spid="32" grpId="0"/>
      <p:bldP spid="33" grpId="0"/>
      <p:bldP spid="4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Скругленный прямоугольник 55"/>
          <p:cNvSpPr/>
          <p:nvPr/>
        </p:nvSpPr>
        <p:spPr>
          <a:xfrm>
            <a:off x="5936716" y="1621438"/>
            <a:ext cx="742741" cy="502782"/>
          </a:xfrm>
          <a:prstGeom prst="roundRect">
            <a:avLst/>
          </a:prstGeom>
          <a:solidFill>
            <a:srgbClr val="FFFF00">
              <a:alpha val="3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7365713" y="4714383"/>
            <a:ext cx="1199205" cy="502782"/>
          </a:xfrm>
          <a:prstGeom prst="roundRect">
            <a:avLst/>
          </a:prstGeom>
          <a:solidFill>
            <a:srgbClr val="FFFF00">
              <a:alpha val="3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H="1">
            <a:off x="690642" y="2124220"/>
            <a:ext cx="1" cy="25119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683568" y="2104797"/>
            <a:ext cx="1440160" cy="74657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2123728" y="1772816"/>
            <a:ext cx="1800200" cy="107856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676275" y="1772816"/>
            <a:ext cx="3247653" cy="322684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316439" y="4431287"/>
            <a:ext cx="3898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3923928" y="3933056"/>
            <a:ext cx="3898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В</a:t>
            </a:r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2042377" y="5261618"/>
            <a:ext cx="3898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С</a:t>
            </a:r>
          </a:p>
        </p:txBody>
      </p:sp>
      <p:sp>
        <p:nvSpPr>
          <p:cNvPr id="15" name="Text Box 22"/>
          <p:cNvSpPr txBox="1">
            <a:spLocks noChangeArrowheads="1"/>
          </p:cNvSpPr>
          <p:nvPr/>
        </p:nvSpPr>
        <p:spPr bwMode="auto">
          <a:xfrm>
            <a:off x="251520" y="1772816"/>
            <a:ext cx="49671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endParaRPr lang="uk-UA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 Box 21"/>
          <p:cNvSpPr txBox="1">
            <a:spLocks noChangeArrowheads="1"/>
          </p:cNvSpPr>
          <p:nvPr/>
        </p:nvSpPr>
        <p:spPr bwMode="auto">
          <a:xfrm>
            <a:off x="3940478" y="1403484"/>
            <a:ext cx="49244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endParaRPr lang="uk-UA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 Box 20"/>
          <p:cNvSpPr txBox="1">
            <a:spLocks noChangeArrowheads="1"/>
          </p:cNvSpPr>
          <p:nvPr/>
        </p:nvSpPr>
        <p:spPr bwMode="auto">
          <a:xfrm>
            <a:off x="2073892" y="2752044"/>
            <a:ext cx="49244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endParaRPr lang="uk-UA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 rot="16200000">
            <a:off x="1522177" y="3462136"/>
            <a:ext cx="850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i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см</a:t>
            </a:r>
          </a:p>
        </p:txBody>
      </p:sp>
      <p:sp>
        <p:nvSpPr>
          <p:cNvPr id="19" name="TextBox 18"/>
          <p:cNvSpPr txBox="1"/>
          <p:nvPr/>
        </p:nvSpPr>
        <p:spPr>
          <a:xfrm rot="1950082">
            <a:off x="961443" y="4962235"/>
            <a:ext cx="1005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i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см</a:t>
            </a:r>
          </a:p>
        </p:txBody>
      </p:sp>
      <p:sp>
        <p:nvSpPr>
          <p:cNvPr id="20" name="TextBox 19"/>
          <p:cNvSpPr txBox="1"/>
          <p:nvPr/>
        </p:nvSpPr>
        <p:spPr>
          <a:xfrm rot="19573787">
            <a:off x="2817798" y="4657709"/>
            <a:ext cx="850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i="1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см</a:t>
            </a: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flipH="1">
            <a:off x="2121386" y="2867662"/>
            <a:ext cx="1" cy="247740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H="1">
            <a:off x="3906907" y="1772816"/>
            <a:ext cx="14368" cy="24946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V="1">
            <a:off x="676275" y="4299396"/>
            <a:ext cx="3247653" cy="322684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V="1">
            <a:off x="2123728" y="4299396"/>
            <a:ext cx="1800200" cy="107856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683568" y="4631377"/>
            <a:ext cx="1440160" cy="74657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V="1">
            <a:off x="1899885" y="5133975"/>
            <a:ext cx="252765" cy="1276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V="1">
            <a:off x="1947510" y="2624401"/>
            <a:ext cx="252765" cy="1276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2128515" y="5133976"/>
            <a:ext cx="176535" cy="14287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2180579" y="2624401"/>
            <a:ext cx="153046" cy="1187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Прямоугольник 44"/>
          <p:cNvSpPr/>
          <p:nvPr/>
        </p:nvSpPr>
        <p:spPr>
          <a:xfrm>
            <a:off x="5117585" y="836712"/>
            <a:ext cx="27667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Розв’язання:</a:t>
            </a:r>
            <a:endParaRPr lang="ru-RU" sz="3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Прямоугольник 45"/>
              <p:cNvSpPr/>
              <p:nvPr/>
            </p:nvSpPr>
            <p:spPr>
              <a:xfrm>
                <a:off x="5148064" y="1560029"/>
                <a:ext cx="210025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b="1" i="1" dirty="0">
                    <a:latin typeface="Times New Roman" pitchFamily="18" charset="0"/>
                    <a:cs typeface="Times New Roman" pitchFamily="18" charset="0"/>
                  </a:rPr>
                  <a:t>V </a:t>
                </a:r>
                <a14:m>
                  <m:oMath xmlns:m="http://schemas.openxmlformats.org/officeDocument/2006/math">
                    <m:r>
                      <a:rPr lang="ru-RU" sz="2800" b="1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ru-RU" sz="28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800" b="1" i="1">
                            <a:latin typeface="Cambria Math"/>
                          </a:rPr>
                          <m:t>𝑺</m:t>
                        </m:r>
                      </m:e>
                      <m:sub>
                        <m:r>
                          <a:rPr lang="ru-RU" sz="2800" b="1" i="1">
                            <a:latin typeface="Cambria Math"/>
                          </a:rPr>
                          <m:t>осн.</m:t>
                        </m:r>
                      </m:sub>
                    </m:sSub>
                    <m:r>
                      <a:rPr lang="ru-RU" sz="2800" b="1" i="1">
                        <a:latin typeface="Cambria Math"/>
                      </a:rPr>
                      <m:t>⋅</m:t>
                    </m:r>
                    <m:r>
                      <a:rPr lang="en-US" sz="2800" b="1" i="1" smtClean="0">
                        <a:latin typeface="Cambria Math"/>
                      </a:rPr>
                      <m:t>𝑯</m:t>
                    </m:r>
                  </m:oMath>
                </a14:m>
                <a:endParaRPr lang="ru-RU" sz="2800" b="1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6" name="Прямоугольник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1560029"/>
                <a:ext cx="2100255" cy="523220"/>
              </a:xfrm>
              <a:prstGeom prst="rect">
                <a:avLst/>
              </a:prstGeom>
              <a:blipFill rotWithShape="1">
                <a:blip r:embed="rId2"/>
                <a:stretch>
                  <a:fillRect l="-5797" t="-11628" b="-313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401299" y="2234481"/>
                <a:ext cx="4707205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k-UA" sz="2800" b="1" i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1)</a:t>
                </a:r>
                <a:r>
                  <a:rPr lang="uk-UA" sz="2800" b="1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i="1" dirty="0">
                    <a:latin typeface="Times New Roman" pitchFamily="18" charset="0"/>
                    <a:cs typeface="Times New Roman" pitchFamily="18" charset="0"/>
                  </a:rPr>
                  <a:t>ABCA</a:t>
                </a:r>
                <a:r>
                  <a:rPr lang="uk-UA" sz="2800" i="1" baseline="-25000" dirty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sz="2800" i="1" dirty="0">
                    <a:latin typeface="Times New Roman" pitchFamily="18" charset="0"/>
                    <a:cs typeface="Times New Roman" pitchFamily="18" charset="0"/>
                  </a:rPr>
                  <a:t>B</a:t>
                </a:r>
                <a:r>
                  <a:rPr lang="uk-UA" sz="2800" i="1" baseline="-25000" dirty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sz="2800" i="1" dirty="0"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uk-UA" sz="2800" i="1" baseline="-25000" dirty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uk-UA" sz="2800" i="1" dirty="0">
                    <a:latin typeface="Times New Roman" pitchFamily="18" charset="0"/>
                    <a:cs typeface="Times New Roman" pitchFamily="18" charset="0"/>
                  </a:rPr>
                  <a:t> – </a:t>
                </a:r>
                <a:r>
                  <a:rPr lang="uk-UA" sz="2800" dirty="0">
                    <a:latin typeface="Times New Roman" pitchFamily="18" charset="0"/>
                    <a:cs typeface="Times New Roman" pitchFamily="18" charset="0"/>
                  </a:rPr>
                  <a:t>пряма призма, отже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k-UA" sz="28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  <a:cs typeface="Times New Roman" pitchFamily="18" charset="0"/>
                      </a:rPr>
                      <m:t>𝐶</m:t>
                    </m:r>
                    <m:r>
                      <a:rPr lang="en-US" sz="2800" i="1">
                        <a:latin typeface="Cambria Math"/>
                        <a:ea typeface="Cambria Math"/>
                        <a:cs typeface="Times New Roman" pitchFamily="18" charset="0"/>
                      </a:rPr>
                      <m:t>⊥</m:t>
                    </m:r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𝐴𝐵𝐶</m:t>
                        </m:r>
                      </m:e>
                    </m:d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uk-UA" sz="2800" dirty="0">
                    <a:latin typeface="Times New Roman" pitchFamily="18" charset="0"/>
                    <a:cs typeface="Times New Roman" pitchFamily="18" charset="0"/>
                  </a:rPr>
                  <a:t>і є висотою призми.</a:t>
                </a:r>
                <a:endParaRPr lang="ru-RU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1299" y="2234481"/>
                <a:ext cx="4707205" cy="1384995"/>
              </a:xfrm>
              <a:prstGeom prst="rect">
                <a:avLst/>
              </a:prstGeom>
              <a:blipFill rotWithShape="1">
                <a:blip r:embed="rId3"/>
                <a:stretch>
                  <a:fillRect l="-2720" t="-4405" r="-3886" b="-1145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Прямоугольник 47"/>
              <p:cNvSpPr/>
              <p:nvPr/>
            </p:nvSpPr>
            <p:spPr>
              <a:xfrm>
                <a:off x="4643936" y="3702961"/>
                <a:ext cx="3960440" cy="7126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800" b="1" i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2)</a:t>
                </a:r>
                <a:r>
                  <a:rPr lang="ru-RU" sz="2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800" i="1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ru-RU" sz="2800">
                            <a:latin typeface="Cambria Math"/>
                          </a:rPr>
                          <m:t>осн.</m:t>
                        </m:r>
                      </m:sub>
                    </m:sSub>
                    <m:r>
                      <a:rPr lang="ru-RU" sz="280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80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sz="280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ru-RU" sz="2800">
                        <a:latin typeface="Cambria Math"/>
                      </a:rPr>
                      <m:t>⋅</m:t>
                    </m:r>
                    <m:r>
                      <a:rPr lang="ru-RU" sz="2800" i="1">
                        <a:latin typeface="Cambria Math"/>
                      </a:rPr>
                      <m:t>𝐵𝐶</m:t>
                    </m:r>
                    <m:r>
                      <a:rPr lang="ru-RU" sz="2800">
                        <a:latin typeface="Cambria Math"/>
                      </a:rPr>
                      <m:t>⋅</m:t>
                    </m:r>
                    <m:r>
                      <a:rPr lang="ru-RU" sz="2800" i="1">
                        <a:latin typeface="Cambria Math"/>
                      </a:rPr>
                      <m:t>𝐴𝐶</m:t>
                    </m:r>
                    <m:r>
                      <a:rPr lang="ru-RU" sz="2800">
                        <a:latin typeface="Cambria Math"/>
                      </a:rPr>
                      <m:t>;</m:t>
                    </m:r>
                    <m:r>
                      <m:rPr>
                        <m:nor/>
                      </m:rPr>
                      <a:rPr lang="ru-RU" sz="2800" i="1"/>
                      <m:t> </m:t>
                    </m:r>
                  </m:oMath>
                </a14:m>
                <a:endParaRPr lang="uk-UA" sz="2800" i="1" dirty="0"/>
              </a:p>
            </p:txBody>
          </p:sp>
        </mc:Choice>
        <mc:Fallback xmlns="">
          <p:sp>
            <p:nvSpPr>
              <p:cNvPr id="48" name="Прямоугольник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3936" y="3702961"/>
                <a:ext cx="3960440" cy="712631"/>
              </a:xfrm>
              <a:prstGeom prst="rect">
                <a:avLst/>
              </a:prstGeom>
              <a:blipFill rotWithShape="1">
                <a:blip r:embed="rId4"/>
                <a:stretch>
                  <a:fillRect l="-3236" b="-940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Прямоугольник 48"/>
              <p:cNvSpPr/>
              <p:nvPr/>
            </p:nvSpPr>
            <p:spPr>
              <a:xfrm>
                <a:off x="4436761" y="4484411"/>
                <a:ext cx="437478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2800" i="1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ru-RU" sz="2800">
                              <a:latin typeface="Cambria Math"/>
                            </a:rPr>
                            <m:t>осн.</m:t>
                          </m:r>
                        </m:sub>
                      </m:sSub>
                      <m:r>
                        <a:rPr lang="ru-RU" sz="280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ru-RU" sz="280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ru-RU" sz="2800">
                          <a:latin typeface="Cambria Math"/>
                        </a:rPr>
                        <m:t>⋅5⋅2=5</m:t>
                      </m:r>
                      <m:d>
                        <m:dPr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2800">
                              <a:latin typeface="Cambria Math"/>
                            </a:rPr>
                            <m:t>с</m:t>
                          </m:r>
                          <m:sSup>
                            <m:sSupPr>
                              <m:ctrlPr>
                                <a:rPr lang="ru-RU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sz="2800">
                                  <a:latin typeface="Cambria Math"/>
                                </a:rPr>
                                <m:t>м</m:t>
                              </m:r>
                            </m:e>
                            <m:sup>
                              <m:r>
                                <a:rPr lang="ru-RU" sz="280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ru-RU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9" name="Прямоугольник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6761" y="4484411"/>
                <a:ext cx="4374789" cy="89896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Прямоугольник 49"/>
              <p:cNvSpPr/>
              <p:nvPr/>
            </p:nvSpPr>
            <p:spPr>
              <a:xfrm>
                <a:off x="4349148" y="5589240"/>
                <a:ext cx="3685176" cy="5786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800" b="1" i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3)</a:t>
                </a:r>
                <a:r>
                  <a:rPr lang="ru-RU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V </a:t>
                </a:r>
                <a14:m>
                  <m:oMath xmlns:m="http://schemas.openxmlformats.org/officeDocument/2006/math">
                    <m:r>
                      <a:rPr lang="ru-RU" sz="2800">
                        <a:latin typeface="Cambria Math"/>
                      </a:rPr>
                      <m:t>=5⋅3=15</m:t>
                    </m:r>
                    <m:d>
                      <m:d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sz="2800">
                            <a:latin typeface="Cambria Math"/>
                          </a:rPr>
                          <m:t>с</m:t>
                        </m:r>
                        <m:sSup>
                          <m:sSupPr>
                            <m:ctrlPr>
                              <a:rPr lang="ru-RU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2800">
                                <a:latin typeface="Cambria Math"/>
                              </a:rPr>
                              <m:t>м</m:t>
                            </m:r>
                          </m:e>
                          <m:sup>
                            <m:r>
                              <a:rPr lang="ru-RU" sz="2800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e>
                    </m:d>
                  </m:oMath>
                </a14:m>
                <a:endParaRPr lang="ru-RU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0" name="Прямоугольник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9148" y="5589240"/>
                <a:ext cx="3685176" cy="578685"/>
              </a:xfrm>
              <a:prstGeom prst="rect">
                <a:avLst/>
              </a:prstGeom>
              <a:blipFill rotWithShape="1">
                <a:blip r:embed="rId6"/>
                <a:stretch>
                  <a:fillRect l="-3306" t="-6316" b="-231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Прямоугольник 50"/>
              <p:cNvSpPr/>
              <p:nvPr/>
            </p:nvSpPr>
            <p:spPr>
              <a:xfrm>
                <a:off x="3489313" y="6164736"/>
                <a:ext cx="4035015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uk-UA" sz="3600" b="1" i="1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Відповідь:   </a:t>
                </a:r>
                <a:r>
                  <a:rPr lang="en-US" sz="3600" dirty="0"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15</a:t>
                </a:r>
                <a:r>
                  <a:rPr lang="uk-UA" sz="3600" dirty="0"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3600" b="0" i="0">
                        <a:solidFill>
                          <a:schemeClr val="tx1"/>
                        </a:solidFill>
                        <a:effectLst/>
                        <a:latin typeface="Cambria Math"/>
                      </a:rPr>
                      <m:t>с</m:t>
                    </m:r>
                    <m:sSup>
                      <m:sSupPr>
                        <m:ctrlPr>
                          <a:rPr lang="ru-RU" sz="36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3600" b="0" i="0">
                            <a:solidFill>
                              <a:schemeClr val="tx1"/>
                            </a:solidFill>
                            <a:effectLst/>
                            <a:latin typeface="Cambria Math"/>
                          </a:rPr>
                          <m:t>м</m:t>
                        </m:r>
                      </m:e>
                      <m:sup>
                        <m:r>
                          <a:rPr lang="ru-RU" sz="3600" b="0" i="0">
                            <a:solidFill>
                              <a:schemeClr val="tx1"/>
                            </a:solidFill>
                            <a:effectLst/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uk-UA" sz="3600" b="1" i="1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ru-RU" sz="36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1" name="Прямоугольник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9313" y="6164736"/>
                <a:ext cx="4035015" cy="646331"/>
              </a:xfrm>
              <a:prstGeom prst="rect">
                <a:avLst/>
              </a:prstGeom>
              <a:blipFill rotWithShape="1">
                <a:blip r:embed="rId7"/>
                <a:stretch>
                  <a:fillRect l="-4683" t="-15094" b="-4150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Прямоугольник 51"/>
              <p:cNvSpPr/>
              <p:nvPr/>
            </p:nvSpPr>
            <p:spPr>
              <a:xfrm>
                <a:off x="1210091" y="5725454"/>
                <a:ext cx="1205971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𝑉</m:t>
                      </m:r>
                      <m:r>
                        <a:rPr lang="en-US" sz="3200" b="0" i="1" smtClean="0">
                          <a:latin typeface="Cambria Math"/>
                        </a:rPr>
                        <m:t> − ?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52" name="Прямоугольник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0091" y="5725454"/>
                <a:ext cx="1205971" cy="58477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Прямоугольник 52"/>
              <p:cNvSpPr/>
              <p:nvPr/>
            </p:nvSpPr>
            <p:spPr>
              <a:xfrm>
                <a:off x="7333413" y="1436772"/>
                <a:ext cx="63190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k-UA" b="1" i="1" smtClean="0">
                          <a:latin typeface="Cambria Math"/>
                        </a:rPr>
                        <m:t>𝟑</m:t>
                      </m:r>
                      <m:r>
                        <a:rPr lang="uk-UA" b="1" i="1" smtClean="0">
                          <a:latin typeface="Cambria Math"/>
                        </a:rPr>
                        <m:t>см</m:t>
                      </m:r>
                    </m:oMath>
                  </m:oMathPara>
                </a14:m>
                <a:endParaRPr lang="ru-RU" b="1" dirty="0"/>
              </a:p>
            </p:txBody>
          </p:sp>
        </mc:Choice>
        <mc:Fallback xmlns="">
          <p:sp>
            <p:nvSpPr>
              <p:cNvPr id="53" name="Прямоугольник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3413" y="1436772"/>
                <a:ext cx="631903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4" name="Прямая соединительная линия 53"/>
          <p:cNvCxnSpPr/>
          <p:nvPr/>
        </p:nvCxnSpPr>
        <p:spPr>
          <a:xfrm flipV="1">
            <a:off x="7127752" y="1708059"/>
            <a:ext cx="241133" cy="1317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flipV="1">
            <a:off x="7164038" y="1773374"/>
            <a:ext cx="241133" cy="1317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0612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2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5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7" grpId="0" animBg="1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uk-UA" sz="3200" b="1" u="sng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ПОНЯТТЯ ОБ</a:t>
            </a:r>
            <a:r>
              <a:rPr lang="en-US" sz="3200" b="1" u="sng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’</a:t>
            </a:r>
            <a:r>
              <a:rPr lang="uk-UA" sz="3200" b="1" u="sng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ЄМУ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16832"/>
            <a:ext cx="8928992" cy="5256584"/>
          </a:xfrm>
        </p:spPr>
        <p:txBody>
          <a:bodyPr>
            <a:noAutofit/>
          </a:bodyPr>
          <a:lstStyle/>
          <a:p>
            <a:pPr marL="812800" indent="12700" eaLnBrk="1" hangingPunct="1">
              <a:lnSpc>
                <a:spcPct val="80000"/>
              </a:lnSpc>
              <a:buFontTx/>
              <a:buNone/>
            </a:pP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Для геометричних тіл </a:t>
            </a:r>
            <a:r>
              <a:rPr lang="uk-UA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об</a:t>
            </a:r>
            <a:r>
              <a:rPr lang="en-US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’</a:t>
            </a:r>
            <a:r>
              <a:rPr lang="uk-UA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єм</a:t>
            </a:r>
            <a:r>
              <a:rPr lang="uk-UA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 – це додатна величина, числове значення якої має такі </a:t>
            </a:r>
            <a:r>
              <a:rPr lang="uk-UA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властивості:</a:t>
            </a:r>
          </a:p>
          <a:p>
            <a:pPr marL="812800" indent="12700" eaLnBrk="1" hangingPunct="1">
              <a:lnSpc>
                <a:spcPct val="80000"/>
              </a:lnSpc>
              <a:buFontTx/>
              <a:buNone/>
            </a:pPr>
            <a:r>
              <a:rPr lang="uk-UA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1. Рівні тіла мають рівні об</a:t>
            </a:r>
            <a:r>
              <a:rPr lang="en-US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’</a:t>
            </a:r>
            <a:r>
              <a:rPr lang="uk-UA" dirty="0" err="1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єми</a:t>
            </a:r>
            <a:r>
              <a:rPr lang="uk-UA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.</a:t>
            </a:r>
          </a:p>
          <a:p>
            <a:pPr marL="812800" indent="12700" eaLnBrk="1" hangingPunct="1">
              <a:lnSpc>
                <a:spcPct val="80000"/>
              </a:lnSpc>
              <a:buFontTx/>
              <a:buNone/>
            </a:pPr>
            <a:r>
              <a:rPr lang="uk-UA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2. Якщо тіло розбито на частини, які є простими тілами, то об</a:t>
            </a:r>
            <a:r>
              <a:rPr lang="en-US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’</a:t>
            </a:r>
            <a:r>
              <a:rPr lang="uk-UA" dirty="0" err="1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єм</a:t>
            </a:r>
            <a:r>
              <a:rPr lang="uk-UA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 цього тіла дорівнює сумі об</a:t>
            </a:r>
            <a:r>
              <a:rPr lang="en-US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’</a:t>
            </a:r>
            <a:r>
              <a:rPr lang="uk-UA" dirty="0" err="1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ємів</a:t>
            </a:r>
            <a:r>
              <a:rPr lang="uk-UA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 його частин.</a:t>
            </a:r>
          </a:p>
          <a:p>
            <a:pPr marL="812800" indent="12700" eaLnBrk="1" hangingPunct="1">
              <a:lnSpc>
                <a:spcPct val="80000"/>
              </a:lnSpc>
              <a:buFontTx/>
              <a:buNone/>
            </a:pPr>
            <a:r>
              <a:rPr lang="uk-UA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3. Об</a:t>
            </a:r>
            <a:r>
              <a:rPr lang="en-US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’</a:t>
            </a:r>
            <a:r>
              <a:rPr lang="uk-UA" dirty="0" err="1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єм</a:t>
            </a:r>
            <a:r>
              <a:rPr lang="uk-UA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 куба, ребро якого дорівнює одиниці довжини, дорівнює одній кубічній одиниці.</a:t>
            </a:r>
          </a:p>
          <a:p>
            <a:pPr marL="812800" indent="12700" eaLnBrk="1" hangingPunct="1">
              <a:lnSpc>
                <a:spcPct val="80000"/>
              </a:lnSpc>
            </a:pPr>
            <a:endParaRPr lang="uk-UA" b="1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34592" y="692696"/>
            <a:ext cx="6405760" cy="10772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Об'єм – це частина простору, яку займає  тіло.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spect="1" noChangeArrowheads="1"/>
          </p:cNvSpPr>
          <p:nvPr/>
        </p:nvSpPr>
        <p:spPr bwMode="auto">
          <a:xfrm>
            <a:off x="3216669" y="764704"/>
            <a:ext cx="2376264" cy="2376264"/>
          </a:xfrm>
          <a:prstGeom prst="rect">
            <a:avLst/>
          </a:prstGeom>
          <a:solidFill>
            <a:srgbClr val="00CC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Normal3" dir="r"/>
          </a:scene3d>
          <a:sp3d extrusionH="1801800" prstMaterial="legacyMatte">
            <a:bevelT w="13500" h="13500" prst="angle"/>
            <a:bevelB w="13500" h="13500" prst="angle"/>
            <a:extrusionClr>
              <a:srgbClr val="5BADFF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 rot="19879249">
            <a:off x="3063983" y="1537338"/>
            <a:ext cx="2695575" cy="830997"/>
          </a:xfrm>
          <a:prstGeom prst="rect">
            <a:avLst/>
          </a:prstGeom>
          <a:noFill/>
          <a:ln>
            <a:noFill/>
          </a:ln>
          <a:effectLst>
            <a:outerShdw dist="52363" dir="842175" algn="ctr" rotWithShape="0">
              <a:srgbClr val="323E4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1</a:t>
            </a:r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 </a:t>
            </a:r>
            <a:r>
              <a:rPr lang="uk-UA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куб. од.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3428999"/>
            <a:ext cx="8568952" cy="255454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32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Якщо уявити, що весь простір всередині геометричного тіла закладено такими кубиками, то кількість цих кубиків і буде числом, що дорівнює об'єму даного геометричного тіла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autoUpdateAnimBg="0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88640"/>
            <a:ext cx="3563938" cy="549275"/>
          </a:xfrm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uk-UA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Розглянемо об'ємні фігури:</a:t>
            </a:r>
            <a:endParaRPr lang="ru-RU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itchFamily="18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786036" y="188913"/>
            <a:ext cx="5364162" cy="575945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Вони складаються з рівної кількості однакових кубиків. Про такі фігури можна сказати, що їх </a:t>
            </a: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об'єми рівні. </a:t>
            </a:r>
          </a:p>
          <a:p>
            <a:pPr>
              <a:lnSpc>
                <a:spcPct val="90000"/>
              </a:lnSpc>
              <a:buFontTx/>
              <a:buNone/>
            </a:pP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А ось об'єм прямокутного паралелепіпеда, зображеного на рис. </a:t>
            </a: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1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 у два рази більший за об'єм прямокутного паралелепіпеда, зображеного на рис. </a:t>
            </a: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2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itchFamily="18" charset="0"/>
            </a:endParaRPr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2">
            <a:lum contras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052513"/>
            <a:ext cx="81915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3">
            <a:lum contras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1268413"/>
            <a:ext cx="157162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2" name="Picture 6"/>
          <p:cNvPicPr>
            <a:picLocks noChangeAspect="1" noChangeArrowheads="1"/>
          </p:cNvPicPr>
          <p:nvPr/>
        </p:nvPicPr>
        <p:blipFill>
          <a:blip r:embed="rId4">
            <a:lum contras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5013325"/>
            <a:ext cx="1990725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3" name="Picture 7"/>
          <p:cNvPicPr>
            <a:picLocks noChangeAspect="1" noChangeArrowheads="1"/>
          </p:cNvPicPr>
          <p:nvPr/>
        </p:nvPicPr>
        <p:blipFill>
          <a:blip r:embed="rId5">
            <a:lum contras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068638"/>
            <a:ext cx="1952625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584" name="WordArt 8"/>
          <p:cNvSpPr>
            <a:spLocks noChangeArrowheads="1" noChangeShapeType="1" noTextEdit="1"/>
          </p:cNvSpPr>
          <p:nvPr/>
        </p:nvSpPr>
        <p:spPr bwMode="auto">
          <a:xfrm>
            <a:off x="755650" y="4797425"/>
            <a:ext cx="800100" cy="3603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рис.1</a:t>
            </a:r>
          </a:p>
        </p:txBody>
      </p:sp>
      <p:sp>
        <p:nvSpPr>
          <p:cNvPr id="24585" name="WordArt 9"/>
          <p:cNvSpPr>
            <a:spLocks noChangeArrowheads="1" noChangeShapeType="1" noTextEdit="1"/>
          </p:cNvSpPr>
          <p:nvPr/>
        </p:nvSpPr>
        <p:spPr bwMode="auto">
          <a:xfrm>
            <a:off x="2484438" y="6237288"/>
            <a:ext cx="800100" cy="36036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рис. 2</a:t>
            </a:r>
          </a:p>
        </p:txBody>
      </p:sp>
      <p:pic>
        <p:nvPicPr>
          <p:cNvPr id="24586" name="Picture 10" descr="1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5876925"/>
            <a:ext cx="105727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3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3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2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30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31" presetID="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3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38" presetID="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build="p"/>
      <p:bldP spid="24579" grpId="0" build="p"/>
      <p:bldP spid="24584" grpId="0" animBg="1"/>
      <p:bldP spid="2458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215702" y="5661248"/>
            <a:ext cx="161999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V =</a:t>
            </a:r>
            <a:endParaRPr lang="en-GB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itchFamily="18" charset="0"/>
            </a:endParaRPr>
          </a:p>
        </p:txBody>
      </p:sp>
      <p:grpSp>
        <p:nvGrpSpPr>
          <p:cNvPr id="16411" name="Group 27"/>
          <p:cNvGrpSpPr>
            <a:grpSpLocks/>
          </p:cNvGrpSpPr>
          <p:nvPr/>
        </p:nvGrpSpPr>
        <p:grpSpPr bwMode="auto">
          <a:xfrm>
            <a:off x="1557338" y="809625"/>
            <a:ext cx="6962775" cy="4787900"/>
            <a:chOff x="981" y="510"/>
            <a:chExt cx="4386" cy="3016"/>
          </a:xfrm>
        </p:grpSpPr>
        <p:sp>
          <p:nvSpPr>
            <p:cNvPr id="16404" name="Freeform 20"/>
            <p:cNvSpPr>
              <a:spLocks/>
            </p:cNvSpPr>
            <p:nvPr/>
          </p:nvSpPr>
          <p:spPr bwMode="auto">
            <a:xfrm>
              <a:off x="981" y="2568"/>
              <a:ext cx="3474" cy="958"/>
            </a:xfrm>
            <a:custGeom>
              <a:avLst/>
              <a:gdLst>
                <a:gd name="T0" fmla="*/ 0 w 3467"/>
                <a:gd name="T1" fmla="*/ 957 h 958"/>
                <a:gd name="T2" fmla="*/ 3467 w 3467"/>
                <a:gd name="T3" fmla="*/ 958 h 958"/>
                <a:gd name="T4" fmla="*/ 3467 w 3467"/>
                <a:gd name="T5" fmla="*/ 0 h 958"/>
                <a:gd name="T6" fmla="*/ 922 w 3467"/>
                <a:gd name="T7" fmla="*/ 0 h 958"/>
                <a:gd name="T8" fmla="*/ 0 w 3467"/>
                <a:gd name="T9" fmla="*/ 957 h 9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67" h="958">
                  <a:moveTo>
                    <a:pt x="0" y="957"/>
                  </a:moveTo>
                  <a:lnTo>
                    <a:pt x="3467" y="958"/>
                  </a:lnTo>
                  <a:lnTo>
                    <a:pt x="3467" y="0"/>
                  </a:lnTo>
                  <a:lnTo>
                    <a:pt x="922" y="0"/>
                  </a:lnTo>
                  <a:lnTo>
                    <a:pt x="0" y="957"/>
                  </a:lnTo>
                  <a:close/>
                </a:path>
              </a:pathLst>
            </a:custGeom>
            <a:gradFill rotWithShape="0">
              <a:gsLst>
                <a:gs pos="0">
                  <a:srgbClr val="1670CA"/>
                </a:gs>
                <a:gs pos="100000">
                  <a:srgbClr val="1468BC"/>
                </a:gs>
              </a:gsLst>
              <a:lin ang="5400000" scaled="1"/>
            </a:gradFill>
            <a:ln w="9525" cap="flat" cmpd="sng">
              <a:solidFill>
                <a:srgbClr val="166CC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405" name="Freeform 21"/>
            <p:cNvSpPr>
              <a:spLocks/>
            </p:cNvSpPr>
            <p:nvPr/>
          </p:nvSpPr>
          <p:spPr bwMode="auto">
            <a:xfrm>
              <a:off x="1911" y="1461"/>
              <a:ext cx="2545" cy="1109"/>
            </a:xfrm>
            <a:custGeom>
              <a:avLst/>
              <a:gdLst>
                <a:gd name="T0" fmla="*/ 1 w 2065"/>
                <a:gd name="T1" fmla="*/ 0 h 1117"/>
                <a:gd name="T2" fmla="*/ 2065 w 2065"/>
                <a:gd name="T3" fmla="*/ 0 h 1117"/>
                <a:gd name="T4" fmla="*/ 2065 w 2065"/>
                <a:gd name="T5" fmla="*/ 1117 h 1117"/>
                <a:gd name="T6" fmla="*/ 0 w 2065"/>
                <a:gd name="T7" fmla="*/ 1115 h 1117"/>
                <a:gd name="T8" fmla="*/ 1 w 2065"/>
                <a:gd name="T9" fmla="*/ 0 h 1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5" h="1117">
                  <a:moveTo>
                    <a:pt x="1" y="0"/>
                  </a:moveTo>
                  <a:lnTo>
                    <a:pt x="2065" y="0"/>
                  </a:lnTo>
                  <a:lnTo>
                    <a:pt x="2065" y="1117"/>
                  </a:lnTo>
                  <a:lnTo>
                    <a:pt x="0" y="111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197DE1"/>
            </a:solidFill>
            <a:ln w="9525" cap="flat" cmpd="sng">
              <a:solidFill>
                <a:srgbClr val="197DE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406" name="Freeform 22"/>
            <p:cNvSpPr>
              <a:spLocks/>
            </p:cNvSpPr>
            <p:nvPr/>
          </p:nvSpPr>
          <p:spPr bwMode="auto">
            <a:xfrm>
              <a:off x="989" y="1461"/>
              <a:ext cx="924" cy="2064"/>
            </a:xfrm>
            <a:custGeom>
              <a:avLst/>
              <a:gdLst>
                <a:gd name="T0" fmla="*/ 0 w 924"/>
                <a:gd name="T1" fmla="*/ 2064 h 2064"/>
                <a:gd name="T2" fmla="*/ 0 w 924"/>
                <a:gd name="T3" fmla="*/ 0 h 2064"/>
                <a:gd name="T4" fmla="*/ 924 w 924"/>
                <a:gd name="T5" fmla="*/ 0 h 2064"/>
                <a:gd name="T6" fmla="*/ 922 w 924"/>
                <a:gd name="T7" fmla="*/ 1107 h 2064"/>
                <a:gd name="T8" fmla="*/ 0 w 924"/>
                <a:gd name="T9" fmla="*/ 2064 h 20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24" h="2064">
                  <a:moveTo>
                    <a:pt x="0" y="2064"/>
                  </a:moveTo>
                  <a:lnTo>
                    <a:pt x="0" y="0"/>
                  </a:lnTo>
                  <a:lnTo>
                    <a:pt x="924" y="0"/>
                  </a:lnTo>
                  <a:lnTo>
                    <a:pt x="922" y="1107"/>
                  </a:lnTo>
                  <a:lnTo>
                    <a:pt x="0" y="2064"/>
                  </a:lnTo>
                  <a:close/>
                </a:path>
              </a:pathLst>
            </a:custGeom>
            <a:solidFill>
              <a:srgbClr val="308CE8"/>
            </a:solidFill>
            <a:ln w="9525" cap="flat" cmpd="sng">
              <a:solidFill>
                <a:srgbClr val="308CE8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407" name="Freeform 23"/>
            <p:cNvSpPr>
              <a:spLocks/>
            </p:cNvSpPr>
            <p:nvPr/>
          </p:nvSpPr>
          <p:spPr bwMode="auto">
            <a:xfrm>
              <a:off x="1913" y="512"/>
              <a:ext cx="3454" cy="949"/>
            </a:xfrm>
            <a:custGeom>
              <a:avLst/>
              <a:gdLst>
                <a:gd name="T0" fmla="*/ 0 w 3454"/>
                <a:gd name="T1" fmla="*/ 949 h 949"/>
                <a:gd name="T2" fmla="*/ 2544 w 3454"/>
                <a:gd name="T3" fmla="*/ 949 h 949"/>
                <a:gd name="T4" fmla="*/ 3454 w 3454"/>
                <a:gd name="T5" fmla="*/ 1 h 949"/>
                <a:gd name="T6" fmla="*/ 0 w 3454"/>
                <a:gd name="T7" fmla="*/ 0 h 949"/>
                <a:gd name="T8" fmla="*/ 0 w 3454"/>
                <a:gd name="T9" fmla="*/ 949 h 9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54" h="949">
                  <a:moveTo>
                    <a:pt x="0" y="949"/>
                  </a:moveTo>
                  <a:lnTo>
                    <a:pt x="2544" y="949"/>
                  </a:lnTo>
                  <a:lnTo>
                    <a:pt x="3454" y="1"/>
                  </a:lnTo>
                  <a:lnTo>
                    <a:pt x="0" y="0"/>
                  </a:lnTo>
                  <a:lnTo>
                    <a:pt x="0" y="949"/>
                  </a:lnTo>
                  <a:close/>
                </a:path>
              </a:pathLst>
            </a:custGeom>
            <a:gradFill rotWithShape="0">
              <a:gsLst>
                <a:gs pos="0">
                  <a:srgbClr val="54A0EC"/>
                </a:gs>
                <a:gs pos="100000">
                  <a:srgbClr val="4296EA"/>
                </a:gs>
              </a:gsLst>
              <a:lin ang="5400000" scaled="1"/>
            </a:gradFill>
            <a:ln w="9525" cap="flat" cmpd="sng">
              <a:solidFill>
                <a:srgbClr val="4296EA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408" name="Freeform 24"/>
            <p:cNvSpPr>
              <a:spLocks/>
            </p:cNvSpPr>
            <p:nvPr/>
          </p:nvSpPr>
          <p:spPr bwMode="auto">
            <a:xfrm>
              <a:off x="989" y="510"/>
              <a:ext cx="924" cy="951"/>
            </a:xfrm>
            <a:custGeom>
              <a:avLst/>
              <a:gdLst>
                <a:gd name="T0" fmla="*/ 924 w 924"/>
                <a:gd name="T1" fmla="*/ 0 h 951"/>
                <a:gd name="T2" fmla="*/ 0 w 924"/>
                <a:gd name="T3" fmla="*/ 951 h 951"/>
                <a:gd name="T4" fmla="*/ 924 w 924"/>
                <a:gd name="T5" fmla="*/ 951 h 951"/>
                <a:gd name="T6" fmla="*/ 924 w 924"/>
                <a:gd name="T7" fmla="*/ 0 h 9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4" h="951">
                  <a:moveTo>
                    <a:pt x="924" y="0"/>
                  </a:moveTo>
                  <a:lnTo>
                    <a:pt x="0" y="951"/>
                  </a:lnTo>
                  <a:lnTo>
                    <a:pt x="924" y="951"/>
                  </a:lnTo>
                  <a:lnTo>
                    <a:pt x="924" y="0"/>
                  </a:lnTo>
                  <a:close/>
                </a:path>
              </a:pathLst>
            </a:custGeom>
            <a:gradFill rotWithShape="0">
              <a:gsLst>
                <a:gs pos="0">
                  <a:srgbClr val="6FAFEF"/>
                </a:gs>
                <a:gs pos="100000">
                  <a:srgbClr val="4B9BEB"/>
                </a:gs>
              </a:gsLst>
              <a:lin ang="2700000" scaled="1"/>
            </a:gradFill>
            <a:ln w="9525" cap="flat" cmpd="sng">
              <a:solidFill>
                <a:srgbClr val="54A0E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409" name="Freeform 25"/>
            <p:cNvSpPr>
              <a:spLocks/>
            </p:cNvSpPr>
            <p:nvPr/>
          </p:nvSpPr>
          <p:spPr bwMode="auto">
            <a:xfrm>
              <a:off x="4455" y="2569"/>
              <a:ext cx="908" cy="957"/>
            </a:xfrm>
            <a:custGeom>
              <a:avLst/>
              <a:gdLst>
                <a:gd name="T0" fmla="*/ 0 w 908"/>
                <a:gd name="T1" fmla="*/ 957 h 957"/>
                <a:gd name="T2" fmla="*/ 908 w 908"/>
                <a:gd name="T3" fmla="*/ 2 h 957"/>
                <a:gd name="T4" fmla="*/ 0 w 908"/>
                <a:gd name="T5" fmla="*/ 0 h 957"/>
                <a:gd name="T6" fmla="*/ 0 w 908"/>
                <a:gd name="T7" fmla="*/ 957 h 9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08" h="957">
                  <a:moveTo>
                    <a:pt x="0" y="957"/>
                  </a:moveTo>
                  <a:lnTo>
                    <a:pt x="908" y="2"/>
                  </a:lnTo>
                  <a:lnTo>
                    <a:pt x="0" y="0"/>
                  </a:lnTo>
                  <a:lnTo>
                    <a:pt x="0" y="957"/>
                  </a:lnTo>
                  <a:close/>
                </a:path>
              </a:pathLst>
            </a:custGeom>
            <a:gradFill rotWithShape="0">
              <a:gsLst>
                <a:gs pos="0">
                  <a:srgbClr val="135FAB"/>
                </a:gs>
                <a:gs pos="100000">
                  <a:srgbClr val="115599"/>
                </a:gs>
              </a:gsLst>
              <a:lin ang="5400000" scaled="1"/>
            </a:gradFill>
            <a:ln w="9525" cap="flat" cmpd="sng">
              <a:solidFill>
                <a:srgbClr val="125AA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410" name="Freeform 26"/>
            <p:cNvSpPr>
              <a:spLocks/>
            </p:cNvSpPr>
            <p:nvPr/>
          </p:nvSpPr>
          <p:spPr bwMode="auto">
            <a:xfrm>
              <a:off x="4457" y="515"/>
              <a:ext cx="910" cy="2055"/>
            </a:xfrm>
            <a:custGeom>
              <a:avLst/>
              <a:gdLst>
                <a:gd name="T0" fmla="*/ 0 w 910"/>
                <a:gd name="T1" fmla="*/ 2055 h 2055"/>
                <a:gd name="T2" fmla="*/ 0 w 910"/>
                <a:gd name="T3" fmla="*/ 946 h 2055"/>
                <a:gd name="T4" fmla="*/ 910 w 910"/>
                <a:gd name="T5" fmla="*/ 0 h 2055"/>
                <a:gd name="T6" fmla="*/ 910 w 910"/>
                <a:gd name="T7" fmla="*/ 2055 h 2055"/>
                <a:gd name="T8" fmla="*/ 0 w 910"/>
                <a:gd name="T9" fmla="*/ 2055 h 20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10" h="2055">
                  <a:moveTo>
                    <a:pt x="0" y="2055"/>
                  </a:moveTo>
                  <a:lnTo>
                    <a:pt x="0" y="946"/>
                  </a:lnTo>
                  <a:lnTo>
                    <a:pt x="910" y="0"/>
                  </a:lnTo>
                  <a:lnTo>
                    <a:pt x="910" y="2055"/>
                  </a:lnTo>
                  <a:lnTo>
                    <a:pt x="0" y="2055"/>
                  </a:lnTo>
                  <a:close/>
                </a:path>
              </a:pathLst>
            </a:custGeom>
            <a:solidFill>
              <a:srgbClr val="166EC6"/>
            </a:solidFill>
            <a:ln w="9525" cap="flat" cmpd="sng">
              <a:solidFill>
                <a:srgbClr val="166CC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6412" name="Rectangle 28"/>
          <p:cNvSpPr>
            <a:spLocks noChangeArrowheads="1"/>
          </p:cNvSpPr>
          <p:nvPr/>
        </p:nvSpPr>
        <p:spPr bwMode="auto">
          <a:xfrm>
            <a:off x="7096125" y="3346450"/>
            <a:ext cx="1079500" cy="1079500"/>
          </a:xfrm>
          <a:prstGeom prst="rect">
            <a:avLst/>
          </a:prstGeom>
          <a:solidFill>
            <a:srgbClr val="F1B069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Normal3" dir="r"/>
          </a:scene3d>
          <a:sp3d extrusionH="989000" prstMaterial="legacyMatte">
            <a:bevelT w="13500" h="13500" prst="angle"/>
            <a:bevelB w="13500" h="13500" prst="angle"/>
            <a:extrusionClr>
              <a:srgbClr val="F1B069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endParaRPr lang="ru-RU" sz="2400" b="0">
              <a:solidFill>
                <a:srgbClr val="8ABEF2"/>
              </a:solidFill>
            </a:endParaRPr>
          </a:p>
        </p:txBody>
      </p:sp>
      <p:sp>
        <p:nvSpPr>
          <p:cNvPr id="16413" name="Rectangle 29"/>
          <p:cNvSpPr>
            <a:spLocks noChangeArrowheads="1"/>
          </p:cNvSpPr>
          <p:nvPr/>
        </p:nvSpPr>
        <p:spPr bwMode="auto">
          <a:xfrm>
            <a:off x="6724650" y="3730625"/>
            <a:ext cx="1079500" cy="1079500"/>
          </a:xfrm>
          <a:prstGeom prst="rect">
            <a:avLst/>
          </a:prstGeom>
          <a:solidFill>
            <a:srgbClr val="F1B069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Normal3" dir="r"/>
          </a:scene3d>
          <a:sp3d extrusionH="989000" prstMaterial="legacyMatte">
            <a:bevelT w="13500" h="13500" prst="angle"/>
            <a:bevelB w="13500" h="13500" prst="angle"/>
            <a:extrusionClr>
              <a:srgbClr val="F1B069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endParaRPr lang="ru-RU" sz="2400" b="0">
              <a:solidFill>
                <a:srgbClr val="8ABEF2"/>
              </a:solidFill>
            </a:endParaRPr>
          </a:p>
        </p:txBody>
      </p:sp>
      <p:sp>
        <p:nvSpPr>
          <p:cNvPr id="16414" name="Rectangle 30"/>
          <p:cNvSpPr>
            <a:spLocks noChangeArrowheads="1"/>
          </p:cNvSpPr>
          <p:nvPr/>
        </p:nvSpPr>
        <p:spPr bwMode="auto">
          <a:xfrm>
            <a:off x="6353175" y="4117975"/>
            <a:ext cx="1079500" cy="1079500"/>
          </a:xfrm>
          <a:prstGeom prst="rect">
            <a:avLst/>
          </a:prstGeom>
          <a:solidFill>
            <a:srgbClr val="F1B069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Normal3" dir="r"/>
          </a:scene3d>
          <a:sp3d extrusionH="989000" prstMaterial="legacyMatte">
            <a:bevelT w="13500" h="13500" prst="angle"/>
            <a:bevelB w="13500" h="13500" prst="angle"/>
            <a:extrusionClr>
              <a:srgbClr val="F1B069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endParaRPr lang="ru-RU" sz="2400" b="0">
              <a:solidFill>
                <a:srgbClr val="8ABEF2"/>
              </a:solidFill>
            </a:endParaRPr>
          </a:p>
        </p:txBody>
      </p:sp>
      <p:sp>
        <p:nvSpPr>
          <p:cNvPr id="16415" name="Rectangle 31"/>
          <p:cNvSpPr>
            <a:spLocks noChangeArrowheads="1"/>
          </p:cNvSpPr>
          <p:nvPr/>
        </p:nvSpPr>
        <p:spPr bwMode="auto">
          <a:xfrm>
            <a:off x="1568450" y="4505325"/>
            <a:ext cx="1079500" cy="1079500"/>
          </a:xfrm>
          <a:prstGeom prst="rect">
            <a:avLst/>
          </a:prstGeom>
          <a:solidFill>
            <a:srgbClr val="F1B069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Normal3" dir="r"/>
          </a:scene3d>
          <a:sp3d extrusionH="989000" prstMaterial="legacyMatte">
            <a:bevelT w="13500" h="13500" prst="angle"/>
            <a:bevelB w="13500" h="13500" prst="angle"/>
            <a:extrusionClr>
              <a:srgbClr val="F1B069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endParaRPr lang="ru-RU" sz="2400" b="0">
              <a:solidFill>
                <a:srgbClr val="8ABEF2"/>
              </a:solidFill>
            </a:endParaRPr>
          </a:p>
        </p:txBody>
      </p:sp>
      <p:sp>
        <p:nvSpPr>
          <p:cNvPr id="16416" name="Rectangle 32"/>
          <p:cNvSpPr>
            <a:spLocks noChangeArrowheads="1"/>
          </p:cNvSpPr>
          <p:nvPr/>
        </p:nvSpPr>
        <p:spPr bwMode="auto">
          <a:xfrm>
            <a:off x="2673350" y="4505325"/>
            <a:ext cx="1079500" cy="1079500"/>
          </a:xfrm>
          <a:prstGeom prst="rect">
            <a:avLst/>
          </a:prstGeom>
          <a:solidFill>
            <a:srgbClr val="F1B069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Normal3" dir="r"/>
          </a:scene3d>
          <a:sp3d extrusionH="989000" prstMaterial="legacyMatte">
            <a:bevelT w="13500" h="13500" prst="angle"/>
            <a:bevelB w="13500" h="13500" prst="angle"/>
            <a:extrusionClr>
              <a:srgbClr val="F1B069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endParaRPr lang="ru-RU" sz="2400" b="0">
              <a:solidFill>
                <a:srgbClr val="8ABEF2"/>
              </a:solidFill>
            </a:endParaRPr>
          </a:p>
        </p:txBody>
      </p:sp>
      <p:sp>
        <p:nvSpPr>
          <p:cNvPr id="16417" name="Rectangle 33"/>
          <p:cNvSpPr>
            <a:spLocks noChangeArrowheads="1"/>
          </p:cNvSpPr>
          <p:nvPr/>
        </p:nvSpPr>
        <p:spPr bwMode="auto">
          <a:xfrm>
            <a:off x="3778250" y="4505325"/>
            <a:ext cx="1079500" cy="1079500"/>
          </a:xfrm>
          <a:prstGeom prst="rect">
            <a:avLst/>
          </a:prstGeom>
          <a:solidFill>
            <a:srgbClr val="F1B069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Normal3" dir="r"/>
          </a:scene3d>
          <a:sp3d extrusionH="989000" prstMaterial="legacyMatte">
            <a:bevelT w="13500" h="13500" prst="angle"/>
            <a:bevelB w="13500" h="13500" prst="angle"/>
            <a:extrusionClr>
              <a:srgbClr val="F1B069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endParaRPr lang="ru-RU" sz="2400" b="0">
              <a:solidFill>
                <a:srgbClr val="8ABEF2"/>
              </a:solidFill>
            </a:endParaRPr>
          </a:p>
        </p:txBody>
      </p:sp>
      <p:sp>
        <p:nvSpPr>
          <p:cNvPr id="16418" name="Rectangle 34"/>
          <p:cNvSpPr>
            <a:spLocks noChangeArrowheads="1"/>
          </p:cNvSpPr>
          <p:nvPr/>
        </p:nvSpPr>
        <p:spPr bwMode="auto">
          <a:xfrm>
            <a:off x="4879975" y="4505325"/>
            <a:ext cx="1079500" cy="1079500"/>
          </a:xfrm>
          <a:prstGeom prst="rect">
            <a:avLst/>
          </a:prstGeom>
          <a:solidFill>
            <a:srgbClr val="F1B069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Normal3" dir="r"/>
          </a:scene3d>
          <a:sp3d extrusionH="989000" prstMaterial="legacyMatte">
            <a:bevelT w="13500" h="13500" prst="angle"/>
            <a:bevelB w="13500" h="13500" prst="angle"/>
            <a:extrusionClr>
              <a:srgbClr val="F1B069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endParaRPr lang="ru-RU" sz="2400" b="0">
              <a:solidFill>
                <a:srgbClr val="8ABEF2"/>
              </a:solidFill>
            </a:endParaRPr>
          </a:p>
        </p:txBody>
      </p:sp>
      <p:sp>
        <p:nvSpPr>
          <p:cNvPr id="16419" name="Rectangle 35"/>
          <p:cNvSpPr>
            <a:spLocks noChangeArrowheads="1"/>
          </p:cNvSpPr>
          <p:nvPr/>
        </p:nvSpPr>
        <p:spPr bwMode="auto">
          <a:xfrm>
            <a:off x="5981700" y="4505325"/>
            <a:ext cx="1079500" cy="1079500"/>
          </a:xfrm>
          <a:prstGeom prst="rect">
            <a:avLst/>
          </a:prstGeom>
          <a:solidFill>
            <a:srgbClr val="F1B069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Normal3" dir="r"/>
          </a:scene3d>
          <a:sp3d extrusionH="989000" prstMaterial="legacyMatte">
            <a:bevelT w="13500" h="13500" prst="angle"/>
            <a:bevelB w="13500" h="13500" prst="angle"/>
            <a:extrusionClr>
              <a:srgbClr val="F1B069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endParaRPr lang="ru-RU" sz="2400" b="0">
              <a:solidFill>
                <a:srgbClr val="8ABEF2"/>
              </a:solidFill>
            </a:endParaRPr>
          </a:p>
        </p:txBody>
      </p:sp>
      <p:sp>
        <p:nvSpPr>
          <p:cNvPr id="16420" name="Rectangle 36"/>
          <p:cNvSpPr>
            <a:spLocks noChangeArrowheads="1"/>
          </p:cNvSpPr>
          <p:nvPr/>
        </p:nvSpPr>
        <p:spPr bwMode="auto">
          <a:xfrm>
            <a:off x="5981700" y="3413125"/>
            <a:ext cx="1079500" cy="1079500"/>
          </a:xfrm>
          <a:prstGeom prst="rect">
            <a:avLst/>
          </a:prstGeom>
          <a:solidFill>
            <a:srgbClr val="F1B069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Normal3" dir="r"/>
          </a:scene3d>
          <a:sp3d extrusionH="989000" prstMaterial="legacyMatte">
            <a:bevelT w="13500" h="13500" prst="angle"/>
            <a:bevelB w="13500" h="13500" prst="angle"/>
            <a:extrusionClr>
              <a:srgbClr val="F1B069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endParaRPr lang="ru-RU" sz="2400" b="0">
              <a:solidFill>
                <a:srgbClr val="8ABEF2"/>
              </a:solidFill>
            </a:endParaRPr>
          </a:p>
        </p:txBody>
      </p:sp>
      <p:sp>
        <p:nvSpPr>
          <p:cNvPr id="16421" name="Rectangle 37"/>
          <p:cNvSpPr>
            <a:spLocks noChangeArrowheads="1"/>
          </p:cNvSpPr>
          <p:nvPr/>
        </p:nvSpPr>
        <p:spPr bwMode="auto">
          <a:xfrm>
            <a:off x="5981700" y="2320925"/>
            <a:ext cx="1079500" cy="1079500"/>
          </a:xfrm>
          <a:prstGeom prst="rect">
            <a:avLst/>
          </a:prstGeom>
          <a:solidFill>
            <a:srgbClr val="F1B069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Normal3" dir="r"/>
          </a:scene3d>
          <a:sp3d extrusionH="989000" prstMaterial="legacyMatte">
            <a:bevelT w="13500" h="13500" prst="angle"/>
            <a:bevelB w="13500" h="13500" prst="angle"/>
            <a:extrusionClr>
              <a:srgbClr val="F1B069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endParaRPr lang="ru-RU" sz="2400" b="0">
              <a:solidFill>
                <a:srgbClr val="8ABEF2"/>
              </a:solidFill>
            </a:endParaRPr>
          </a:p>
        </p:txBody>
      </p:sp>
      <p:sp>
        <p:nvSpPr>
          <p:cNvPr id="16422" name="Line 38"/>
          <p:cNvSpPr>
            <a:spLocks noChangeShapeType="1"/>
          </p:cNvSpPr>
          <p:nvPr/>
        </p:nvSpPr>
        <p:spPr bwMode="auto">
          <a:xfrm>
            <a:off x="1571625" y="2324100"/>
            <a:ext cx="549592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424" name="Line 40"/>
          <p:cNvSpPr>
            <a:spLocks noChangeShapeType="1"/>
          </p:cNvSpPr>
          <p:nvPr/>
        </p:nvSpPr>
        <p:spPr bwMode="auto">
          <a:xfrm flipV="1">
            <a:off x="7067550" y="812800"/>
            <a:ext cx="1454150" cy="15113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425" name="Line 41"/>
          <p:cNvSpPr>
            <a:spLocks noChangeShapeType="1"/>
          </p:cNvSpPr>
          <p:nvPr/>
        </p:nvSpPr>
        <p:spPr bwMode="auto">
          <a:xfrm>
            <a:off x="7067550" y="2324100"/>
            <a:ext cx="0" cy="32639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255492" y="287208"/>
            <a:ext cx="8568952" cy="224676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Щоб дізнатися скільки кубиків поміститься в прямокутному паралелепіпеді, достатньо знати скільки їх поміщається вздовж довжини, ширини і висоти, тобто виміри прямокутного паралелепіпеда</a:t>
            </a:r>
          </a:p>
        </p:txBody>
      </p:sp>
      <p:sp>
        <p:nvSpPr>
          <p:cNvPr id="28" name="Text Box 8"/>
          <p:cNvSpPr txBox="1">
            <a:spLocks noChangeArrowheads="1"/>
          </p:cNvSpPr>
          <p:nvPr/>
        </p:nvSpPr>
        <p:spPr bwMode="auto">
          <a:xfrm>
            <a:off x="1619672" y="5674022"/>
            <a:ext cx="346483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uk-UA" sz="5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5 ∙ 4 ∙ 3 = </a:t>
            </a:r>
            <a:endParaRPr lang="en-GB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itchFamily="18" charset="0"/>
            </a:endParaRPr>
          </a:p>
        </p:txBody>
      </p:sp>
      <p:sp>
        <p:nvSpPr>
          <p:cNvPr id="29" name="Text Box 8"/>
          <p:cNvSpPr txBox="1">
            <a:spLocks noChangeArrowheads="1"/>
          </p:cNvSpPr>
          <p:nvPr/>
        </p:nvSpPr>
        <p:spPr bwMode="auto">
          <a:xfrm>
            <a:off x="4788024" y="5661248"/>
            <a:ext cx="4308036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uk-UA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60 (</a:t>
            </a:r>
            <a:r>
              <a:rPr lang="uk-UA" sz="5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куб.од</a:t>
            </a:r>
            <a:r>
              <a:rPr lang="uk-UA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.)</a:t>
            </a:r>
            <a:endParaRPr lang="en-GB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37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outVertical)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4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4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6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6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64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64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64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2" grpId="0" autoUpdateAnimBg="0"/>
      <p:bldP spid="16412" grpId="0" animBg="1" autoUpdateAnimBg="0"/>
      <p:bldP spid="16413" grpId="0" animBg="1" autoUpdateAnimBg="0"/>
      <p:bldP spid="16414" grpId="0" animBg="1" autoUpdateAnimBg="0"/>
      <p:bldP spid="16415" grpId="0" animBg="1" autoUpdateAnimBg="0"/>
      <p:bldP spid="16416" grpId="0" animBg="1" autoUpdateAnimBg="0"/>
      <p:bldP spid="16417" grpId="0" animBg="1" autoUpdateAnimBg="0"/>
      <p:bldP spid="16418" grpId="0" animBg="1" autoUpdateAnimBg="0"/>
      <p:bldP spid="16419" grpId="0" animBg="1" autoUpdateAnimBg="0"/>
      <p:bldP spid="16420" grpId="0" animBg="1" autoUpdateAnimBg="0"/>
      <p:bldP spid="16421" grpId="0" animBg="1" autoUpdateAnimBg="0"/>
      <p:bldP spid="27" grpId="0" animBg="1"/>
      <p:bldP spid="27" grpId="1" animBg="1"/>
      <p:bldP spid="28" grpId="0" autoUpdateAnimBg="0"/>
      <p:bldP spid="29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90872" y="188913"/>
            <a:ext cx="8229600" cy="2087562"/>
          </a:xfrm>
        </p:spPr>
        <p:txBody>
          <a:bodyPr/>
          <a:lstStyle/>
          <a:p>
            <a:pPr>
              <a:buFontTx/>
              <a:buNone/>
            </a:pP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Зверни увагу: 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квадрат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- 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це окремий вид прямокутника, куб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- 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окремий вид прямокутного паралелепіпеда.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itchFamily="18" charset="0"/>
            </a:endParaRPr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2060575"/>
            <a:ext cx="4262437" cy="2751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3">
            <a:lum contras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989138"/>
            <a:ext cx="3168650" cy="284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3" name="WordArt 5"/>
          <p:cNvSpPr>
            <a:spLocks noChangeArrowheads="1" noChangeShapeType="1" noTextEdit="1"/>
          </p:cNvSpPr>
          <p:nvPr/>
        </p:nvSpPr>
        <p:spPr bwMode="auto">
          <a:xfrm>
            <a:off x="971550" y="4797425"/>
            <a:ext cx="1828800" cy="75088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urveDown">
              <a:avLst>
                <a:gd name="adj" fmla="val 43477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куб</a:t>
            </a:r>
          </a:p>
        </p:txBody>
      </p:sp>
      <p:sp>
        <p:nvSpPr>
          <p:cNvPr id="22534" name="WordArt 6"/>
          <p:cNvSpPr>
            <a:spLocks noChangeArrowheads="1" noChangeShapeType="1" noTextEdit="1"/>
          </p:cNvSpPr>
          <p:nvPr/>
        </p:nvSpPr>
        <p:spPr bwMode="auto">
          <a:xfrm>
            <a:off x="3924300" y="4221163"/>
            <a:ext cx="4248150" cy="14700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urveDown">
              <a:avLst>
                <a:gd name="adj" fmla="val 43477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прямокутний 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паралелепіпед</a:t>
            </a:r>
          </a:p>
        </p:txBody>
      </p:sp>
      <p:pic>
        <p:nvPicPr>
          <p:cNvPr id="22535" name="Picture 7" descr="1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5876925"/>
            <a:ext cx="105727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0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3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3" presetID="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30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0" presetID="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build="p"/>
      <p:bldP spid="22533" grpId="0" animBg="1"/>
      <p:bldP spid="2253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288" y="476250"/>
            <a:ext cx="2390775" cy="1543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765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27088" y="404813"/>
            <a:ext cx="8316912" cy="5616575"/>
          </a:xfrm>
        </p:spPr>
        <p:txBody>
          <a:bodyPr>
            <a:noAutofit/>
          </a:bodyPr>
          <a:lstStyle/>
          <a:p>
            <a:pPr>
              <a:buFontTx/>
              <a:buNone/>
            </a:pP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                              Об'єм прямокутного паралелепіпеда </a:t>
            </a:r>
          </a:p>
          <a:p>
            <a:pPr>
              <a:buFontTx/>
              <a:buNone/>
            </a:pP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                           можна обчислювати подібно до того, </a:t>
            </a:r>
          </a:p>
          <a:p>
            <a:pPr>
              <a:buFontTx/>
              <a:buNone/>
            </a:pP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                           як обчислюють площу прямокутника.</a:t>
            </a:r>
          </a:p>
          <a:p>
            <a:pPr>
              <a:buFontTx/>
              <a:buNone/>
            </a:pP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                              За одиницю об'єму приймають об'єм </a:t>
            </a:r>
          </a:p>
          <a:p>
            <a:pPr>
              <a:buFontTx/>
              <a:buNone/>
            </a:pPr>
            <a:r>
              <a:rPr lang="uk-UA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   </a:t>
            </a:r>
            <a:r>
              <a:rPr lang="uk-UA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одиничного куба</a:t>
            </a:r>
            <a:r>
              <a:rPr lang="uk-UA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. 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Якщо ребро куба дорівнює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1 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м, то його об'єм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- 1 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кубічний метр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(1 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м</a:t>
            </a:r>
            <a:r>
              <a:rPr lang="uk-UA" sz="24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3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). Якщо ребро куба дорівнює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1 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см, то його об'єм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-1 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кубічний сантиметр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(1 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см</a:t>
            </a:r>
            <a:r>
              <a:rPr lang="uk-UA" sz="24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3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). Виведемо формулу для обчислення об'єму прямокутного паралелепіпеда.    </a:t>
            </a:r>
          </a:p>
          <a:p>
            <a:pPr>
              <a:buFontTx/>
              <a:buNone/>
            </a:pP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        Нехай відомі виміри прямокутного паралелепіпеда, тобто його </a:t>
            </a:r>
            <a:r>
              <a:rPr lang="uk-UA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довжина (а), ширина (b) 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і </a:t>
            </a:r>
            <a:r>
              <a:rPr lang="uk-UA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висота (с) ,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тоді його об'єм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itchFamily="18" charset="0"/>
            </a:endParaRPr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5373688"/>
            <a:ext cx="1768475" cy="884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3" name="Picture 5" descr="1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5876925"/>
            <a:ext cx="105727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3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4" name="AutoShape 12"/>
          <p:cNvSpPr>
            <a:spLocks noChangeArrowheads="1"/>
          </p:cNvSpPr>
          <p:nvPr/>
        </p:nvSpPr>
        <p:spPr bwMode="auto">
          <a:xfrm>
            <a:off x="2525713" y="411014"/>
            <a:ext cx="4371975" cy="2798762"/>
          </a:xfrm>
          <a:prstGeom prst="cube">
            <a:avLst>
              <a:gd name="adj" fmla="val 22463"/>
            </a:avLst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2525713" y="3205014"/>
            <a:ext cx="3736975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 flipH="1">
            <a:off x="6246813" y="2600176"/>
            <a:ext cx="665162" cy="604838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4178300" y="3006630"/>
            <a:ext cx="533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0" i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a</a:t>
            </a:r>
            <a:endParaRPr lang="en-GB" sz="4800" b="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itchFamily="18" charset="0"/>
            </a:endParaRPr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6579394" y="2657326"/>
            <a:ext cx="533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0" i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b</a:t>
            </a:r>
            <a:endParaRPr lang="en-GB" sz="4800" b="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itchFamily="18" charset="0"/>
            </a:endParaRPr>
          </a:p>
        </p:txBody>
      </p:sp>
      <p:sp>
        <p:nvSpPr>
          <p:cNvPr id="8217" name="Text Box 25"/>
          <p:cNvSpPr txBox="1">
            <a:spLocks noChangeArrowheads="1"/>
          </p:cNvSpPr>
          <p:nvPr/>
        </p:nvSpPr>
        <p:spPr bwMode="auto">
          <a:xfrm>
            <a:off x="1933191" y="3608829"/>
            <a:ext cx="5655444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V = </a:t>
            </a:r>
            <a:r>
              <a:rPr lang="en-US" sz="80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a</a:t>
            </a:r>
            <a:r>
              <a:rPr lang="en-US" sz="80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  <a:sym typeface="Symbol" pitchFamily="18" charset="2"/>
              </a:rPr>
              <a:t>  b  c</a:t>
            </a:r>
            <a:endParaRPr lang="en-GB" sz="4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itchFamily="18" charset="0"/>
            </a:endParaRPr>
          </a:p>
        </p:txBody>
      </p:sp>
      <p:sp>
        <p:nvSpPr>
          <p:cNvPr id="8218" name="Line 26"/>
          <p:cNvSpPr>
            <a:spLocks noChangeShapeType="1"/>
          </p:cNvSpPr>
          <p:nvPr/>
        </p:nvSpPr>
        <p:spPr bwMode="auto">
          <a:xfrm>
            <a:off x="3160713" y="404664"/>
            <a:ext cx="0" cy="2252662"/>
          </a:xfrm>
          <a:prstGeom prst="line">
            <a:avLst/>
          </a:prstGeom>
          <a:noFill/>
          <a:ln w="25400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20" name="Line 28"/>
          <p:cNvSpPr>
            <a:spLocks noChangeShapeType="1"/>
          </p:cNvSpPr>
          <p:nvPr/>
        </p:nvSpPr>
        <p:spPr bwMode="auto">
          <a:xfrm>
            <a:off x="3175000" y="2627164"/>
            <a:ext cx="3736975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>
            <a:off x="6248400" y="1039664"/>
            <a:ext cx="0" cy="2193925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21" name="Line 29"/>
          <p:cNvSpPr>
            <a:spLocks noChangeShapeType="1"/>
          </p:cNvSpPr>
          <p:nvPr/>
        </p:nvSpPr>
        <p:spPr bwMode="auto">
          <a:xfrm flipH="1">
            <a:off x="2517775" y="2616051"/>
            <a:ext cx="650875" cy="576263"/>
          </a:xfrm>
          <a:prstGeom prst="line">
            <a:avLst/>
          </a:prstGeom>
          <a:noFill/>
          <a:ln w="25400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22" name="Text Box 30"/>
          <p:cNvSpPr txBox="1">
            <a:spLocks noChangeArrowheads="1"/>
          </p:cNvSpPr>
          <p:nvPr/>
        </p:nvSpPr>
        <p:spPr bwMode="auto">
          <a:xfrm>
            <a:off x="3995936" y="3855049"/>
            <a:ext cx="1872207" cy="8309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S</a:t>
            </a:r>
            <a:r>
              <a:rPr lang="uk-UA" sz="4800" i="1" baseline="-25000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осн</a:t>
            </a:r>
            <a:endParaRPr lang="en-GB" sz="4800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itchFamily="18" charset="0"/>
            </a:endParaRPr>
          </a:p>
        </p:txBody>
      </p:sp>
      <p:sp>
        <p:nvSpPr>
          <p:cNvPr id="8223" name="Text Box 31"/>
          <p:cNvSpPr txBox="1">
            <a:spLocks noChangeArrowheads="1"/>
          </p:cNvSpPr>
          <p:nvPr/>
        </p:nvSpPr>
        <p:spPr bwMode="auto">
          <a:xfrm>
            <a:off x="6579394" y="3892546"/>
            <a:ext cx="835620" cy="8309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H</a:t>
            </a:r>
            <a:endParaRPr lang="en-GB" sz="4800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itchFamily="18" charset="0"/>
            </a:endParaRPr>
          </a:p>
        </p:txBody>
      </p:sp>
      <p:sp>
        <p:nvSpPr>
          <p:cNvPr id="8224" name="Text Box 32"/>
          <p:cNvSpPr txBox="1">
            <a:spLocks noChangeArrowheads="1"/>
          </p:cNvSpPr>
          <p:nvPr/>
        </p:nvSpPr>
        <p:spPr bwMode="auto">
          <a:xfrm>
            <a:off x="5737225" y="1518069"/>
            <a:ext cx="66357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0" i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c</a:t>
            </a:r>
            <a:endParaRPr lang="en-GB" sz="4800" b="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5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8" dur="500"/>
                                        <p:tgtEl>
                                          <p:spTgt spid="82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82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82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82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82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4" grpId="0" animBg="1"/>
      <p:bldP spid="8207" grpId="0" animBg="1"/>
      <p:bldP spid="8209" grpId="0" animBg="1"/>
      <p:bldP spid="8210" grpId="0" autoUpdateAnimBg="0"/>
      <p:bldP spid="8211" grpId="0" autoUpdateAnimBg="0"/>
      <p:bldP spid="8217" grpId="0" autoUpdateAnimBg="0"/>
      <p:bldP spid="8218" grpId="0" animBg="1"/>
      <p:bldP spid="8220" grpId="0" animBg="1"/>
      <p:bldP spid="8208" grpId="0" animBg="1"/>
      <p:bldP spid="8221" grpId="0" animBg="1"/>
      <p:bldP spid="8222" grpId="0" animBg="1" autoUpdateAnimBg="0"/>
      <p:bldP spid="8223" grpId="0" animBg="1" autoUpdateAnimBg="0"/>
      <p:bldP spid="822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2309813" y="965200"/>
            <a:ext cx="4473575" cy="4213225"/>
          </a:xfrm>
          <a:prstGeom prst="cube">
            <a:avLst>
              <a:gd name="adj" fmla="val 28935"/>
            </a:avLst>
          </a:prstGeom>
          <a:solidFill>
            <a:srgbClr val="FF33CC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GB" b="0" baseline="30000">
              <a:solidFill>
                <a:srgbClr val="FF33CC"/>
              </a:solidFill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3806825" y="50292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i="1">
                <a:solidFill>
                  <a:srgbClr val="800080"/>
                </a:solidFill>
              </a:rPr>
              <a:t>a</a:t>
            </a:r>
            <a:endParaRPr lang="en-GB" b="0" i="1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2401888" y="5759450"/>
            <a:ext cx="38274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i="1">
                <a:solidFill>
                  <a:srgbClr val="800080"/>
                </a:solidFill>
              </a:rPr>
              <a:t>V = a</a:t>
            </a:r>
            <a:r>
              <a:rPr lang="en-US" sz="4000" i="1">
                <a:solidFill>
                  <a:srgbClr val="800080"/>
                </a:solidFill>
                <a:sym typeface="Symbol" pitchFamily="18" charset="2"/>
              </a:rPr>
              <a:t>  a  a = a </a:t>
            </a:r>
            <a:r>
              <a:rPr lang="en-US" sz="4000" i="1" baseline="30000">
                <a:solidFill>
                  <a:srgbClr val="800080"/>
                </a:solidFill>
                <a:sym typeface="Symbol" pitchFamily="18" charset="2"/>
              </a:rPr>
              <a:t>3</a:t>
            </a:r>
            <a:endParaRPr lang="en-GB" sz="3600">
              <a:solidFill>
                <a:srgbClr val="339966"/>
              </a:solidFill>
            </a:endParaRPr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>
            <a:off x="2322513" y="5181600"/>
            <a:ext cx="3262312" cy="0"/>
          </a:xfrm>
          <a:prstGeom prst="line">
            <a:avLst/>
          </a:prstGeom>
          <a:noFill/>
          <a:ln w="76200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>
            <a:off x="5570538" y="2179638"/>
            <a:ext cx="0" cy="3033712"/>
          </a:xfrm>
          <a:prstGeom prst="line">
            <a:avLst/>
          </a:prstGeom>
          <a:noFill/>
          <a:ln w="76200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 flipV="1">
            <a:off x="5570538" y="3956050"/>
            <a:ext cx="1212850" cy="1225550"/>
          </a:xfrm>
          <a:prstGeom prst="line">
            <a:avLst/>
          </a:prstGeom>
          <a:noFill/>
          <a:ln w="76200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6188075" y="4322763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i="1">
                <a:solidFill>
                  <a:srgbClr val="800080"/>
                </a:solidFill>
              </a:rPr>
              <a:t>a</a:t>
            </a:r>
            <a:endParaRPr lang="en-GB" b="0" i="1"/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5162550" y="3252788"/>
            <a:ext cx="533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i="1">
                <a:solidFill>
                  <a:srgbClr val="800080"/>
                </a:solidFill>
              </a:rPr>
              <a:t>a</a:t>
            </a:r>
            <a:endParaRPr lang="en-GB" b="0" i="1"/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2468563" y="5772150"/>
            <a:ext cx="3630612" cy="701675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i="1">
                <a:solidFill>
                  <a:srgbClr val="800080"/>
                </a:solidFill>
              </a:rPr>
              <a:t>V  =  a </a:t>
            </a:r>
            <a:r>
              <a:rPr lang="en-US" sz="4000" i="1" baseline="30000">
                <a:solidFill>
                  <a:srgbClr val="800080"/>
                </a:solidFill>
              </a:rPr>
              <a:t>3</a:t>
            </a:r>
            <a:endParaRPr lang="en-GB" sz="4000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75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nimBg="1" autoUpdateAnimBg="0"/>
      <p:bldP spid="9222" grpId="0" autoUpdateAnimBg="0"/>
      <p:bldP spid="9225" grpId="0" autoUpdateAnimBg="0"/>
      <p:bldP spid="9228" grpId="0" animBg="1"/>
      <p:bldP spid="9229" grpId="0" animBg="1"/>
      <p:bldP spid="9230" grpId="0" animBg="1"/>
      <p:bldP spid="9231" grpId="0" autoUpdateAnimBg="0"/>
      <p:bldP spid="9232" grpId="0" autoUpdateAnimBg="0"/>
      <p:bldP spid="9234" grpId="0" animBg="1" autoUpdateAnimBg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736</Words>
  <Application>Microsoft Office PowerPoint</Application>
  <PresentationFormat>Екран (4:3)</PresentationFormat>
  <Paragraphs>135</Paragraphs>
  <Slides>16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16</vt:i4>
      </vt:variant>
    </vt:vector>
  </HeadingPairs>
  <TitlesOfParts>
    <vt:vector size="22" baseType="lpstr">
      <vt:lpstr>Arial</vt:lpstr>
      <vt:lpstr>Calibri</vt:lpstr>
      <vt:lpstr>Cambria Math</vt:lpstr>
      <vt:lpstr>Century Schoolbook</vt:lpstr>
      <vt:lpstr>Times New Roman</vt:lpstr>
      <vt:lpstr>Тема Office</vt:lpstr>
      <vt:lpstr>Презентація PowerPoint</vt:lpstr>
      <vt:lpstr>ПОНЯТТЯ ОБ’ЄМУ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ОБ’ЄМ ПРИЗМИ 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Лилия</dc:creator>
  <cp:lastModifiedBy>Olena</cp:lastModifiedBy>
  <cp:revision>36</cp:revision>
  <dcterms:modified xsi:type="dcterms:W3CDTF">2023-03-01T13:22:46Z</dcterms:modified>
</cp:coreProperties>
</file>