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32656"/>
            <a:ext cx="7772400" cy="1470025"/>
          </a:xfrm>
        </p:spPr>
        <p:txBody>
          <a:bodyPr>
            <a:normAutofit fontScale="90000"/>
          </a:bodyPr>
          <a:lstStyle/>
          <a:p>
            <a:r>
              <a:rPr lang="ru-RU" b="1" dirty="0" err="1" smtClean="0"/>
              <a:t>Організація</a:t>
            </a:r>
            <a:r>
              <a:rPr lang="ru-RU" b="1" dirty="0" smtClean="0"/>
              <a:t> </a:t>
            </a:r>
            <a:r>
              <a:rPr lang="ru-RU" b="1" dirty="0" err="1" smtClean="0"/>
              <a:t>і</a:t>
            </a:r>
            <a:r>
              <a:rPr lang="ru-RU" b="1" dirty="0" smtClean="0"/>
              <a:t> </a:t>
            </a:r>
            <a:r>
              <a:rPr lang="ru-RU" b="1" dirty="0" err="1" smtClean="0"/>
              <a:t>проведення</a:t>
            </a:r>
            <a:r>
              <a:rPr lang="ru-RU" b="1" dirty="0" smtClean="0"/>
              <a:t> </a:t>
            </a:r>
            <a:r>
              <a:rPr lang="ru-RU" b="1" dirty="0" err="1" smtClean="0"/>
              <a:t>ділових</a:t>
            </a:r>
            <a:r>
              <a:rPr lang="ru-RU" b="1" dirty="0" smtClean="0"/>
              <a:t> </a:t>
            </a:r>
            <a:r>
              <a:rPr lang="ru-RU" b="1" dirty="0" err="1" smtClean="0"/>
              <a:t>засідань</a:t>
            </a:r>
            <a:r>
              <a:rPr lang="ru-RU" b="1" dirty="0" smtClean="0"/>
              <a:t> </a:t>
            </a:r>
            <a:r>
              <a:rPr lang="ru-RU" b="1" dirty="0" err="1" smtClean="0"/>
              <a:t>і</a:t>
            </a:r>
            <a:r>
              <a:rPr lang="ru-RU" b="1" dirty="0" smtClean="0"/>
              <a:t> </a:t>
            </a:r>
            <a:r>
              <a:rPr lang="ru-RU" b="1" dirty="0" err="1" smtClean="0"/>
              <a:t>нарад</a:t>
            </a:r>
            <a:r>
              <a:rPr lang="ru-RU" b="1" dirty="0" smtClean="0"/>
              <a:t> в </a:t>
            </a:r>
            <a:r>
              <a:rPr lang="ru-RU" b="1" dirty="0" err="1" smtClean="0"/>
              <a:t>колективі</a:t>
            </a:r>
            <a:r>
              <a:rPr lang="ru-RU" b="1" dirty="0" smtClean="0"/>
              <a:t/>
            </a:r>
            <a:br>
              <a:rPr lang="ru-RU" b="1" dirty="0" smtClean="0"/>
            </a:br>
            <a:endParaRPr lang="uk-UA" dirty="0"/>
          </a:p>
        </p:txBody>
      </p:sp>
      <p:pic>
        <p:nvPicPr>
          <p:cNvPr id="22530" name="Picture 2" descr="Копія) Організація і проведення ділових засідань і нарад в колективі | Тест  на 11 запитань. Ділова етика та культура спілкування"/>
          <p:cNvPicPr>
            <a:picLocks noChangeAspect="1" noChangeArrowheads="1"/>
          </p:cNvPicPr>
          <p:nvPr/>
        </p:nvPicPr>
        <p:blipFill>
          <a:blip r:embed="rId2" cstate="print"/>
          <a:srcRect/>
          <a:stretch>
            <a:fillRect/>
          </a:stretch>
        </p:blipFill>
        <p:spPr bwMode="auto">
          <a:xfrm>
            <a:off x="1115616" y="1733549"/>
            <a:ext cx="7143750" cy="51244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За кількістю </a:t>
            </a:r>
            <a:r>
              <a:rPr lang="uk-UA" b="1" dirty="0" smtClean="0"/>
              <a:t>учасників:</a:t>
            </a:r>
            <a:endParaRPr lang="uk-UA" b="1" dirty="0"/>
          </a:p>
        </p:txBody>
      </p:sp>
      <p:sp>
        <p:nvSpPr>
          <p:cNvPr id="3" name="Содержимое 2"/>
          <p:cNvSpPr>
            <a:spLocks noGrp="1"/>
          </p:cNvSpPr>
          <p:nvPr>
            <p:ph idx="1"/>
          </p:nvPr>
        </p:nvSpPr>
        <p:spPr/>
        <p:txBody>
          <a:bodyPr/>
          <a:lstStyle/>
          <a:p>
            <a:r>
              <a:rPr lang="ru-RU" b="1" dirty="0" err="1" smtClean="0"/>
              <a:t>вузький</a:t>
            </a:r>
            <a:r>
              <a:rPr lang="ru-RU" b="1" dirty="0" smtClean="0"/>
              <a:t> склад (до </a:t>
            </a:r>
            <a:r>
              <a:rPr lang="ru-RU" b="1" dirty="0" err="1" smtClean="0"/>
              <a:t>п'яти</a:t>
            </a:r>
            <a:r>
              <a:rPr lang="ru-RU" b="1" dirty="0" smtClean="0"/>
              <a:t> </a:t>
            </a:r>
            <a:r>
              <a:rPr lang="ru-RU" b="1" dirty="0" err="1" smtClean="0"/>
              <a:t>чоловік</a:t>
            </a:r>
            <a:r>
              <a:rPr lang="ru-RU" b="1" dirty="0" smtClean="0"/>
              <a:t>);</a:t>
            </a:r>
          </a:p>
          <a:p>
            <a:r>
              <a:rPr lang="ru-RU" b="1" dirty="0" err="1" smtClean="0"/>
              <a:t>розширені</a:t>
            </a:r>
            <a:r>
              <a:rPr lang="ru-RU" b="1" dirty="0" smtClean="0"/>
              <a:t> (до </a:t>
            </a:r>
            <a:r>
              <a:rPr lang="ru-RU" b="1" dirty="0" err="1" smtClean="0"/>
              <a:t>двадцяти</a:t>
            </a:r>
            <a:r>
              <a:rPr lang="ru-RU" b="1" dirty="0" smtClean="0"/>
              <a:t> </a:t>
            </a:r>
            <a:r>
              <a:rPr lang="ru-RU" b="1" dirty="0" err="1" smtClean="0"/>
              <a:t>чоловік</a:t>
            </a:r>
            <a:r>
              <a:rPr lang="ru-RU" b="1" dirty="0" smtClean="0"/>
              <a:t>);</a:t>
            </a:r>
          </a:p>
          <a:p>
            <a:r>
              <a:rPr lang="ru-RU" b="1" dirty="0" err="1" smtClean="0"/>
              <a:t>представницькі</a:t>
            </a:r>
            <a:r>
              <a:rPr lang="ru-RU" b="1" dirty="0" smtClean="0"/>
              <a:t> (</a:t>
            </a:r>
            <a:r>
              <a:rPr lang="ru-RU" b="1" dirty="0" err="1" smtClean="0"/>
              <a:t>понад</a:t>
            </a:r>
            <a:r>
              <a:rPr lang="ru-RU" b="1" dirty="0" smtClean="0"/>
              <a:t> </a:t>
            </a:r>
            <a:r>
              <a:rPr lang="ru-RU" b="1" dirty="0" err="1" smtClean="0"/>
              <a:t>двадцять</a:t>
            </a:r>
            <a:r>
              <a:rPr lang="ru-RU" b="1" dirty="0" smtClean="0"/>
              <a:t> </a:t>
            </a:r>
            <a:r>
              <a:rPr lang="ru-RU" b="1" dirty="0" err="1" smtClean="0"/>
              <a:t>чоловік</a:t>
            </a:r>
            <a:r>
              <a:rPr lang="ru-RU" b="1" dirty="0" smtClean="0"/>
              <a:t>).</a:t>
            </a:r>
          </a:p>
          <a:p>
            <a:endParaRPr lang="uk-UA" dirty="0"/>
          </a:p>
        </p:txBody>
      </p:sp>
      <p:pic>
        <p:nvPicPr>
          <p:cNvPr id="13314" name="Picture 2" descr="Робочі наради - Добропільський Центр Первинної Медико-Санітарної Допомоги"/>
          <p:cNvPicPr>
            <a:picLocks noChangeAspect="1" noChangeArrowheads="1"/>
          </p:cNvPicPr>
          <p:nvPr/>
        </p:nvPicPr>
        <p:blipFill>
          <a:blip r:embed="rId2" cstate="print"/>
          <a:srcRect/>
          <a:stretch>
            <a:fillRect/>
          </a:stretch>
        </p:blipFill>
        <p:spPr bwMode="auto">
          <a:xfrm>
            <a:off x="3275856" y="3429000"/>
            <a:ext cx="5140989"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 </a:t>
            </a:r>
            <a:r>
              <a:rPr lang="ru-RU" b="1" dirty="0" err="1" smtClean="0"/>
              <a:t>ступенем</a:t>
            </a:r>
            <a:r>
              <a:rPr lang="ru-RU" b="1" dirty="0" smtClean="0"/>
              <a:t> </a:t>
            </a:r>
            <a:r>
              <a:rPr lang="ru-RU" b="1" dirty="0" err="1" smtClean="0"/>
              <a:t>стабільності</a:t>
            </a:r>
            <a:r>
              <a:rPr lang="ru-RU" b="1" dirty="0" smtClean="0"/>
              <a:t> складу </a:t>
            </a:r>
            <a:r>
              <a:rPr lang="ru-RU" b="1" dirty="0" err="1" smtClean="0"/>
              <a:t>учасників</a:t>
            </a:r>
            <a:r>
              <a:rPr lang="ru-RU" b="1" dirty="0" smtClean="0"/>
              <a:t> </a:t>
            </a:r>
            <a:r>
              <a:rPr lang="ru-RU" b="1" dirty="0" err="1" smtClean="0"/>
              <a:t>наради</a:t>
            </a:r>
            <a:r>
              <a:rPr lang="ru-RU" b="1" dirty="0" smtClean="0"/>
              <a:t>:</a:t>
            </a:r>
            <a:endParaRPr lang="uk-UA" b="1" dirty="0"/>
          </a:p>
        </p:txBody>
      </p:sp>
      <p:sp>
        <p:nvSpPr>
          <p:cNvPr id="3" name="Содержимое 2"/>
          <p:cNvSpPr>
            <a:spLocks noGrp="1"/>
          </p:cNvSpPr>
          <p:nvPr>
            <p:ph idx="1"/>
          </p:nvPr>
        </p:nvSpPr>
        <p:spPr/>
        <p:txBody>
          <a:bodyPr/>
          <a:lstStyle/>
          <a:p>
            <a:r>
              <a:rPr lang="ru-RU" b="1" dirty="0" smtClean="0"/>
              <a:t>з</a:t>
            </a:r>
            <a:r>
              <a:rPr lang="ru-RU" b="1" dirty="0" smtClean="0"/>
              <a:t> </a:t>
            </a:r>
            <a:r>
              <a:rPr lang="ru-RU" b="1" dirty="0" err="1" smtClean="0"/>
              <a:t>фіксованим</a:t>
            </a:r>
            <a:r>
              <a:rPr lang="ru-RU" b="1" dirty="0" smtClean="0"/>
              <a:t> складом;</a:t>
            </a:r>
          </a:p>
          <a:p>
            <a:r>
              <a:rPr lang="ru-RU" b="1" dirty="0" err="1" smtClean="0"/>
              <a:t>із</a:t>
            </a:r>
            <a:r>
              <a:rPr lang="ru-RU" b="1" dirty="0" smtClean="0"/>
              <a:t> </a:t>
            </a:r>
            <a:r>
              <a:rPr lang="ru-RU" b="1" dirty="0" err="1" smtClean="0"/>
              <a:t>запрошуваними</a:t>
            </a:r>
            <a:r>
              <a:rPr lang="ru-RU" b="1" dirty="0" smtClean="0"/>
              <a:t> за списком, </a:t>
            </a:r>
            <a:r>
              <a:rPr lang="ru-RU" b="1" dirty="0" err="1" smtClean="0"/>
              <a:t>складеним</a:t>
            </a:r>
            <a:r>
              <a:rPr lang="ru-RU" b="1" dirty="0" smtClean="0"/>
              <a:t> </a:t>
            </a:r>
            <a:r>
              <a:rPr lang="ru-RU" b="1" dirty="0" smtClean="0"/>
              <a:t>для </a:t>
            </a:r>
            <a:r>
              <a:rPr lang="ru-RU" b="1" dirty="0" err="1" smtClean="0"/>
              <a:t>кожної</a:t>
            </a:r>
            <a:r>
              <a:rPr lang="ru-RU" b="1" dirty="0" smtClean="0"/>
              <a:t> </a:t>
            </a:r>
            <a:r>
              <a:rPr lang="ru-RU" b="1" dirty="0" err="1" smtClean="0"/>
              <a:t>наради</a:t>
            </a:r>
            <a:r>
              <a:rPr lang="ru-RU" b="1" dirty="0" smtClean="0"/>
              <a:t>;</a:t>
            </a:r>
          </a:p>
          <a:p>
            <a:r>
              <a:rPr lang="ru-RU" b="1" dirty="0" err="1" smtClean="0"/>
              <a:t>комбіновані</a:t>
            </a:r>
            <a:r>
              <a:rPr lang="ru-RU" b="1" dirty="0" smtClean="0"/>
              <a:t>.</a:t>
            </a:r>
          </a:p>
          <a:p>
            <a:endParaRPr lang="uk-UA" dirty="0"/>
          </a:p>
        </p:txBody>
      </p:sp>
      <p:pic>
        <p:nvPicPr>
          <p:cNvPr id="12290" name="Picture 2" descr="Проведення нарад: основні правила! – Бізнес-UA!"/>
          <p:cNvPicPr>
            <a:picLocks noChangeAspect="1" noChangeArrowheads="1"/>
          </p:cNvPicPr>
          <p:nvPr/>
        </p:nvPicPr>
        <p:blipFill>
          <a:blip r:embed="rId2" cstate="print"/>
          <a:srcRect/>
          <a:stretch>
            <a:fillRect/>
          </a:stretch>
        </p:blipFill>
        <p:spPr bwMode="auto">
          <a:xfrm>
            <a:off x="3851920" y="3321127"/>
            <a:ext cx="5292080" cy="35368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За приналежністю:</a:t>
            </a:r>
            <a:endParaRPr lang="uk-UA" b="1" dirty="0"/>
          </a:p>
        </p:txBody>
      </p:sp>
      <p:sp>
        <p:nvSpPr>
          <p:cNvPr id="3" name="Содержимое 2"/>
          <p:cNvSpPr>
            <a:spLocks noGrp="1"/>
          </p:cNvSpPr>
          <p:nvPr>
            <p:ph idx="1"/>
          </p:nvPr>
        </p:nvSpPr>
        <p:spPr/>
        <p:txBody>
          <a:bodyPr/>
          <a:lstStyle/>
          <a:p>
            <a:r>
              <a:rPr lang="uk-UA" b="1" dirty="0" smtClean="0"/>
              <a:t>партійні (і інших громадських організацій);</a:t>
            </a:r>
          </a:p>
          <a:p>
            <a:r>
              <a:rPr lang="uk-UA" b="1" dirty="0" smtClean="0"/>
              <a:t>адміністративні;</a:t>
            </a:r>
          </a:p>
          <a:p>
            <a:r>
              <a:rPr lang="uk-UA" b="1" dirty="0" smtClean="0"/>
              <a:t>наукові й науково-технічні;</a:t>
            </a:r>
          </a:p>
          <a:p>
            <a:r>
              <a:rPr lang="uk-UA" b="1" dirty="0" smtClean="0"/>
              <a:t>об'єднані.</a:t>
            </a:r>
          </a:p>
          <a:p>
            <a:endParaRPr lang="uk-UA" dirty="0"/>
          </a:p>
        </p:txBody>
      </p:sp>
      <p:pic>
        <p:nvPicPr>
          <p:cNvPr id="11266" name="Picture 2" descr="Як робиться протокол нарад. Як вести протокол наради або бізнес-зустрічі"/>
          <p:cNvPicPr>
            <a:picLocks noChangeAspect="1" noChangeArrowheads="1"/>
          </p:cNvPicPr>
          <p:nvPr/>
        </p:nvPicPr>
        <p:blipFill>
          <a:blip r:embed="rId2" cstate="print"/>
          <a:srcRect/>
          <a:stretch>
            <a:fillRect/>
          </a:stretch>
        </p:blipFill>
        <p:spPr bwMode="auto">
          <a:xfrm>
            <a:off x="3563888" y="3286091"/>
            <a:ext cx="5155332" cy="357190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Організація проведення ділових нарад.</a:t>
            </a:r>
            <a:endParaRPr lang="uk-UA" b="1" dirty="0"/>
          </a:p>
        </p:txBody>
      </p:sp>
      <p:sp>
        <p:nvSpPr>
          <p:cNvPr id="3" name="Содержимое 2"/>
          <p:cNvSpPr>
            <a:spLocks noGrp="1"/>
          </p:cNvSpPr>
          <p:nvPr>
            <p:ph idx="1"/>
          </p:nvPr>
        </p:nvSpPr>
        <p:spPr>
          <a:xfrm>
            <a:off x="251520" y="1628800"/>
            <a:ext cx="8712968" cy="4497363"/>
          </a:xfrm>
        </p:spPr>
        <p:txBody>
          <a:bodyPr/>
          <a:lstStyle/>
          <a:p>
            <a:r>
              <a:rPr lang="ru-RU" b="1" dirty="0" err="1" smtClean="0"/>
              <a:t>Щоб</a:t>
            </a:r>
            <a:r>
              <a:rPr lang="ru-RU" b="1" dirty="0" smtClean="0"/>
              <a:t> </a:t>
            </a:r>
            <a:r>
              <a:rPr lang="ru-RU" b="1" dirty="0" err="1" smtClean="0"/>
              <a:t>досягти</a:t>
            </a:r>
            <a:r>
              <a:rPr lang="ru-RU" b="1" dirty="0" smtClean="0"/>
              <a:t> </a:t>
            </a:r>
            <a:r>
              <a:rPr lang="ru-RU" b="1" dirty="0" err="1" smtClean="0"/>
              <a:t>цілей</a:t>
            </a:r>
            <a:r>
              <a:rPr lang="ru-RU" b="1" dirty="0" smtClean="0"/>
              <a:t>, </a:t>
            </a:r>
            <a:r>
              <a:rPr lang="ru-RU" b="1" dirty="0" err="1" smtClean="0"/>
              <a:t>необхідно</a:t>
            </a:r>
            <a:r>
              <a:rPr lang="ru-RU" b="1" dirty="0" smtClean="0"/>
              <a:t> </a:t>
            </a:r>
            <a:r>
              <a:rPr lang="ru-RU" b="1" dirty="0" err="1" smtClean="0"/>
              <a:t>належним</a:t>
            </a:r>
            <a:r>
              <a:rPr lang="ru-RU" b="1" dirty="0" smtClean="0"/>
              <a:t> чином </a:t>
            </a:r>
            <a:r>
              <a:rPr lang="ru-RU" b="1" dirty="0" err="1" smtClean="0"/>
              <a:t>підготувати</a:t>
            </a:r>
            <a:r>
              <a:rPr lang="ru-RU" b="1" dirty="0" smtClean="0"/>
              <a:t> </a:t>
            </a:r>
            <a:r>
              <a:rPr lang="ru-RU" b="1" dirty="0" err="1" smtClean="0"/>
              <a:t>нараду</a:t>
            </a:r>
            <a:r>
              <a:rPr lang="ru-RU" b="1" dirty="0" smtClean="0"/>
              <a:t> </a:t>
            </a:r>
            <a:r>
              <a:rPr lang="ru-RU" b="1" dirty="0" err="1" smtClean="0"/>
              <a:t>й</a:t>
            </a:r>
            <a:r>
              <a:rPr lang="ru-RU" b="1" dirty="0" smtClean="0"/>
              <a:t> провести </a:t>
            </a:r>
            <a:r>
              <a:rPr lang="ru-RU" b="1" dirty="0" err="1" smtClean="0"/>
              <a:t>її</a:t>
            </a:r>
            <a:r>
              <a:rPr lang="ru-RU" b="1" dirty="0" smtClean="0"/>
              <a:t>. Є </a:t>
            </a:r>
            <a:r>
              <a:rPr lang="ru-RU" b="1" dirty="0" err="1" smtClean="0"/>
              <a:t>кілька</a:t>
            </a:r>
            <a:r>
              <a:rPr lang="ru-RU" b="1" dirty="0" smtClean="0"/>
              <a:t> </a:t>
            </a:r>
            <a:r>
              <a:rPr lang="ru-RU" b="1" dirty="0" err="1" smtClean="0"/>
              <a:t>обов'язкових</a:t>
            </a:r>
            <a:r>
              <a:rPr lang="ru-RU" b="1" dirty="0" smtClean="0"/>
              <a:t> </a:t>
            </a:r>
            <a:r>
              <a:rPr lang="ru-RU" b="1" dirty="0" err="1" smtClean="0"/>
              <a:t>елементів</a:t>
            </a:r>
            <a:r>
              <a:rPr lang="ru-RU" b="1" dirty="0" smtClean="0"/>
              <a:t>, без </a:t>
            </a:r>
            <a:r>
              <a:rPr lang="ru-RU" b="1" dirty="0" err="1" smtClean="0"/>
              <a:t>яких</a:t>
            </a:r>
            <a:r>
              <a:rPr lang="ru-RU" b="1" dirty="0" smtClean="0"/>
              <a:t> </a:t>
            </a:r>
            <a:r>
              <a:rPr lang="ru-RU" b="1" dirty="0" err="1" smtClean="0"/>
              <a:t>цілі</a:t>
            </a:r>
            <a:r>
              <a:rPr lang="ru-RU" b="1" dirty="0" smtClean="0"/>
              <a:t> </a:t>
            </a:r>
            <a:r>
              <a:rPr lang="ru-RU" b="1" dirty="0" err="1" smtClean="0"/>
              <a:t>наради</a:t>
            </a:r>
            <a:r>
              <a:rPr lang="ru-RU" b="1" dirty="0" smtClean="0"/>
              <a:t> не </a:t>
            </a:r>
            <a:r>
              <a:rPr lang="ru-RU" b="1" dirty="0" err="1" smtClean="0"/>
              <a:t>будуть</a:t>
            </a:r>
            <a:r>
              <a:rPr lang="ru-RU" b="1" dirty="0" smtClean="0"/>
              <a:t> </a:t>
            </a:r>
            <a:r>
              <a:rPr lang="ru-RU" b="1" dirty="0" err="1" smtClean="0"/>
              <a:t>досягнуті</a:t>
            </a:r>
            <a:r>
              <a:rPr lang="ru-RU" b="1" dirty="0" smtClean="0"/>
              <a:t>.</a:t>
            </a:r>
            <a:endParaRPr lang="uk-UA" b="1" dirty="0"/>
          </a:p>
        </p:txBody>
      </p:sp>
      <p:pic>
        <p:nvPicPr>
          <p:cNvPr id="10242" name="Picture 2" descr="Як робиться протокол нарад. Як вести протокол наради або бізнес-зустрічі"/>
          <p:cNvPicPr>
            <a:picLocks noChangeAspect="1" noChangeArrowheads="1"/>
          </p:cNvPicPr>
          <p:nvPr/>
        </p:nvPicPr>
        <p:blipFill>
          <a:blip r:embed="rId2" cstate="print"/>
          <a:srcRect/>
          <a:stretch>
            <a:fillRect/>
          </a:stretch>
        </p:blipFill>
        <p:spPr bwMode="auto">
          <a:xfrm>
            <a:off x="2195736" y="3717032"/>
            <a:ext cx="4248472" cy="296786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9144000" cy="5793507"/>
          </a:xfrm>
        </p:spPr>
        <p:txBody>
          <a:bodyPr>
            <a:normAutofit/>
          </a:bodyPr>
          <a:lstStyle/>
          <a:p>
            <a:r>
              <a:rPr lang="uk-UA" b="1" dirty="0" smtClean="0"/>
              <a:t>Підготовка наради починається з визначення доцільності її проведення. Коли вирішується питання про необхідність наради, менеджер повинен подумати про завдання, які потрібно вирішити на ній (така форма роботи, як нарада, більш продуктивна, ніж інші). Нараду треба проводити, коли є необхідність в обміні інформацією, виявленні думок і альтернатив, аналізі складних (нестандартних) ситуацій, ухваленні рішення по комплексних питаннях.</a:t>
            </a:r>
            <a:endParaRPr lang="uk-UA" b="1" dirty="0"/>
          </a:p>
        </p:txBody>
      </p:sp>
      <p:sp>
        <p:nvSpPr>
          <p:cNvPr id="9218" name="AutoShape 2"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0" name="AutoShape 4"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2" name="AutoShape 6"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4" name="AutoShape 8"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6" name="AutoShape 10"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8" name="AutoShape 1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30" name="AutoShape 14"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9232" name="Picture 16" descr="Поради про наради | buduysvoe.com"/>
          <p:cNvPicPr>
            <a:picLocks noChangeAspect="1" noChangeArrowheads="1"/>
          </p:cNvPicPr>
          <p:nvPr/>
        </p:nvPicPr>
        <p:blipFill>
          <a:blip r:embed="rId2" cstate="print"/>
          <a:srcRect/>
          <a:stretch>
            <a:fillRect/>
          </a:stretch>
        </p:blipFill>
        <p:spPr bwMode="auto">
          <a:xfrm>
            <a:off x="6588224" y="5301208"/>
            <a:ext cx="2073323" cy="15567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686800" cy="5865515"/>
          </a:xfrm>
        </p:spPr>
        <p:txBody>
          <a:bodyPr/>
          <a:lstStyle/>
          <a:p>
            <a:r>
              <a:rPr lang="uk-UA" b="1" dirty="0" smtClean="0"/>
              <a:t>Крім того, на цьому ж етапі менеджер повинен проаналізувати всі альтернативи цієї форми: рішення вищестоящого керівництва; можливість вирішення питання </a:t>
            </a:r>
            <a:r>
              <a:rPr lang="uk-UA" b="1" dirty="0" smtClean="0"/>
              <a:t>телефоном; </a:t>
            </a:r>
            <a:r>
              <a:rPr lang="uk-UA" b="1" dirty="0" smtClean="0"/>
              <a:t>селекторна нарада; можливість об'єднання з іншими (плановими) нарадами. При цьому менеджер повинен визначити, що потрібно для вирішення виниклої проблеми.</a:t>
            </a:r>
            <a:endParaRPr lang="uk-UA" b="1" dirty="0"/>
          </a:p>
        </p:txBody>
      </p:sp>
      <p:pic>
        <p:nvPicPr>
          <p:cNvPr id="8194" name="Picture 2" descr="Як провести ефективну нараду | Біографії"/>
          <p:cNvPicPr>
            <a:picLocks noChangeAspect="1" noChangeArrowheads="1"/>
          </p:cNvPicPr>
          <p:nvPr/>
        </p:nvPicPr>
        <p:blipFill>
          <a:blip r:embed="rId2" cstate="print"/>
          <a:srcRect/>
          <a:stretch>
            <a:fillRect/>
          </a:stretch>
        </p:blipFill>
        <p:spPr bwMode="auto">
          <a:xfrm>
            <a:off x="4644008" y="4243848"/>
            <a:ext cx="3822286" cy="26141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536" y="0"/>
            <a:ext cx="9396536" cy="6453336"/>
          </a:xfrm>
        </p:spPr>
        <p:txBody>
          <a:bodyPr>
            <a:normAutofit fontScale="92500" lnSpcReduction="20000"/>
          </a:bodyPr>
          <a:lstStyle/>
          <a:p>
            <a:pPr>
              <a:buNone/>
            </a:pPr>
            <a:r>
              <a:rPr lang="uk-UA" dirty="0" smtClean="0"/>
              <a:t>    </a:t>
            </a:r>
            <a:r>
              <a:rPr lang="uk-UA" b="1" dirty="0" smtClean="0"/>
              <a:t>При </a:t>
            </a:r>
            <a:r>
              <a:rPr lang="uk-UA" b="1" dirty="0" smtClean="0"/>
              <a:t>вирішенні питання про склад учасників дуже уважно потрібно підійти до формування списку як по кількісному, так і по якісному складу. Зовсім необов'язково, наприклад, на кожну нараду запрошувати керівників підрозділів. До участі в нараді необхідно залучити тих посадових осіб, які найбільш компетентні в обговорюваній проблемі, а ними, як показує практика, не завжди є керівники підрозділів. Що стосується кількості учасників нарад, то не слід запрошувати стільки осіб, скільки стільців у залі засідань (запрошення для масовості). Оптимальний варіант - збіг кількості учасників наради з кількістю тих, хто активно бере участь в обговоренні питання. Основний критерій відбору учасників - компетентність саме в питаннях порядку денного. Визначивши склад учасників, треба призначити день і час її проведення.</a:t>
            </a:r>
            <a:endParaRPr lang="uk-UA" b="1" dirty="0"/>
          </a:p>
        </p:txBody>
      </p:sp>
      <p:pic>
        <p:nvPicPr>
          <p:cNvPr id="7170" name="Picture 2" descr="Підготовка до наради, або Як перестати витрачати час даремно | IT Network"/>
          <p:cNvPicPr>
            <a:picLocks noChangeAspect="1" noChangeArrowheads="1"/>
          </p:cNvPicPr>
          <p:nvPr/>
        </p:nvPicPr>
        <p:blipFill>
          <a:blip r:embed="rId2" cstate="print"/>
          <a:srcRect/>
          <a:stretch>
            <a:fillRect/>
          </a:stretch>
        </p:blipFill>
        <p:spPr bwMode="auto">
          <a:xfrm>
            <a:off x="6300192" y="5919187"/>
            <a:ext cx="2128292" cy="9388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381328"/>
          </a:xfrm>
        </p:spPr>
        <p:txBody>
          <a:bodyPr>
            <a:normAutofit/>
          </a:bodyPr>
          <a:lstStyle/>
          <a:p>
            <a:r>
              <a:rPr lang="ru-RU" b="1" dirty="0" smtClean="0"/>
              <a:t>Як правило, для </a:t>
            </a:r>
            <a:r>
              <a:rPr lang="ru-RU" b="1" dirty="0" err="1" smtClean="0"/>
              <a:t>наради</a:t>
            </a:r>
            <a:r>
              <a:rPr lang="ru-RU" b="1" dirty="0" smtClean="0"/>
              <a:t> </a:t>
            </a:r>
            <a:r>
              <a:rPr lang="ru-RU" b="1" dirty="0" err="1" smtClean="0"/>
              <a:t>приділяється</a:t>
            </a:r>
            <a:r>
              <a:rPr lang="ru-RU" b="1" dirty="0" smtClean="0"/>
              <a:t> один </a:t>
            </a:r>
            <a:r>
              <a:rPr lang="ru-RU" b="1" dirty="0" err="1" smtClean="0"/>
              <a:t>певний</a:t>
            </a:r>
            <a:r>
              <a:rPr lang="ru-RU" b="1" dirty="0" smtClean="0"/>
              <a:t> день на </a:t>
            </a:r>
            <a:r>
              <a:rPr lang="ru-RU" b="1" dirty="0" err="1" smtClean="0"/>
              <a:t>тижні</a:t>
            </a:r>
            <a:r>
              <a:rPr lang="ru-RU" b="1" dirty="0" smtClean="0"/>
              <a:t>. </a:t>
            </a:r>
            <a:r>
              <a:rPr lang="ru-RU" b="1" dirty="0" err="1" smtClean="0"/>
              <a:t>Це</a:t>
            </a:r>
            <a:r>
              <a:rPr lang="ru-RU" b="1" dirty="0" smtClean="0"/>
              <a:t> </a:t>
            </a:r>
            <a:r>
              <a:rPr lang="ru-RU" b="1" dirty="0" err="1" smtClean="0"/>
              <a:t>дозволяє</a:t>
            </a:r>
            <a:r>
              <a:rPr lang="ru-RU" b="1" dirty="0" smtClean="0"/>
              <a:t> </a:t>
            </a:r>
            <a:r>
              <a:rPr lang="ru-RU" b="1" dirty="0" err="1" smtClean="0"/>
              <a:t>його</a:t>
            </a:r>
            <a:r>
              <a:rPr lang="ru-RU" b="1" dirty="0" smtClean="0"/>
              <a:t> </a:t>
            </a:r>
            <a:r>
              <a:rPr lang="ru-RU" b="1" dirty="0" err="1" smtClean="0"/>
              <a:t>учасникам</a:t>
            </a:r>
            <a:r>
              <a:rPr lang="ru-RU" b="1" dirty="0" smtClean="0"/>
              <a:t> правильно </a:t>
            </a:r>
            <a:r>
              <a:rPr lang="ru-RU" b="1" dirty="0" err="1" smtClean="0"/>
              <a:t>спланувати</a:t>
            </a:r>
            <a:r>
              <a:rPr lang="ru-RU" b="1" dirty="0" smtClean="0"/>
              <a:t> </a:t>
            </a:r>
            <a:r>
              <a:rPr lang="ru-RU" b="1" dirty="0" err="1" smtClean="0"/>
              <a:t>свій</a:t>
            </a:r>
            <a:r>
              <a:rPr lang="ru-RU" b="1" dirty="0" smtClean="0"/>
              <a:t> </a:t>
            </a:r>
            <a:r>
              <a:rPr lang="ru-RU" b="1" dirty="0" err="1" smtClean="0"/>
              <a:t>робочий</a:t>
            </a:r>
            <a:r>
              <a:rPr lang="ru-RU" b="1" dirty="0" smtClean="0"/>
              <a:t> час </a:t>
            </a:r>
            <a:r>
              <a:rPr lang="ru-RU" b="1" dirty="0" err="1" smtClean="0"/>
              <a:t>і</a:t>
            </a:r>
            <a:r>
              <a:rPr lang="ru-RU" b="1" dirty="0" smtClean="0"/>
              <a:t> </a:t>
            </a:r>
            <a:r>
              <a:rPr lang="ru-RU" b="1" dirty="0" err="1" smtClean="0"/>
              <a:t>належним</a:t>
            </a:r>
            <a:r>
              <a:rPr lang="ru-RU" b="1" dirty="0" smtClean="0"/>
              <a:t> чином </a:t>
            </a:r>
            <a:r>
              <a:rPr lang="ru-RU" b="1" dirty="0" err="1" smtClean="0"/>
              <a:t>підготуватися</a:t>
            </a:r>
            <a:r>
              <a:rPr lang="ru-RU" b="1" dirty="0" smtClean="0"/>
              <a:t> до </a:t>
            </a:r>
            <a:r>
              <a:rPr lang="ru-RU" b="1" dirty="0" err="1" smtClean="0"/>
              <a:t>неї</a:t>
            </a:r>
            <a:r>
              <a:rPr lang="ru-RU" b="1" dirty="0" smtClean="0"/>
              <a:t>. </a:t>
            </a:r>
            <a:r>
              <a:rPr lang="ru-RU" b="1" dirty="0" err="1" smtClean="0"/>
              <a:t>Найкращий</a:t>
            </a:r>
            <a:r>
              <a:rPr lang="ru-RU" b="1" dirty="0" smtClean="0"/>
              <a:t> день для </a:t>
            </a:r>
            <a:r>
              <a:rPr lang="ru-RU" b="1" dirty="0" err="1" smtClean="0"/>
              <a:t>наради</a:t>
            </a:r>
            <a:r>
              <a:rPr lang="ru-RU" b="1" dirty="0" smtClean="0"/>
              <a:t> - середа </a:t>
            </a:r>
            <a:r>
              <a:rPr lang="ru-RU" b="1" dirty="0" err="1" smtClean="0"/>
              <a:t>або</a:t>
            </a:r>
            <a:r>
              <a:rPr lang="ru-RU" b="1" dirty="0" smtClean="0"/>
              <a:t> </a:t>
            </a:r>
            <a:r>
              <a:rPr lang="ru-RU" b="1" dirty="0" err="1" smtClean="0"/>
              <a:t>четвер</a:t>
            </a:r>
            <a:r>
              <a:rPr lang="ru-RU" b="1" dirty="0" smtClean="0"/>
              <a:t>, тому </a:t>
            </a:r>
            <a:r>
              <a:rPr lang="ru-RU" b="1" dirty="0" err="1" smtClean="0"/>
              <a:t>що</a:t>
            </a:r>
            <a:r>
              <a:rPr lang="ru-RU" b="1" dirty="0" smtClean="0"/>
              <a:t> </a:t>
            </a:r>
            <a:r>
              <a:rPr lang="ru-RU" b="1" dirty="0" err="1" smtClean="0"/>
              <a:t>тижнева</a:t>
            </a:r>
            <a:r>
              <a:rPr lang="ru-RU" b="1" dirty="0" smtClean="0"/>
              <a:t> крива </a:t>
            </a:r>
            <a:r>
              <a:rPr lang="ru-RU" b="1" dirty="0" err="1" smtClean="0"/>
              <a:t>працездатності</a:t>
            </a:r>
            <a:r>
              <a:rPr lang="ru-RU" b="1" dirty="0" smtClean="0"/>
              <a:t> </a:t>
            </a:r>
            <a:r>
              <a:rPr lang="ru-RU" b="1" dirty="0" err="1" smtClean="0"/>
              <a:t>має</a:t>
            </a:r>
            <a:r>
              <a:rPr lang="ru-RU" b="1" dirty="0" smtClean="0"/>
              <a:t> </a:t>
            </a:r>
            <a:r>
              <a:rPr lang="ru-RU" b="1" dirty="0" err="1" smtClean="0"/>
              <a:t>помітний</a:t>
            </a:r>
            <a:r>
              <a:rPr lang="ru-RU" b="1" dirty="0" smtClean="0"/>
              <a:t> спад у </a:t>
            </a:r>
            <a:r>
              <a:rPr lang="ru-RU" b="1" dirty="0" err="1" smtClean="0"/>
              <a:t>понеділок</a:t>
            </a:r>
            <a:r>
              <a:rPr lang="ru-RU" b="1" dirty="0" smtClean="0"/>
              <a:t> </a:t>
            </a:r>
            <a:r>
              <a:rPr lang="ru-RU" b="1" dirty="0" err="1" smtClean="0"/>
              <a:t>і</a:t>
            </a:r>
            <a:r>
              <a:rPr lang="ru-RU" b="1" dirty="0" smtClean="0"/>
              <a:t> </a:t>
            </a:r>
            <a:r>
              <a:rPr lang="ru-RU" b="1" dirty="0" err="1" smtClean="0"/>
              <a:t>п'ятницю</a:t>
            </a:r>
            <a:r>
              <a:rPr lang="ru-RU" b="1" dirty="0" smtClean="0"/>
              <a:t>. </a:t>
            </a:r>
            <a:r>
              <a:rPr lang="ru-RU" b="1" dirty="0" err="1" smtClean="0"/>
              <a:t>Однак</a:t>
            </a:r>
            <a:r>
              <a:rPr lang="ru-RU" b="1" dirty="0" smtClean="0"/>
              <a:t> </a:t>
            </a:r>
            <a:r>
              <a:rPr lang="ru-RU" b="1" dirty="0" err="1" smtClean="0"/>
              <a:t>п'ятниця</a:t>
            </a:r>
            <a:r>
              <a:rPr lang="ru-RU" b="1" dirty="0" smtClean="0"/>
              <a:t> - </a:t>
            </a:r>
            <a:r>
              <a:rPr lang="ru-RU" b="1" dirty="0" err="1" smtClean="0"/>
              <a:t>гарний</a:t>
            </a:r>
            <a:r>
              <a:rPr lang="ru-RU" b="1" dirty="0" smtClean="0"/>
              <a:t> день для </a:t>
            </a:r>
            <a:r>
              <a:rPr lang="ru-RU" b="1" dirty="0" err="1" smtClean="0"/>
              <a:t>проведення</a:t>
            </a:r>
            <a:r>
              <a:rPr lang="ru-RU" b="1" dirty="0" smtClean="0"/>
              <a:t> </a:t>
            </a:r>
            <a:r>
              <a:rPr lang="ru-RU" b="1" dirty="0" err="1" smtClean="0"/>
              <a:t>поточних</a:t>
            </a:r>
            <a:r>
              <a:rPr lang="ru-RU" b="1" dirty="0" smtClean="0"/>
              <a:t> </a:t>
            </a:r>
            <a:r>
              <a:rPr lang="ru-RU" b="1" dirty="0" err="1" smtClean="0"/>
              <a:t>нарад</a:t>
            </a:r>
            <a:r>
              <a:rPr lang="ru-RU" b="1" dirty="0" smtClean="0"/>
              <a:t> (</a:t>
            </a:r>
            <a:r>
              <a:rPr lang="ru-RU" b="1" dirty="0" err="1" smtClean="0"/>
              <a:t>підбити</a:t>
            </a:r>
            <a:r>
              <a:rPr lang="ru-RU" b="1" dirty="0" smtClean="0"/>
              <a:t> короткий </a:t>
            </a:r>
            <a:r>
              <a:rPr lang="ru-RU" b="1" dirty="0" err="1" smtClean="0"/>
              <a:t>підсумок</a:t>
            </a:r>
            <a:r>
              <a:rPr lang="ru-RU" b="1" dirty="0" smtClean="0"/>
              <a:t> </a:t>
            </a:r>
            <a:r>
              <a:rPr lang="ru-RU" b="1" dirty="0" err="1" smtClean="0"/>
              <a:t>тижня</a:t>
            </a:r>
            <a:r>
              <a:rPr lang="ru-RU" b="1" dirty="0" smtClean="0"/>
              <a:t> </a:t>
            </a:r>
            <a:r>
              <a:rPr lang="ru-RU" b="1" dirty="0" err="1" smtClean="0"/>
              <a:t>й</a:t>
            </a:r>
            <a:r>
              <a:rPr lang="ru-RU" b="1" dirty="0" smtClean="0"/>
              <a:t> </a:t>
            </a:r>
            <a:r>
              <a:rPr lang="ru-RU" b="1" dirty="0" err="1" smtClean="0"/>
              <a:t>намітити</a:t>
            </a:r>
            <a:r>
              <a:rPr lang="ru-RU" b="1" dirty="0" smtClean="0"/>
              <a:t> </a:t>
            </a:r>
            <a:r>
              <a:rPr lang="ru-RU" b="1" dirty="0" err="1" smtClean="0"/>
              <a:t>завдання</a:t>
            </a:r>
            <a:r>
              <a:rPr lang="ru-RU" b="1" dirty="0" smtClean="0"/>
              <a:t> на </a:t>
            </a:r>
            <a:r>
              <a:rPr lang="ru-RU" b="1" dirty="0" err="1" smtClean="0"/>
              <a:t>наступний</a:t>
            </a:r>
            <a:r>
              <a:rPr lang="ru-RU" b="1" dirty="0" smtClean="0"/>
              <a:t> </a:t>
            </a:r>
            <a:r>
              <a:rPr lang="ru-RU" b="1" dirty="0" err="1" smtClean="0"/>
              <a:t>тиждень</a:t>
            </a:r>
            <a:r>
              <a:rPr lang="ru-RU" b="1" dirty="0" smtClean="0"/>
              <a:t>).</a:t>
            </a:r>
            <a:endParaRPr lang="uk-UA" b="1" dirty="0"/>
          </a:p>
        </p:txBody>
      </p:sp>
      <p:pic>
        <p:nvPicPr>
          <p:cNvPr id="6146" name="Picture 2" descr="Ведення нарад - Робота секретаря"/>
          <p:cNvPicPr>
            <a:picLocks noChangeAspect="1" noChangeArrowheads="1"/>
          </p:cNvPicPr>
          <p:nvPr/>
        </p:nvPicPr>
        <p:blipFill>
          <a:blip r:embed="rId2" cstate="print"/>
          <a:srcRect/>
          <a:stretch>
            <a:fillRect/>
          </a:stretch>
        </p:blipFill>
        <p:spPr bwMode="auto">
          <a:xfrm>
            <a:off x="5364088" y="5023419"/>
            <a:ext cx="3020616" cy="183458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9144000" cy="6408712"/>
          </a:xfrm>
        </p:spPr>
        <p:txBody>
          <a:bodyPr>
            <a:normAutofit lnSpcReduction="10000"/>
          </a:bodyPr>
          <a:lstStyle/>
          <a:p>
            <a:r>
              <a:rPr lang="uk-UA" b="1" dirty="0" smtClean="0"/>
              <a:t>Наради краще проводити в другій половині дня. З теорії біоритмів відомо, що в людини протягом робочого дня є два піки підвищеної працездатності: перший - з 11 до 12 год. і другий - між 16 і 18 год. Найкраще пристосувати нараду до другого піка. Це для учасників наради послужить додатковим стимулом, який спонукує їх працювати швидко й ефективно, щоб не засиджуватися допізна. Оскільки будь-яка нарада порушує звичайний ритм трудової діяльності, у </a:t>
            </a:r>
            <a:r>
              <a:rPr lang="uk-UA" b="1" dirty="0" smtClean="0"/>
              <a:t>першій половині </a:t>
            </a:r>
          </a:p>
          <a:p>
            <a:pPr>
              <a:buNone/>
            </a:pPr>
            <a:r>
              <a:rPr lang="uk-UA" b="1" dirty="0" smtClean="0"/>
              <a:t> </a:t>
            </a:r>
            <a:r>
              <a:rPr lang="uk-UA" b="1" dirty="0" smtClean="0"/>
              <a:t>   робочого </a:t>
            </a:r>
            <a:r>
              <a:rPr lang="uk-UA" b="1" dirty="0" smtClean="0"/>
              <a:t>дня (перший пік) </a:t>
            </a:r>
            <a:endParaRPr lang="uk-UA" b="1" dirty="0" smtClean="0"/>
          </a:p>
          <a:p>
            <a:pPr>
              <a:buNone/>
            </a:pPr>
            <a:r>
              <a:rPr lang="uk-UA" b="1" dirty="0" smtClean="0"/>
              <a:t> </a:t>
            </a:r>
            <a:r>
              <a:rPr lang="uk-UA" b="1" dirty="0" smtClean="0"/>
              <a:t>   проводити </a:t>
            </a:r>
            <a:r>
              <a:rPr lang="uk-UA" b="1" dirty="0" smtClean="0"/>
              <a:t>її недоцільно.</a:t>
            </a:r>
            <a:endParaRPr lang="uk-UA" b="1" dirty="0"/>
          </a:p>
        </p:txBody>
      </p:sp>
      <p:pic>
        <p:nvPicPr>
          <p:cNvPr id="5122" name="Picture 2" descr="Мета:"/>
          <p:cNvPicPr>
            <a:picLocks noChangeAspect="1" noChangeArrowheads="1"/>
          </p:cNvPicPr>
          <p:nvPr/>
        </p:nvPicPr>
        <p:blipFill>
          <a:blip r:embed="rId2" cstate="print"/>
          <a:srcRect/>
          <a:stretch>
            <a:fillRect/>
          </a:stretch>
        </p:blipFill>
        <p:spPr bwMode="auto">
          <a:xfrm>
            <a:off x="5868144" y="4725144"/>
            <a:ext cx="2847471" cy="213285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9144000" cy="5865515"/>
          </a:xfrm>
        </p:spPr>
        <p:txBody>
          <a:bodyPr>
            <a:normAutofit/>
          </a:bodyPr>
          <a:lstStyle/>
          <a:p>
            <a:r>
              <a:rPr lang="ru-RU" b="1" dirty="0" err="1" smtClean="0"/>
              <a:t>Підготовка</a:t>
            </a:r>
            <a:r>
              <a:rPr lang="ru-RU" b="1" dirty="0" smtClean="0"/>
              <a:t> </a:t>
            </a:r>
            <a:r>
              <a:rPr lang="ru-RU" b="1" dirty="0" err="1" smtClean="0"/>
              <a:t>учасників</a:t>
            </a:r>
            <a:r>
              <a:rPr lang="ru-RU" b="1" dirty="0" smtClean="0"/>
              <a:t> </a:t>
            </a:r>
            <a:r>
              <a:rPr lang="ru-RU" b="1" dirty="0" err="1" smtClean="0"/>
              <a:t>наради</a:t>
            </a:r>
            <a:r>
              <a:rPr lang="ru-RU" b="1" dirty="0" smtClean="0"/>
              <a:t> -- </a:t>
            </a:r>
            <a:r>
              <a:rPr lang="ru-RU" b="1" dirty="0" err="1" smtClean="0"/>
              <a:t>останній</a:t>
            </a:r>
            <a:r>
              <a:rPr lang="ru-RU" b="1" dirty="0" smtClean="0"/>
              <a:t> </a:t>
            </a:r>
            <a:r>
              <a:rPr lang="ru-RU" b="1" dirty="0" err="1" smtClean="0"/>
              <a:t>етап</a:t>
            </a:r>
            <a:r>
              <a:rPr lang="ru-RU" b="1" dirty="0" smtClean="0"/>
              <a:t> у </a:t>
            </a:r>
            <a:r>
              <a:rPr lang="ru-RU" b="1" dirty="0" err="1" smtClean="0"/>
              <a:t>процедурі</a:t>
            </a:r>
            <a:r>
              <a:rPr lang="ru-RU" b="1" dirty="0" smtClean="0"/>
              <a:t> </a:t>
            </a:r>
            <a:r>
              <a:rPr lang="ru-RU" b="1" dirty="0" err="1" smtClean="0"/>
              <a:t>ділових</a:t>
            </a:r>
            <a:r>
              <a:rPr lang="ru-RU" b="1" dirty="0" smtClean="0"/>
              <a:t> </a:t>
            </a:r>
            <a:r>
              <a:rPr lang="ru-RU" b="1" dirty="0" err="1" smtClean="0"/>
              <a:t>нарад</a:t>
            </a:r>
            <a:r>
              <a:rPr lang="ru-RU" b="1" dirty="0" smtClean="0"/>
              <a:t>. Суть </a:t>
            </a:r>
            <a:r>
              <a:rPr lang="ru-RU" b="1" dirty="0" err="1" smtClean="0"/>
              <a:t>всієї</a:t>
            </a:r>
            <a:r>
              <a:rPr lang="ru-RU" b="1" dirty="0" smtClean="0"/>
              <a:t> </a:t>
            </a:r>
            <a:r>
              <a:rPr lang="ru-RU" b="1" dirty="0" err="1" smtClean="0"/>
              <a:t>роботи</a:t>
            </a:r>
            <a:r>
              <a:rPr lang="ru-RU" b="1" dirty="0" smtClean="0"/>
              <a:t> в </a:t>
            </a:r>
            <a:r>
              <a:rPr lang="ru-RU" b="1" dirty="0" err="1" smtClean="0"/>
              <a:t>цьому</a:t>
            </a:r>
            <a:r>
              <a:rPr lang="ru-RU" b="1" dirty="0" smtClean="0"/>
              <a:t> </a:t>
            </a:r>
            <a:r>
              <a:rPr lang="ru-RU" b="1" dirty="0" err="1" smtClean="0"/>
              <a:t>напрямку</a:t>
            </a:r>
            <a:r>
              <a:rPr lang="ru-RU" b="1" dirty="0" smtClean="0"/>
              <a:t> </a:t>
            </a:r>
            <a:r>
              <a:rPr lang="ru-RU" b="1" dirty="0" err="1" smtClean="0"/>
              <a:t>зводиться</a:t>
            </a:r>
            <a:r>
              <a:rPr lang="ru-RU" b="1" dirty="0" smtClean="0"/>
              <a:t> до </a:t>
            </a:r>
            <a:r>
              <a:rPr lang="ru-RU" b="1" dirty="0" err="1" smtClean="0"/>
              <a:t>завчасного</a:t>
            </a:r>
            <a:r>
              <a:rPr lang="ru-RU" b="1" dirty="0" smtClean="0"/>
              <a:t> </a:t>
            </a:r>
            <a:r>
              <a:rPr lang="ru-RU" b="1" dirty="0" err="1" smtClean="0"/>
              <a:t>ознайомлення</a:t>
            </a:r>
            <a:r>
              <a:rPr lang="ru-RU" b="1" dirty="0" smtClean="0"/>
              <a:t> </a:t>
            </a:r>
            <a:r>
              <a:rPr lang="ru-RU" b="1" dirty="0" err="1" smtClean="0"/>
              <a:t>всіх</a:t>
            </a:r>
            <a:r>
              <a:rPr lang="ru-RU" b="1" dirty="0" smtClean="0"/>
              <a:t> </a:t>
            </a:r>
            <a:r>
              <a:rPr lang="ru-RU" b="1" dirty="0" err="1" smtClean="0"/>
              <a:t>учасників</a:t>
            </a:r>
            <a:r>
              <a:rPr lang="ru-RU" b="1" dirty="0" smtClean="0"/>
              <a:t> </a:t>
            </a:r>
            <a:r>
              <a:rPr lang="ru-RU" b="1" dirty="0" err="1" smtClean="0"/>
              <a:t>з</a:t>
            </a:r>
            <a:r>
              <a:rPr lang="ru-RU" b="1" dirty="0" smtClean="0"/>
              <a:t> порядком </a:t>
            </a:r>
            <a:r>
              <a:rPr lang="ru-RU" b="1" dirty="0" err="1" smtClean="0"/>
              <a:t>денним</a:t>
            </a:r>
            <a:r>
              <a:rPr lang="ru-RU" b="1" dirty="0" smtClean="0"/>
              <a:t> </a:t>
            </a:r>
            <a:r>
              <a:rPr lang="ru-RU" b="1" dirty="0" err="1" smtClean="0"/>
              <a:t>і</a:t>
            </a:r>
            <a:r>
              <a:rPr lang="ru-RU" b="1" dirty="0" smtClean="0"/>
              <a:t> </a:t>
            </a:r>
            <a:r>
              <a:rPr lang="ru-RU" b="1" dirty="0" err="1" smtClean="0"/>
              <a:t>необхідними</a:t>
            </a:r>
            <a:r>
              <a:rPr lang="ru-RU" b="1" dirty="0" smtClean="0"/>
              <a:t> </a:t>
            </a:r>
            <a:r>
              <a:rPr lang="ru-RU" b="1" dirty="0" err="1" smtClean="0"/>
              <a:t>матеріалами</a:t>
            </a:r>
            <a:r>
              <a:rPr lang="ru-RU" b="1" dirty="0" smtClean="0"/>
              <a:t>. </a:t>
            </a:r>
            <a:r>
              <a:rPr lang="ru-RU" b="1" dirty="0" err="1" smtClean="0"/>
              <a:t>Кожний</a:t>
            </a:r>
            <a:r>
              <a:rPr lang="ru-RU" b="1" dirty="0" smtClean="0"/>
              <a:t> повинен </a:t>
            </a:r>
            <a:r>
              <a:rPr lang="ru-RU" b="1" dirty="0" err="1" smtClean="0"/>
              <a:t>заздалегідь</a:t>
            </a:r>
            <a:r>
              <a:rPr lang="ru-RU" b="1" dirty="0" smtClean="0"/>
              <a:t> знати тематику </a:t>
            </a:r>
            <a:r>
              <a:rPr lang="ru-RU" b="1" dirty="0" err="1" smtClean="0"/>
              <a:t>й</a:t>
            </a:r>
            <a:r>
              <a:rPr lang="ru-RU" b="1" dirty="0" smtClean="0"/>
              <a:t> </a:t>
            </a:r>
            <a:r>
              <a:rPr lang="ru-RU" b="1" dirty="0" err="1" smtClean="0"/>
              <a:t>завдання</a:t>
            </a:r>
            <a:r>
              <a:rPr lang="ru-RU" b="1" dirty="0" smtClean="0"/>
              <a:t> </a:t>
            </a:r>
            <a:r>
              <a:rPr lang="ru-RU" b="1" dirty="0" err="1" smtClean="0"/>
              <a:t>наради</a:t>
            </a:r>
            <a:r>
              <a:rPr lang="ru-RU" b="1" dirty="0" smtClean="0"/>
              <a:t>, </a:t>
            </a:r>
            <a:r>
              <a:rPr lang="ru-RU" b="1" dirty="0" err="1" smtClean="0"/>
              <a:t>що</a:t>
            </a:r>
            <a:r>
              <a:rPr lang="ru-RU" b="1" dirty="0" smtClean="0"/>
              <a:t> </a:t>
            </a:r>
            <a:r>
              <a:rPr lang="ru-RU" b="1" dirty="0" err="1" smtClean="0"/>
              <a:t>надалі</a:t>
            </a:r>
            <a:r>
              <a:rPr lang="ru-RU" b="1" dirty="0" smtClean="0"/>
              <a:t> буде </a:t>
            </a:r>
            <a:r>
              <a:rPr lang="ru-RU" b="1" dirty="0" err="1" smtClean="0"/>
              <a:t>сприяти</a:t>
            </a:r>
            <a:r>
              <a:rPr lang="ru-RU" b="1" dirty="0" smtClean="0"/>
              <a:t> </a:t>
            </a:r>
            <a:r>
              <a:rPr lang="ru-RU" b="1" dirty="0" err="1" smtClean="0"/>
              <a:t>ефективному</a:t>
            </a:r>
            <a:r>
              <a:rPr lang="ru-RU" b="1" dirty="0" smtClean="0"/>
              <a:t> </a:t>
            </a:r>
            <a:r>
              <a:rPr lang="ru-RU" b="1" dirty="0" err="1" smtClean="0"/>
              <a:t>проведенню</a:t>
            </a:r>
            <a:r>
              <a:rPr lang="ru-RU" b="1" dirty="0" smtClean="0"/>
              <a:t> </a:t>
            </a:r>
            <a:r>
              <a:rPr lang="ru-RU" b="1" dirty="0" err="1" smtClean="0"/>
              <a:t>наради</a:t>
            </a:r>
            <a:r>
              <a:rPr lang="ru-RU" b="1" dirty="0" smtClean="0"/>
              <a:t>, </a:t>
            </a:r>
            <a:r>
              <a:rPr lang="ru-RU" b="1" dirty="0" err="1" smtClean="0"/>
              <a:t>оскільки</a:t>
            </a:r>
            <a:r>
              <a:rPr lang="ru-RU" b="1" dirty="0" smtClean="0"/>
              <a:t> </a:t>
            </a:r>
            <a:r>
              <a:rPr lang="ru-RU" b="1" dirty="0" err="1" smtClean="0"/>
              <a:t>його</a:t>
            </a:r>
            <a:r>
              <a:rPr lang="ru-RU" b="1" dirty="0" smtClean="0"/>
              <a:t> </a:t>
            </a:r>
            <a:r>
              <a:rPr lang="ru-RU" b="1" dirty="0" err="1" smtClean="0"/>
              <a:t>учасники</a:t>
            </a:r>
            <a:r>
              <a:rPr lang="ru-RU" b="1" dirty="0" smtClean="0"/>
              <a:t> </a:t>
            </a:r>
            <a:r>
              <a:rPr lang="ru-RU" b="1" dirty="0" err="1" smtClean="0"/>
              <a:t>будуть</a:t>
            </a:r>
            <a:r>
              <a:rPr lang="ru-RU" b="1" dirty="0" smtClean="0"/>
              <a:t> </a:t>
            </a:r>
            <a:r>
              <a:rPr lang="ru-RU" b="1" dirty="0" err="1" smtClean="0"/>
              <a:t>належним</a:t>
            </a:r>
            <a:r>
              <a:rPr lang="ru-RU" b="1" dirty="0" smtClean="0"/>
              <a:t> чином до </a:t>
            </a:r>
            <a:r>
              <a:rPr lang="ru-RU" b="1" dirty="0" err="1" smtClean="0"/>
              <a:t>неї</a:t>
            </a:r>
            <a:r>
              <a:rPr lang="ru-RU" b="1" dirty="0" smtClean="0"/>
              <a:t> </a:t>
            </a:r>
            <a:r>
              <a:rPr lang="ru-RU" b="1" dirty="0" err="1" smtClean="0"/>
              <a:t>підготовлені</a:t>
            </a:r>
            <a:r>
              <a:rPr lang="ru-RU" b="1" dirty="0" smtClean="0"/>
              <a:t>.</a:t>
            </a:r>
            <a:endParaRPr lang="uk-UA" b="1" dirty="0"/>
          </a:p>
        </p:txBody>
      </p:sp>
      <p:pic>
        <p:nvPicPr>
          <p:cNvPr id="4098" name="Picture 2" descr="У міській раді провели нараду з представниками ритуальних служб: про що  говорили - Пологівські вісті"/>
          <p:cNvPicPr>
            <a:picLocks noChangeAspect="1" noChangeArrowheads="1"/>
          </p:cNvPicPr>
          <p:nvPr/>
        </p:nvPicPr>
        <p:blipFill>
          <a:blip r:embed="rId2" cstate="print"/>
          <a:srcRect/>
          <a:stretch>
            <a:fillRect/>
          </a:stretch>
        </p:blipFill>
        <p:spPr bwMode="auto">
          <a:xfrm>
            <a:off x="3923928" y="4771522"/>
            <a:ext cx="3208297" cy="20864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60648"/>
            <a:ext cx="8363272" cy="5865515"/>
          </a:xfrm>
        </p:spPr>
        <p:txBody>
          <a:bodyPr/>
          <a:lstStyle/>
          <a:p>
            <a:pPr>
              <a:buNone/>
            </a:pPr>
            <a:r>
              <a:rPr lang="uk-UA" b="1" dirty="0" smtClean="0"/>
              <a:t>    Ділові </a:t>
            </a:r>
            <a:r>
              <a:rPr lang="uk-UA" b="1" dirty="0" smtClean="0"/>
              <a:t>зустрічі-наради одна з найважливіших форм управлінської діяльності. Під час наради відбувається обмін інформацією між підлеглими і керівником, приймаються управлінські рішення.</a:t>
            </a:r>
            <a:endParaRPr lang="uk-UA" b="1" dirty="0"/>
          </a:p>
        </p:txBody>
      </p:sp>
      <p:pic>
        <p:nvPicPr>
          <p:cNvPr id="21506" name="Picture 2" descr="02.04.2020 16 група Тема 4. Планування та організація роботи з персоналом"/>
          <p:cNvPicPr>
            <a:picLocks noChangeAspect="1" noChangeArrowheads="1"/>
          </p:cNvPicPr>
          <p:nvPr/>
        </p:nvPicPr>
        <p:blipFill>
          <a:blip r:embed="rId2" cstate="print"/>
          <a:srcRect/>
          <a:stretch>
            <a:fillRect/>
          </a:stretch>
        </p:blipFill>
        <p:spPr bwMode="auto">
          <a:xfrm>
            <a:off x="2483768" y="2852936"/>
            <a:ext cx="5616624" cy="372406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536" y="0"/>
            <a:ext cx="9396536" cy="6126163"/>
          </a:xfrm>
        </p:spPr>
        <p:txBody>
          <a:bodyPr>
            <a:normAutofit/>
          </a:bodyPr>
          <a:lstStyle/>
          <a:p>
            <a:pPr>
              <a:buNone/>
            </a:pPr>
            <a:r>
              <a:rPr lang="uk-UA" dirty="0" smtClean="0"/>
              <a:t>    </a:t>
            </a:r>
            <a:r>
              <a:rPr lang="uk-UA" b="1" dirty="0" smtClean="0"/>
              <a:t>Проведення </a:t>
            </a:r>
            <a:r>
              <a:rPr lang="uk-UA" b="1" dirty="0" smtClean="0"/>
              <a:t>наради. Оптимальна тривалість спільної розумової діяльності великої кількості людей становить усього 40-45 хвилин. Через 50-60 хвилин в учасників наради послабляється увага: виникають шум, зайві рухи, відвернені розмови. Якщо й далі продовжувати нараду без перерви, то в більшості людей настає стомлення. Після 30-40-хвилинної перерви в присутніх поліпшується самопочуття, відновлюється нормальний стан і обговорення проблем можна продовжити.</a:t>
            </a:r>
            <a:endParaRPr lang="uk-UA" b="1" dirty="0"/>
          </a:p>
        </p:txBody>
      </p:sp>
      <p:pic>
        <p:nvPicPr>
          <p:cNvPr id="3074" name="Picture 2" descr="Урядова нарада щодо заходів, пов&amp;#39;язаних з 35-ми роковинами аварії на  Чорнобильській АЕС | Інститут проблем безпеки атомних електростанцій"/>
          <p:cNvPicPr>
            <a:picLocks noChangeAspect="1" noChangeArrowheads="1"/>
          </p:cNvPicPr>
          <p:nvPr/>
        </p:nvPicPr>
        <p:blipFill>
          <a:blip r:embed="rId2" cstate="print"/>
          <a:srcRect/>
          <a:stretch>
            <a:fillRect/>
          </a:stretch>
        </p:blipFill>
        <p:spPr bwMode="auto">
          <a:xfrm>
            <a:off x="3995936" y="5087043"/>
            <a:ext cx="4444752" cy="177095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9144000" cy="5865515"/>
          </a:xfrm>
        </p:spPr>
        <p:txBody>
          <a:bodyPr>
            <a:normAutofit/>
          </a:bodyPr>
          <a:lstStyle/>
          <a:p>
            <a:r>
              <a:rPr lang="uk-UA" b="1" dirty="0" smtClean="0"/>
              <a:t>Протокол наради -- це первинний офіційний документ, на підставі якого керівництво вправі вимагати від співробітників виконання доручених їм завдань. Секретар зборів фіксує у протоколі з доручення зборів найбільш важливі моменти:</a:t>
            </a:r>
          </a:p>
          <a:p>
            <a:r>
              <a:rPr lang="uk-UA" b="1" dirty="0" smtClean="0"/>
              <a:t>досягнення цілі наради; рішення;</a:t>
            </a:r>
          </a:p>
          <a:p>
            <a:r>
              <a:rPr lang="uk-UA" b="1" dirty="0" smtClean="0"/>
              <a:t>виконавці завдання й терміни.</a:t>
            </a:r>
          </a:p>
          <a:p>
            <a:endParaRPr lang="uk-UA" dirty="0"/>
          </a:p>
        </p:txBody>
      </p:sp>
      <p:pic>
        <p:nvPicPr>
          <p:cNvPr id="2050" name="Picture 2" descr="Наради і переговори як види ділових бесід | Етика сьогодні"/>
          <p:cNvPicPr>
            <a:picLocks noChangeAspect="1" noChangeArrowheads="1"/>
          </p:cNvPicPr>
          <p:nvPr/>
        </p:nvPicPr>
        <p:blipFill>
          <a:blip r:embed="rId2" cstate="print"/>
          <a:srcRect/>
          <a:stretch>
            <a:fillRect/>
          </a:stretch>
        </p:blipFill>
        <p:spPr bwMode="auto">
          <a:xfrm>
            <a:off x="5796136" y="4418526"/>
            <a:ext cx="3347864" cy="243947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126163"/>
          </a:xfrm>
        </p:spPr>
        <p:txBody>
          <a:bodyPr/>
          <a:lstStyle/>
          <a:p>
            <a:r>
              <a:rPr lang="uk-UA" b="1" dirty="0" smtClean="0"/>
              <a:t>Підведення підсумків і ухвалення рішення. Завершальний етап організації проведення нарад - ухвалення рішення й проведення його в життя. Варто мати на увазі, що рішення на нараді приймається всіма разом і кожним окремо. Від того, наскільки учасникові наради вдалося включити свої ідеї й міркування в загальне рішення, залежить його ефективність.</a:t>
            </a:r>
            <a:endParaRPr lang="uk-UA" b="1" dirty="0"/>
          </a:p>
        </p:txBody>
      </p:sp>
      <p:pic>
        <p:nvPicPr>
          <p:cNvPr id="1026" name="Picture 2" descr="Правильна нарада .Як зробити ділові зустрічі результативними. | Елена  Юзькова cертифицированный консультант по управлению (Certified Management  Consultant – Амстердамский стандарт), серт"/>
          <p:cNvPicPr>
            <a:picLocks noChangeAspect="1" noChangeArrowheads="1"/>
          </p:cNvPicPr>
          <p:nvPr/>
        </p:nvPicPr>
        <p:blipFill>
          <a:blip r:embed="rId2" cstate="print"/>
          <a:srcRect/>
          <a:stretch>
            <a:fillRect/>
          </a:stretch>
        </p:blipFill>
        <p:spPr bwMode="auto">
          <a:xfrm>
            <a:off x="4499992" y="4029911"/>
            <a:ext cx="4283968" cy="28280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686800" cy="5937523"/>
          </a:xfrm>
        </p:spPr>
        <p:txBody>
          <a:bodyPr/>
          <a:lstStyle/>
          <a:p>
            <a:r>
              <a:rPr lang="ru-RU" b="1" dirty="0" smtClean="0"/>
              <a:t>Як </a:t>
            </a:r>
            <a:r>
              <a:rPr lang="ru-RU" b="1" dirty="0" err="1" smtClean="0"/>
              <a:t>свідчить</a:t>
            </a:r>
            <a:r>
              <a:rPr lang="ru-RU" b="1" dirty="0" smtClean="0"/>
              <a:t> </a:t>
            </a:r>
            <a:r>
              <a:rPr lang="ru-RU" b="1" dirty="0" err="1" smtClean="0"/>
              <a:t>досвід</a:t>
            </a:r>
            <a:r>
              <a:rPr lang="ru-RU" b="1" dirty="0" smtClean="0"/>
              <a:t>, </a:t>
            </a:r>
            <a:r>
              <a:rPr lang="ru-RU" b="1" dirty="0" err="1" smtClean="0"/>
              <a:t>ділові</a:t>
            </a:r>
            <a:r>
              <a:rPr lang="ru-RU" b="1" dirty="0" smtClean="0"/>
              <a:t> </a:t>
            </a:r>
            <a:r>
              <a:rPr lang="ru-RU" b="1" dirty="0" err="1" smtClean="0"/>
              <a:t>наради</a:t>
            </a:r>
            <a:r>
              <a:rPr lang="ru-RU" b="1" dirty="0" smtClean="0"/>
              <a:t> далеко не </a:t>
            </a:r>
            <a:r>
              <a:rPr lang="ru-RU" b="1" dirty="0" err="1" smtClean="0"/>
              <a:t>завжди</a:t>
            </a:r>
            <a:r>
              <a:rPr lang="ru-RU" b="1" dirty="0" smtClean="0"/>
              <a:t> </a:t>
            </a:r>
            <a:r>
              <a:rPr lang="ru-RU" b="1" dirty="0" err="1" smtClean="0"/>
              <a:t>приносять</a:t>
            </a:r>
            <a:r>
              <a:rPr lang="ru-RU" b="1" dirty="0" smtClean="0"/>
              <a:t> </a:t>
            </a:r>
            <a:r>
              <a:rPr lang="ru-RU" b="1" dirty="0" err="1" smtClean="0"/>
              <a:t>належний</a:t>
            </a:r>
            <a:r>
              <a:rPr lang="ru-RU" b="1" dirty="0" smtClean="0"/>
              <a:t> </a:t>
            </a:r>
            <a:r>
              <a:rPr lang="ru-RU" b="1" dirty="0" err="1" smtClean="0"/>
              <a:t>ефект</a:t>
            </a:r>
            <a:r>
              <a:rPr lang="ru-RU" b="1" dirty="0" smtClean="0"/>
              <a:t> через те, </a:t>
            </a:r>
            <a:r>
              <a:rPr lang="ru-RU" b="1" dirty="0" err="1" smtClean="0"/>
              <a:t>що</a:t>
            </a:r>
            <a:r>
              <a:rPr lang="ru-RU" b="1" dirty="0" smtClean="0"/>
              <a:t> </a:t>
            </a:r>
            <a:r>
              <a:rPr lang="ru-RU" b="1" dirty="0" err="1" smtClean="0"/>
              <a:t>багато</a:t>
            </a:r>
            <a:r>
              <a:rPr lang="ru-RU" b="1" dirty="0" smtClean="0"/>
              <a:t> </a:t>
            </a:r>
            <a:r>
              <a:rPr lang="ru-RU" b="1" dirty="0" err="1" smtClean="0"/>
              <a:t>керівників</a:t>
            </a:r>
            <a:r>
              <a:rPr lang="ru-RU" b="1" dirty="0" smtClean="0"/>
              <a:t> неясно </a:t>
            </a:r>
            <a:r>
              <a:rPr lang="ru-RU" b="1" dirty="0" err="1" smtClean="0"/>
              <a:t>уявляють</a:t>
            </a:r>
            <a:r>
              <a:rPr lang="ru-RU" b="1" dirty="0" smtClean="0"/>
              <a:t> </a:t>
            </a:r>
            <a:r>
              <a:rPr lang="ru-RU" b="1" dirty="0" err="1" smtClean="0"/>
              <a:t>собі</a:t>
            </a:r>
            <a:r>
              <a:rPr lang="ru-RU" b="1" dirty="0" smtClean="0"/>
              <a:t> </a:t>
            </a:r>
            <a:r>
              <a:rPr lang="ru-RU" b="1" dirty="0" err="1" smtClean="0"/>
              <a:t>технологію</a:t>
            </a:r>
            <a:r>
              <a:rPr lang="ru-RU" b="1" dirty="0" smtClean="0"/>
              <a:t> </a:t>
            </a:r>
            <a:r>
              <a:rPr lang="ru-RU" b="1" dirty="0" err="1" smtClean="0"/>
              <a:t>їхньої</a:t>
            </a:r>
            <a:r>
              <a:rPr lang="ru-RU" b="1" dirty="0" smtClean="0"/>
              <a:t> </a:t>
            </a:r>
            <a:r>
              <a:rPr lang="ru-RU" b="1" dirty="0" err="1" smtClean="0"/>
              <a:t>організації</a:t>
            </a:r>
            <a:r>
              <a:rPr lang="ru-RU" b="1" dirty="0" smtClean="0"/>
              <a:t> </a:t>
            </a:r>
            <a:r>
              <a:rPr lang="ru-RU" b="1" dirty="0" err="1" smtClean="0"/>
              <a:t>й</a:t>
            </a:r>
            <a:r>
              <a:rPr lang="ru-RU" b="1" dirty="0" smtClean="0"/>
              <a:t> </a:t>
            </a:r>
            <a:r>
              <a:rPr lang="ru-RU" b="1" dirty="0" err="1" smtClean="0"/>
              <a:t>проведення</a:t>
            </a:r>
            <a:r>
              <a:rPr lang="ru-RU" b="1" dirty="0" smtClean="0"/>
              <a:t>.</a:t>
            </a:r>
            <a:endParaRPr lang="uk-UA" b="1" dirty="0"/>
          </a:p>
        </p:txBody>
      </p:sp>
      <p:pic>
        <p:nvPicPr>
          <p:cNvPr id="20482" name="Picture 2" descr="02.04.2020 16 група Тема 4. Планування та організація роботи з персоналом"/>
          <p:cNvPicPr>
            <a:picLocks noChangeAspect="1" noChangeArrowheads="1"/>
          </p:cNvPicPr>
          <p:nvPr/>
        </p:nvPicPr>
        <p:blipFill>
          <a:blip r:embed="rId2" cstate="print"/>
          <a:srcRect/>
          <a:stretch>
            <a:fillRect/>
          </a:stretch>
        </p:blipFill>
        <p:spPr bwMode="auto">
          <a:xfrm>
            <a:off x="1763688" y="2420888"/>
            <a:ext cx="6192688" cy="41209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9144000" cy="6264696"/>
          </a:xfrm>
        </p:spPr>
        <p:txBody>
          <a:bodyPr>
            <a:normAutofit/>
          </a:bodyPr>
          <a:lstStyle/>
          <a:p>
            <a:r>
              <a:rPr lang="uk-UA" b="1" dirty="0" smtClean="0"/>
              <a:t>Ділова нарада -- спосіб залучення колективного розуму до виробітку оптимальних рішень по актуальних і найбільш складних питаннях, що виникають на підприємстві. Процес керування щодо цього зводиться до трьох основних стадій:</a:t>
            </a:r>
          </a:p>
          <a:p>
            <a:r>
              <a:rPr lang="uk-UA" b="1" dirty="0" smtClean="0"/>
              <a:t>збір і переробка інформації;</a:t>
            </a:r>
          </a:p>
          <a:p>
            <a:r>
              <a:rPr lang="uk-UA" b="1" dirty="0" smtClean="0"/>
              <a:t>координація діяльності всіх служб фірми й всіх співробітників;</a:t>
            </a:r>
          </a:p>
          <a:p>
            <a:r>
              <a:rPr lang="uk-UA" b="1" dirty="0" smtClean="0"/>
              <a:t>ухвалення рішення.</a:t>
            </a:r>
          </a:p>
          <a:p>
            <a:endParaRPr lang="uk-UA" dirty="0"/>
          </a:p>
        </p:txBody>
      </p:sp>
      <p:pic>
        <p:nvPicPr>
          <p:cNvPr id="19458" name="Picture 2" descr="Моральні почуття та їх види | Етика сьогодні"/>
          <p:cNvPicPr>
            <a:picLocks noChangeAspect="1" noChangeArrowheads="1"/>
          </p:cNvPicPr>
          <p:nvPr/>
        </p:nvPicPr>
        <p:blipFill>
          <a:blip r:embed="rId2" cstate="print"/>
          <a:srcRect/>
          <a:stretch>
            <a:fillRect/>
          </a:stretch>
        </p:blipFill>
        <p:spPr bwMode="auto">
          <a:xfrm>
            <a:off x="5004048" y="4390958"/>
            <a:ext cx="3707904" cy="246704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5937523"/>
          </a:xfrm>
        </p:spPr>
        <p:txBody>
          <a:bodyPr/>
          <a:lstStyle/>
          <a:p>
            <a:r>
              <a:rPr lang="ru-RU" b="1" dirty="0" err="1" smtClean="0"/>
              <a:t>Крім</a:t>
            </a:r>
            <a:r>
              <a:rPr lang="ru-RU" b="1" dirty="0" smtClean="0"/>
              <a:t> </a:t>
            </a:r>
            <a:r>
              <a:rPr lang="ru-RU" b="1" dirty="0" err="1" smtClean="0"/>
              <a:t>свого</a:t>
            </a:r>
            <a:r>
              <a:rPr lang="ru-RU" b="1" dirty="0" smtClean="0"/>
              <a:t> прямого </a:t>
            </a:r>
            <a:r>
              <a:rPr lang="ru-RU" b="1" dirty="0" err="1" smtClean="0"/>
              <a:t>призначення</a:t>
            </a:r>
            <a:r>
              <a:rPr lang="ru-RU" b="1" dirty="0" smtClean="0"/>
              <a:t>, </a:t>
            </a:r>
            <a:r>
              <a:rPr lang="ru-RU" b="1" dirty="0" err="1" smtClean="0"/>
              <a:t>кожна</a:t>
            </a:r>
            <a:r>
              <a:rPr lang="ru-RU" b="1" dirty="0" smtClean="0"/>
              <a:t> </a:t>
            </a:r>
            <a:r>
              <a:rPr lang="ru-RU" b="1" dirty="0" err="1" smtClean="0"/>
              <a:t>раціонально</a:t>
            </a:r>
            <a:r>
              <a:rPr lang="ru-RU" b="1" dirty="0" smtClean="0"/>
              <a:t> </a:t>
            </a:r>
            <a:r>
              <a:rPr lang="ru-RU" b="1" dirty="0" err="1" smtClean="0"/>
              <a:t>організована</a:t>
            </a:r>
            <a:r>
              <a:rPr lang="ru-RU" b="1" dirty="0" smtClean="0"/>
              <a:t> </a:t>
            </a:r>
            <a:r>
              <a:rPr lang="ru-RU" b="1" dirty="0" err="1" smtClean="0"/>
              <a:t>нарада</a:t>
            </a:r>
            <a:r>
              <a:rPr lang="ru-RU" b="1" dirty="0" smtClean="0"/>
              <a:t> </a:t>
            </a:r>
            <a:r>
              <a:rPr lang="ru-RU" b="1" dirty="0" err="1" smtClean="0"/>
              <a:t>вирішує</a:t>
            </a:r>
            <a:r>
              <a:rPr lang="ru-RU" b="1" dirty="0" smtClean="0"/>
              <a:t> </a:t>
            </a:r>
            <a:r>
              <a:rPr lang="ru-RU" b="1" dirty="0" err="1" smtClean="0"/>
              <a:t>й</a:t>
            </a:r>
            <a:r>
              <a:rPr lang="ru-RU" b="1" dirty="0" smtClean="0"/>
              <a:t> </a:t>
            </a:r>
            <a:r>
              <a:rPr lang="ru-RU" b="1" dirty="0" err="1" smtClean="0"/>
              <a:t>важливе</a:t>
            </a:r>
            <a:r>
              <a:rPr lang="ru-RU" b="1" dirty="0" smtClean="0"/>
              <a:t> </a:t>
            </a:r>
            <a:r>
              <a:rPr lang="ru-RU" b="1" dirty="0" err="1" smtClean="0"/>
              <a:t>навчально-виховне</a:t>
            </a:r>
            <a:r>
              <a:rPr lang="ru-RU" b="1" dirty="0" smtClean="0"/>
              <a:t> </a:t>
            </a:r>
            <a:r>
              <a:rPr lang="ru-RU" b="1" dirty="0" err="1" smtClean="0"/>
              <a:t>завдання</a:t>
            </a:r>
            <a:r>
              <a:rPr lang="ru-RU" b="1" dirty="0" smtClean="0"/>
              <a:t>. На </a:t>
            </a:r>
            <a:r>
              <a:rPr lang="ru-RU" b="1" dirty="0" err="1" smtClean="0"/>
              <a:t>нараді</a:t>
            </a:r>
            <a:r>
              <a:rPr lang="ru-RU" b="1" dirty="0" smtClean="0"/>
              <a:t> </a:t>
            </a:r>
            <a:r>
              <a:rPr lang="ru-RU" b="1" dirty="0" err="1" smtClean="0"/>
              <a:t>співробітники</a:t>
            </a:r>
            <a:r>
              <a:rPr lang="ru-RU" b="1" dirty="0" smtClean="0"/>
              <a:t> </a:t>
            </a:r>
            <a:r>
              <a:rPr lang="ru-RU" b="1" dirty="0" err="1" smtClean="0"/>
              <a:t>вчаться</a:t>
            </a:r>
            <a:r>
              <a:rPr lang="ru-RU" b="1" dirty="0" smtClean="0"/>
              <a:t> </a:t>
            </a:r>
            <a:r>
              <a:rPr lang="ru-RU" b="1" dirty="0" err="1" smtClean="0"/>
              <a:t>працювати</a:t>
            </a:r>
            <a:r>
              <a:rPr lang="ru-RU" b="1" dirty="0" smtClean="0"/>
              <a:t> в </a:t>
            </a:r>
            <a:r>
              <a:rPr lang="ru-RU" b="1" dirty="0" err="1" smtClean="0"/>
              <a:t>колективі</a:t>
            </a:r>
            <a:r>
              <a:rPr lang="ru-RU" b="1" dirty="0" smtClean="0"/>
              <a:t>, комплексно </a:t>
            </a:r>
            <a:r>
              <a:rPr lang="ru-RU" b="1" dirty="0" err="1" smtClean="0"/>
              <a:t>підходити</a:t>
            </a:r>
            <a:r>
              <a:rPr lang="ru-RU" b="1" dirty="0" smtClean="0"/>
              <a:t> до </a:t>
            </a:r>
            <a:r>
              <a:rPr lang="ru-RU" b="1" dirty="0" err="1" smtClean="0"/>
              <a:t>вирішення</a:t>
            </a:r>
            <a:r>
              <a:rPr lang="ru-RU" b="1" dirty="0" smtClean="0"/>
              <a:t> </a:t>
            </a:r>
            <a:r>
              <a:rPr lang="ru-RU" b="1" dirty="0" err="1" smtClean="0"/>
              <a:t>загальних</a:t>
            </a:r>
            <a:r>
              <a:rPr lang="ru-RU" b="1" dirty="0" smtClean="0"/>
              <a:t> </a:t>
            </a:r>
            <a:r>
              <a:rPr lang="ru-RU" b="1" dirty="0" err="1" smtClean="0"/>
              <a:t>завдань</a:t>
            </a:r>
            <a:r>
              <a:rPr lang="ru-RU" b="1" dirty="0" smtClean="0"/>
              <a:t>, </a:t>
            </a:r>
            <a:r>
              <a:rPr lang="ru-RU" b="1" dirty="0" err="1" smtClean="0"/>
              <a:t>Досягати</a:t>
            </a:r>
            <a:r>
              <a:rPr lang="ru-RU" b="1" dirty="0" smtClean="0"/>
              <a:t> </a:t>
            </a:r>
            <a:r>
              <a:rPr lang="ru-RU" b="1" dirty="0" err="1" smtClean="0"/>
              <a:t>компромісів</a:t>
            </a:r>
            <a:r>
              <a:rPr lang="ru-RU" b="1" dirty="0" smtClean="0"/>
              <a:t>, </a:t>
            </a:r>
            <a:r>
              <a:rPr lang="ru-RU" b="1" dirty="0" err="1" smtClean="0"/>
              <a:t>придбати</a:t>
            </a:r>
            <a:r>
              <a:rPr lang="ru-RU" b="1" dirty="0" smtClean="0"/>
              <a:t> культуру </a:t>
            </a:r>
            <a:r>
              <a:rPr lang="ru-RU" b="1" dirty="0" err="1" smtClean="0"/>
              <a:t>спілкування</a:t>
            </a:r>
            <a:r>
              <a:rPr lang="ru-RU" b="1" dirty="0" smtClean="0"/>
              <a:t> </a:t>
            </a:r>
            <a:r>
              <a:rPr lang="ru-RU" b="1" dirty="0" err="1" smtClean="0"/>
              <a:t>й</a:t>
            </a:r>
            <a:r>
              <a:rPr lang="ru-RU" b="1" dirty="0" smtClean="0"/>
              <a:t> т.п.</a:t>
            </a:r>
            <a:endParaRPr lang="uk-UA" b="1" dirty="0"/>
          </a:p>
        </p:txBody>
      </p:sp>
      <p:pic>
        <p:nvPicPr>
          <p:cNvPr id="18434" name="Picture 2" descr="Як спілкуватися з важкими людьми: 11 правил діалогу | Staff Capital"/>
          <p:cNvPicPr>
            <a:picLocks noChangeAspect="1" noChangeArrowheads="1"/>
          </p:cNvPicPr>
          <p:nvPr/>
        </p:nvPicPr>
        <p:blipFill>
          <a:blip r:embed="rId2" cstate="print"/>
          <a:srcRect/>
          <a:stretch>
            <a:fillRect/>
          </a:stretch>
        </p:blipFill>
        <p:spPr bwMode="auto">
          <a:xfrm>
            <a:off x="2843807" y="3789040"/>
            <a:ext cx="5524127" cy="30689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5937523"/>
          </a:xfrm>
        </p:spPr>
        <p:txBody>
          <a:bodyPr>
            <a:normAutofit/>
          </a:bodyPr>
          <a:lstStyle/>
          <a:p>
            <a:r>
              <a:rPr lang="uk-UA" b="1" dirty="0" smtClean="0"/>
              <a:t>Для деяких співробітників перебування на діловій нараді - єдина можливість бачити й чути керівників вищих рівнів керування. Крім того, на діловій нараді керівникові надається можливість показати свій талант менеджера.</a:t>
            </a:r>
          </a:p>
          <a:p>
            <a:r>
              <a:rPr lang="uk-UA" b="1" dirty="0" smtClean="0"/>
              <a:t>Таким чином, управлінські дії менеджера доповнюються колективними засіданнями (нарадами), на яких вирішуються повсякденні ділові питання й проблеми.</a:t>
            </a:r>
          </a:p>
          <a:p>
            <a:endParaRPr lang="uk-UA" dirty="0"/>
          </a:p>
        </p:txBody>
      </p:sp>
      <p:pic>
        <p:nvPicPr>
          <p:cNvPr id="17410" name="Picture 2" descr="Безглузда нарада: 3 ознаки, що результату не буде - K.Fund Media"/>
          <p:cNvPicPr>
            <a:picLocks noChangeAspect="1" noChangeArrowheads="1"/>
          </p:cNvPicPr>
          <p:nvPr/>
        </p:nvPicPr>
        <p:blipFill>
          <a:blip r:embed="rId2" cstate="print"/>
          <a:srcRect/>
          <a:stretch>
            <a:fillRect/>
          </a:stretch>
        </p:blipFill>
        <p:spPr bwMode="auto">
          <a:xfrm>
            <a:off x="5508104" y="4399548"/>
            <a:ext cx="3275856" cy="24584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Класифікація ділових нарад</a:t>
            </a:r>
            <a:r>
              <a:rPr lang="uk-UA" i="1" dirty="0" smtClean="0"/>
              <a:t>.</a:t>
            </a:r>
            <a:endParaRPr lang="uk-UA" dirty="0"/>
          </a:p>
        </p:txBody>
      </p:sp>
      <p:sp>
        <p:nvSpPr>
          <p:cNvPr id="3" name="Содержимое 2"/>
          <p:cNvSpPr>
            <a:spLocks noGrp="1"/>
          </p:cNvSpPr>
          <p:nvPr>
            <p:ph idx="1"/>
          </p:nvPr>
        </p:nvSpPr>
        <p:spPr>
          <a:xfrm>
            <a:off x="0" y="1600200"/>
            <a:ext cx="9144000" cy="4525963"/>
          </a:xfrm>
        </p:spPr>
        <p:txBody>
          <a:bodyPr/>
          <a:lstStyle/>
          <a:p>
            <a:r>
              <a:rPr lang="ru-RU" b="1" dirty="0" err="1" smtClean="0"/>
              <a:t>Ділові</a:t>
            </a:r>
            <a:r>
              <a:rPr lang="ru-RU" b="1" dirty="0" smtClean="0"/>
              <a:t> </a:t>
            </a:r>
            <a:r>
              <a:rPr lang="ru-RU" b="1" dirty="0" err="1" smtClean="0"/>
              <a:t>наради</a:t>
            </a:r>
            <a:r>
              <a:rPr lang="ru-RU" b="1" dirty="0" smtClean="0"/>
              <a:t> </a:t>
            </a:r>
            <a:r>
              <a:rPr lang="ru-RU" b="1" dirty="0" err="1" smtClean="0"/>
              <a:t>являють</a:t>
            </a:r>
            <a:r>
              <a:rPr lang="ru-RU" b="1" dirty="0" smtClean="0"/>
              <a:t> собою </a:t>
            </a:r>
            <a:r>
              <a:rPr lang="ru-RU" b="1" dirty="0" err="1" smtClean="0"/>
              <a:t>особливий</a:t>
            </a:r>
            <a:r>
              <a:rPr lang="ru-RU" b="1" dirty="0" smtClean="0"/>
              <a:t> вид </a:t>
            </a:r>
            <a:r>
              <a:rPr lang="ru-RU" b="1" dirty="0" err="1" smtClean="0"/>
              <a:t>організації</a:t>
            </a:r>
            <a:r>
              <a:rPr lang="ru-RU" b="1" dirty="0" smtClean="0"/>
              <a:t> </a:t>
            </a:r>
            <a:r>
              <a:rPr lang="ru-RU" b="1" dirty="0" err="1" smtClean="0"/>
              <a:t>праці</a:t>
            </a:r>
            <a:r>
              <a:rPr lang="ru-RU" b="1" dirty="0" smtClean="0"/>
              <a:t>, </a:t>
            </a:r>
            <a:r>
              <a:rPr lang="ru-RU" b="1" dirty="0" err="1" smtClean="0"/>
              <a:t>що</a:t>
            </a:r>
            <a:r>
              <a:rPr lang="ru-RU" b="1" dirty="0" smtClean="0"/>
              <a:t> </a:t>
            </a:r>
            <a:r>
              <a:rPr lang="ru-RU" b="1" dirty="0" err="1" smtClean="0"/>
              <a:t>діє</a:t>
            </a:r>
            <a:r>
              <a:rPr lang="ru-RU" b="1" dirty="0" smtClean="0"/>
              <a:t> в </a:t>
            </a:r>
            <a:r>
              <a:rPr lang="ru-RU" b="1" dirty="0" err="1" smtClean="0"/>
              <a:t>дуже</a:t>
            </a:r>
            <a:r>
              <a:rPr lang="ru-RU" b="1" dirty="0" smtClean="0"/>
              <a:t> короткий </a:t>
            </a:r>
            <a:r>
              <a:rPr lang="ru-RU" b="1" dirty="0" err="1" smtClean="0"/>
              <a:t>термін</a:t>
            </a:r>
            <a:r>
              <a:rPr lang="ru-RU" b="1" dirty="0" smtClean="0"/>
              <a:t> </a:t>
            </a:r>
            <a:r>
              <a:rPr lang="ru-RU" b="1" dirty="0" err="1" smtClean="0"/>
              <a:t>і</a:t>
            </a:r>
            <a:r>
              <a:rPr lang="ru-RU" b="1" dirty="0" smtClean="0"/>
              <a:t> </a:t>
            </a:r>
            <a:r>
              <a:rPr lang="ru-RU" b="1" dirty="0" err="1" smtClean="0"/>
              <a:t>має</a:t>
            </a:r>
            <a:r>
              <a:rPr lang="ru-RU" b="1" dirty="0" smtClean="0"/>
              <a:t> </a:t>
            </a:r>
            <a:r>
              <a:rPr lang="ru-RU" b="1" dirty="0" err="1" smtClean="0"/>
              <a:t>певну</a:t>
            </a:r>
            <a:r>
              <a:rPr lang="ru-RU" b="1" dirty="0" smtClean="0"/>
              <a:t> </a:t>
            </a:r>
            <a:r>
              <a:rPr lang="ru-RU" b="1" dirty="0" err="1" smtClean="0"/>
              <a:t>цілеспрямованість</a:t>
            </a:r>
            <a:r>
              <a:rPr lang="ru-RU" b="1" dirty="0" smtClean="0"/>
              <a:t>. </a:t>
            </a:r>
            <a:r>
              <a:rPr lang="ru-RU" b="1" dirty="0" err="1" smtClean="0"/>
              <a:t>Наради</a:t>
            </a:r>
            <a:r>
              <a:rPr lang="ru-RU" b="1" dirty="0" smtClean="0"/>
              <a:t> </a:t>
            </a:r>
            <a:r>
              <a:rPr lang="ru-RU" b="1" dirty="0" err="1" smtClean="0"/>
              <a:t>класифікують</a:t>
            </a:r>
            <a:r>
              <a:rPr lang="ru-RU" b="1" dirty="0" smtClean="0"/>
              <a:t> </a:t>
            </a:r>
            <a:r>
              <a:rPr lang="ru-RU" b="1" dirty="0" smtClean="0"/>
              <a:t>за </a:t>
            </a:r>
            <a:r>
              <a:rPr lang="ru-RU" b="1" dirty="0" err="1" smtClean="0"/>
              <a:t>наступними</a:t>
            </a:r>
            <a:r>
              <a:rPr lang="ru-RU" b="1" dirty="0" smtClean="0"/>
              <a:t> </a:t>
            </a:r>
            <a:r>
              <a:rPr lang="ru-RU" b="1" dirty="0" err="1" smtClean="0"/>
              <a:t>основними</a:t>
            </a:r>
            <a:r>
              <a:rPr lang="ru-RU" b="1" dirty="0" smtClean="0"/>
              <a:t> </a:t>
            </a:r>
            <a:r>
              <a:rPr lang="ru-RU" b="1" dirty="0" err="1" smtClean="0"/>
              <a:t>ознаками</a:t>
            </a:r>
            <a:r>
              <a:rPr lang="ru-RU" b="1" dirty="0" smtClean="0"/>
              <a:t>.</a:t>
            </a:r>
            <a:r>
              <a:rPr lang="ru-RU" dirty="0" smtClean="0"/>
              <a:t> </a:t>
            </a:r>
            <a:endParaRPr lang="uk-UA" dirty="0"/>
          </a:p>
        </p:txBody>
      </p:sp>
      <p:pic>
        <p:nvPicPr>
          <p:cNvPr id="16386" name="Picture 2" descr="Наради при директорові - Офіційний сайт Школи І-ІІІ ступенів №300  Деснянського району міста Києва"/>
          <p:cNvPicPr>
            <a:picLocks noChangeAspect="1" noChangeArrowheads="1"/>
          </p:cNvPicPr>
          <p:nvPr/>
        </p:nvPicPr>
        <p:blipFill>
          <a:blip r:embed="rId2" cstate="print"/>
          <a:srcRect/>
          <a:stretch>
            <a:fillRect/>
          </a:stretch>
        </p:blipFill>
        <p:spPr bwMode="auto">
          <a:xfrm>
            <a:off x="2915816" y="3837554"/>
            <a:ext cx="4032448" cy="30204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4638"/>
            <a:ext cx="6419056" cy="1143000"/>
          </a:xfrm>
        </p:spPr>
        <p:txBody>
          <a:bodyPr/>
          <a:lstStyle/>
          <a:p>
            <a:r>
              <a:rPr lang="uk-UA" b="1" dirty="0" smtClean="0"/>
              <a:t>За призначенням:</a:t>
            </a:r>
            <a:endParaRPr lang="uk-UA" b="1" dirty="0"/>
          </a:p>
        </p:txBody>
      </p:sp>
      <p:sp>
        <p:nvSpPr>
          <p:cNvPr id="3" name="Содержимое 2"/>
          <p:cNvSpPr>
            <a:spLocks noGrp="1"/>
          </p:cNvSpPr>
          <p:nvPr>
            <p:ph idx="1"/>
          </p:nvPr>
        </p:nvSpPr>
        <p:spPr>
          <a:xfrm>
            <a:off x="467544" y="2348880"/>
            <a:ext cx="8676456" cy="4509120"/>
          </a:xfrm>
        </p:spPr>
        <p:txBody>
          <a:bodyPr/>
          <a:lstStyle/>
          <a:p>
            <a:r>
              <a:rPr lang="uk-UA" b="1" dirty="0" smtClean="0"/>
              <a:t>що виробляють і приймають рішення;</a:t>
            </a:r>
          </a:p>
          <a:p>
            <a:r>
              <a:rPr lang="uk-UA" b="1" dirty="0" smtClean="0"/>
              <a:t>що роз'ясняють і уточнюють завдання по реалізації раніше ухвалених рішень;</a:t>
            </a:r>
          </a:p>
          <a:p>
            <a:r>
              <a:rPr lang="uk-UA" b="1" dirty="0" smtClean="0"/>
              <a:t>такі, що підводять підсумки та дають оцінку прийнятим раніше рішенням;</a:t>
            </a:r>
          </a:p>
          <a:p>
            <a:r>
              <a:rPr lang="uk-UA" b="1" dirty="0" smtClean="0"/>
              <a:t>оперативні (диспетчерські).</a:t>
            </a:r>
          </a:p>
          <a:p>
            <a:endParaRPr lang="uk-UA" dirty="0"/>
          </a:p>
        </p:txBody>
      </p:sp>
      <p:pic>
        <p:nvPicPr>
          <p:cNvPr id="15362" name="Picture 2" descr="Семінар-нарада в Головному управлінні – Головне управління Держгеокадастру  у Донецькій області"/>
          <p:cNvPicPr>
            <a:picLocks noChangeAspect="1" noChangeArrowheads="1"/>
          </p:cNvPicPr>
          <p:nvPr/>
        </p:nvPicPr>
        <p:blipFill>
          <a:blip r:embed="rId2" cstate="print"/>
          <a:srcRect/>
          <a:stretch>
            <a:fillRect/>
          </a:stretch>
        </p:blipFill>
        <p:spPr bwMode="auto">
          <a:xfrm>
            <a:off x="0" y="0"/>
            <a:ext cx="3167539" cy="24746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За періодичністю </a:t>
            </a:r>
            <a:r>
              <a:rPr lang="uk-UA" b="1" dirty="0" smtClean="0"/>
              <a:t>(</a:t>
            </a:r>
            <a:r>
              <a:rPr lang="uk-UA" b="1" dirty="0" smtClean="0"/>
              <a:t>частотою) </a:t>
            </a:r>
            <a:r>
              <a:rPr lang="uk-UA" b="1" dirty="0" smtClean="0"/>
              <a:t>проведення:</a:t>
            </a:r>
            <a:endParaRPr lang="uk-UA" b="1" dirty="0"/>
          </a:p>
        </p:txBody>
      </p:sp>
      <p:sp>
        <p:nvSpPr>
          <p:cNvPr id="3" name="Содержимое 2"/>
          <p:cNvSpPr>
            <a:spLocks noGrp="1"/>
          </p:cNvSpPr>
          <p:nvPr>
            <p:ph idx="1"/>
          </p:nvPr>
        </p:nvSpPr>
        <p:spPr>
          <a:xfrm>
            <a:off x="0" y="1600200"/>
            <a:ext cx="8686800" cy="4525963"/>
          </a:xfrm>
        </p:spPr>
        <p:txBody>
          <a:bodyPr/>
          <a:lstStyle/>
          <a:p>
            <a:r>
              <a:rPr lang="uk-UA" b="1" dirty="0" smtClean="0"/>
              <a:t>разові;</a:t>
            </a:r>
          </a:p>
          <a:p>
            <a:r>
              <a:rPr lang="uk-UA" b="1" dirty="0" smtClean="0"/>
              <a:t>регулярні;</a:t>
            </a:r>
          </a:p>
          <a:p>
            <a:r>
              <a:rPr lang="uk-UA" b="1" dirty="0" smtClean="0"/>
              <a:t>періодичні.</a:t>
            </a:r>
          </a:p>
          <a:p>
            <a:endParaRPr lang="uk-UA" dirty="0"/>
          </a:p>
        </p:txBody>
      </p:sp>
      <p:pic>
        <p:nvPicPr>
          <p:cNvPr id="14338" name="Picture 2" descr="Підсумки роботи Держпродспоживслужби за перший квартал"/>
          <p:cNvPicPr>
            <a:picLocks noChangeAspect="1" noChangeArrowheads="1"/>
          </p:cNvPicPr>
          <p:nvPr/>
        </p:nvPicPr>
        <p:blipFill>
          <a:blip r:embed="rId2" cstate="print"/>
          <a:srcRect/>
          <a:stretch>
            <a:fillRect/>
          </a:stretch>
        </p:blipFill>
        <p:spPr bwMode="auto">
          <a:xfrm>
            <a:off x="2571750" y="2708920"/>
            <a:ext cx="6572250" cy="364807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1018</Words>
  <Application>Microsoft Office PowerPoint</Application>
  <PresentationFormat>Экран (4:3)</PresentationFormat>
  <Paragraphs>49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Організація і проведення ділових засідань і нарад в колективі </vt:lpstr>
      <vt:lpstr>Слайд 2</vt:lpstr>
      <vt:lpstr>Слайд 3</vt:lpstr>
      <vt:lpstr>Слайд 4</vt:lpstr>
      <vt:lpstr>Слайд 5</vt:lpstr>
      <vt:lpstr>Слайд 6</vt:lpstr>
      <vt:lpstr>Класифікація ділових нарад.</vt:lpstr>
      <vt:lpstr>За призначенням:</vt:lpstr>
      <vt:lpstr>За періодичністю (частотою) проведення:</vt:lpstr>
      <vt:lpstr>За кількістю учасників:</vt:lpstr>
      <vt:lpstr>За ступенем стабільності складу учасників наради:</vt:lpstr>
      <vt:lpstr>За приналежністю:</vt:lpstr>
      <vt:lpstr>Організація проведення ділових нарад.</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сергій субботін</dc:creator>
  <cp:lastModifiedBy>сергій субботін</cp:lastModifiedBy>
  <cp:revision>6</cp:revision>
  <dcterms:created xsi:type="dcterms:W3CDTF">2021-11-01T20:51:33Z</dcterms:created>
  <dcterms:modified xsi:type="dcterms:W3CDTF">2021-11-01T21:44:49Z</dcterms:modified>
</cp:coreProperties>
</file>