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notesMasterIdLst>
    <p:notesMasterId r:id="rId59"/>
  </p:notesMasterIdLst>
  <p:sldIdLst>
    <p:sldId id="286" r:id="rId2"/>
    <p:sldId id="287" r:id="rId3"/>
    <p:sldId id="259" r:id="rId4"/>
    <p:sldId id="258" r:id="rId5"/>
    <p:sldId id="269" r:id="rId6"/>
    <p:sldId id="270" r:id="rId7"/>
    <p:sldId id="256" r:id="rId8"/>
    <p:sldId id="257" r:id="rId9"/>
    <p:sldId id="260" r:id="rId10"/>
    <p:sldId id="266" r:id="rId11"/>
    <p:sldId id="278" r:id="rId12"/>
    <p:sldId id="279" r:id="rId13"/>
    <p:sldId id="271" r:id="rId14"/>
    <p:sldId id="280" r:id="rId15"/>
    <p:sldId id="272" r:id="rId16"/>
    <p:sldId id="281" r:id="rId17"/>
    <p:sldId id="273" r:id="rId18"/>
    <p:sldId id="282" r:id="rId19"/>
    <p:sldId id="261" r:id="rId20"/>
    <p:sldId id="263" r:id="rId21"/>
    <p:sldId id="264" r:id="rId22"/>
    <p:sldId id="265" r:id="rId23"/>
    <p:sldId id="274" r:id="rId24"/>
    <p:sldId id="276" r:id="rId25"/>
    <p:sldId id="275" r:id="rId26"/>
    <p:sldId id="277" r:id="rId27"/>
    <p:sldId id="288" r:id="rId28"/>
    <p:sldId id="285" r:id="rId29"/>
    <p:sldId id="289" r:id="rId30"/>
    <p:sldId id="283" r:id="rId31"/>
    <p:sldId id="290" r:id="rId32"/>
    <p:sldId id="284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F7C1"/>
    <a:srgbClr val="99FF99"/>
    <a:srgbClr val="66FFFF"/>
    <a:srgbClr val="000000"/>
    <a:srgbClr val="20EC99"/>
    <a:srgbClr val="27E59D"/>
    <a:srgbClr val="2CE0A8"/>
    <a:srgbClr val="2DDF97"/>
    <a:srgbClr val="30DC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1B554-9D50-4E2A-92D7-1F9390BE507D}" type="datetimeFigureOut">
              <a:rPr lang="ru-RU" smtClean="0"/>
              <a:pPr/>
              <a:t>03.10.2019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2C852-59E8-4343-B1D1-A73E723D5E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778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41502E4-0834-4C32-B7BB-5B3731189133}" type="slidenum">
              <a:rPr lang="ru-RU" altLang="uk-UA" sz="1200"/>
              <a:pPr eaLnBrk="1" hangingPunct="1"/>
              <a:t>56</a:t>
            </a:fld>
            <a:endParaRPr lang="ru-RU" altLang="uk-UA" sz="1200"/>
          </a:p>
        </p:txBody>
      </p:sp>
    </p:spTree>
    <p:extLst>
      <p:ext uri="{BB962C8B-B14F-4D97-AF65-F5344CB8AC3E}">
        <p14:creationId xmlns:p14="http://schemas.microsoft.com/office/powerpoint/2010/main" val="25016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1FB9-C070-41F1-98B7-45FD587BB37E}" type="datetime1">
              <a:rPr lang="ru-RU" smtClean="0"/>
              <a:pPr/>
              <a:t>03.10.2019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Черешеньки-2012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10603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FA03-1C78-4388-AE94-253FD979BAA7}" type="datetime1">
              <a:rPr lang="ru-RU" smtClean="0"/>
              <a:pPr/>
              <a:t>03.10.2019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Черешеньки-2012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288057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6ED41-5F8C-4DAE-B3B9-BAEE3F5A1450}" type="datetime1">
              <a:rPr lang="ru-RU" smtClean="0"/>
              <a:pPr/>
              <a:t>03.10.2019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Черешеньки-2012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708906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E6CB-BDC7-4E95-AF96-C847E5A2649D}" type="datetime1">
              <a:rPr lang="ru-RU" smtClean="0"/>
              <a:pPr/>
              <a:t>03.10.2019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Черешеньки-2012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175850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316D-2FA6-477D-A840-28C092A2D450}" type="datetime1">
              <a:rPr lang="ru-RU" smtClean="0"/>
              <a:pPr/>
              <a:t>03.10.2019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Черешеньки-2012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17938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683A-8403-4454-99E2-3BABCD3179BC}" type="datetime1">
              <a:rPr lang="ru-RU" smtClean="0"/>
              <a:pPr/>
              <a:t>03.10.2019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Черешеньки-2012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997256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8C97-2C09-41B0-92FC-A07997EE6DF8}" type="datetime1">
              <a:rPr lang="ru-RU" smtClean="0"/>
              <a:pPr/>
              <a:t>03.10.2019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Черешеньки-2012</a:t>
            </a: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5050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9511-3F34-4844-B386-1A56F49EAD39}" type="datetime1">
              <a:rPr lang="ru-RU" smtClean="0"/>
              <a:pPr/>
              <a:t>03.10.2019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Черешеньки-2012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81061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A09D-30B8-445E-877F-B46298F74CBC}" type="datetime1">
              <a:rPr lang="ru-RU" smtClean="0"/>
              <a:pPr/>
              <a:t>03.10.2019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Черешеньки-2012</a:t>
            </a: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4974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A112794-F6F2-4178-8B3B-C4260DE4FD02}" type="datetime1">
              <a:rPr lang="ru-RU" smtClean="0"/>
              <a:pPr/>
              <a:t>03.10.2019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Черешеньки-2012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579855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2784-84CA-478F-A534-90718821A621}" type="datetime1">
              <a:rPr lang="ru-RU" smtClean="0"/>
              <a:pPr/>
              <a:t>03.10.2019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709712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400EAF7-DFC0-4757-809A-775F54D8A538}" type="datetime1">
              <a:rPr lang="ru-RU" smtClean="0"/>
              <a:pPr/>
              <a:t>03.10.2019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Черешеньки-2012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804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ransition spd="med">
    <p:wipe dir="d"/>
  </p:transition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7.xml"/><Relationship Id="rId4" Type="http://schemas.openxmlformats.org/officeDocument/2006/relationships/slide" Target="slide3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41.xml"/><Relationship Id="rId4" Type="http://schemas.openxmlformats.org/officeDocument/2006/relationships/slide" Target="slide3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slide" Target="slide4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45.xml"/><Relationship Id="rId4" Type="http://schemas.openxmlformats.org/officeDocument/2006/relationships/slide" Target="slide4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49.xml"/><Relationship Id="rId4" Type="http://schemas.openxmlformats.org/officeDocument/2006/relationships/slide" Target="slide4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3.xml"/><Relationship Id="rId4" Type="http://schemas.openxmlformats.org/officeDocument/2006/relationships/slide" Target="slide5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slide" Target="slide5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slide" Target="slide55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slide" Target="slide5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slide" Target="slide56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slide" Target="slide55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slide" Target="slide5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slide" Target="slide55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95094" y="620688"/>
            <a:ext cx="7593330" cy="3816424"/>
          </a:xfrm>
          <a:solidFill>
            <a:schemeClr val="bg1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/>
            <a:r>
              <a:rPr lang="uk-UA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uk-UA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uk-UA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uk-UA" sz="6000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 </a:t>
            </a:r>
            <a:r>
              <a:rPr lang="uk-UA" sz="6000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перерізів </a:t>
            </a:r>
            <a:r>
              <a:rPr lang="uk-UA" sz="6000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многогранників </a:t>
            </a:r>
            <a:r>
              <a:rPr lang="en-US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ru-RU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28794" y="6143644"/>
            <a:ext cx="6143668" cy="577831"/>
          </a:xfrm>
        </p:spPr>
        <p:txBody>
          <a:bodyPr/>
          <a:lstStyle/>
          <a:p>
            <a:endParaRPr lang="ru-RU" sz="1600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4810546"/>
          </a:xfr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8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внутрішнього проектування</a:t>
            </a:r>
            <a:endParaRPr lang="ru-RU" sz="8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940"/>
            <a:ext cx="8229600" cy="5368940"/>
          </a:xfr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Задача.</a:t>
            </a:r>
            <a:br>
              <a:rPr lang="uk-UA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Побудувати переріз чотирикутної призми площиною, яка проходить через точки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M,N,P,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належать її бічним ребрам.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27584" y="188640"/>
            <a:ext cx="8075613" cy="4954587"/>
          </a:xfrm>
        </p:spPr>
        <p:txBody>
          <a:bodyPr>
            <a:normAutofit/>
          </a:bodyPr>
          <a:lstStyle/>
          <a:p>
            <a:pPr algn="r"/>
            <a:r>
              <a:rPr lang="uk-UA" sz="31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внутрішнього проектування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endParaRPr lang="ru-RU" sz="2000" dirty="0"/>
          </a:p>
        </p:txBody>
      </p:sp>
      <p:pic>
        <p:nvPicPr>
          <p:cNvPr id="3" name="Рисунок 2" descr="10_c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1000108"/>
            <a:ext cx="4572032" cy="4928215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Проектуються дані точки на площину основи, в площині основи будується чотирикутник, у якого-три вершини-проекції даних точок, а четверта-одна із вершин основи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758113" cy="572611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10_c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785794"/>
            <a:ext cx="5000660" cy="4928215"/>
          </a:xfrm>
          <a:prstGeom prst="rect">
            <a:avLst/>
          </a:prstGeom>
        </p:spPr>
      </p:pic>
      <p:cxnSp>
        <p:nvCxnSpPr>
          <p:cNvPr id="5" name="Прямая со стрелкой 4"/>
          <p:cNvCxnSpPr/>
          <p:nvPr/>
        </p:nvCxnSpPr>
        <p:spPr>
          <a:xfrm>
            <a:off x="2928926" y="2786058"/>
            <a:ext cx="0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2714612" y="414338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285984" y="414338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929058" y="4572008"/>
            <a:ext cx="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3643306" y="5214950"/>
            <a:ext cx="142876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428992" y="542926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5429256" y="3643314"/>
            <a:ext cx="0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5143504" y="5214950"/>
            <a:ext cx="142876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286380" y="542926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6000760" y="4143380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286512" y="414338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/>
      <p:bldP spid="10" grpId="0" animBg="1"/>
      <p:bldP spid="11" grpId="0" build="p"/>
      <p:bldP spid="14" grpId="0" animBg="1"/>
      <p:bldP spid="15" grpId="0" build="p"/>
      <p:bldP spid="16" grpId="0" animBg="1"/>
      <p:bldP spid="1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4450506"/>
          </a:xfr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r>
              <a:rPr lang="uk-UA" dirty="0" smtClean="0"/>
              <a:t>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площині перерізу будується прообраз точки перетину діагоналей одержаного чотирикутника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0_c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714356"/>
            <a:ext cx="4500594" cy="4697205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3143240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000496" y="492919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357818" y="492919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143636" y="392906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000364" y="421481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857620" y="507207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500694" y="507207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357950" y="400050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>
            <a:stCxn id="4" idx="1"/>
          </p:cNvCxnSpPr>
          <p:nvPr/>
        </p:nvCxnSpPr>
        <p:spPr>
          <a:xfrm>
            <a:off x="3164164" y="4021428"/>
            <a:ext cx="2336530" cy="1050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1"/>
            <a:endCxn id="7" idx="7"/>
          </p:cNvCxnSpPr>
          <p:nvPr/>
        </p:nvCxnSpPr>
        <p:spPr>
          <a:xfrm flipV="1">
            <a:off x="4021420" y="3949990"/>
            <a:ext cx="2244168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4572000" y="4643446"/>
            <a:ext cx="142876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786314" y="450057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214678" y="1071546"/>
            <a:ext cx="2214578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4071934" y="1071546"/>
            <a:ext cx="2143140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4643438" y="178592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4643438" y="135729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r>
              <a:rPr lang="en-US" sz="1400" dirty="0" smtClean="0"/>
              <a:t>1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>
            <a:stCxn id="16" idx="0"/>
            <a:endCxn id="27" idx="1"/>
          </p:cNvCxnSpPr>
          <p:nvPr/>
        </p:nvCxnSpPr>
        <p:spPr>
          <a:xfrm flipV="1">
            <a:off x="4643438" y="1806850"/>
            <a:ext cx="20924" cy="2836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214678" y="2714620"/>
            <a:ext cx="2286016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4572000" y="31432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4714876" y="300037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build="p"/>
      <p:bldP spid="27" grpId="0" animBg="1"/>
      <p:bldP spid="28" grpId="0" build="p"/>
      <p:bldP spid="33" grpId="0" animBg="1"/>
      <p:bldP spid="3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будуються точки перетину січної площини з ребрами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0_c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1142984"/>
            <a:ext cx="4500594" cy="4697205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357554" y="4500570"/>
            <a:ext cx="2214578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4143372" y="4429132"/>
            <a:ext cx="2071702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357554" y="1571612"/>
            <a:ext cx="2143140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071934" y="1500174"/>
            <a:ext cx="2214578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4786314" y="2285992"/>
            <a:ext cx="0" cy="2857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3214678" y="4429132"/>
            <a:ext cx="142876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4071934" y="542926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5429256" y="5357826"/>
            <a:ext cx="142876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6215074" y="4286256"/>
            <a:ext cx="142876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4786314" y="507207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4714876" y="221455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643438" y="185736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r>
              <a:rPr lang="en-US" sz="1600" dirty="0" smtClean="0"/>
              <a:t>1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857752" y="478632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928926" y="428625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857620" y="564357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643570" y="550070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429388" y="442913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357554" y="3071810"/>
            <a:ext cx="2214578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4714876" y="3571876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4857752" y="34290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4143372" y="285728"/>
            <a:ext cx="2428892" cy="4572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6286512" y="0"/>
            <a:ext cx="0" cy="1643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6215074" y="71435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3286116" y="3071810"/>
            <a:ext cx="857256" cy="1714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4143372" y="3929066"/>
            <a:ext cx="1357322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endCxn id="35" idx="0"/>
          </p:cNvCxnSpPr>
          <p:nvPr/>
        </p:nvCxnSpPr>
        <p:spPr>
          <a:xfrm flipV="1">
            <a:off x="5572132" y="714356"/>
            <a:ext cx="714380" cy="3214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6000760" y="1785926"/>
            <a:ext cx="142876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4" name="Прямая соединительная линия 43"/>
          <p:cNvCxnSpPr>
            <a:endCxn id="35" idx="7"/>
          </p:cNvCxnSpPr>
          <p:nvPr/>
        </p:nvCxnSpPr>
        <p:spPr>
          <a:xfrm flipV="1">
            <a:off x="3286116" y="735280"/>
            <a:ext cx="3050910" cy="24079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5286380" y="1428736"/>
            <a:ext cx="142876" cy="1171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7" name="Прямая соединительная линия 46"/>
          <p:cNvCxnSpPr>
            <a:stCxn id="45" idx="5"/>
            <a:endCxn id="42" idx="5"/>
          </p:cNvCxnSpPr>
          <p:nvPr/>
        </p:nvCxnSpPr>
        <p:spPr>
          <a:xfrm>
            <a:off x="5408332" y="1528736"/>
            <a:ext cx="714380" cy="3181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олилиния 47"/>
          <p:cNvSpPr/>
          <p:nvPr/>
        </p:nvSpPr>
        <p:spPr>
          <a:xfrm>
            <a:off x="3291840" y="1493520"/>
            <a:ext cx="2804160" cy="3352800"/>
          </a:xfrm>
          <a:custGeom>
            <a:avLst/>
            <a:gdLst>
              <a:gd name="connsiteX0" fmla="*/ 2087880 w 2804160"/>
              <a:gd name="connsiteY0" fmla="*/ 0 h 3352800"/>
              <a:gd name="connsiteX1" fmla="*/ 2804160 w 2804160"/>
              <a:gd name="connsiteY1" fmla="*/ 335280 h 3352800"/>
              <a:gd name="connsiteX2" fmla="*/ 2255520 w 2804160"/>
              <a:gd name="connsiteY2" fmla="*/ 2438400 h 3352800"/>
              <a:gd name="connsiteX3" fmla="*/ 899160 w 2804160"/>
              <a:gd name="connsiteY3" fmla="*/ 3352800 h 3352800"/>
              <a:gd name="connsiteX4" fmla="*/ 0 w 2804160"/>
              <a:gd name="connsiteY4" fmla="*/ 1615440 h 3352800"/>
              <a:gd name="connsiteX5" fmla="*/ 2087880 w 2804160"/>
              <a:gd name="connsiteY5" fmla="*/ 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4160" h="3352800">
                <a:moveTo>
                  <a:pt x="2087880" y="0"/>
                </a:moveTo>
                <a:lnTo>
                  <a:pt x="2804160" y="335280"/>
                </a:lnTo>
                <a:lnTo>
                  <a:pt x="2255520" y="2438400"/>
                </a:lnTo>
                <a:lnTo>
                  <a:pt x="899160" y="3352800"/>
                </a:lnTo>
                <a:lnTo>
                  <a:pt x="0" y="1615440"/>
                </a:lnTo>
                <a:lnTo>
                  <a:pt x="208788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2" grpId="0" animBg="1"/>
      <p:bldP spid="45" grpId="0" animBg="1"/>
      <p:bldP spid="4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1"/>
            <a:ext cx="8568952" cy="4680519"/>
          </a:xfr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 1</a:t>
            </a:r>
            <a: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1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(Метод сліду)</a:t>
            </a:r>
            <a: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Побудувати переріз куба площиною, яка проходить через  дані точки:</a:t>
            </a:r>
            <a:b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b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b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а)                              б)                                   в)</a:t>
            </a:r>
            <a:r>
              <a:rPr lang="uk-UA" sz="2800" dirty="0" smtClean="0"/>
              <a:t/>
            </a:r>
            <a:br>
              <a:rPr lang="uk-UA" sz="2800" dirty="0" smtClean="0"/>
            </a:b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000240"/>
            <a:ext cx="2581275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2000240"/>
            <a:ext cx="248011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2000240"/>
            <a:ext cx="277179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846252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uk-UA" b="1" dirty="0" smtClean="0">
                <a:solidFill>
                  <a:srgbClr val="00B050"/>
                </a:solidFill>
              </a:rPr>
              <a:t/>
            </a:r>
            <a:br>
              <a:rPr lang="uk-UA" b="1" dirty="0" smtClean="0">
                <a:solidFill>
                  <a:srgbClr val="00B050"/>
                </a:solidFill>
              </a:rPr>
            </a:b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822959" y="1845734"/>
            <a:ext cx="7997513" cy="40233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Загальні положення        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 сліду      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 внутрішнього проектування   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Практикум 1 </a:t>
            </a:r>
            <a:r>
              <a:rPr lang="uk-UA" sz="28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(метод сліду)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Практикум 2 </a:t>
            </a:r>
            <a:r>
              <a:rPr lang="uk-UA" sz="28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(метод внутрішнього проектування)  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55576" y="116632"/>
            <a:ext cx="8229600" cy="5797550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 1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 (рис.а)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643050"/>
            <a:ext cx="25812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500298" y="3786190"/>
            <a:ext cx="2714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214414" y="2500306"/>
            <a:ext cx="2357454" cy="1714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2928926" y="3714752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1643042" y="3786190"/>
            <a:ext cx="928694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1857356" y="1857364"/>
            <a:ext cx="1500198" cy="2928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2143108" y="407194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1285852" y="1785926"/>
            <a:ext cx="2143140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олилиния 17"/>
          <p:cNvSpPr/>
          <p:nvPr/>
        </p:nvSpPr>
        <p:spPr>
          <a:xfrm>
            <a:off x="1274618" y="1842655"/>
            <a:ext cx="2064327" cy="1593272"/>
          </a:xfrm>
          <a:custGeom>
            <a:avLst/>
            <a:gdLst>
              <a:gd name="connsiteX0" fmla="*/ 0 w 2064327"/>
              <a:gd name="connsiteY0" fmla="*/ 637309 h 1593272"/>
              <a:gd name="connsiteX1" fmla="*/ 2064327 w 2064327"/>
              <a:gd name="connsiteY1" fmla="*/ 0 h 1593272"/>
              <a:gd name="connsiteX2" fmla="*/ 1260764 w 2064327"/>
              <a:gd name="connsiteY2" fmla="*/ 1593272 h 1593272"/>
              <a:gd name="connsiteX3" fmla="*/ 0 w 2064327"/>
              <a:gd name="connsiteY3" fmla="*/ 637309 h 1593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4327" h="1593272">
                <a:moveTo>
                  <a:pt x="0" y="637309"/>
                </a:moveTo>
                <a:lnTo>
                  <a:pt x="2064327" y="0"/>
                </a:lnTo>
                <a:lnTo>
                  <a:pt x="1260764" y="1593272"/>
                </a:lnTo>
                <a:lnTo>
                  <a:pt x="0" y="637309"/>
                </a:lnTo>
                <a:close/>
              </a:path>
            </a:pathLst>
          </a:custGeom>
          <a:solidFill>
            <a:srgbClr val="99FF99">
              <a:alpha val="5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15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71514" y="111252"/>
            <a:ext cx="8229600" cy="5154612"/>
          </a:xfrm>
        </p:spPr>
        <p:txBody>
          <a:bodyPr>
            <a:norm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 1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обудова(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б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)</a:t>
            </a:r>
            <a:r>
              <a:rPr lang="uk-UA" dirty="0" smtClean="0">
                <a:sym typeface="Wingdings" pitchFamily="2" charset="2"/>
              </a:rPr>
              <a:t/>
            </a:r>
            <a:br>
              <a:rPr lang="uk-UA" dirty="0" smtClean="0">
                <a:sym typeface="Wingdings" pitchFamily="2" charset="2"/>
              </a:rPr>
            </a:br>
            <a:r>
              <a:rPr lang="uk-UA" dirty="0" smtClean="0">
                <a:sym typeface="Wingdings" pitchFamily="2" charset="2"/>
              </a:rPr>
              <a:t/>
            </a:r>
            <a:br>
              <a:rPr lang="uk-UA" dirty="0" smtClean="0">
                <a:sym typeface="Wingdings" pitchFamily="2" charset="2"/>
              </a:rPr>
            </a:br>
            <a:r>
              <a:rPr lang="uk-UA" dirty="0" smtClean="0">
                <a:sym typeface="Wingdings" pitchFamily="2" charset="2"/>
              </a:rPr>
              <a:t/>
            </a:r>
            <a:br>
              <a:rPr lang="uk-UA" dirty="0" smtClean="0">
                <a:sym typeface="Wingdings" pitchFamily="2" charset="2"/>
              </a:rPr>
            </a:br>
            <a:r>
              <a:rPr lang="uk-UA" dirty="0" smtClean="0">
                <a:sym typeface="Wingdings" pitchFamily="2" charset="2"/>
              </a:rPr>
              <a:t/>
            </a:r>
            <a:br>
              <a:rPr lang="uk-UA" dirty="0" smtClean="0">
                <a:sym typeface="Wingdings" pitchFamily="2" charset="2"/>
              </a:rPr>
            </a:br>
            <a:r>
              <a:rPr lang="uk-UA" dirty="0" smtClean="0">
                <a:sym typeface="Wingdings" pitchFamily="2" charset="2"/>
              </a:rPr>
              <a:t/>
            </a:r>
            <a:br>
              <a:rPr lang="uk-UA" dirty="0" smtClean="0">
                <a:sym typeface="Wingdings" pitchFamily="2" charset="2"/>
              </a:rPr>
            </a:br>
            <a:r>
              <a:rPr lang="uk-UA" dirty="0" smtClean="0">
                <a:sym typeface="Wingdings" pitchFamily="2" charset="2"/>
              </a:rPr>
              <a:t/>
            </a:r>
            <a:br>
              <a:rPr lang="uk-UA" dirty="0" smtClean="0">
                <a:sym typeface="Wingdings" pitchFamily="2" charset="2"/>
              </a:rPr>
            </a:br>
            <a:endParaRPr lang="ru-RU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785926"/>
            <a:ext cx="248011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4071934" y="3357562"/>
            <a:ext cx="25003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928926" y="2285992"/>
            <a:ext cx="3143272" cy="1785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4786314" y="32861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785786" y="3857628"/>
            <a:ext cx="1428760" cy="1214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1428728" y="2285992"/>
            <a:ext cx="1500198" cy="2500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1643042" y="4214818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928662" y="3143248"/>
            <a:ext cx="4572032" cy="1357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2857488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3643306" y="364331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4" name="Прямая соединительная линия 23"/>
          <p:cNvCxnSpPr>
            <a:endCxn id="21" idx="4"/>
          </p:cNvCxnSpPr>
          <p:nvPr/>
        </p:nvCxnSpPr>
        <p:spPr>
          <a:xfrm>
            <a:off x="2143108" y="3500438"/>
            <a:ext cx="78581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22" idx="0"/>
          </p:cNvCxnSpPr>
          <p:nvPr/>
        </p:nvCxnSpPr>
        <p:spPr>
          <a:xfrm flipH="1">
            <a:off x="3714744" y="2928934"/>
            <a:ext cx="500066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олилиния 26"/>
          <p:cNvSpPr/>
          <p:nvPr/>
        </p:nvSpPr>
        <p:spPr>
          <a:xfrm>
            <a:off x="2177143" y="2278743"/>
            <a:ext cx="2017486" cy="1625600"/>
          </a:xfrm>
          <a:custGeom>
            <a:avLst/>
            <a:gdLst>
              <a:gd name="connsiteX0" fmla="*/ 0 w 2017486"/>
              <a:gd name="connsiteY0" fmla="*/ 1219200 h 1625600"/>
              <a:gd name="connsiteX1" fmla="*/ 725714 w 2017486"/>
              <a:gd name="connsiteY1" fmla="*/ 0 h 1625600"/>
              <a:gd name="connsiteX2" fmla="*/ 2017486 w 2017486"/>
              <a:gd name="connsiteY2" fmla="*/ 711200 h 1625600"/>
              <a:gd name="connsiteX3" fmla="*/ 1524000 w 2017486"/>
              <a:gd name="connsiteY3" fmla="*/ 1451428 h 1625600"/>
              <a:gd name="connsiteX4" fmla="*/ 754743 w 2017486"/>
              <a:gd name="connsiteY4" fmla="*/ 1625600 h 1625600"/>
              <a:gd name="connsiteX5" fmla="*/ 0 w 2017486"/>
              <a:gd name="connsiteY5" fmla="*/ 12192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7486" h="1625600">
                <a:moveTo>
                  <a:pt x="0" y="1219200"/>
                </a:moveTo>
                <a:lnTo>
                  <a:pt x="725714" y="0"/>
                </a:lnTo>
                <a:lnTo>
                  <a:pt x="2017486" y="711200"/>
                </a:lnTo>
                <a:lnTo>
                  <a:pt x="1524000" y="1451428"/>
                </a:lnTo>
                <a:lnTo>
                  <a:pt x="754743" y="1625600"/>
                </a:lnTo>
                <a:lnTo>
                  <a:pt x="0" y="1219200"/>
                </a:lnTo>
                <a:close/>
              </a:path>
            </a:pathLst>
          </a:custGeom>
          <a:solidFill>
            <a:srgbClr val="99FF99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21" grpId="0" animBg="1"/>
      <p:bldP spid="22" grpId="0" animBg="1"/>
      <p:bldP spid="2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779463"/>
            <a:ext cx="8229600" cy="544195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 1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 (рис.в)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857364"/>
            <a:ext cx="270035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786314" y="3429000"/>
            <a:ext cx="29289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286248" y="2071678"/>
            <a:ext cx="1357322" cy="1857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5214942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3643306" y="1142984"/>
            <a:ext cx="0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3571868" y="1071546"/>
            <a:ext cx="714380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3571868" y="107154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1500166" y="3857628"/>
            <a:ext cx="1428760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2214546" y="1071546"/>
            <a:ext cx="1449684" cy="4336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2571736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3214678" y="221455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5" name="Прямая соединительная линия 24"/>
          <p:cNvCxnSpPr>
            <a:endCxn id="23" idx="1"/>
          </p:cNvCxnSpPr>
          <p:nvPr/>
        </p:nvCxnSpPr>
        <p:spPr>
          <a:xfrm flipH="1">
            <a:off x="3235602" y="2071678"/>
            <a:ext cx="1050646" cy="16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1928794" y="3286124"/>
            <a:ext cx="3929090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3286116" y="385762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Овал 30"/>
          <p:cNvSpPr/>
          <p:nvPr/>
        </p:nvSpPr>
        <p:spPr>
          <a:xfrm>
            <a:off x="4714876" y="3500438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3" name="Прямая соединительная линия 32"/>
          <p:cNvCxnSpPr>
            <a:endCxn id="30" idx="6"/>
          </p:cNvCxnSpPr>
          <p:nvPr/>
        </p:nvCxnSpPr>
        <p:spPr>
          <a:xfrm>
            <a:off x="2857488" y="3429000"/>
            <a:ext cx="571504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endCxn id="31" idx="7"/>
          </p:cNvCxnSpPr>
          <p:nvPr/>
        </p:nvCxnSpPr>
        <p:spPr>
          <a:xfrm flipH="1">
            <a:off x="4775852" y="3071810"/>
            <a:ext cx="153338" cy="449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олилиния 35"/>
          <p:cNvSpPr/>
          <p:nvPr/>
        </p:nvSpPr>
        <p:spPr>
          <a:xfrm>
            <a:off x="2888343" y="2075543"/>
            <a:ext cx="2075543" cy="1872343"/>
          </a:xfrm>
          <a:custGeom>
            <a:avLst/>
            <a:gdLst>
              <a:gd name="connsiteX0" fmla="*/ 377371 w 2075543"/>
              <a:gd name="connsiteY0" fmla="*/ 188686 h 1872343"/>
              <a:gd name="connsiteX1" fmla="*/ 1378857 w 2075543"/>
              <a:gd name="connsiteY1" fmla="*/ 0 h 1872343"/>
              <a:gd name="connsiteX2" fmla="*/ 2075543 w 2075543"/>
              <a:gd name="connsiteY2" fmla="*/ 972457 h 1872343"/>
              <a:gd name="connsiteX3" fmla="*/ 1857828 w 2075543"/>
              <a:gd name="connsiteY3" fmla="*/ 1509486 h 1872343"/>
              <a:gd name="connsiteX4" fmla="*/ 464457 w 2075543"/>
              <a:gd name="connsiteY4" fmla="*/ 1872343 h 1872343"/>
              <a:gd name="connsiteX5" fmla="*/ 0 w 2075543"/>
              <a:gd name="connsiteY5" fmla="*/ 1364343 h 1872343"/>
              <a:gd name="connsiteX6" fmla="*/ 377371 w 2075543"/>
              <a:gd name="connsiteY6" fmla="*/ 188686 h 1872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5543" h="1872343">
                <a:moveTo>
                  <a:pt x="377371" y="188686"/>
                </a:moveTo>
                <a:lnTo>
                  <a:pt x="1378857" y="0"/>
                </a:lnTo>
                <a:lnTo>
                  <a:pt x="2075543" y="972457"/>
                </a:lnTo>
                <a:lnTo>
                  <a:pt x="1857828" y="1509486"/>
                </a:lnTo>
                <a:lnTo>
                  <a:pt x="464457" y="1872343"/>
                </a:lnTo>
                <a:lnTo>
                  <a:pt x="0" y="1364343"/>
                </a:lnTo>
                <a:lnTo>
                  <a:pt x="377371" y="188686"/>
                </a:lnTo>
                <a:close/>
              </a:path>
            </a:pathLst>
          </a:custGeom>
          <a:solidFill>
            <a:srgbClr val="99FF99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5" grpId="0" animBg="1"/>
      <p:bldP spid="22" grpId="0" animBg="1"/>
      <p:bldP spid="23" grpId="0" animBg="1"/>
      <p:bldP spid="30" grpId="0" animBg="1"/>
      <p:bldP spid="31" grpId="0" animBg="1"/>
      <p:bldP spid="3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/>
          </a:bodyPr>
          <a:lstStyle/>
          <a:p>
            <a:pPr algn="ctr"/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 1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Побудувати перерізи піраміди:</a:t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    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б)                                         в)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3" name="Рисунок 2" descr="13_c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1857364"/>
            <a:ext cx="2071702" cy="2271073"/>
          </a:xfrm>
          <a:prstGeom prst="rect">
            <a:avLst/>
          </a:prstGeom>
        </p:spPr>
      </p:pic>
      <p:pic>
        <p:nvPicPr>
          <p:cNvPr id="4" name="Рисунок 3" descr="15_c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6116" y="1785926"/>
            <a:ext cx="2144429" cy="2462121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5" y="1785926"/>
            <a:ext cx="247471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9"/>
            <a:ext cx="8316416" cy="4297370"/>
          </a:xfrm>
        </p:spPr>
        <p:txBody>
          <a:bodyPr>
            <a:norm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 1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 (рис.а)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143115"/>
            <a:ext cx="3214710" cy="3433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 flipH="1">
            <a:off x="642910" y="4500570"/>
            <a:ext cx="228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1071538" y="3071810"/>
            <a:ext cx="2928958" cy="1785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1571604" y="442913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" name="Прямая соединительная линия 9"/>
          <p:cNvCxnSpPr>
            <a:stCxn id="8" idx="1"/>
          </p:cNvCxnSpPr>
          <p:nvPr/>
        </p:nvCxnSpPr>
        <p:spPr>
          <a:xfrm>
            <a:off x="1592528" y="4450056"/>
            <a:ext cx="4622546" cy="979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4214810" y="4929198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3714752"/>
            <a:ext cx="214314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11" idx="5"/>
          </p:cNvCxnSpPr>
          <p:nvPr/>
        </p:nvCxnSpPr>
        <p:spPr>
          <a:xfrm>
            <a:off x="4000496" y="3071810"/>
            <a:ext cx="275290" cy="1979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олилиния 15"/>
          <p:cNvSpPr/>
          <p:nvPr/>
        </p:nvSpPr>
        <p:spPr>
          <a:xfrm>
            <a:off x="2931886" y="3077029"/>
            <a:ext cx="1349828" cy="1944914"/>
          </a:xfrm>
          <a:custGeom>
            <a:avLst/>
            <a:gdLst>
              <a:gd name="connsiteX0" fmla="*/ 0 w 1349828"/>
              <a:gd name="connsiteY0" fmla="*/ 653142 h 1944914"/>
              <a:gd name="connsiteX1" fmla="*/ 1074057 w 1349828"/>
              <a:gd name="connsiteY1" fmla="*/ 0 h 1944914"/>
              <a:gd name="connsiteX2" fmla="*/ 1349828 w 1349828"/>
              <a:gd name="connsiteY2" fmla="*/ 1944914 h 1944914"/>
              <a:gd name="connsiteX3" fmla="*/ 232228 w 1349828"/>
              <a:gd name="connsiteY3" fmla="*/ 1698171 h 1944914"/>
              <a:gd name="connsiteX4" fmla="*/ 0 w 1349828"/>
              <a:gd name="connsiteY4" fmla="*/ 653142 h 1944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9828" h="1944914">
                <a:moveTo>
                  <a:pt x="0" y="653142"/>
                </a:moveTo>
                <a:lnTo>
                  <a:pt x="1074057" y="0"/>
                </a:lnTo>
                <a:lnTo>
                  <a:pt x="1349828" y="1944914"/>
                </a:lnTo>
                <a:lnTo>
                  <a:pt x="232228" y="1698171"/>
                </a:lnTo>
                <a:lnTo>
                  <a:pt x="0" y="653142"/>
                </a:lnTo>
                <a:close/>
              </a:path>
            </a:pathLst>
          </a:custGeom>
          <a:solidFill>
            <a:srgbClr val="2CE0A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11" grpId="0" animBg="1"/>
      <p:bldP spid="1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-220663"/>
            <a:ext cx="8229600" cy="5441951"/>
          </a:xfrm>
        </p:spPr>
        <p:txBody>
          <a:bodyPr/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 1 </a:t>
            </a:r>
            <a:b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 (рис. б)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4" name="Рисунок 3" descr="15_c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2000240"/>
            <a:ext cx="3000396" cy="3444897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>
            <a:off x="3714744" y="2143116"/>
            <a:ext cx="928694" cy="3571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3929058" y="471488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>
            <a:stCxn id="7" idx="1"/>
          </p:cNvCxnSpPr>
          <p:nvPr/>
        </p:nvCxnSpPr>
        <p:spPr>
          <a:xfrm flipV="1">
            <a:off x="3939520" y="4000504"/>
            <a:ext cx="3990066" cy="724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357686" y="3214686"/>
            <a:ext cx="3214710" cy="1357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6643702" y="414338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4" name="Прямая соединительная линия 13"/>
          <p:cNvCxnSpPr>
            <a:stCxn id="12" idx="3"/>
          </p:cNvCxnSpPr>
          <p:nvPr/>
        </p:nvCxnSpPr>
        <p:spPr>
          <a:xfrm flipH="1">
            <a:off x="2000232" y="4265332"/>
            <a:ext cx="4664394" cy="1235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4071934" y="4857760"/>
            <a:ext cx="142876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5643570" y="4500570"/>
            <a:ext cx="142876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7" name="Прямая соединительная линия 26"/>
          <p:cNvCxnSpPr>
            <a:stCxn id="15" idx="4"/>
          </p:cNvCxnSpPr>
          <p:nvPr/>
        </p:nvCxnSpPr>
        <p:spPr>
          <a:xfrm flipV="1">
            <a:off x="4143372" y="1857364"/>
            <a:ext cx="428628" cy="3071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4429124" y="242886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0" name="Прямая соединительная линия 29"/>
          <p:cNvCxnSpPr>
            <a:stCxn id="28" idx="7"/>
          </p:cNvCxnSpPr>
          <p:nvPr/>
        </p:nvCxnSpPr>
        <p:spPr>
          <a:xfrm>
            <a:off x="4490100" y="2439330"/>
            <a:ext cx="1082032" cy="1275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25" idx="4"/>
          </p:cNvCxnSpPr>
          <p:nvPr/>
        </p:nvCxnSpPr>
        <p:spPr>
          <a:xfrm>
            <a:off x="5643570" y="3714752"/>
            <a:ext cx="71438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олилиния 32"/>
          <p:cNvSpPr/>
          <p:nvPr/>
        </p:nvSpPr>
        <p:spPr>
          <a:xfrm>
            <a:off x="4151086" y="2467429"/>
            <a:ext cx="1582057" cy="2467428"/>
          </a:xfrm>
          <a:custGeom>
            <a:avLst/>
            <a:gdLst>
              <a:gd name="connsiteX0" fmla="*/ 333828 w 1582057"/>
              <a:gd name="connsiteY0" fmla="*/ 0 h 2467428"/>
              <a:gd name="connsiteX1" fmla="*/ 1480457 w 1582057"/>
              <a:gd name="connsiteY1" fmla="*/ 1248228 h 2467428"/>
              <a:gd name="connsiteX2" fmla="*/ 1582057 w 1582057"/>
              <a:gd name="connsiteY2" fmla="*/ 2061028 h 2467428"/>
              <a:gd name="connsiteX3" fmla="*/ 0 w 1582057"/>
              <a:gd name="connsiteY3" fmla="*/ 2467428 h 2467428"/>
              <a:gd name="connsiteX4" fmla="*/ 333828 w 1582057"/>
              <a:gd name="connsiteY4" fmla="*/ 0 h 2467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057" h="2467428">
                <a:moveTo>
                  <a:pt x="333828" y="0"/>
                </a:moveTo>
                <a:lnTo>
                  <a:pt x="1480457" y="1248228"/>
                </a:lnTo>
                <a:lnTo>
                  <a:pt x="1582057" y="2061028"/>
                </a:lnTo>
                <a:lnTo>
                  <a:pt x="0" y="2467428"/>
                </a:lnTo>
                <a:lnTo>
                  <a:pt x="333828" y="0"/>
                </a:lnTo>
                <a:close/>
              </a:path>
            </a:pathLst>
          </a:custGeom>
          <a:solidFill>
            <a:srgbClr val="27E59D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2" grpId="0" animBg="1"/>
      <p:bldP spid="15" grpId="0" animBg="1"/>
      <p:bldP spid="25" grpId="0" animBg="1"/>
      <p:bldP spid="28" grpId="0" animBg="1"/>
      <p:bldP spid="3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6011862"/>
          </a:xfrm>
        </p:spPr>
        <p:txBody>
          <a:bodyPr/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 1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 (рис. в)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3" name="Рисунок 2" descr="13_c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2571744"/>
            <a:ext cx="2714644" cy="2975889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286116" y="4000504"/>
            <a:ext cx="1143008" cy="2428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1868" y="5286388"/>
            <a:ext cx="1000132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4214810" y="607220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" name="Прямая соединительная линия 9"/>
          <p:cNvCxnSpPr>
            <a:stCxn id="8" idx="5"/>
          </p:cNvCxnSpPr>
          <p:nvPr/>
        </p:nvCxnSpPr>
        <p:spPr>
          <a:xfrm flipH="1" flipV="1">
            <a:off x="4000496" y="4357694"/>
            <a:ext cx="275290" cy="1775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4071934" y="507207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4000496" y="457200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2" idx="5"/>
          </p:cNvCxnSpPr>
          <p:nvPr/>
        </p:nvCxnSpPr>
        <p:spPr>
          <a:xfrm>
            <a:off x="3286116" y="4000504"/>
            <a:ext cx="836332" cy="693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11" idx="5"/>
          </p:cNvCxnSpPr>
          <p:nvPr/>
        </p:nvCxnSpPr>
        <p:spPr>
          <a:xfrm>
            <a:off x="3714744" y="4857760"/>
            <a:ext cx="479142" cy="336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олилиния 16"/>
          <p:cNvSpPr/>
          <p:nvPr/>
        </p:nvSpPr>
        <p:spPr>
          <a:xfrm>
            <a:off x="3251200" y="4034971"/>
            <a:ext cx="885371" cy="1132115"/>
          </a:xfrm>
          <a:custGeom>
            <a:avLst/>
            <a:gdLst>
              <a:gd name="connsiteX0" fmla="*/ 0 w 885371"/>
              <a:gd name="connsiteY0" fmla="*/ 14515 h 1132115"/>
              <a:gd name="connsiteX1" fmla="*/ 827314 w 885371"/>
              <a:gd name="connsiteY1" fmla="*/ 624115 h 1132115"/>
              <a:gd name="connsiteX2" fmla="*/ 885371 w 885371"/>
              <a:gd name="connsiteY2" fmla="*/ 1132115 h 1132115"/>
              <a:gd name="connsiteX3" fmla="*/ 449943 w 885371"/>
              <a:gd name="connsiteY3" fmla="*/ 856343 h 1132115"/>
              <a:gd name="connsiteX4" fmla="*/ 58057 w 885371"/>
              <a:gd name="connsiteY4" fmla="*/ 0 h 1132115"/>
              <a:gd name="connsiteX5" fmla="*/ 0 w 885371"/>
              <a:gd name="connsiteY5" fmla="*/ 14515 h 1132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5371" h="1132115">
                <a:moveTo>
                  <a:pt x="0" y="14515"/>
                </a:moveTo>
                <a:lnTo>
                  <a:pt x="827314" y="624115"/>
                </a:lnTo>
                <a:lnTo>
                  <a:pt x="885371" y="1132115"/>
                </a:lnTo>
                <a:lnTo>
                  <a:pt x="449943" y="856343"/>
                </a:lnTo>
                <a:lnTo>
                  <a:pt x="58057" y="0"/>
                </a:lnTo>
                <a:lnTo>
                  <a:pt x="0" y="14515"/>
                </a:lnTo>
                <a:close/>
              </a:path>
            </a:pathLst>
          </a:custGeom>
          <a:solidFill>
            <a:srgbClr val="99FF99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241657"/>
            <a:ext cx="8229600" cy="5583254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 2</a:t>
            </a:r>
            <a:b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внутрішнього проектування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Задача.</a:t>
            </a:r>
            <a:r>
              <a:rPr lang="uk-UA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Побудувати переріз чотирикутної призми площиною, заданою трьома точками на бічних гранях призми.</a:t>
            </a:r>
            <a:br>
              <a:rPr lang="uk-UA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642918"/>
            <a:ext cx="4714908" cy="464347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85852" y="285728"/>
            <a:ext cx="6000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внутрішнього проектування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0" y="114300"/>
            <a:ext cx="8229600" cy="5368925"/>
          </a:xfrm>
        </p:spPr>
        <p:txBody>
          <a:bodyPr>
            <a:normAutofit/>
          </a:bodyPr>
          <a:lstStyle/>
          <a:p>
            <a:r>
              <a:rPr lang="uk-UA" dirty="0" smtClean="0"/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внутрішнього проектування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10" name="Рисунок 9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1142984"/>
            <a:ext cx="4424760" cy="4357718"/>
          </a:xfrm>
          <a:prstGeom prst="rect">
            <a:avLst/>
          </a:prstGeom>
        </p:spPr>
      </p:pic>
      <p:cxnSp>
        <p:nvCxnSpPr>
          <p:cNvPr id="12" name="Прямая со стрелкой 11"/>
          <p:cNvCxnSpPr/>
          <p:nvPr/>
        </p:nvCxnSpPr>
        <p:spPr>
          <a:xfrm rot="5400000">
            <a:off x="2178827" y="3607595"/>
            <a:ext cx="157163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2857488" y="435769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3464711" y="4750603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3857620" y="514351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4893471" y="3607595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5643570" y="435769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0" name="TextBox 19"/>
          <p:cNvSpPr txBox="1"/>
          <p:nvPr/>
        </p:nvSpPr>
        <p:spPr>
          <a:xfrm>
            <a:off x="2571736" y="421481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uk-UA" dirty="0"/>
          </a:p>
        </p:txBody>
      </p:sp>
      <p:sp>
        <p:nvSpPr>
          <p:cNvPr id="21" name="TextBox 20"/>
          <p:cNvSpPr txBox="1"/>
          <p:nvPr/>
        </p:nvSpPr>
        <p:spPr>
          <a:xfrm>
            <a:off x="3500430" y="521495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uk-UA" dirty="0"/>
          </a:p>
        </p:txBody>
      </p:sp>
      <p:sp>
        <p:nvSpPr>
          <p:cNvPr id="22" name="TextBox 21"/>
          <p:cNvSpPr txBox="1"/>
          <p:nvPr/>
        </p:nvSpPr>
        <p:spPr>
          <a:xfrm>
            <a:off x="5786446" y="44291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uk-UA" dirty="0"/>
          </a:p>
        </p:txBody>
      </p:sp>
      <p:sp>
        <p:nvSpPr>
          <p:cNvPr id="23" name="Овал 22"/>
          <p:cNvSpPr/>
          <p:nvPr/>
        </p:nvSpPr>
        <p:spPr>
          <a:xfrm>
            <a:off x="3286116" y="3929066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4" name="TextBox 23"/>
          <p:cNvSpPr txBox="1"/>
          <p:nvPr/>
        </p:nvSpPr>
        <p:spPr>
          <a:xfrm>
            <a:off x="3357554" y="364331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uk-UA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3031759" y="4397738"/>
            <a:ext cx="1252818" cy="458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20" idx="3"/>
            <a:endCxn id="19" idx="6"/>
          </p:cNvCxnSpPr>
          <p:nvPr/>
        </p:nvCxnSpPr>
        <p:spPr>
          <a:xfrm>
            <a:off x="2889452" y="4399484"/>
            <a:ext cx="2896994" cy="29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2143108" y="2000240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2928926" y="178592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2750331" y="3036091"/>
            <a:ext cx="242889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3929058" y="250030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5400000" flipH="1" flipV="1">
            <a:off x="5143504" y="2285992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5643570" y="178592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39" name="Овал 38"/>
          <p:cNvSpPr/>
          <p:nvPr/>
        </p:nvSpPr>
        <p:spPr>
          <a:xfrm>
            <a:off x="3357554" y="142873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cxnSp>
        <p:nvCxnSpPr>
          <p:cNvPr id="41" name="Прямая соединительная линия 40"/>
          <p:cNvCxnSpPr>
            <a:stCxn id="39" idx="2"/>
            <a:endCxn id="35" idx="5"/>
          </p:cNvCxnSpPr>
          <p:nvPr/>
        </p:nvCxnSpPr>
        <p:spPr>
          <a:xfrm rot="10800000" flipH="1" flipV="1">
            <a:off x="3357554" y="1500174"/>
            <a:ext cx="693456" cy="1122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6200000" flipH="1">
            <a:off x="4393405" y="464323"/>
            <a:ext cx="50514" cy="2836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2285984" y="3143248"/>
            <a:ext cx="2571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3000364" y="2857496"/>
            <a:ext cx="2714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Овал 47"/>
          <p:cNvSpPr/>
          <p:nvPr/>
        </p:nvSpPr>
        <p:spPr>
          <a:xfrm>
            <a:off x="3500430" y="278605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49" name="TextBox 48"/>
          <p:cNvSpPr txBox="1"/>
          <p:nvPr/>
        </p:nvSpPr>
        <p:spPr>
          <a:xfrm>
            <a:off x="3643306" y="292893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uk-UA" dirty="0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rot="16200000" flipV="1">
            <a:off x="2536017" y="2893215"/>
            <a:ext cx="2214578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Овал 51"/>
          <p:cNvSpPr/>
          <p:nvPr/>
        </p:nvSpPr>
        <p:spPr>
          <a:xfrm>
            <a:off x="3286116" y="2071678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rot="5400000">
            <a:off x="2331267" y="2312147"/>
            <a:ext cx="1235370" cy="897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Овал 54"/>
          <p:cNvSpPr/>
          <p:nvPr/>
        </p:nvSpPr>
        <p:spPr>
          <a:xfrm>
            <a:off x="2500298" y="32861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cxnSp>
        <p:nvCxnSpPr>
          <p:cNvPr id="57" name="Прямая соединительная линия 56"/>
          <p:cNvCxnSpPr>
            <a:stCxn id="55" idx="6"/>
          </p:cNvCxnSpPr>
          <p:nvPr/>
        </p:nvCxnSpPr>
        <p:spPr>
          <a:xfrm>
            <a:off x="2643174" y="3357562"/>
            <a:ext cx="2143140" cy="1500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Овал 57"/>
          <p:cNvSpPr/>
          <p:nvPr/>
        </p:nvSpPr>
        <p:spPr>
          <a:xfrm>
            <a:off x="4572000" y="464344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cxnSp>
        <p:nvCxnSpPr>
          <p:cNvPr id="60" name="Прямая соединительная линия 59"/>
          <p:cNvCxnSpPr>
            <a:stCxn id="58" idx="1"/>
          </p:cNvCxnSpPr>
          <p:nvPr/>
        </p:nvCxnSpPr>
        <p:spPr>
          <a:xfrm rot="5400000" flipH="1" flipV="1">
            <a:off x="4107653" y="2485511"/>
            <a:ext cx="2664130" cy="1693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Овал 60"/>
          <p:cNvSpPr/>
          <p:nvPr/>
        </p:nvSpPr>
        <p:spPr>
          <a:xfrm>
            <a:off x="6072198" y="214311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cxnSp>
        <p:nvCxnSpPr>
          <p:cNvPr id="63" name="Прямая соединительная линия 62"/>
          <p:cNvCxnSpPr>
            <a:stCxn id="52" idx="5"/>
            <a:endCxn id="61" idx="6"/>
          </p:cNvCxnSpPr>
          <p:nvPr/>
        </p:nvCxnSpPr>
        <p:spPr>
          <a:xfrm rot="16200000" flipH="1">
            <a:off x="4831597" y="831077"/>
            <a:ext cx="20924" cy="2746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олилиния 63"/>
          <p:cNvSpPr/>
          <p:nvPr/>
        </p:nvSpPr>
        <p:spPr>
          <a:xfrm>
            <a:off x="2549236" y="2175164"/>
            <a:ext cx="3574473" cy="2590800"/>
          </a:xfrm>
          <a:custGeom>
            <a:avLst/>
            <a:gdLst>
              <a:gd name="connsiteX0" fmla="*/ 845128 w 3574473"/>
              <a:gd name="connsiteY0" fmla="*/ 0 h 2590800"/>
              <a:gd name="connsiteX1" fmla="*/ 3574473 w 3574473"/>
              <a:gd name="connsiteY1" fmla="*/ 55418 h 2590800"/>
              <a:gd name="connsiteX2" fmla="*/ 2064328 w 3574473"/>
              <a:gd name="connsiteY2" fmla="*/ 2590800 h 2590800"/>
              <a:gd name="connsiteX3" fmla="*/ 0 w 3574473"/>
              <a:gd name="connsiteY3" fmla="*/ 1136072 h 2590800"/>
              <a:gd name="connsiteX4" fmla="*/ 845128 w 3574473"/>
              <a:gd name="connsiteY4" fmla="*/ 0 h 259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473" h="2590800">
                <a:moveTo>
                  <a:pt x="845128" y="0"/>
                </a:moveTo>
                <a:lnTo>
                  <a:pt x="3574473" y="55418"/>
                </a:lnTo>
                <a:lnTo>
                  <a:pt x="2064328" y="2590800"/>
                </a:lnTo>
                <a:lnTo>
                  <a:pt x="0" y="1136072"/>
                </a:lnTo>
                <a:lnTo>
                  <a:pt x="845128" y="0"/>
                </a:lnTo>
                <a:close/>
              </a:path>
            </a:pathLst>
          </a:custGeom>
          <a:solidFill>
            <a:srgbClr val="15F7C1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9" grpId="0" animBg="1"/>
      <p:bldP spid="20" grpId="0" build="p"/>
      <p:bldP spid="21" grpId="0" build="p"/>
      <p:bldP spid="22" grpId="0" build="p"/>
      <p:bldP spid="23" grpId="0" animBg="1"/>
      <p:bldP spid="24" grpId="0" build="p"/>
      <p:bldP spid="31" grpId="0" animBg="1"/>
      <p:bldP spid="35" grpId="0" animBg="1"/>
      <p:bldP spid="38" grpId="0" animBg="1"/>
      <p:bldP spid="39" grpId="0" animBg="1"/>
      <p:bldP spid="48" grpId="0" animBg="1"/>
      <p:bldP spid="49" grpId="0" build="p"/>
      <p:bldP spid="52" grpId="0" animBg="1"/>
      <p:bldP spid="55" grpId="0" animBg="1"/>
      <p:bldP spid="58" grpId="0" animBg="1"/>
      <p:bldP spid="61" grpId="0" animBg="1"/>
      <p:bldP spid="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Куб 4"/>
          <p:cNvSpPr/>
          <p:nvPr/>
        </p:nvSpPr>
        <p:spPr>
          <a:xfrm>
            <a:off x="5357818" y="3500438"/>
            <a:ext cx="1857388" cy="1857388"/>
          </a:xfrm>
          <a:prstGeom prst="cub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Куб 5"/>
          <p:cNvSpPr/>
          <p:nvPr/>
        </p:nvSpPr>
        <p:spPr>
          <a:xfrm>
            <a:off x="1643042" y="4000504"/>
            <a:ext cx="2428892" cy="1071570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071546"/>
            <a:ext cx="172402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928670"/>
            <a:ext cx="18669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1044575"/>
            <a:ext cx="8229600" cy="4837113"/>
          </a:xfrm>
        </p:spPr>
        <p:txBody>
          <a:bodyPr>
            <a:normAutofit fontScale="90000"/>
          </a:bodyPr>
          <a:lstStyle/>
          <a:p>
            <a:pPr algn="l"/>
            <a:r>
              <a:rPr lang="uk-UA" sz="4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uk-UA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призма</a:t>
            </a:r>
            <a:r>
              <a:rPr lang="uk-UA" sz="4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uk-UA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піраміда</a:t>
            </a:r>
            <a:br>
              <a:rPr lang="uk-UA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прямокутний паралелепіпед                  куб</a:t>
            </a:r>
            <a:endParaRPr lang="ru-RU" sz="4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9752" y="260648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многогранників</a:t>
            </a:r>
            <a:endParaRPr lang="uk-UA" sz="3200" b="1" i="1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 2 </a:t>
            </a:r>
            <a:b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внутрішнього проектування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Точки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K,L,M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лежать на різних гранях довільної чотирикутної призми. Побудуйте переріз призми площиною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KLM.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4017962"/>
          </a:xfrm>
        </p:spPr>
        <p:txBody>
          <a:bodyPr>
            <a:normAutofit fontScale="90000"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внутрішнього проектування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4" name="Рисунок 3" descr="11_c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9" y="714357"/>
            <a:ext cx="4071966" cy="4559538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6298" y="41805"/>
            <a:ext cx="8229600" cy="5572125"/>
          </a:xfrm>
        </p:spPr>
        <p:txBody>
          <a:bodyPr>
            <a:norm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внутрішнього проектування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3" name="Рисунок 2" descr="11_c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714356"/>
            <a:ext cx="4436795" cy="4968051"/>
          </a:xfrm>
          <a:prstGeom prst="rect">
            <a:avLst/>
          </a:prstGeom>
        </p:spPr>
      </p:pic>
      <p:cxnSp>
        <p:nvCxnSpPr>
          <p:cNvPr id="5" name="Прямая со стрелкой 4"/>
          <p:cNvCxnSpPr/>
          <p:nvPr/>
        </p:nvCxnSpPr>
        <p:spPr>
          <a:xfrm flipH="1">
            <a:off x="2928926" y="3071810"/>
            <a:ext cx="71438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2857488" y="4643446"/>
            <a:ext cx="142876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643174" y="485776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4286248" y="3714752"/>
            <a:ext cx="71438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4214810" y="521495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286248" y="542926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5572132" y="3143248"/>
            <a:ext cx="71438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5572132" y="471488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715008" y="478632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3214678" y="5214950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000364" y="542926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cxnSp>
        <p:nvCxnSpPr>
          <p:cNvPr id="19" name="Прямая соединительная линия 18"/>
          <p:cNvCxnSpPr>
            <a:stCxn id="6" idx="2"/>
            <a:endCxn id="10" idx="6"/>
          </p:cNvCxnSpPr>
          <p:nvPr/>
        </p:nvCxnSpPr>
        <p:spPr>
          <a:xfrm>
            <a:off x="2857488" y="4750603"/>
            <a:ext cx="1500198" cy="535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6" idx="1"/>
            <a:endCxn id="14" idx="2"/>
          </p:cNvCxnSpPr>
          <p:nvPr/>
        </p:nvCxnSpPr>
        <p:spPr>
          <a:xfrm flipV="1">
            <a:off x="3246064" y="4786322"/>
            <a:ext cx="2326068" cy="449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3000364" y="428604"/>
            <a:ext cx="142876" cy="2714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4357686" y="1214422"/>
            <a:ext cx="71438" cy="2571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5643570" y="928670"/>
            <a:ext cx="71438" cy="2286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071802" y="1500174"/>
            <a:ext cx="1357322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3428992" y="1357298"/>
            <a:ext cx="2286016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2214546" y="3429000"/>
            <a:ext cx="335758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000364" y="3071810"/>
            <a:ext cx="1428760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3857620" y="342900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4000496" y="335756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H="1">
            <a:off x="2643174" y="3143248"/>
            <a:ext cx="3000396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3286116" y="357187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4" name="Прямая соединительная линия 43"/>
          <p:cNvCxnSpPr>
            <a:stCxn id="42" idx="0"/>
          </p:cNvCxnSpPr>
          <p:nvPr/>
        </p:nvCxnSpPr>
        <p:spPr>
          <a:xfrm flipH="1" flipV="1">
            <a:off x="2428860" y="2285992"/>
            <a:ext cx="928694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2500298" y="242886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8" name="Прямая соединительная линия 47"/>
          <p:cNvCxnSpPr>
            <a:stCxn id="42" idx="6"/>
          </p:cNvCxnSpPr>
          <p:nvPr/>
        </p:nvCxnSpPr>
        <p:spPr>
          <a:xfrm>
            <a:off x="3428992" y="3643314"/>
            <a:ext cx="171451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>
            <a:off x="5072066" y="364331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1" name="Прямая соединительная линия 50"/>
          <p:cNvCxnSpPr>
            <a:stCxn id="49" idx="1"/>
          </p:cNvCxnSpPr>
          <p:nvPr/>
        </p:nvCxnSpPr>
        <p:spPr>
          <a:xfrm flipV="1">
            <a:off x="5092990" y="2500306"/>
            <a:ext cx="1122084" cy="1163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Овал 51"/>
          <p:cNvSpPr/>
          <p:nvPr/>
        </p:nvSpPr>
        <p:spPr>
          <a:xfrm>
            <a:off x="6072198" y="257174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4" name="Прямая соединительная линия 53"/>
          <p:cNvCxnSpPr>
            <a:stCxn id="46" idx="1"/>
            <a:endCxn id="52" idx="7"/>
          </p:cNvCxnSpPr>
          <p:nvPr/>
        </p:nvCxnSpPr>
        <p:spPr>
          <a:xfrm>
            <a:off x="2521222" y="2449792"/>
            <a:ext cx="3672928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олилиния 54"/>
          <p:cNvSpPr/>
          <p:nvPr/>
        </p:nvSpPr>
        <p:spPr>
          <a:xfrm>
            <a:off x="2575560" y="2514600"/>
            <a:ext cx="3550920" cy="1203960"/>
          </a:xfrm>
          <a:custGeom>
            <a:avLst/>
            <a:gdLst>
              <a:gd name="connsiteX0" fmla="*/ 0 w 3550920"/>
              <a:gd name="connsiteY0" fmla="*/ 0 h 1203960"/>
              <a:gd name="connsiteX1" fmla="*/ 3550920 w 3550920"/>
              <a:gd name="connsiteY1" fmla="*/ 106680 h 1203960"/>
              <a:gd name="connsiteX2" fmla="*/ 2529840 w 3550920"/>
              <a:gd name="connsiteY2" fmla="*/ 1203960 h 1203960"/>
              <a:gd name="connsiteX3" fmla="*/ 777240 w 3550920"/>
              <a:gd name="connsiteY3" fmla="*/ 1127760 h 1203960"/>
              <a:gd name="connsiteX4" fmla="*/ 0 w 3550920"/>
              <a:gd name="connsiteY4" fmla="*/ 0 h 1203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50920" h="1203960">
                <a:moveTo>
                  <a:pt x="0" y="0"/>
                </a:moveTo>
                <a:lnTo>
                  <a:pt x="3550920" y="106680"/>
                </a:lnTo>
                <a:lnTo>
                  <a:pt x="2529840" y="1203960"/>
                </a:lnTo>
                <a:lnTo>
                  <a:pt x="777240" y="1127760"/>
                </a:lnTo>
                <a:lnTo>
                  <a:pt x="0" y="0"/>
                </a:lnTo>
                <a:close/>
              </a:path>
            </a:pathLst>
          </a:custGeom>
          <a:solidFill>
            <a:srgbClr val="15F7C1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/>
      <p:bldP spid="10" grpId="0" animBg="1"/>
      <p:bldP spid="11" grpId="0" build="p"/>
      <p:bldP spid="14" grpId="0" animBg="1"/>
      <p:bldP spid="15" grpId="0" build="p"/>
      <p:bldP spid="16" grpId="0" animBg="1"/>
      <p:bldP spid="17" grpId="0" build="p"/>
      <p:bldP spid="38" grpId="0" animBg="1"/>
      <p:bldP spid="39" grpId="0" build="p"/>
      <p:bldP spid="42" grpId="0" animBg="1"/>
      <p:bldP spid="46" grpId="0" animBg="1"/>
      <p:bldP spid="49" grpId="0" animBg="1"/>
      <p:bldP spid="52" grpId="0" animBg="1"/>
      <p:bldP spid="5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2" name="Text Box 70"/>
          <p:cNvSpPr txBox="1">
            <a:spLocks noChangeArrowheads="1"/>
          </p:cNvSpPr>
          <p:nvPr/>
        </p:nvSpPr>
        <p:spPr bwMode="auto">
          <a:xfrm>
            <a:off x="1905000" y="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uk-UA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Дайте відповіді на питання тесту</a:t>
            </a:r>
            <a:endParaRPr lang="ru-RU" b="1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795" name="Text Box 71"/>
          <p:cNvSpPr txBox="1">
            <a:spLocks noChangeArrowheads="1"/>
          </p:cNvSpPr>
          <p:nvPr/>
        </p:nvSpPr>
        <p:spPr bwMode="auto">
          <a:xfrm>
            <a:off x="323850" y="549275"/>
            <a:ext cx="853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uk-UA" sz="2000"/>
              <a:t>1. На якому малюнку зображено переріз куба площиною </a:t>
            </a:r>
            <a:r>
              <a:rPr lang="en-US" altLang="uk-UA" sz="2000"/>
              <a:t>ABC</a:t>
            </a:r>
            <a:r>
              <a:rPr lang="ru-RU" altLang="uk-UA" sz="2000"/>
              <a:t>? </a:t>
            </a:r>
          </a:p>
        </p:txBody>
      </p:sp>
      <p:grpSp>
        <p:nvGrpSpPr>
          <p:cNvPr id="33796" name="Group 172"/>
          <p:cNvGrpSpPr>
            <a:grpSpLocks/>
          </p:cNvGrpSpPr>
          <p:nvPr/>
        </p:nvGrpSpPr>
        <p:grpSpPr bwMode="auto">
          <a:xfrm>
            <a:off x="1676400" y="1066800"/>
            <a:ext cx="2514600" cy="2757488"/>
            <a:chOff x="528" y="288"/>
            <a:chExt cx="960" cy="1121"/>
          </a:xfrm>
        </p:grpSpPr>
        <p:grpSp>
          <p:nvGrpSpPr>
            <p:cNvPr id="33840" name="Group 42"/>
            <p:cNvGrpSpPr>
              <a:grpSpLocks/>
            </p:cNvGrpSpPr>
            <p:nvPr/>
          </p:nvGrpSpPr>
          <p:grpSpPr bwMode="auto">
            <a:xfrm>
              <a:off x="528" y="480"/>
              <a:ext cx="768" cy="816"/>
              <a:chOff x="1152" y="2160"/>
              <a:chExt cx="768" cy="816"/>
            </a:xfrm>
          </p:grpSpPr>
          <p:grpSp>
            <p:nvGrpSpPr>
              <p:cNvPr id="33845" name="Group 12"/>
              <p:cNvGrpSpPr>
                <a:grpSpLocks/>
              </p:cNvGrpSpPr>
              <p:nvPr/>
            </p:nvGrpSpPr>
            <p:grpSpPr bwMode="auto">
              <a:xfrm>
                <a:off x="1152" y="2160"/>
                <a:ext cx="768" cy="816"/>
                <a:chOff x="1152" y="2160"/>
                <a:chExt cx="768" cy="816"/>
              </a:xfrm>
            </p:grpSpPr>
            <p:sp>
              <p:nvSpPr>
                <p:cNvPr id="33847" name="AutoShape 5"/>
                <p:cNvSpPr>
                  <a:spLocks noChangeArrowheads="1"/>
                </p:cNvSpPr>
                <p:nvPr/>
              </p:nvSpPr>
              <p:spPr bwMode="auto">
                <a:xfrm>
                  <a:off x="1152" y="2160"/>
                  <a:ext cx="768" cy="816"/>
                </a:xfrm>
                <a:prstGeom prst="cube">
                  <a:avLst>
                    <a:gd name="adj" fmla="val 17449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33848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296" y="2832"/>
                  <a:ext cx="62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3849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152" y="2832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3850" name="Line 11"/>
                <p:cNvSpPr>
                  <a:spLocks noChangeShapeType="1"/>
                </p:cNvSpPr>
                <p:nvPr/>
              </p:nvSpPr>
              <p:spPr bwMode="auto">
                <a:xfrm>
                  <a:off x="1296" y="2160"/>
                  <a:ext cx="0" cy="6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33846" name="Freeform 37"/>
              <p:cNvSpPr>
                <a:spLocks/>
              </p:cNvSpPr>
              <p:nvPr/>
            </p:nvSpPr>
            <p:spPr bwMode="auto">
              <a:xfrm>
                <a:off x="1152" y="2160"/>
                <a:ext cx="624" cy="816"/>
              </a:xfrm>
              <a:custGeom>
                <a:avLst/>
                <a:gdLst>
                  <a:gd name="T0" fmla="*/ 144 w 624"/>
                  <a:gd name="T1" fmla="*/ 0 h 816"/>
                  <a:gd name="T2" fmla="*/ 624 w 624"/>
                  <a:gd name="T3" fmla="*/ 816 h 816"/>
                  <a:gd name="T4" fmla="*/ 0 w 624"/>
                  <a:gd name="T5" fmla="*/ 816 h 816"/>
                  <a:gd name="T6" fmla="*/ 0 w 624"/>
                  <a:gd name="T7" fmla="*/ 144 h 816"/>
                  <a:gd name="T8" fmla="*/ 144 w 624"/>
                  <a:gd name="T9" fmla="*/ 0 h 8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4"/>
                  <a:gd name="T16" fmla="*/ 0 h 816"/>
                  <a:gd name="T17" fmla="*/ 624 w 624"/>
                  <a:gd name="T18" fmla="*/ 816 h 8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4" h="816">
                    <a:moveTo>
                      <a:pt x="144" y="0"/>
                    </a:moveTo>
                    <a:lnTo>
                      <a:pt x="624" y="816"/>
                    </a:lnTo>
                    <a:lnTo>
                      <a:pt x="0" y="816"/>
                    </a:lnTo>
                    <a:lnTo>
                      <a:pt x="0" y="144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</p:grpSp>
        <p:grpSp>
          <p:nvGrpSpPr>
            <p:cNvPr id="33841" name="Group 56"/>
            <p:cNvGrpSpPr>
              <a:grpSpLocks/>
            </p:cNvGrpSpPr>
            <p:nvPr/>
          </p:nvGrpSpPr>
          <p:grpSpPr bwMode="auto">
            <a:xfrm>
              <a:off x="576" y="288"/>
              <a:ext cx="912" cy="1121"/>
              <a:chOff x="1152" y="1968"/>
              <a:chExt cx="912" cy="1121"/>
            </a:xfrm>
          </p:grpSpPr>
          <p:sp>
            <p:nvSpPr>
              <p:cNvPr id="33842" name="Text Box 52"/>
              <p:cNvSpPr txBox="1">
                <a:spLocks noChangeArrowheads="1"/>
              </p:cNvSpPr>
              <p:nvPr/>
            </p:nvSpPr>
            <p:spPr bwMode="auto">
              <a:xfrm>
                <a:off x="1152" y="1968"/>
                <a:ext cx="240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/>
                  <a:t>A</a:t>
                </a:r>
                <a:endParaRPr lang="ru-RU" altLang="uk-UA" sz="2000"/>
              </a:p>
            </p:txBody>
          </p:sp>
          <p:sp>
            <p:nvSpPr>
              <p:cNvPr id="33843" name="Text Box 53"/>
              <p:cNvSpPr txBox="1">
                <a:spLocks noChangeArrowheads="1"/>
              </p:cNvSpPr>
              <p:nvPr/>
            </p:nvSpPr>
            <p:spPr bwMode="auto">
              <a:xfrm>
                <a:off x="1824" y="1968"/>
                <a:ext cx="240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/>
                  <a:t>B</a:t>
                </a:r>
                <a:endParaRPr lang="ru-RU" altLang="uk-UA" sz="2000"/>
              </a:p>
            </p:txBody>
          </p:sp>
          <p:sp>
            <p:nvSpPr>
              <p:cNvPr id="33844" name="Text Box 54"/>
              <p:cNvSpPr txBox="1">
                <a:spLocks noChangeArrowheads="1"/>
              </p:cNvSpPr>
              <p:nvPr/>
            </p:nvSpPr>
            <p:spPr bwMode="auto">
              <a:xfrm>
                <a:off x="1728" y="2928"/>
                <a:ext cx="240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/>
                  <a:t>C</a:t>
                </a:r>
                <a:endParaRPr lang="ru-RU" altLang="uk-UA" sz="2000"/>
              </a:p>
            </p:txBody>
          </p:sp>
        </p:grpSp>
      </p:grpSp>
      <p:grpSp>
        <p:nvGrpSpPr>
          <p:cNvPr id="33797" name="Group 173"/>
          <p:cNvGrpSpPr>
            <a:grpSpLocks/>
          </p:cNvGrpSpPr>
          <p:nvPr/>
        </p:nvGrpSpPr>
        <p:grpSpPr bwMode="auto">
          <a:xfrm>
            <a:off x="5638800" y="1066800"/>
            <a:ext cx="2362200" cy="2716213"/>
            <a:chOff x="2064" y="288"/>
            <a:chExt cx="912" cy="1124"/>
          </a:xfrm>
        </p:grpSpPr>
        <p:grpSp>
          <p:nvGrpSpPr>
            <p:cNvPr id="33829" name="Group 41"/>
            <p:cNvGrpSpPr>
              <a:grpSpLocks/>
            </p:cNvGrpSpPr>
            <p:nvPr/>
          </p:nvGrpSpPr>
          <p:grpSpPr bwMode="auto">
            <a:xfrm>
              <a:off x="2064" y="480"/>
              <a:ext cx="768" cy="816"/>
              <a:chOff x="2160" y="2160"/>
              <a:chExt cx="768" cy="816"/>
            </a:xfrm>
          </p:grpSpPr>
          <p:grpSp>
            <p:nvGrpSpPr>
              <p:cNvPr id="33834" name="Group 21"/>
              <p:cNvGrpSpPr>
                <a:grpSpLocks/>
              </p:cNvGrpSpPr>
              <p:nvPr/>
            </p:nvGrpSpPr>
            <p:grpSpPr bwMode="auto">
              <a:xfrm>
                <a:off x="2160" y="2160"/>
                <a:ext cx="768" cy="816"/>
                <a:chOff x="1152" y="2160"/>
                <a:chExt cx="768" cy="816"/>
              </a:xfrm>
            </p:grpSpPr>
            <p:sp>
              <p:nvSpPr>
                <p:cNvPr id="33836" name="AutoShape 22"/>
                <p:cNvSpPr>
                  <a:spLocks noChangeArrowheads="1"/>
                </p:cNvSpPr>
                <p:nvPr/>
              </p:nvSpPr>
              <p:spPr bwMode="auto">
                <a:xfrm>
                  <a:off x="1152" y="2160"/>
                  <a:ext cx="768" cy="816"/>
                </a:xfrm>
                <a:prstGeom prst="cube">
                  <a:avLst>
                    <a:gd name="adj" fmla="val 17449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33837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1296" y="2832"/>
                  <a:ext cx="62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3838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1152" y="2832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3839" name="Line 25"/>
                <p:cNvSpPr>
                  <a:spLocks noChangeShapeType="1"/>
                </p:cNvSpPr>
                <p:nvPr/>
              </p:nvSpPr>
              <p:spPr bwMode="auto">
                <a:xfrm>
                  <a:off x="1296" y="2160"/>
                  <a:ext cx="0" cy="6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33835" name="Freeform 39"/>
              <p:cNvSpPr>
                <a:spLocks/>
              </p:cNvSpPr>
              <p:nvPr/>
            </p:nvSpPr>
            <p:spPr bwMode="auto">
              <a:xfrm>
                <a:off x="2160" y="2160"/>
                <a:ext cx="624" cy="816"/>
              </a:xfrm>
              <a:custGeom>
                <a:avLst/>
                <a:gdLst>
                  <a:gd name="T0" fmla="*/ 0 w 624"/>
                  <a:gd name="T1" fmla="*/ 816 h 816"/>
                  <a:gd name="T2" fmla="*/ 144 w 624"/>
                  <a:gd name="T3" fmla="*/ 0 h 816"/>
                  <a:gd name="T4" fmla="*/ 624 w 624"/>
                  <a:gd name="T5" fmla="*/ 816 h 816"/>
                  <a:gd name="T6" fmla="*/ 0 w 624"/>
                  <a:gd name="T7" fmla="*/ 816 h 8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4"/>
                  <a:gd name="T13" fmla="*/ 0 h 816"/>
                  <a:gd name="T14" fmla="*/ 624 w 624"/>
                  <a:gd name="T15" fmla="*/ 816 h 8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4" h="816">
                    <a:moveTo>
                      <a:pt x="0" y="816"/>
                    </a:moveTo>
                    <a:lnTo>
                      <a:pt x="144" y="0"/>
                    </a:lnTo>
                    <a:lnTo>
                      <a:pt x="624" y="816"/>
                    </a:lnTo>
                    <a:lnTo>
                      <a:pt x="0" y="81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</p:grpSp>
        <p:grpSp>
          <p:nvGrpSpPr>
            <p:cNvPr id="33830" name="Group 57"/>
            <p:cNvGrpSpPr>
              <a:grpSpLocks/>
            </p:cNvGrpSpPr>
            <p:nvPr/>
          </p:nvGrpSpPr>
          <p:grpSpPr bwMode="auto">
            <a:xfrm>
              <a:off x="2064" y="288"/>
              <a:ext cx="912" cy="1124"/>
              <a:chOff x="1152" y="1968"/>
              <a:chExt cx="912" cy="1124"/>
            </a:xfrm>
          </p:grpSpPr>
          <p:sp>
            <p:nvSpPr>
              <p:cNvPr id="33831" name="Text Box 58"/>
              <p:cNvSpPr txBox="1">
                <a:spLocks noChangeArrowheads="1"/>
              </p:cNvSpPr>
              <p:nvPr/>
            </p:nvSpPr>
            <p:spPr bwMode="auto">
              <a:xfrm>
                <a:off x="1152" y="1968"/>
                <a:ext cx="240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/>
                  <a:t>A</a:t>
                </a:r>
                <a:endParaRPr lang="ru-RU" altLang="uk-UA" sz="2000"/>
              </a:p>
            </p:txBody>
          </p:sp>
          <p:sp>
            <p:nvSpPr>
              <p:cNvPr id="33832" name="Text Box 59"/>
              <p:cNvSpPr txBox="1">
                <a:spLocks noChangeArrowheads="1"/>
              </p:cNvSpPr>
              <p:nvPr/>
            </p:nvSpPr>
            <p:spPr bwMode="auto">
              <a:xfrm>
                <a:off x="1824" y="1968"/>
                <a:ext cx="240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/>
                  <a:t>B</a:t>
                </a:r>
                <a:endParaRPr lang="ru-RU" altLang="uk-UA" sz="2000"/>
              </a:p>
            </p:txBody>
          </p:sp>
          <p:sp>
            <p:nvSpPr>
              <p:cNvPr id="33833" name="Text Box 60"/>
              <p:cNvSpPr txBox="1">
                <a:spLocks noChangeArrowheads="1"/>
              </p:cNvSpPr>
              <p:nvPr/>
            </p:nvSpPr>
            <p:spPr bwMode="auto">
              <a:xfrm>
                <a:off x="1728" y="2928"/>
                <a:ext cx="240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/>
                  <a:t>C</a:t>
                </a:r>
                <a:endParaRPr lang="ru-RU" altLang="uk-UA" sz="2000"/>
              </a:p>
            </p:txBody>
          </p:sp>
        </p:grpSp>
      </p:grpSp>
      <p:grpSp>
        <p:nvGrpSpPr>
          <p:cNvPr id="33798" name="Group 174"/>
          <p:cNvGrpSpPr>
            <a:grpSpLocks/>
          </p:cNvGrpSpPr>
          <p:nvPr/>
        </p:nvGrpSpPr>
        <p:grpSpPr bwMode="auto">
          <a:xfrm>
            <a:off x="1676400" y="3810000"/>
            <a:ext cx="2438400" cy="2795588"/>
            <a:chOff x="2976" y="288"/>
            <a:chExt cx="912" cy="1119"/>
          </a:xfrm>
        </p:grpSpPr>
        <p:grpSp>
          <p:nvGrpSpPr>
            <p:cNvPr id="33816" name="Group 48"/>
            <p:cNvGrpSpPr>
              <a:grpSpLocks/>
            </p:cNvGrpSpPr>
            <p:nvPr/>
          </p:nvGrpSpPr>
          <p:grpSpPr bwMode="auto">
            <a:xfrm>
              <a:off x="2976" y="480"/>
              <a:ext cx="768" cy="816"/>
              <a:chOff x="2976" y="2160"/>
              <a:chExt cx="768" cy="816"/>
            </a:xfrm>
          </p:grpSpPr>
          <p:grpSp>
            <p:nvGrpSpPr>
              <p:cNvPr id="33821" name="Group 46"/>
              <p:cNvGrpSpPr>
                <a:grpSpLocks/>
              </p:cNvGrpSpPr>
              <p:nvPr/>
            </p:nvGrpSpPr>
            <p:grpSpPr bwMode="auto">
              <a:xfrm>
                <a:off x="2976" y="2160"/>
                <a:ext cx="768" cy="816"/>
                <a:chOff x="3024" y="2160"/>
                <a:chExt cx="768" cy="816"/>
              </a:xfrm>
            </p:grpSpPr>
            <p:grpSp>
              <p:nvGrpSpPr>
                <p:cNvPr id="33823" name="Group 26"/>
                <p:cNvGrpSpPr>
                  <a:grpSpLocks/>
                </p:cNvGrpSpPr>
                <p:nvPr/>
              </p:nvGrpSpPr>
              <p:grpSpPr bwMode="auto">
                <a:xfrm>
                  <a:off x="3024" y="2160"/>
                  <a:ext cx="768" cy="816"/>
                  <a:chOff x="1152" y="2160"/>
                  <a:chExt cx="768" cy="816"/>
                </a:xfrm>
              </p:grpSpPr>
              <p:sp>
                <p:nvSpPr>
                  <p:cNvPr id="33825" name="AutoShape 27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2160"/>
                    <a:ext cx="768" cy="816"/>
                  </a:xfrm>
                  <a:prstGeom prst="cube">
                    <a:avLst>
                      <a:gd name="adj" fmla="val 17449"/>
                    </a:avLst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uk-UA" altLang="uk-UA"/>
                  </a:p>
                </p:txBody>
              </p:sp>
              <p:sp>
                <p:nvSpPr>
                  <p:cNvPr id="33826" name="Line 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96" y="2832"/>
                    <a:ext cx="62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  <p:sp>
                <p:nvSpPr>
                  <p:cNvPr id="33827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52" y="2832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  <p:sp>
                <p:nvSpPr>
                  <p:cNvPr id="33828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2160"/>
                    <a:ext cx="0" cy="67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</p:grpSp>
            <p:sp>
              <p:nvSpPr>
                <p:cNvPr id="33824" name="Freeform 44"/>
                <p:cNvSpPr>
                  <a:spLocks/>
                </p:cNvSpPr>
                <p:nvPr/>
              </p:nvSpPr>
              <p:spPr bwMode="auto">
                <a:xfrm>
                  <a:off x="3024" y="2160"/>
                  <a:ext cx="768" cy="816"/>
                </a:xfrm>
                <a:custGeom>
                  <a:avLst/>
                  <a:gdLst>
                    <a:gd name="T0" fmla="*/ 0 w 768"/>
                    <a:gd name="T1" fmla="*/ 816 h 816"/>
                    <a:gd name="T2" fmla="*/ 144 w 768"/>
                    <a:gd name="T3" fmla="*/ 0 h 816"/>
                    <a:gd name="T4" fmla="*/ 768 w 768"/>
                    <a:gd name="T5" fmla="*/ 0 h 816"/>
                    <a:gd name="T6" fmla="*/ 624 w 768"/>
                    <a:gd name="T7" fmla="*/ 816 h 816"/>
                    <a:gd name="T8" fmla="*/ 0 w 768"/>
                    <a:gd name="T9" fmla="*/ 816 h 8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68"/>
                    <a:gd name="T16" fmla="*/ 0 h 816"/>
                    <a:gd name="T17" fmla="*/ 768 w 768"/>
                    <a:gd name="T18" fmla="*/ 816 h 8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68" h="816">
                      <a:moveTo>
                        <a:pt x="0" y="816"/>
                      </a:moveTo>
                      <a:lnTo>
                        <a:pt x="144" y="0"/>
                      </a:lnTo>
                      <a:lnTo>
                        <a:pt x="768" y="0"/>
                      </a:lnTo>
                      <a:lnTo>
                        <a:pt x="624" y="816"/>
                      </a:lnTo>
                      <a:lnTo>
                        <a:pt x="0" y="816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33822" name="Line 47"/>
              <p:cNvSpPr>
                <a:spLocks noChangeShapeType="1"/>
              </p:cNvSpPr>
              <p:nvPr/>
            </p:nvSpPr>
            <p:spPr bwMode="auto">
              <a:xfrm flipH="1">
                <a:off x="3600" y="2160"/>
                <a:ext cx="144" cy="8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  <p:grpSp>
          <p:nvGrpSpPr>
            <p:cNvPr id="33817" name="Group 61"/>
            <p:cNvGrpSpPr>
              <a:grpSpLocks/>
            </p:cNvGrpSpPr>
            <p:nvPr/>
          </p:nvGrpSpPr>
          <p:grpSpPr bwMode="auto">
            <a:xfrm>
              <a:off x="2976" y="288"/>
              <a:ext cx="912" cy="1119"/>
              <a:chOff x="1152" y="1968"/>
              <a:chExt cx="912" cy="1119"/>
            </a:xfrm>
          </p:grpSpPr>
          <p:sp>
            <p:nvSpPr>
              <p:cNvPr id="33818" name="Text Box 62"/>
              <p:cNvSpPr txBox="1">
                <a:spLocks noChangeArrowheads="1"/>
              </p:cNvSpPr>
              <p:nvPr/>
            </p:nvSpPr>
            <p:spPr bwMode="auto">
              <a:xfrm>
                <a:off x="1152" y="1968"/>
                <a:ext cx="240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/>
                  <a:t>A</a:t>
                </a:r>
                <a:endParaRPr lang="ru-RU" altLang="uk-UA" sz="2000"/>
              </a:p>
            </p:txBody>
          </p:sp>
          <p:sp>
            <p:nvSpPr>
              <p:cNvPr id="33819" name="Text Box 63"/>
              <p:cNvSpPr txBox="1">
                <a:spLocks noChangeArrowheads="1"/>
              </p:cNvSpPr>
              <p:nvPr/>
            </p:nvSpPr>
            <p:spPr bwMode="auto">
              <a:xfrm>
                <a:off x="1824" y="1968"/>
                <a:ext cx="240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/>
                  <a:t>B</a:t>
                </a:r>
                <a:endParaRPr lang="ru-RU" altLang="uk-UA" sz="2000"/>
              </a:p>
            </p:txBody>
          </p:sp>
          <p:sp>
            <p:nvSpPr>
              <p:cNvPr id="33820" name="Text Box 64"/>
              <p:cNvSpPr txBox="1">
                <a:spLocks noChangeArrowheads="1"/>
              </p:cNvSpPr>
              <p:nvPr/>
            </p:nvSpPr>
            <p:spPr bwMode="auto">
              <a:xfrm>
                <a:off x="1728" y="2928"/>
                <a:ext cx="240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/>
                  <a:t>C</a:t>
                </a:r>
                <a:endParaRPr lang="ru-RU" altLang="uk-UA" sz="2000"/>
              </a:p>
            </p:txBody>
          </p:sp>
        </p:grpSp>
      </p:grpSp>
      <p:grpSp>
        <p:nvGrpSpPr>
          <p:cNvPr id="33799" name="Group 175"/>
          <p:cNvGrpSpPr>
            <a:grpSpLocks/>
          </p:cNvGrpSpPr>
          <p:nvPr/>
        </p:nvGrpSpPr>
        <p:grpSpPr bwMode="auto">
          <a:xfrm>
            <a:off x="5638800" y="3810000"/>
            <a:ext cx="2362200" cy="2773363"/>
            <a:chOff x="3888" y="288"/>
            <a:chExt cx="912" cy="1120"/>
          </a:xfrm>
        </p:grpSpPr>
        <p:grpSp>
          <p:nvGrpSpPr>
            <p:cNvPr id="33804" name="Group 51"/>
            <p:cNvGrpSpPr>
              <a:grpSpLocks/>
            </p:cNvGrpSpPr>
            <p:nvPr/>
          </p:nvGrpSpPr>
          <p:grpSpPr bwMode="auto">
            <a:xfrm>
              <a:off x="3888" y="480"/>
              <a:ext cx="768" cy="816"/>
              <a:chOff x="3936" y="2160"/>
              <a:chExt cx="768" cy="816"/>
            </a:xfrm>
          </p:grpSpPr>
          <p:grpSp>
            <p:nvGrpSpPr>
              <p:cNvPr id="33809" name="Group 31"/>
              <p:cNvGrpSpPr>
                <a:grpSpLocks/>
              </p:cNvGrpSpPr>
              <p:nvPr/>
            </p:nvGrpSpPr>
            <p:grpSpPr bwMode="auto">
              <a:xfrm>
                <a:off x="3936" y="2160"/>
                <a:ext cx="768" cy="816"/>
                <a:chOff x="1152" y="2160"/>
                <a:chExt cx="768" cy="816"/>
              </a:xfrm>
            </p:grpSpPr>
            <p:sp>
              <p:nvSpPr>
                <p:cNvPr id="33812" name="AutoShape 32"/>
                <p:cNvSpPr>
                  <a:spLocks noChangeArrowheads="1"/>
                </p:cNvSpPr>
                <p:nvPr/>
              </p:nvSpPr>
              <p:spPr bwMode="auto">
                <a:xfrm>
                  <a:off x="1152" y="2160"/>
                  <a:ext cx="768" cy="816"/>
                </a:xfrm>
                <a:prstGeom prst="cube">
                  <a:avLst>
                    <a:gd name="adj" fmla="val 17449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33813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1296" y="2832"/>
                  <a:ext cx="62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3814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152" y="2832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3815" name="Line 35"/>
                <p:cNvSpPr>
                  <a:spLocks noChangeShapeType="1"/>
                </p:cNvSpPr>
                <p:nvPr/>
              </p:nvSpPr>
              <p:spPr bwMode="auto">
                <a:xfrm>
                  <a:off x="1296" y="2160"/>
                  <a:ext cx="0" cy="6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33810" name="Freeform 49"/>
              <p:cNvSpPr>
                <a:spLocks/>
              </p:cNvSpPr>
              <p:nvPr/>
            </p:nvSpPr>
            <p:spPr bwMode="auto">
              <a:xfrm>
                <a:off x="4080" y="2160"/>
                <a:ext cx="624" cy="816"/>
              </a:xfrm>
              <a:custGeom>
                <a:avLst/>
                <a:gdLst>
                  <a:gd name="T0" fmla="*/ 0 w 624"/>
                  <a:gd name="T1" fmla="*/ 672 h 816"/>
                  <a:gd name="T2" fmla="*/ 0 w 624"/>
                  <a:gd name="T3" fmla="*/ 0 h 816"/>
                  <a:gd name="T4" fmla="*/ 624 w 624"/>
                  <a:gd name="T5" fmla="*/ 0 h 816"/>
                  <a:gd name="T6" fmla="*/ 480 w 624"/>
                  <a:gd name="T7" fmla="*/ 816 h 816"/>
                  <a:gd name="T8" fmla="*/ 0 w 624"/>
                  <a:gd name="T9" fmla="*/ 672 h 8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4"/>
                  <a:gd name="T16" fmla="*/ 0 h 816"/>
                  <a:gd name="T17" fmla="*/ 624 w 624"/>
                  <a:gd name="T18" fmla="*/ 816 h 8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4" h="816">
                    <a:moveTo>
                      <a:pt x="0" y="672"/>
                    </a:moveTo>
                    <a:lnTo>
                      <a:pt x="0" y="0"/>
                    </a:lnTo>
                    <a:lnTo>
                      <a:pt x="624" y="0"/>
                    </a:lnTo>
                    <a:lnTo>
                      <a:pt x="480" y="816"/>
                    </a:lnTo>
                    <a:lnTo>
                      <a:pt x="0" y="672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33811" name="Line 50"/>
              <p:cNvSpPr>
                <a:spLocks noChangeShapeType="1"/>
              </p:cNvSpPr>
              <p:nvPr/>
            </p:nvSpPr>
            <p:spPr bwMode="auto">
              <a:xfrm flipH="1">
                <a:off x="4560" y="2160"/>
                <a:ext cx="144" cy="8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  <p:grpSp>
          <p:nvGrpSpPr>
            <p:cNvPr id="33805" name="Group 65"/>
            <p:cNvGrpSpPr>
              <a:grpSpLocks/>
            </p:cNvGrpSpPr>
            <p:nvPr/>
          </p:nvGrpSpPr>
          <p:grpSpPr bwMode="auto">
            <a:xfrm>
              <a:off x="3888" y="288"/>
              <a:ext cx="912" cy="1120"/>
              <a:chOff x="1152" y="1968"/>
              <a:chExt cx="912" cy="1120"/>
            </a:xfrm>
          </p:grpSpPr>
          <p:sp>
            <p:nvSpPr>
              <p:cNvPr id="33806" name="Text Box 66"/>
              <p:cNvSpPr txBox="1">
                <a:spLocks noChangeArrowheads="1"/>
              </p:cNvSpPr>
              <p:nvPr/>
            </p:nvSpPr>
            <p:spPr bwMode="auto">
              <a:xfrm>
                <a:off x="1152" y="1968"/>
                <a:ext cx="240" cy="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/>
                  <a:t>A</a:t>
                </a:r>
                <a:endParaRPr lang="ru-RU" altLang="uk-UA" sz="2000"/>
              </a:p>
            </p:txBody>
          </p:sp>
          <p:sp>
            <p:nvSpPr>
              <p:cNvPr id="33807" name="Text Box 67"/>
              <p:cNvSpPr txBox="1">
                <a:spLocks noChangeArrowheads="1"/>
              </p:cNvSpPr>
              <p:nvPr/>
            </p:nvSpPr>
            <p:spPr bwMode="auto">
              <a:xfrm>
                <a:off x="1824" y="1968"/>
                <a:ext cx="240" cy="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/>
                  <a:t>B</a:t>
                </a:r>
                <a:endParaRPr lang="ru-RU" altLang="uk-UA" sz="2000"/>
              </a:p>
            </p:txBody>
          </p:sp>
          <p:sp>
            <p:nvSpPr>
              <p:cNvPr id="33808" name="Text Box 68"/>
              <p:cNvSpPr txBox="1">
                <a:spLocks noChangeArrowheads="1"/>
              </p:cNvSpPr>
              <p:nvPr/>
            </p:nvSpPr>
            <p:spPr bwMode="auto">
              <a:xfrm>
                <a:off x="1728" y="2928"/>
                <a:ext cx="240" cy="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/>
                  <a:t>C</a:t>
                </a:r>
                <a:endParaRPr lang="ru-RU" altLang="uk-UA" sz="2000"/>
              </a:p>
            </p:txBody>
          </p:sp>
        </p:grpSp>
      </p:grpSp>
      <p:sp>
        <p:nvSpPr>
          <p:cNvPr id="33800" name="AutoShape 19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1</a:t>
            </a:r>
          </a:p>
        </p:txBody>
      </p:sp>
      <p:sp>
        <p:nvSpPr>
          <p:cNvPr id="33801" name="AutoShape 19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3</a:t>
            </a:r>
          </a:p>
        </p:txBody>
      </p:sp>
      <p:sp>
        <p:nvSpPr>
          <p:cNvPr id="33802" name="AutoShape 19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2</a:t>
            </a:r>
          </a:p>
        </p:txBody>
      </p:sp>
      <p:sp>
        <p:nvSpPr>
          <p:cNvPr id="33803" name="AutoShape 19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7500702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304800" y="533400"/>
            <a:ext cx="861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uk-UA" altLang="uk-UA" sz="2000"/>
              <a:t>2.На якому малюнку зображено переріз піраміди площиною,яка проходитьй через діагональ основи BD паралельно ребру SA?</a:t>
            </a:r>
          </a:p>
        </p:txBody>
      </p:sp>
      <p:grpSp>
        <p:nvGrpSpPr>
          <p:cNvPr id="34819" name="Group 5"/>
          <p:cNvGrpSpPr>
            <a:grpSpLocks/>
          </p:cNvGrpSpPr>
          <p:nvPr/>
        </p:nvGrpSpPr>
        <p:grpSpPr bwMode="auto">
          <a:xfrm>
            <a:off x="1116013" y="1341438"/>
            <a:ext cx="3048000" cy="2422525"/>
            <a:chOff x="1344" y="1728"/>
            <a:chExt cx="1248" cy="993"/>
          </a:xfrm>
        </p:grpSpPr>
        <p:grpSp>
          <p:nvGrpSpPr>
            <p:cNvPr id="34886" name="Group 6"/>
            <p:cNvGrpSpPr>
              <a:grpSpLocks/>
            </p:cNvGrpSpPr>
            <p:nvPr/>
          </p:nvGrpSpPr>
          <p:grpSpPr bwMode="auto">
            <a:xfrm>
              <a:off x="1488" y="1872"/>
              <a:ext cx="912" cy="768"/>
              <a:chOff x="1152" y="1728"/>
              <a:chExt cx="720" cy="576"/>
            </a:xfrm>
          </p:grpSpPr>
          <p:grpSp>
            <p:nvGrpSpPr>
              <p:cNvPr id="34894" name="Group 7"/>
              <p:cNvGrpSpPr>
                <a:grpSpLocks/>
              </p:cNvGrpSpPr>
              <p:nvPr/>
            </p:nvGrpSpPr>
            <p:grpSpPr bwMode="auto">
              <a:xfrm>
                <a:off x="1152" y="1728"/>
                <a:ext cx="720" cy="576"/>
                <a:chOff x="1152" y="1728"/>
                <a:chExt cx="720" cy="576"/>
              </a:xfrm>
            </p:grpSpPr>
            <p:grpSp>
              <p:nvGrpSpPr>
                <p:cNvPr id="34896" name="Group 8"/>
                <p:cNvGrpSpPr>
                  <a:grpSpLocks/>
                </p:cNvGrpSpPr>
                <p:nvPr/>
              </p:nvGrpSpPr>
              <p:grpSpPr bwMode="auto">
                <a:xfrm>
                  <a:off x="1152" y="1728"/>
                  <a:ext cx="720" cy="576"/>
                  <a:chOff x="1296" y="1728"/>
                  <a:chExt cx="720" cy="576"/>
                </a:xfrm>
              </p:grpSpPr>
              <p:sp>
                <p:nvSpPr>
                  <p:cNvPr id="34898" name="Line 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1728"/>
                    <a:ext cx="144" cy="43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  <p:grpSp>
                <p:nvGrpSpPr>
                  <p:cNvPr id="34899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1296" y="1728"/>
                    <a:ext cx="720" cy="576"/>
                    <a:chOff x="1104" y="1824"/>
                    <a:chExt cx="720" cy="576"/>
                  </a:xfrm>
                </p:grpSpPr>
                <p:grpSp>
                  <p:nvGrpSpPr>
                    <p:cNvPr id="34900" name="Group 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04" y="1824"/>
                      <a:ext cx="720" cy="576"/>
                      <a:chOff x="1104" y="1824"/>
                      <a:chExt cx="720" cy="576"/>
                    </a:xfrm>
                  </p:grpSpPr>
                  <p:sp>
                    <p:nvSpPr>
                      <p:cNvPr id="34905" name="Freeform 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04" y="1824"/>
                        <a:ext cx="720" cy="576"/>
                      </a:xfrm>
                      <a:custGeom>
                        <a:avLst/>
                        <a:gdLst>
                          <a:gd name="T0" fmla="*/ 0 w 720"/>
                          <a:gd name="T1" fmla="*/ 576 h 576"/>
                          <a:gd name="T2" fmla="*/ 384 w 720"/>
                          <a:gd name="T3" fmla="*/ 0 h 576"/>
                          <a:gd name="T4" fmla="*/ 720 w 720"/>
                          <a:gd name="T5" fmla="*/ 432 h 576"/>
                          <a:gd name="T6" fmla="*/ 480 w 720"/>
                          <a:gd name="T7" fmla="*/ 576 h 576"/>
                          <a:gd name="T8" fmla="*/ 0 w 720"/>
                          <a:gd name="T9" fmla="*/ 576 h 57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720"/>
                          <a:gd name="T16" fmla="*/ 0 h 576"/>
                          <a:gd name="T17" fmla="*/ 720 w 720"/>
                          <a:gd name="T18" fmla="*/ 576 h 57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720" h="576">
                            <a:moveTo>
                              <a:pt x="0" y="576"/>
                            </a:moveTo>
                            <a:lnTo>
                              <a:pt x="384" y="0"/>
                            </a:lnTo>
                            <a:lnTo>
                              <a:pt x="720" y="432"/>
                            </a:lnTo>
                            <a:lnTo>
                              <a:pt x="480" y="576"/>
                            </a:lnTo>
                            <a:lnTo>
                              <a:pt x="0" y="576"/>
                            </a:lnTo>
                            <a:close/>
                          </a:path>
                        </a:pathLst>
                      </a:custGeom>
                      <a:noFill/>
                      <a:ln w="158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/>
                      <a:lstStyle/>
                      <a:p>
                        <a:endParaRPr lang="uk-UA"/>
                      </a:p>
                    </p:txBody>
                  </p:sp>
                  <p:sp>
                    <p:nvSpPr>
                      <p:cNvPr id="34906" name="Line 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88" y="1824"/>
                        <a:ext cx="96" cy="576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/>
                      <a:lstStyle/>
                      <a:p>
                        <a:endParaRPr lang="uk-UA"/>
                      </a:p>
                    </p:txBody>
                  </p:sp>
                </p:grpSp>
                <p:sp>
                  <p:nvSpPr>
                    <p:cNvPr id="34901" name="Line 1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44" y="2256"/>
                      <a:ext cx="4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34902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104" y="2256"/>
                      <a:ext cx="24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34903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2256"/>
                      <a:ext cx="24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34904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1824"/>
                      <a:ext cx="0" cy="52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uk-UA"/>
                    </a:p>
                  </p:txBody>
                </p:sp>
              </p:grpSp>
            </p:grpSp>
            <p:sp>
              <p:nvSpPr>
                <p:cNvPr id="34897" name="Freeform 18"/>
                <p:cNvSpPr>
                  <a:spLocks/>
                </p:cNvSpPr>
                <p:nvPr/>
              </p:nvSpPr>
              <p:spPr bwMode="auto">
                <a:xfrm rot="690009">
                  <a:off x="1395" y="1920"/>
                  <a:ext cx="288" cy="374"/>
                </a:xfrm>
                <a:custGeom>
                  <a:avLst/>
                  <a:gdLst>
                    <a:gd name="T0" fmla="*/ 0 w 240"/>
                    <a:gd name="T1" fmla="*/ 2 h 480"/>
                    <a:gd name="T2" fmla="*/ 11065 w 240"/>
                    <a:gd name="T3" fmla="*/ 0 h 480"/>
                    <a:gd name="T4" fmla="*/ 11065 w 240"/>
                    <a:gd name="T5" fmla="*/ 2 h 480"/>
                    <a:gd name="T6" fmla="*/ 0 w 240"/>
                    <a:gd name="T7" fmla="*/ 2 h 48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0"/>
                    <a:gd name="T13" fmla="*/ 0 h 480"/>
                    <a:gd name="T14" fmla="*/ 240 w 240"/>
                    <a:gd name="T15" fmla="*/ 480 h 48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0" h="480">
                      <a:moveTo>
                        <a:pt x="0" y="336"/>
                      </a:moveTo>
                      <a:lnTo>
                        <a:pt x="240" y="0"/>
                      </a:lnTo>
                      <a:lnTo>
                        <a:pt x="240" y="480"/>
                      </a:lnTo>
                      <a:lnTo>
                        <a:pt x="0" y="336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158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34895" name="Line 19"/>
              <p:cNvSpPr>
                <a:spLocks noChangeShapeType="1"/>
              </p:cNvSpPr>
              <p:nvPr/>
            </p:nvSpPr>
            <p:spPr bwMode="auto">
              <a:xfrm rot="21333396" flipV="1">
                <a:off x="1632" y="1968"/>
                <a:ext cx="96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  <p:grpSp>
          <p:nvGrpSpPr>
            <p:cNvPr id="34887" name="Group 20"/>
            <p:cNvGrpSpPr>
              <a:grpSpLocks/>
            </p:cNvGrpSpPr>
            <p:nvPr/>
          </p:nvGrpSpPr>
          <p:grpSpPr bwMode="auto">
            <a:xfrm>
              <a:off x="1344" y="1728"/>
              <a:ext cx="1248" cy="993"/>
              <a:chOff x="144" y="1728"/>
              <a:chExt cx="1248" cy="948"/>
            </a:xfrm>
          </p:grpSpPr>
          <p:sp>
            <p:nvSpPr>
              <p:cNvPr id="34888" name="Text Box 21"/>
              <p:cNvSpPr txBox="1">
                <a:spLocks noChangeArrowheads="1"/>
              </p:cNvSpPr>
              <p:nvPr/>
            </p:nvSpPr>
            <p:spPr bwMode="auto">
              <a:xfrm>
                <a:off x="432" y="2304"/>
                <a:ext cx="19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B</a:t>
                </a:r>
                <a:endParaRPr lang="ru-RU" altLang="uk-UA" sz="1600"/>
              </a:p>
            </p:txBody>
          </p:sp>
          <p:grpSp>
            <p:nvGrpSpPr>
              <p:cNvPr id="34889" name="Group 22"/>
              <p:cNvGrpSpPr>
                <a:grpSpLocks/>
              </p:cNvGrpSpPr>
              <p:nvPr/>
            </p:nvGrpSpPr>
            <p:grpSpPr bwMode="auto">
              <a:xfrm>
                <a:off x="144" y="1728"/>
                <a:ext cx="1248" cy="948"/>
                <a:chOff x="144" y="1728"/>
                <a:chExt cx="1248" cy="948"/>
              </a:xfrm>
            </p:grpSpPr>
            <p:sp>
              <p:nvSpPr>
                <p:cNvPr id="3489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44" y="2545"/>
                  <a:ext cx="192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1600"/>
                    <a:t>A</a:t>
                  </a:r>
                  <a:endParaRPr lang="ru-RU" altLang="uk-UA" sz="1600"/>
                </a:p>
              </p:txBody>
            </p:sp>
            <p:sp>
              <p:nvSpPr>
                <p:cNvPr id="34891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200" y="2304"/>
                  <a:ext cx="192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1600"/>
                    <a:t>C</a:t>
                  </a:r>
                  <a:endParaRPr lang="ru-RU" altLang="uk-UA" sz="1600"/>
                </a:p>
              </p:txBody>
            </p:sp>
            <p:sp>
              <p:nvSpPr>
                <p:cNvPr id="34892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912" y="2545"/>
                  <a:ext cx="240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1600"/>
                    <a:t>D</a:t>
                  </a:r>
                  <a:endParaRPr lang="ru-RU" altLang="uk-UA" sz="1600"/>
                </a:p>
              </p:txBody>
            </p:sp>
            <p:sp>
              <p:nvSpPr>
                <p:cNvPr id="34893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672" y="1728"/>
                  <a:ext cx="240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1600"/>
                    <a:t>S</a:t>
                  </a:r>
                  <a:endParaRPr lang="ru-RU" altLang="uk-UA" sz="1600"/>
                </a:p>
              </p:txBody>
            </p:sp>
          </p:grpSp>
        </p:grpSp>
      </p:grpSp>
      <p:grpSp>
        <p:nvGrpSpPr>
          <p:cNvPr id="34820" name="Group 101"/>
          <p:cNvGrpSpPr>
            <a:grpSpLocks/>
          </p:cNvGrpSpPr>
          <p:nvPr/>
        </p:nvGrpSpPr>
        <p:grpSpPr bwMode="auto">
          <a:xfrm>
            <a:off x="5651500" y="1628775"/>
            <a:ext cx="2228850" cy="1890713"/>
            <a:chOff x="1122" y="1037"/>
            <a:chExt cx="1404" cy="1191"/>
          </a:xfrm>
        </p:grpSpPr>
        <p:grpSp>
          <p:nvGrpSpPr>
            <p:cNvPr id="34874" name="Group 29"/>
            <p:cNvGrpSpPr>
              <a:grpSpLocks/>
            </p:cNvGrpSpPr>
            <p:nvPr/>
          </p:nvGrpSpPr>
          <p:grpSpPr bwMode="auto">
            <a:xfrm>
              <a:off x="1122" y="1037"/>
              <a:ext cx="1404" cy="1180"/>
              <a:chOff x="1296" y="1728"/>
              <a:chExt cx="720" cy="576"/>
            </a:xfrm>
          </p:grpSpPr>
          <p:sp>
            <p:nvSpPr>
              <p:cNvPr id="34877" name="Line 30"/>
              <p:cNvSpPr>
                <a:spLocks noChangeShapeType="1"/>
              </p:cNvSpPr>
              <p:nvPr/>
            </p:nvSpPr>
            <p:spPr bwMode="auto">
              <a:xfrm flipH="1">
                <a:off x="1536" y="1728"/>
                <a:ext cx="144" cy="43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grpSp>
            <p:nvGrpSpPr>
              <p:cNvPr id="34878" name="Group 31"/>
              <p:cNvGrpSpPr>
                <a:grpSpLocks/>
              </p:cNvGrpSpPr>
              <p:nvPr/>
            </p:nvGrpSpPr>
            <p:grpSpPr bwMode="auto">
              <a:xfrm>
                <a:off x="1296" y="1728"/>
                <a:ext cx="720" cy="576"/>
                <a:chOff x="1104" y="1824"/>
                <a:chExt cx="720" cy="576"/>
              </a:xfrm>
            </p:grpSpPr>
            <p:grpSp>
              <p:nvGrpSpPr>
                <p:cNvPr id="34879" name="Group 32"/>
                <p:cNvGrpSpPr>
                  <a:grpSpLocks/>
                </p:cNvGrpSpPr>
                <p:nvPr/>
              </p:nvGrpSpPr>
              <p:grpSpPr bwMode="auto">
                <a:xfrm>
                  <a:off x="1104" y="1824"/>
                  <a:ext cx="720" cy="576"/>
                  <a:chOff x="1104" y="1824"/>
                  <a:chExt cx="720" cy="576"/>
                </a:xfrm>
              </p:grpSpPr>
              <p:sp>
                <p:nvSpPr>
                  <p:cNvPr id="34884" name="Freeform 33"/>
                  <p:cNvSpPr>
                    <a:spLocks/>
                  </p:cNvSpPr>
                  <p:nvPr/>
                </p:nvSpPr>
                <p:spPr bwMode="auto">
                  <a:xfrm>
                    <a:off x="1104" y="1824"/>
                    <a:ext cx="720" cy="576"/>
                  </a:xfrm>
                  <a:custGeom>
                    <a:avLst/>
                    <a:gdLst>
                      <a:gd name="T0" fmla="*/ 0 w 720"/>
                      <a:gd name="T1" fmla="*/ 576 h 576"/>
                      <a:gd name="T2" fmla="*/ 384 w 720"/>
                      <a:gd name="T3" fmla="*/ 0 h 576"/>
                      <a:gd name="T4" fmla="*/ 720 w 720"/>
                      <a:gd name="T5" fmla="*/ 432 h 576"/>
                      <a:gd name="T6" fmla="*/ 480 w 720"/>
                      <a:gd name="T7" fmla="*/ 576 h 576"/>
                      <a:gd name="T8" fmla="*/ 0 w 720"/>
                      <a:gd name="T9" fmla="*/ 576 h 57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20"/>
                      <a:gd name="T16" fmla="*/ 0 h 576"/>
                      <a:gd name="T17" fmla="*/ 720 w 720"/>
                      <a:gd name="T18" fmla="*/ 576 h 57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20" h="576">
                        <a:moveTo>
                          <a:pt x="0" y="576"/>
                        </a:moveTo>
                        <a:lnTo>
                          <a:pt x="384" y="0"/>
                        </a:lnTo>
                        <a:lnTo>
                          <a:pt x="720" y="432"/>
                        </a:lnTo>
                        <a:lnTo>
                          <a:pt x="480" y="576"/>
                        </a:lnTo>
                        <a:lnTo>
                          <a:pt x="0" y="576"/>
                        </a:lnTo>
                        <a:close/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  <p:sp>
                <p:nvSpPr>
                  <p:cNvPr id="34885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1824"/>
                    <a:ext cx="96" cy="57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</p:grpSp>
            <p:sp>
              <p:nvSpPr>
                <p:cNvPr id="34880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1344" y="2256"/>
                  <a:ext cx="4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4881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1104" y="2256"/>
                  <a:ext cx="24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4882" name="Line 37"/>
                <p:cNvSpPr>
                  <a:spLocks noChangeShapeType="1"/>
                </p:cNvSpPr>
                <p:nvPr/>
              </p:nvSpPr>
              <p:spPr bwMode="auto">
                <a:xfrm>
                  <a:off x="1344" y="2256"/>
                  <a:ext cx="24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4883" name="Line 38"/>
                <p:cNvSpPr>
                  <a:spLocks noChangeShapeType="1"/>
                </p:cNvSpPr>
                <p:nvPr/>
              </p:nvSpPr>
              <p:spPr bwMode="auto">
                <a:xfrm>
                  <a:off x="1488" y="1824"/>
                  <a:ext cx="0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  <p:sp>
          <p:nvSpPr>
            <p:cNvPr id="34875" name="Freeform 39"/>
            <p:cNvSpPr>
              <a:spLocks/>
            </p:cNvSpPr>
            <p:nvPr/>
          </p:nvSpPr>
          <p:spPr bwMode="auto">
            <a:xfrm>
              <a:off x="1604" y="1240"/>
              <a:ext cx="492" cy="988"/>
            </a:xfrm>
            <a:custGeom>
              <a:avLst/>
              <a:gdLst>
                <a:gd name="T0" fmla="*/ 0 w 492"/>
                <a:gd name="T1" fmla="*/ 688 h 988"/>
                <a:gd name="T2" fmla="*/ 424 w 492"/>
                <a:gd name="T3" fmla="*/ 0 h 988"/>
                <a:gd name="T4" fmla="*/ 492 w 492"/>
                <a:gd name="T5" fmla="*/ 988 h 988"/>
                <a:gd name="T6" fmla="*/ 0 w 492"/>
                <a:gd name="T7" fmla="*/ 688 h 9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2"/>
                <a:gd name="T13" fmla="*/ 0 h 988"/>
                <a:gd name="T14" fmla="*/ 492 w 492"/>
                <a:gd name="T15" fmla="*/ 988 h 9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2" h="988">
                  <a:moveTo>
                    <a:pt x="0" y="688"/>
                  </a:moveTo>
                  <a:lnTo>
                    <a:pt x="424" y="0"/>
                  </a:lnTo>
                  <a:lnTo>
                    <a:pt x="492" y="988"/>
                  </a:lnTo>
                  <a:lnTo>
                    <a:pt x="0" y="688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158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34876" name="Line 40"/>
            <p:cNvSpPr>
              <a:spLocks noChangeShapeType="1"/>
            </p:cNvSpPr>
            <p:nvPr/>
          </p:nvSpPr>
          <p:spPr bwMode="auto">
            <a:xfrm rot="21344455" flipV="1">
              <a:off x="2058" y="1232"/>
              <a:ext cx="4" cy="9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uk-UA"/>
            </a:p>
          </p:txBody>
        </p:sp>
      </p:grpSp>
      <p:grpSp>
        <p:nvGrpSpPr>
          <p:cNvPr id="34821" name="Group 41"/>
          <p:cNvGrpSpPr>
            <a:grpSpLocks/>
          </p:cNvGrpSpPr>
          <p:nvPr/>
        </p:nvGrpSpPr>
        <p:grpSpPr bwMode="auto">
          <a:xfrm>
            <a:off x="5508625" y="1268413"/>
            <a:ext cx="2895600" cy="2424112"/>
            <a:chOff x="144" y="1728"/>
            <a:chExt cx="1248" cy="949"/>
          </a:xfrm>
        </p:grpSpPr>
        <p:sp>
          <p:nvSpPr>
            <p:cNvPr id="34868" name="Text Box 42"/>
            <p:cNvSpPr txBox="1">
              <a:spLocks noChangeArrowheads="1"/>
            </p:cNvSpPr>
            <p:nvPr/>
          </p:nvSpPr>
          <p:spPr bwMode="auto">
            <a:xfrm>
              <a:off x="432" y="2304"/>
              <a:ext cx="192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1600"/>
                <a:t>B</a:t>
              </a:r>
              <a:endParaRPr lang="ru-RU" altLang="uk-UA" sz="1600"/>
            </a:p>
          </p:txBody>
        </p:sp>
        <p:grpSp>
          <p:nvGrpSpPr>
            <p:cNvPr id="34869" name="Group 43"/>
            <p:cNvGrpSpPr>
              <a:grpSpLocks/>
            </p:cNvGrpSpPr>
            <p:nvPr/>
          </p:nvGrpSpPr>
          <p:grpSpPr bwMode="auto">
            <a:xfrm>
              <a:off x="144" y="1728"/>
              <a:ext cx="1248" cy="949"/>
              <a:chOff x="144" y="1728"/>
              <a:chExt cx="1248" cy="949"/>
            </a:xfrm>
          </p:grpSpPr>
          <p:sp>
            <p:nvSpPr>
              <p:cNvPr id="34870" name="Text Box 44"/>
              <p:cNvSpPr txBox="1">
                <a:spLocks noChangeArrowheads="1"/>
              </p:cNvSpPr>
              <p:nvPr/>
            </p:nvSpPr>
            <p:spPr bwMode="auto">
              <a:xfrm>
                <a:off x="144" y="2545"/>
                <a:ext cx="192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A</a:t>
                </a:r>
                <a:endParaRPr lang="ru-RU" altLang="uk-UA" sz="1600"/>
              </a:p>
            </p:txBody>
          </p:sp>
          <p:sp>
            <p:nvSpPr>
              <p:cNvPr id="34871" name="Text Box 45"/>
              <p:cNvSpPr txBox="1">
                <a:spLocks noChangeArrowheads="1"/>
              </p:cNvSpPr>
              <p:nvPr/>
            </p:nvSpPr>
            <p:spPr bwMode="auto">
              <a:xfrm>
                <a:off x="1200" y="2304"/>
                <a:ext cx="192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C</a:t>
                </a:r>
                <a:endParaRPr lang="ru-RU" altLang="uk-UA" sz="1600"/>
              </a:p>
            </p:txBody>
          </p:sp>
          <p:sp>
            <p:nvSpPr>
              <p:cNvPr id="34872" name="Text Box 46"/>
              <p:cNvSpPr txBox="1">
                <a:spLocks noChangeArrowheads="1"/>
              </p:cNvSpPr>
              <p:nvPr/>
            </p:nvSpPr>
            <p:spPr bwMode="auto">
              <a:xfrm>
                <a:off x="912" y="2545"/>
                <a:ext cx="240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D</a:t>
                </a:r>
                <a:endParaRPr lang="ru-RU" altLang="uk-UA" sz="1600"/>
              </a:p>
            </p:txBody>
          </p:sp>
          <p:sp>
            <p:nvSpPr>
              <p:cNvPr id="34873" name="Text Box 47"/>
              <p:cNvSpPr txBox="1">
                <a:spLocks noChangeArrowheads="1"/>
              </p:cNvSpPr>
              <p:nvPr/>
            </p:nvSpPr>
            <p:spPr bwMode="auto">
              <a:xfrm>
                <a:off x="672" y="1728"/>
                <a:ext cx="240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S</a:t>
                </a:r>
                <a:endParaRPr lang="ru-RU" altLang="uk-UA" sz="1600"/>
              </a:p>
            </p:txBody>
          </p:sp>
        </p:grpSp>
      </p:grpSp>
      <p:grpSp>
        <p:nvGrpSpPr>
          <p:cNvPr id="34822" name="Group 102"/>
          <p:cNvGrpSpPr>
            <a:grpSpLocks/>
          </p:cNvGrpSpPr>
          <p:nvPr/>
        </p:nvGrpSpPr>
        <p:grpSpPr bwMode="auto">
          <a:xfrm>
            <a:off x="1822450" y="4314825"/>
            <a:ext cx="2146300" cy="1879600"/>
            <a:chOff x="1148" y="2718"/>
            <a:chExt cx="1352" cy="1184"/>
          </a:xfrm>
        </p:grpSpPr>
        <p:grpSp>
          <p:nvGrpSpPr>
            <p:cNvPr id="34855" name="Group 50"/>
            <p:cNvGrpSpPr>
              <a:grpSpLocks/>
            </p:cNvGrpSpPr>
            <p:nvPr/>
          </p:nvGrpSpPr>
          <p:grpSpPr bwMode="auto">
            <a:xfrm>
              <a:off x="1148" y="2718"/>
              <a:ext cx="1352" cy="1183"/>
              <a:chOff x="1296" y="1728"/>
              <a:chExt cx="720" cy="576"/>
            </a:xfrm>
          </p:grpSpPr>
          <p:sp>
            <p:nvSpPr>
              <p:cNvPr id="34859" name="Line 51"/>
              <p:cNvSpPr>
                <a:spLocks noChangeShapeType="1"/>
              </p:cNvSpPr>
              <p:nvPr/>
            </p:nvSpPr>
            <p:spPr bwMode="auto">
              <a:xfrm flipH="1">
                <a:off x="1536" y="1728"/>
                <a:ext cx="144" cy="43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grpSp>
            <p:nvGrpSpPr>
              <p:cNvPr id="34860" name="Group 52"/>
              <p:cNvGrpSpPr>
                <a:grpSpLocks/>
              </p:cNvGrpSpPr>
              <p:nvPr/>
            </p:nvGrpSpPr>
            <p:grpSpPr bwMode="auto">
              <a:xfrm>
                <a:off x="1296" y="1728"/>
                <a:ext cx="720" cy="576"/>
                <a:chOff x="1104" y="1824"/>
                <a:chExt cx="720" cy="576"/>
              </a:xfrm>
            </p:grpSpPr>
            <p:grpSp>
              <p:nvGrpSpPr>
                <p:cNvPr id="34861" name="Group 53"/>
                <p:cNvGrpSpPr>
                  <a:grpSpLocks/>
                </p:cNvGrpSpPr>
                <p:nvPr/>
              </p:nvGrpSpPr>
              <p:grpSpPr bwMode="auto">
                <a:xfrm>
                  <a:off x="1104" y="1824"/>
                  <a:ext cx="720" cy="576"/>
                  <a:chOff x="1104" y="1824"/>
                  <a:chExt cx="720" cy="576"/>
                </a:xfrm>
              </p:grpSpPr>
              <p:sp>
                <p:nvSpPr>
                  <p:cNvPr id="34866" name="Freeform 54"/>
                  <p:cNvSpPr>
                    <a:spLocks/>
                  </p:cNvSpPr>
                  <p:nvPr/>
                </p:nvSpPr>
                <p:spPr bwMode="auto">
                  <a:xfrm>
                    <a:off x="1104" y="1824"/>
                    <a:ext cx="720" cy="576"/>
                  </a:xfrm>
                  <a:custGeom>
                    <a:avLst/>
                    <a:gdLst>
                      <a:gd name="T0" fmla="*/ 0 w 720"/>
                      <a:gd name="T1" fmla="*/ 576 h 576"/>
                      <a:gd name="T2" fmla="*/ 384 w 720"/>
                      <a:gd name="T3" fmla="*/ 0 h 576"/>
                      <a:gd name="T4" fmla="*/ 720 w 720"/>
                      <a:gd name="T5" fmla="*/ 432 h 576"/>
                      <a:gd name="T6" fmla="*/ 480 w 720"/>
                      <a:gd name="T7" fmla="*/ 576 h 576"/>
                      <a:gd name="T8" fmla="*/ 0 w 720"/>
                      <a:gd name="T9" fmla="*/ 576 h 57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20"/>
                      <a:gd name="T16" fmla="*/ 0 h 576"/>
                      <a:gd name="T17" fmla="*/ 720 w 720"/>
                      <a:gd name="T18" fmla="*/ 576 h 57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20" h="576">
                        <a:moveTo>
                          <a:pt x="0" y="576"/>
                        </a:moveTo>
                        <a:lnTo>
                          <a:pt x="384" y="0"/>
                        </a:lnTo>
                        <a:lnTo>
                          <a:pt x="720" y="432"/>
                        </a:lnTo>
                        <a:lnTo>
                          <a:pt x="480" y="576"/>
                        </a:lnTo>
                        <a:lnTo>
                          <a:pt x="0" y="576"/>
                        </a:lnTo>
                        <a:close/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  <p:sp>
                <p:nvSpPr>
                  <p:cNvPr id="34867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1824"/>
                    <a:ext cx="96" cy="57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</p:grpSp>
            <p:sp>
              <p:nvSpPr>
                <p:cNvPr id="34862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1344" y="2256"/>
                  <a:ext cx="4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4863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104" y="2256"/>
                  <a:ext cx="24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4864" name="Line 58"/>
                <p:cNvSpPr>
                  <a:spLocks noChangeShapeType="1"/>
                </p:cNvSpPr>
                <p:nvPr/>
              </p:nvSpPr>
              <p:spPr bwMode="auto">
                <a:xfrm>
                  <a:off x="1344" y="2256"/>
                  <a:ext cx="24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4865" name="Line 59"/>
                <p:cNvSpPr>
                  <a:spLocks noChangeShapeType="1"/>
                </p:cNvSpPr>
                <p:nvPr/>
              </p:nvSpPr>
              <p:spPr bwMode="auto">
                <a:xfrm>
                  <a:off x="1488" y="1824"/>
                  <a:ext cx="0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  <p:sp>
          <p:nvSpPr>
            <p:cNvPr id="34856" name="Freeform 60"/>
            <p:cNvSpPr>
              <a:spLocks/>
            </p:cNvSpPr>
            <p:nvPr/>
          </p:nvSpPr>
          <p:spPr bwMode="auto">
            <a:xfrm>
              <a:off x="1602" y="3004"/>
              <a:ext cx="720" cy="896"/>
            </a:xfrm>
            <a:custGeom>
              <a:avLst/>
              <a:gdLst>
                <a:gd name="T0" fmla="*/ 186 w 720"/>
                <a:gd name="T1" fmla="*/ 0 h 896"/>
                <a:gd name="T2" fmla="*/ 686 w 720"/>
                <a:gd name="T3" fmla="*/ 308 h 896"/>
                <a:gd name="T4" fmla="*/ 682 w 720"/>
                <a:gd name="T5" fmla="*/ 352 h 896"/>
                <a:gd name="T6" fmla="*/ 444 w 720"/>
                <a:gd name="T7" fmla="*/ 896 h 896"/>
                <a:gd name="T8" fmla="*/ 0 w 720"/>
                <a:gd name="T9" fmla="*/ 602 h 896"/>
                <a:gd name="T10" fmla="*/ 186 w 720"/>
                <a:gd name="T11" fmla="*/ 0 h 8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0"/>
                <a:gd name="T19" fmla="*/ 0 h 896"/>
                <a:gd name="T20" fmla="*/ 720 w 720"/>
                <a:gd name="T21" fmla="*/ 896 h 8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0" h="896">
                  <a:moveTo>
                    <a:pt x="186" y="0"/>
                  </a:moveTo>
                  <a:lnTo>
                    <a:pt x="686" y="308"/>
                  </a:lnTo>
                  <a:cubicBezTo>
                    <a:pt x="711" y="316"/>
                    <a:pt x="720" y="259"/>
                    <a:pt x="682" y="352"/>
                  </a:cubicBezTo>
                  <a:lnTo>
                    <a:pt x="444" y="896"/>
                  </a:lnTo>
                  <a:lnTo>
                    <a:pt x="0" y="602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34857" name="Freeform 61"/>
            <p:cNvSpPr>
              <a:spLocks/>
            </p:cNvSpPr>
            <p:nvPr/>
          </p:nvSpPr>
          <p:spPr bwMode="auto">
            <a:xfrm>
              <a:off x="2049" y="3320"/>
              <a:ext cx="243" cy="582"/>
            </a:xfrm>
            <a:custGeom>
              <a:avLst/>
              <a:gdLst>
                <a:gd name="T0" fmla="*/ 0 w 243"/>
                <a:gd name="T1" fmla="*/ 582 h 582"/>
                <a:gd name="T2" fmla="*/ 243 w 243"/>
                <a:gd name="T3" fmla="*/ 0 h 582"/>
                <a:gd name="T4" fmla="*/ 0 60000 65536"/>
                <a:gd name="T5" fmla="*/ 0 60000 65536"/>
                <a:gd name="T6" fmla="*/ 0 w 243"/>
                <a:gd name="T7" fmla="*/ 0 h 582"/>
                <a:gd name="T8" fmla="*/ 243 w 243"/>
                <a:gd name="T9" fmla="*/ 582 h 5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3" h="582">
                  <a:moveTo>
                    <a:pt x="0" y="582"/>
                  </a:moveTo>
                  <a:lnTo>
                    <a:pt x="24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34858" name="Freeform 62"/>
            <p:cNvSpPr>
              <a:spLocks/>
            </p:cNvSpPr>
            <p:nvPr/>
          </p:nvSpPr>
          <p:spPr bwMode="auto">
            <a:xfrm>
              <a:off x="1784" y="3000"/>
              <a:ext cx="520" cy="320"/>
            </a:xfrm>
            <a:custGeom>
              <a:avLst/>
              <a:gdLst>
                <a:gd name="T0" fmla="*/ 0 w 520"/>
                <a:gd name="T1" fmla="*/ 0 h 320"/>
                <a:gd name="T2" fmla="*/ 520 w 520"/>
                <a:gd name="T3" fmla="*/ 320 h 320"/>
                <a:gd name="T4" fmla="*/ 0 60000 65536"/>
                <a:gd name="T5" fmla="*/ 0 60000 65536"/>
                <a:gd name="T6" fmla="*/ 0 w 520"/>
                <a:gd name="T7" fmla="*/ 0 h 320"/>
                <a:gd name="T8" fmla="*/ 520 w 520"/>
                <a:gd name="T9" fmla="*/ 320 h 3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0" h="320">
                  <a:moveTo>
                    <a:pt x="0" y="0"/>
                  </a:moveTo>
                  <a:lnTo>
                    <a:pt x="520" y="32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k-UA"/>
            </a:p>
          </p:txBody>
        </p:sp>
      </p:grpSp>
      <p:grpSp>
        <p:nvGrpSpPr>
          <p:cNvPr id="34823" name="Group 63"/>
          <p:cNvGrpSpPr>
            <a:grpSpLocks/>
          </p:cNvGrpSpPr>
          <p:nvPr/>
        </p:nvGrpSpPr>
        <p:grpSpPr bwMode="auto">
          <a:xfrm>
            <a:off x="1447800" y="4038600"/>
            <a:ext cx="3048000" cy="2428875"/>
            <a:chOff x="144" y="1728"/>
            <a:chExt cx="1248" cy="948"/>
          </a:xfrm>
        </p:grpSpPr>
        <p:sp>
          <p:nvSpPr>
            <p:cNvPr id="34849" name="Text Box 64"/>
            <p:cNvSpPr txBox="1">
              <a:spLocks noChangeArrowheads="1"/>
            </p:cNvSpPr>
            <p:nvPr/>
          </p:nvSpPr>
          <p:spPr bwMode="auto">
            <a:xfrm>
              <a:off x="432" y="2305"/>
              <a:ext cx="192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1600"/>
                <a:t>B</a:t>
              </a:r>
              <a:endParaRPr lang="ru-RU" altLang="uk-UA" sz="1600"/>
            </a:p>
          </p:txBody>
        </p:sp>
        <p:grpSp>
          <p:nvGrpSpPr>
            <p:cNvPr id="34850" name="Group 65"/>
            <p:cNvGrpSpPr>
              <a:grpSpLocks/>
            </p:cNvGrpSpPr>
            <p:nvPr/>
          </p:nvGrpSpPr>
          <p:grpSpPr bwMode="auto">
            <a:xfrm>
              <a:off x="144" y="1728"/>
              <a:ext cx="1248" cy="948"/>
              <a:chOff x="144" y="1728"/>
              <a:chExt cx="1248" cy="948"/>
            </a:xfrm>
          </p:grpSpPr>
          <p:sp>
            <p:nvSpPr>
              <p:cNvPr id="34851" name="Text Box 66"/>
              <p:cNvSpPr txBox="1">
                <a:spLocks noChangeArrowheads="1"/>
              </p:cNvSpPr>
              <p:nvPr/>
            </p:nvSpPr>
            <p:spPr bwMode="auto">
              <a:xfrm>
                <a:off x="144" y="2544"/>
                <a:ext cx="19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A</a:t>
                </a:r>
                <a:endParaRPr lang="ru-RU" altLang="uk-UA" sz="1600"/>
              </a:p>
            </p:txBody>
          </p:sp>
          <p:sp>
            <p:nvSpPr>
              <p:cNvPr id="34852" name="Text Box 67"/>
              <p:cNvSpPr txBox="1">
                <a:spLocks noChangeArrowheads="1"/>
              </p:cNvSpPr>
              <p:nvPr/>
            </p:nvSpPr>
            <p:spPr bwMode="auto">
              <a:xfrm>
                <a:off x="1200" y="2305"/>
                <a:ext cx="19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C</a:t>
                </a:r>
                <a:endParaRPr lang="ru-RU" altLang="uk-UA" sz="1600"/>
              </a:p>
            </p:txBody>
          </p:sp>
          <p:sp>
            <p:nvSpPr>
              <p:cNvPr id="34853" name="Text Box 68"/>
              <p:cNvSpPr txBox="1">
                <a:spLocks noChangeArrowheads="1"/>
              </p:cNvSpPr>
              <p:nvPr/>
            </p:nvSpPr>
            <p:spPr bwMode="auto">
              <a:xfrm>
                <a:off x="912" y="2544"/>
                <a:ext cx="240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D</a:t>
                </a:r>
                <a:endParaRPr lang="ru-RU" altLang="uk-UA" sz="1600"/>
              </a:p>
            </p:txBody>
          </p:sp>
          <p:sp>
            <p:nvSpPr>
              <p:cNvPr id="34854" name="Text Box 69"/>
              <p:cNvSpPr txBox="1">
                <a:spLocks noChangeArrowheads="1"/>
              </p:cNvSpPr>
              <p:nvPr/>
            </p:nvSpPr>
            <p:spPr bwMode="auto">
              <a:xfrm>
                <a:off x="672" y="1728"/>
                <a:ext cx="240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S</a:t>
                </a:r>
                <a:endParaRPr lang="ru-RU" altLang="uk-UA" sz="1600"/>
              </a:p>
            </p:txBody>
          </p:sp>
        </p:grpSp>
      </p:grpSp>
      <p:grpSp>
        <p:nvGrpSpPr>
          <p:cNvPr id="34824" name="Group 94"/>
          <p:cNvGrpSpPr>
            <a:grpSpLocks/>
          </p:cNvGrpSpPr>
          <p:nvPr/>
        </p:nvGrpSpPr>
        <p:grpSpPr bwMode="auto">
          <a:xfrm>
            <a:off x="4800600" y="4038600"/>
            <a:ext cx="3276600" cy="2357438"/>
            <a:chOff x="3024" y="2544"/>
            <a:chExt cx="2064" cy="1485"/>
          </a:xfrm>
        </p:grpSpPr>
        <p:grpSp>
          <p:nvGrpSpPr>
            <p:cNvPr id="34830" name="Group 71"/>
            <p:cNvGrpSpPr>
              <a:grpSpLocks/>
            </p:cNvGrpSpPr>
            <p:nvPr/>
          </p:nvGrpSpPr>
          <p:grpSpPr bwMode="auto">
            <a:xfrm>
              <a:off x="3310" y="2673"/>
              <a:ext cx="1429" cy="1198"/>
              <a:chOff x="2928" y="1728"/>
              <a:chExt cx="720" cy="576"/>
            </a:xfrm>
          </p:grpSpPr>
          <p:grpSp>
            <p:nvGrpSpPr>
              <p:cNvPr id="34837" name="Group 72"/>
              <p:cNvGrpSpPr>
                <a:grpSpLocks/>
              </p:cNvGrpSpPr>
              <p:nvPr/>
            </p:nvGrpSpPr>
            <p:grpSpPr bwMode="auto">
              <a:xfrm>
                <a:off x="2928" y="1728"/>
                <a:ext cx="720" cy="576"/>
                <a:chOff x="1296" y="1728"/>
                <a:chExt cx="720" cy="576"/>
              </a:xfrm>
            </p:grpSpPr>
            <p:sp>
              <p:nvSpPr>
                <p:cNvPr id="34840" name="Line 73"/>
                <p:cNvSpPr>
                  <a:spLocks noChangeShapeType="1"/>
                </p:cNvSpPr>
                <p:nvPr/>
              </p:nvSpPr>
              <p:spPr bwMode="auto">
                <a:xfrm flipH="1">
                  <a:off x="1536" y="1728"/>
                  <a:ext cx="144" cy="43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grpSp>
              <p:nvGrpSpPr>
                <p:cNvPr id="34841" name="Group 74"/>
                <p:cNvGrpSpPr>
                  <a:grpSpLocks/>
                </p:cNvGrpSpPr>
                <p:nvPr/>
              </p:nvGrpSpPr>
              <p:grpSpPr bwMode="auto">
                <a:xfrm>
                  <a:off x="1296" y="1728"/>
                  <a:ext cx="720" cy="576"/>
                  <a:chOff x="1104" y="1824"/>
                  <a:chExt cx="720" cy="576"/>
                </a:xfrm>
              </p:grpSpPr>
              <p:grpSp>
                <p:nvGrpSpPr>
                  <p:cNvPr id="34842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1104" y="1824"/>
                    <a:ext cx="720" cy="576"/>
                    <a:chOff x="1104" y="1824"/>
                    <a:chExt cx="720" cy="576"/>
                  </a:xfrm>
                </p:grpSpPr>
                <p:sp>
                  <p:nvSpPr>
                    <p:cNvPr id="34847" name="Freeform 76"/>
                    <p:cNvSpPr>
                      <a:spLocks/>
                    </p:cNvSpPr>
                    <p:nvPr/>
                  </p:nvSpPr>
                  <p:spPr bwMode="auto">
                    <a:xfrm>
                      <a:off x="1104" y="1824"/>
                      <a:ext cx="720" cy="576"/>
                    </a:xfrm>
                    <a:custGeom>
                      <a:avLst/>
                      <a:gdLst>
                        <a:gd name="T0" fmla="*/ 0 w 720"/>
                        <a:gd name="T1" fmla="*/ 576 h 576"/>
                        <a:gd name="T2" fmla="*/ 384 w 720"/>
                        <a:gd name="T3" fmla="*/ 0 h 576"/>
                        <a:gd name="T4" fmla="*/ 720 w 720"/>
                        <a:gd name="T5" fmla="*/ 432 h 576"/>
                        <a:gd name="T6" fmla="*/ 480 w 720"/>
                        <a:gd name="T7" fmla="*/ 576 h 576"/>
                        <a:gd name="T8" fmla="*/ 0 w 720"/>
                        <a:gd name="T9" fmla="*/ 576 h 57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20"/>
                        <a:gd name="T16" fmla="*/ 0 h 576"/>
                        <a:gd name="T17" fmla="*/ 720 w 720"/>
                        <a:gd name="T18" fmla="*/ 576 h 57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20" h="576">
                          <a:moveTo>
                            <a:pt x="0" y="576"/>
                          </a:moveTo>
                          <a:lnTo>
                            <a:pt x="384" y="0"/>
                          </a:lnTo>
                          <a:lnTo>
                            <a:pt x="720" y="432"/>
                          </a:lnTo>
                          <a:lnTo>
                            <a:pt x="480" y="576"/>
                          </a:lnTo>
                          <a:lnTo>
                            <a:pt x="0" y="576"/>
                          </a:lnTo>
                          <a:close/>
                        </a:path>
                      </a:pathLst>
                    </a:custGeom>
                    <a:noFill/>
                    <a:ln w="158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34848" name="Line 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1824"/>
                      <a:ext cx="96" cy="57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uk-UA"/>
                    </a:p>
                  </p:txBody>
                </p:sp>
              </p:grpSp>
              <p:sp>
                <p:nvSpPr>
                  <p:cNvPr id="34843" name="Line 7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44" y="2256"/>
                    <a:ext cx="4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  <p:sp>
                <p:nvSpPr>
                  <p:cNvPr id="34844" name="Line 7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04" y="2256"/>
                    <a:ext cx="24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  <p:sp>
                <p:nvSpPr>
                  <p:cNvPr id="34845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2256"/>
                    <a:ext cx="24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  <p:sp>
                <p:nvSpPr>
                  <p:cNvPr id="34846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1824"/>
                    <a:ext cx="0" cy="52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</p:grpSp>
          </p:grpSp>
          <p:sp>
            <p:nvSpPr>
              <p:cNvPr id="34838" name="Freeform 82"/>
              <p:cNvSpPr>
                <a:spLocks/>
              </p:cNvSpPr>
              <p:nvPr/>
            </p:nvSpPr>
            <p:spPr bwMode="auto">
              <a:xfrm>
                <a:off x="3168" y="2064"/>
                <a:ext cx="384" cy="240"/>
              </a:xfrm>
              <a:custGeom>
                <a:avLst/>
                <a:gdLst>
                  <a:gd name="T0" fmla="*/ 0 w 384"/>
                  <a:gd name="T1" fmla="*/ 96 h 240"/>
                  <a:gd name="T2" fmla="*/ 384 w 384"/>
                  <a:gd name="T3" fmla="*/ 0 h 240"/>
                  <a:gd name="T4" fmla="*/ 240 w 384"/>
                  <a:gd name="T5" fmla="*/ 240 h 240"/>
                  <a:gd name="T6" fmla="*/ 0 w 384"/>
                  <a:gd name="T7" fmla="*/ 96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240"/>
                  <a:gd name="T14" fmla="*/ 384 w 384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240">
                    <a:moveTo>
                      <a:pt x="0" y="96"/>
                    </a:moveTo>
                    <a:lnTo>
                      <a:pt x="384" y="0"/>
                    </a:lnTo>
                    <a:lnTo>
                      <a:pt x="240" y="240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34839" name="Line 83"/>
              <p:cNvSpPr>
                <a:spLocks noChangeShapeType="1"/>
              </p:cNvSpPr>
              <p:nvPr/>
            </p:nvSpPr>
            <p:spPr bwMode="auto">
              <a:xfrm flipV="1">
                <a:off x="3408" y="2064"/>
                <a:ext cx="144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  <p:sp>
          <p:nvSpPr>
            <p:cNvPr id="34831" name="Text Box 85"/>
            <p:cNvSpPr txBox="1">
              <a:spLocks noChangeArrowheads="1"/>
            </p:cNvSpPr>
            <p:nvPr/>
          </p:nvSpPr>
          <p:spPr bwMode="auto">
            <a:xfrm>
              <a:off x="3648" y="3360"/>
              <a:ext cx="31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1600"/>
                <a:t>B</a:t>
              </a:r>
              <a:endParaRPr lang="ru-RU" altLang="uk-UA" sz="1600"/>
            </a:p>
          </p:txBody>
        </p:sp>
        <p:grpSp>
          <p:nvGrpSpPr>
            <p:cNvPr id="34832" name="Group 86"/>
            <p:cNvGrpSpPr>
              <a:grpSpLocks/>
            </p:cNvGrpSpPr>
            <p:nvPr/>
          </p:nvGrpSpPr>
          <p:grpSpPr bwMode="auto">
            <a:xfrm>
              <a:off x="3024" y="2544"/>
              <a:ext cx="2064" cy="1485"/>
              <a:chOff x="144" y="1728"/>
              <a:chExt cx="1248" cy="952"/>
            </a:xfrm>
          </p:grpSpPr>
          <p:sp>
            <p:nvSpPr>
              <p:cNvPr id="34833" name="Text Box 87"/>
              <p:cNvSpPr txBox="1">
                <a:spLocks noChangeArrowheads="1"/>
              </p:cNvSpPr>
              <p:nvPr/>
            </p:nvSpPr>
            <p:spPr bwMode="auto">
              <a:xfrm>
                <a:off x="144" y="2544"/>
                <a:ext cx="192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A</a:t>
                </a:r>
                <a:endParaRPr lang="ru-RU" altLang="uk-UA" sz="1600"/>
              </a:p>
            </p:txBody>
          </p:sp>
          <p:sp>
            <p:nvSpPr>
              <p:cNvPr id="34834" name="Text Box 88"/>
              <p:cNvSpPr txBox="1">
                <a:spLocks noChangeArrowheads="1"/>
              </p:cNvSpPr>
              <p:nvPr/>
            </p:nvSpPr>
            <p:spPr bwMode="auto">
              <a:xfrm>
                <a:off x="1200" y="2304"/>
                <a:ext cx="192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C</a:t>
                </a:r>
                <a:endParaRPr lang="ru-RU" altLang="uk-UA" sz="1600"/>
              </a:p>
            </p:txBody>
          </p:sp>
          <p:sp>
            <p:nvSpPr>
              <p:cNvPr id="34835" name="Text Box 89"/>
              <p:cNvSpPr txBox="1">
                <a:spLocks noChangeArrowheads="1"/>
              </p:cNvSpPr>
              <p:nvPr/>
            </p:nvSpPr>
            <p:spPr bwMode="auto">
              <a:xfrm>
                <a:off x="912" y="2544"/>
                <a:ext cx="240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D</a:t>
                </a:r>
                <a:endParaRPr lang="ru-RU" altLang="uk-UA" sz="1600"/>
              </a:p>
            </p:txBody>
          </p:sp>
          <p:sp>
            <p:nvSpPr>
              <p:cNvPr id="34836" name="Text Box 90"/>
              <p:cNvSpPr txBox="1">
                <a:spLocks noChangeArrowheads="1"/>
              </p:cNvSpPr>
              <p:nvPr/>
            </p:nvSpPr>
            <p:spPr bwMode="auto">
              <a:xfrm>
                <a:off x="672" y="1728"/>
                <a:ext cx="240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S</a:t>
                </a:r>
                <a:endParaRPr lang="ru-RU" altLang="uk-UA" sz="1600"/>
              </a:p>
            </p:txBody>
          </p:sp>
        </p:grpSp>
      </p:grpSp>
      <p:sp>
        <p:nvSpPr>
          <p:cNvPr id="4187" name="Text Box 91"/>
          <p:cNvSpPr txBox="1">
            <a:spLocks noChangeArrowheads="1"/>
          </p:cNvSpPr>
          <p:nvPr/>
        </p:nvSpPr>
        <p:spPr bwMode="auto">
          <a:xfrm>
            <a:off x="1905000" y="152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uk-UA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Дайте відповіді на питання тесту</a:t>
            </a:r>
            <a:endParaRPr lang="ru-RU" altLang="uk-UA" b="1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826" name="AutoShape 9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1</a:t>
            </a:r>
          </a:p>
        </p:txBody>
      </p:sp>
      <p:sp>
        <p:nvSpPr>
          <p:cNvPr id="34827" name="AutoShape 9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3</a:t>
            </a:r>
          </a:p>
        </p:txBody>
      </p:sp>
      <p:sp>
        <p:nvSpPr>
          <p:cNvPr id="34828" name="AutoShape 9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2</a:t>
            </a:r>
          </a:p>
        </p:txBody>
      </p:sp>
      <p:sp>
        <p:nvSpPr>
          <p:cNvPr id="34829" name="AutoShape 9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20145493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61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uk-UA" altLang="uk-UA" sz="2000"/>
          </a:p>
        </p:txBody>
      </p:sp>
      <p:grpSp>
        <p:nvGrpSpPr>
          <p:cNvPr id="35843" name="Group 3"/>
          <p:cNvGrpSpPr>
            <a:grpSpLocks/>
          </p:cNvGrpSpPr>
          <p:nvPr/>
        </p:nvGrpSpPr>
        <p:grpSpPr bwMode="auto">
          <a:xfrm>
            <a:off x="1258888" y="1557338"/>
            <a:ext cx="3048000" cy="2422525"/>
            <a:chOff x="1344" y="1728"/>
            <a:chExt cx="1248" cy="993"/>
          </a:xfrm>
        </p:grpSpPr>
        <p:grpSp>
          <p:nvGrpSpPr>
            <p:cNvPr id="35910" name="Group 4"/>
            <p:cNvGrpSpPr>
              <a:grpSpLocks/>
            </p:cNvGrpSpPr>
            <p:nvPr/>
          </p:nvGrpSpPr>
          <p:grpSpPr bwMode="auto">
            <a:xfrm>
              <a:off x="1488" y="1872"/>
              <a:ext cx="912" cy="768"/>
              <a:chOff x="1152" y="1728"/>
              <a:chExt cx="720" cy="576"/>
            </a:xfrm>
          </p:grpSpPr>
          <p:grpSp>
            <p:nvGrpSpPr>
              <p:cNvPr id="35918" name="Group 5"/>
              <p:cNvGrpSpPr>
                <a:grpSpLocks/>
              </p:cNvGrpSpPr>
              <p:nvPr/>
            </p:nvGrpSpPr>
            <p:grpSpPr bwMode="auto">
              <a:xfrm>
                <a:off x="1152" y="1728"/>
                <a:ext cx="720" cy="576"/>
                <a:chOff x="1152" y="1728"/>
                <a:chExt cx="720" cy="576"/>
              </a:xfrm>
            </p:grpSpPr>
            <p:grpSp>
              <p:nvGrpSpPr>
                <p:cNvPr id="35920" name="Group 6"/>
                <p:cNvGrpSpPr>
                  <a:grpSpLocks/>
                </p:cNvGrpSpPr>
                <p:nvPr/>
              </p:nvGrpSpPr>
              <p:grpSpPr bwMode="auto">
                <a:xfrm>
                  <a:off x="1152" y="1728"/>
                  <a:ext cx="720" cy="576"/>
                  <a:chOff x="1296" y="1728"/>
                  <a:chExt cx="720" cy="576"/>
                </a:xfrm>
              </p:grpSpPr>
              <p:sp>
                <p:nvSpPr>
                  <p:cNvPr id="35922" name="Line 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1728"/>
                    <a:ext cx="144" cy="43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  <p:grpSp>
                <p:nvGrpSpPr>
                  <p:cNvPr id="35923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1296" y="1728"/>
                    <a:ext cx="720" cy="576"/>
                    <a:chOff x="1104" y="1824"/>
                    <a:chExt cx="720" cy="576"/>
                  </a:xfrm>
                </p:grpSpPr>
                <p:grpSp>
                  <p:nvGrpSpPr>
                    <p:cNvPr id="35924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04" y="1824"/>
                      <a:ext cx="720" cy="576"/>
                      <a:chOff x="1104" y="1824"/>
                      <a:chExt cx="720" cy="576"/>
                    </a:xfrm>
                  </p:grpSpPr>
                  <p:sp>
                    <p:nvSpPr>
                      <p:cNvPr id="35929" name="Freeform 1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04" y="1824"/>
                        <a:ext cx="720" cy="576"/>
                      </a:xfrm>
                      <a:custGeom>
                        <a:avLst/>
                        <a:gdLst>
                          <a:gd name="T0" fmla="*/ 0 w 720"/>
                          <a:gd name="T1" fmla="*/ 576 h 576"/>
                          <a:gd name="T2" fmla="*/ 384 w 720"/>
                          <a:gd name="T3" fmla="*/ 0 h 576"/>
                          <a:gd name="T4" fmla="*/ 720 w 720"/>
                          <a:gd name="T5" fmla="*/ 432 h 576"/>
                          <a:gd name="T6" fmla="*/ 480 w 720"/>
                          <a:gd name="T7" fmla="*/ 576 h 576"/>
                          <a:gd name="T8" fmla="*/ 0 w 720"/>
                          <a:gd name="T9" fmla="*/ 576 h 57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720"/>
                          <a:gd name="T16" fmla="*/ 0 h 576"/>
                          <a:gd name="T17" fmla="*/ 720 w 720"/>
                          <a:gd name="T18" fmla="*/ 576 h 57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720" h="576">
                            <a:moveTo>
                              <a:pt x="0" y="576"/>
                            </a:moveTo>
                            <a:lnTo>
                              <a:pt x="384" y="0"/>
                            </a:lnTo>
                            <a:lnTo>
                              <a:pt x="720" y="432"/>
                            </a:lnTo>
                            <a:lnTo>
                              <a:pt x="480" y="576"/>
                            </a:lnTo>
                            <a:lnTo>
                              <a:pt x="0" y="576"/>
                            </a:lnTo>
                            <a:close/>
                          </a:path>
                        </a:pathLst>
                      </a:custGeom>
                      <a:noFill/>
                      <a:ln w="158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/>
                      <a:lstStyle/>
                      <a:p>
                        <a:endParaRPr lang="uk-UA"/>
                      </a:p>
                    </p:txBody>
                  </p:sp>
                  <p:sp>
                    <p:nvSpPr>
                      <p:cNvPr id="35930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88" y="1824"/>
                        <a:ext cx="96" cy="576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/>
                      <a:lstStyle/>
                      <a:p>
                        <a:endParaRPr lang="uk-UA"/>
                      </a:p>
                    </p:txBody>
                  </p:sp>
                </p:grpSp>
                <p:sp>
                  <p:nvSpPr>
                    <p:cNvPr id="35925" name="Line 1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44" y="2256"/>
                      <a:ext cx="4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35926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104" y="2256"/>
                      <a:ext cx="24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35927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2256"/>
                      <a:ext cx="24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35928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1824"/>
                      <a:ext cx="0" cy="52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uk-UA"/>
                    </a:p>
                  </p:txBody>
                </p:sp>
              </p:grpSp>
            </p:grpSp>
            <p:sp>
              <p:nvSpPr>
                <p:cNvPr id="35921" name="Freeform 16"/>
                <p:cNvSpPr>
                  <a:spLocks/>
                </p:cNvSpPr>
                <p:nvPr/>
              </p:nvSpPr>
              <p:spPr bwMode="auto">
                <a:xfrm rot="690009">
                  <a:off x="1395" y="1920"/>
                  <a:ext cx="288" cy="374"/>
                </a:xfrm>
                <a:custGeom>
                  <a:avLst/>
                  <a:gdLst>
                    <a:gd name="T0" fmla="*/ 0 w 240"/>
                    <a:gd name="T1" fmla="*/ 2 h 480"/>
                    <a:gd name="T2" fmla="*/ 11065 w 240"/>
                    <a:gd name="T3" fmla="*/ 0 h 480"/>
                    <a:gd name="T4" fmla="*/ 11065 w 240"/>
                    <a:gd name="T5" fmla="*/ 2 h 480"/>
                    <a:gd name="T6" fmla="*/ 0 w 240"/>
                    <a:gd name="T7" fmla="*/ 2 h 48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0"/>
                    <a:gd name="T13" fmla="*/ 0 h 480"/>
                    <a:gd name="T14" fmla="*/ 240 w 240"/>
                    <a:gd name="T15" fmla="*/ 480 h 48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0" h="480">
                      <a:moveTo>
                        <a:pt x="0" y="336"/>
                      </a:moveTo>
                      <a:lnTo>
                        <a:pt x="240" y="0"/>
                      </a:lnTo>
                      <a:lnTo>
                        <a:pt x="240" y="480"/>
                      </a:lnTo>
                      <a:lnTo>
                        <a:pt x="0" y="336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158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35919" name="Line 17"/>
              <p:cNvSpPr>
                <a:spLocks noChangeShapeType="1"/>
              </p:cNvSpPr>
              <p:nvPr/>
            </p:nvSpPr>
            <p:spPr bwMode="auto">
              <a:xfrm rot="21333396" flipV="1">
                <a:off x="1632" y="1968"/>
                <a:ext cx="96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  <p:grpSp>
          <p:nvGrpSpPr>
            <p:cNvPr id="35911" name="Group 18"/>
            <p:cNvGrpSpPr>
              <a:grpSpLocks/>
            </p:cNvGrpSpPr>
            <p:nvPr/>
          </p:nvGrpSpPr>
          <p:grpSpPr bwMode="auto">
            <a:xfrm>
              <a:off x="1344" y="1728"/>
              <a:ext cx="1248" cy="993"/>
              <a:chOff x="144" y="1728"/>
              <a:chExt cx="1248" cy="948"/>
            </a:xfrm>
          </p:grpSpPr>
          <p:sp>
            <p:nvSpPr>
              <p:cNvPr id="35912" name="Text Box 19"/>
              <p:cNvSpPr txBox="1">
                <a:spLocks noChangeArrowheads="1"/>
              </p:cNvSpPr>
              <p:nvPr/>
            </p:nvSpPr>
            <p:spPr bwMode="auto">
              <a:xfrm>
                <a:off x="432" y="2304"/>
                <a:ext cx="19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B</a:t>
                </a:r>
                <a:endParaRPr lang="ru-RU" altLang="uk-UA" sz="1600"/>
              </a:p>
            </p:txBody>
          </p:sp>
          <p:grpSp>
            <p:nvGrpSpPr>
              <p:cNvPr id="35913" name="Group 20"/>
              <p:cNvGrpSpPr>
                <a:grpSpLocks/>
              </p:cNvGrpSpPr>
              <p:nvPr/>
            </p:nvGrpSpPr>
            <p:grpSpPr bwMode="auto">
              <a:xfrm>
                <a:off x="144" y="1728"/>
                <a:ext cx="1248" cy="948"/>
                <a:chOff x="144" y="1728"/>
                <a:chExt cx="1248" cy="948"/>
              </a:xfrm>
            </p:grpSpPr>
            <p:sp>
              <p:nvSpPr>
                <p:cNvPr id="35914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44" y="2545"/>
                  <a:ext cx="192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1600"/>
                    <a:t>A</a:t>
                  </a:r>
                  <a:endParaRPr lang="ru-RU" altLang="uk-UA" sz="1600"/>
                </a:p>
              </p:txBody>
            </p:sp>
            <p:sp>
              <p:nvSpPr>
                <p:cNvPr id="3591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200" y="2304"/>
                  <a:ext cx="192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1600"/>
                    <a:t>C</a:t>
                  </a:r>
                  <a:endParaRPr lang="ru-RU" altLang="uk-UA" sz="1600"/>
                </a:p>
              </p:txBody>
            </p:sp>
            <p:sp>
              <p:nvSpPr>
                <p:cNvPr id="3591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912" y="2545"/>
                  <a:ext cx="240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1600"/>
                    <a:t>D</a:t>
                  </a:r>
                  <a:endParaRPr lang="ru-RU" altLang="uk-UA" sz="1600"/>
                </a:p>
              </p:txBody>
            </p:sp>
            <p:sp>
              <p:nvSpPr>
                <p:cNvPr id="3591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672" y="1728"/>
                  <a:ext cx="240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1600"/>
                    <a:t>S</a:t>
                  </a:r>
                  <a:endParaRPr lang="ru-RU" altLang="uk-UA" sz="1600"/>
                </a:p>
              </p:txBody>
            </p:sp>
          </p:grpSp>
        </p:grpSp>
      </p:grpSp>
      <p:grpSp>
        <p:nvGrpSpPr>
          <p:cNvPr id="35844" name="Group 25"/>
          <p:cNvGrpSpPr>
            <a:grpSpLocks/>
          </p:cNvGrpSpPr>
          <p:nvPr/>
        </p:nvGrpSpPr>
        <p:grpSpPr bwMode="auto">
          <a:xfrm>
            <a:off x="5364163" y="1773238"/>
            <a:ext cx="2228850" cy="1890712"/>
            <a:chOff x="1122" y="1037"/>
            <a:chExt cx="1404" cy="1191"/>
          </a:xfrm>
        </p:grpSpPr>
        <p:grpSp>
          <p:nvGrpSpPr>
            <p:cNvPr id="35898" name="Group 26"/>
            <p:cNvGrpSpPr>
              <a:grpSpLocks/>
            </p:cNvGrpSpPr>
            <p:nvPr/>
          </p:nvGrpSpPr>
          <p:grpSpPr bwMode="auto">
            <a:xfrm>
              <a:off x="1122" y="1037"/>
              <a:ext cx="1404" cy="1180"/>
              <a:chOff x="1296" y="1728"/>
              <a:chExt cx="720" cy="576"/>
            </a:xfrm>
          </p:grpSpPr>
          <p:sp>
            <p:nvSpPr>
              <p:cNvPr id="35901" name="Line 27"/>
              <p:cNvSpPr>
                <a:spLocks noChangeShapeType="1"/>
              </p:cNvSpPr>
              <p:nvPr/>
            </p:nvSpPr>
            <p:spPr bwMode="auto">
              <a:xfrm flipH="1">
                <a:off x="1536" y="1728"/>
                <a:ext cx="144" cy="43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grpSp>
            <p:nvGrpSpPr>
              <p:cNvPr id="35902" name="Group 28"/>
              <p:cNvGrpSpPr>
                <a:grpSpLocks/>
              </p:cNvGrpSpPr>
              <p:nvPr/>
            </p:nvGrpSpPr>
            <p:grpSpPr bwMode="auto">
              <a:xfrm>
                <a:off x="1296" y="1728"/>
                <a:ext cx="720" cy="576"/>
                <a:chOff x="1104" y="1824"/>
                <a:chExt cx="720" cy="576"/>
              </a:xfrm>
            </p:grpSpPr>
            <p:grpSp>
              <p:nvGrpSpPr>
                <p:cNvPr id="35903" name="Group 29"/>
                <p:cNvGrpSpPr>
                  <a:grpSpLocks/>
                </p:cNvGrpSpPr>
                <p:nvPr/>
              </p:nvGrpSpPr>
              <p:grpSpPr bwMode="auto">
                <a:xfrm>
                  <a:off x="1104" y="1824"/>
                  <a:ext cx="720" cy="576"/>
                  <a:chOff x="1104" y="1824"/>
                  <a:chExt cx="720" cy="576"/>
                </a:xfrm>
              </p:grpSpPr>
              <p:sp>
                <p:nvSpPr>
                  <p:cNvPr id="35908" name="Freeform 30"/>
                  <p:cNvSpPr>
                    <a:spLocks/>
                  </p:cNvSpPr>
                  <p:nvPr/>
                </p:nvSpPr>
                <p:spPr bwMode="auto">
                  <a:xfrm>
                    <a:off x="1104" y="1824"/>
                    <a:ext cx="720" cy="576"/>
                  </a:xfrm>
                  <a:custGeom>
                    <a:avLst/>
                    <a:gdLst>
                      <a:gd name="T0" fmla="*/ 0 w 720"/>
                      <a:gd name="T1" fmla="*/ 576 h 576"/>
                      <a:gd name="T2" fmla="*/ 384 w 720"/>
                      <a:gd name="T3" fmla="*/ 0 h 576"/>
                      <a:gd name="T4" fmla="*/ 720 w 720"/>
                      <a:gd name="T5" fmla="*/ 432 h 576"/>
                      <a:gd name="T6" fmla="*/ 480 w 720"/>
                      <a:gd name="T7" fmla="*/ 576 h 576"/>
                      <a:gd name="T8" fmla="*/ 0 w 720"/>
                      <a:gd name="T9" fmla="*/ 576 h 57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20"/>
                      <a:gd name="T16" fmla="*/ 0 h 576"/>
                      <a:gd name="T17" fmla="*/ 720 w 720"/>
                      <a:gd name="T18" fmla="*/ 576 h 57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20" h="576">
                        <a:moveTo>
                          <a:pt x="0" y="576"/>
                        </a:moveTo>
                        <a:lnTo>
                          <a:pt x="384" y="0"/>
                        </a:lnTo>
                        <a:lnTo>
                          <a:pt x="720" y="432"/>
                        </a:lnTo>
                        <a:lnTo>
                          <a:pt x="480" y="576"/>
                        </a:lnTo>
                        <a:lnTo>
                          <a:pt x="0" y="576"/>
                        </a:lnTo>
                        <a:close/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  <p:sp>
                <p:nvSpPr>
                  <p:cNvPr id="35909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1824"/>
                    <a:ext cx="96" cy="57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</p:grpSp>
            <p:sp>
              <p:nvSpPr>
                <p:cNvPr id="35904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1344" y="2256"/>
                  <a:ext cx="4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5905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1104" y="2256"/>
                  <a:ext cx="24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5906" name="Line 34"/>
                <p:cNvSpPr>
                  <a:spLocks noChangeShapeType="1"/>
                </p:cNvSpPr>
                <p:nvPr/>
              </p:nvSpPr>
              <p:spPr bwMode="auto">
                <a:xfrm>
                  <a:off x="1344" y="2256"/>
                  <a:ext cx="24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5907" name="Line 35"/>
                <p:cNvSpPr>
                  <a:spLocks noChangeShapeType="1"/>
                </p:cNvSpPr>
                <p:nvPr/>
              </p:nvSpPr>
              <p:spPr bwMode="auto">
                <a:xfrm>
                  <a:off x="1488" y="1824"/>
                  <a:ext cx="0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  <p:sp>
          <p:nvSpPr>
            <p:cNvPr id="35899" name="Freeform 36"/>
            <p:cNvSpPr>
              <a:spLocks/>
            </p:cNvSpPr>
            <p:nvPr/>
          </p:nvSpPr>
          <p:spPr bwMode="auto">
            <a:xfrm>
              <a:off x="1604" y="1240"/>
              <a:ext cx="492" cy="988"/>
            </a:xfrm>
            <a:custGeom>
              <a:avLst/>
              <a:gdLst>
                <a:gd name="T0" fmla="*/ 0 w 492"/>
                <a:gd name="T1" fmla="*/ 688 h 988"/>
                <a:gd name="T2" fmla="*/ 424 w 492"/>
                <a:gd name="T3" fmla="*/ 0 h 988"/>
                <a:gd name="T4" fmla="*/ 492 w 492"/>
                <a:gd name="T5" fmla="*/ 988 h 988"/>
                <a:gd name="T6" fmla="*/ 0 w 492"/>
                <a:gd name="T7" fmla="*/ 688 h 9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2"/>
                <a:gd name="T13" fmla="*/ 0 h 988"/>
                <a:gd name="T14" fmla="*/ 492 w 492"/>
                <a:gd name="T15" fmla="*/ 988 h 9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2" h="988">
                  <a:moveTo>
                    <a:pt x="0" y="688"/>
                  </a:moveTo>
                  <a:lnTo>
                    <a:pt x="424" y="0"/>
                  </a:lnTo>
                  <a:lnTo>
                    <a:pt x="492" y="988"/>
                  </a:lnTo>
                  <a:lnTo>
                    <a:pt x="0" y="688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158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35900" name="Line 37"/>
            <p:cNvSpPr>
              <a:spLocks noChangeShapeType="1"/>
            </p:cNvSpPr>
            <p:nvPr/>
          </p:nvSpPr>
          <p:spPr bwMode="auto">
            <a:xfrm rot="21344455" flipV="1">
              <a:off x="2058" y="1232"/>
              <a:ext cx="4" cy="9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uk-UA"/>
            </a:p>
          </p:txBody>
        </p:sp>
      </p:grpSp>
      <p:grpSp>
        <p:nvGrpSpPr>
          <p:cNvPr id="35845" name="Group 38"/>
          <p:cNvGrpSpPr>
            <a:grpSpLocks/>
          </p:cNvGrpSpPr>
          <p:nvPr/>
        </p:nvGrpSpPr>
        <p:grpSpPr bwMode="auto">
          <a:xfrm>
            <a:off x="5148263" y="1484313"/>
            <a:ext cx="2895600" cy="2424112"/>
            <a:chOff x="144" y="1728"/>
            <a:chExt cx="1248" cy="949"/>
          </a:xfrm>
        </p:grpSpPr>
        <p:sp>
          <p:nvSpPr>
            <p:cNvPr id="35892" name="Text Box 39"/>
            <p:cNvSpPr txBox="1">
              <a:spLocks noChangeArrowheads="1"/>
            </p:cNvSpPr>
            <p:nvPr/>
          </p:nvSpPr>
          <p:spPr bwMode="auto">
            <a:xfrm>
              <a:off x="432" y="2304"/>
              <a:ext cx="192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1600"/>
                <a:t>B</a:t>
              </a:r>
              <a:endParaRPr lang="ru-RU" altLang="uk-UA" sz="1600"/>
            </a:p>
          </p:txBody>
        </p:sp>
        <p:grpSp>
          <p:nvGrpSpPr>
            <p:cNvPr id="35893" name="Group 40"/>
            <p:cNvGrpSpPr>
              <a:grpSpLocks/>
            </p:cNvGrpSpPr>
            <p:nvPr/>
          </p:nvGrpSpPr>
          <p:grpSpPr bwMode="auto">
            <a:xfrm>
              <a:off x="144" y="1728"/>
              <a:ext cx="1248" cy="949"/>
              <a:chOff x="144" y="1728"/>
              <a:chExt cx="1248" cy="949"/>
            </a:xfrm>
          </p:grpSpPr>
          <p:sp>
            <p:nvSpPr>
              <p:cNvPr id="35894" name="Text Box 41"/>
              <p:cNvSpPr txBox="1">
                <a:spLocks noChangeArrowheads="1"/>
              </p:cNvSpPr>
              <p:nvPr/>
            </p:nvSpPr>
            <p:spPr bwMode="auto">
              <a:xfrm>
                <a:off x="144" y="2545"/>
                <a:ext cx="192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A</a:t>
                </a:r>
                <a:endParaRPr lang="ru-RU" altLang="uk-UA" sz="1600"/>
              </a:p>
            </p:txBody>
          </p:sp>
          <p:sp>
            <p:nvSpPr>
              <p:cNvPr id="35895" name="Text Box 42"/>
              <p:cNvSpPr txBox="1">
                <a:spLocks noChangeArrowheads="1"/>
              </p:cNvSpPr>
              <p:nvPr/>
            </p:nvSpPr>
            <p:spPr bwMode="auto">
              <a:xfrm>
                <a:off x="1200" y="2304"/>
                <a:ext cx="192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C</a:t>
                </a:r>
                <a:endParaRPr lang="ru-RU" altLang="uk-UA" sz="1600"/>
              </a:p>
            </p:txBody>
          </p:sp>
          <p:sp>
            <p:nvSpPr>
              <p:cNvPr id="35896" name="Text Box 43"/>
              <p:cNvSpPr txBox="1">
                <a:spLocks noChangeArrowheads="1"/>
              </p:cNvSpPr>
              <p:nvPr/>
            </p:nvSpPr>
            <p:spPr bwMode="auto">
              <a:xfrm>
                <a:off x="912" y="2545"/>
                <a:ext cx="240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D</a:t>
                </a:r>
                <a:endParaRPr lang="ru-RU" altLang="uk-UA" sz="1600"/>
              </a:p>
            </p:txBody>
          </p:sp>
          <p:sp>
            <p:nvSpPr>
              <p:cNvPr id="35897" name="Text Box 44"/>
              <p:cNvSpPr txBox="1">
                <a:spLocks noChangeArrowheads="1"/>
              </p:cNvSpPr>
              <p:nvPr/>
            </p:nvSpPr>
            <p:spPr bwMode="auto">
              <a:xfrm>
                <a:off x="672" y="1728"/>
                <a:ext cx="240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S</a:t>
                </a:r>
                <a:endParaRPr lang="ru-RU" altLang="uk-UA" sz="1600"/>
              </a:p>
            </p:txBody>
          </p:sp>
        </p:grpSp>
      </p:grpSp>
      <p:grpSp>
        <p:nvGrpSpPr>
          <p:cNvPr id="35846" name="Group 45"/>
          <p:cNvGrpSpPr>
            <a:grpSpLocks/>
          </p:cNvGrpSpPr>
          <p:nvPr/>
        </p:nvGrpSpPr>
        <p:grpSpPr bwMode="auto">
          <a:xfrm>
            <a:off x="1822450" y="4314825"/>
            <a:ext cx="2146300" cy="1879600"/>
            <a:chOff x="1148" y="2718"/>
            <a:chExt cx="1352" cy="1184"/>
          </a:xfrm>
        </p:grpSpPr>
        <p:grpSp>
          <p:nvGrpSpPr>
            <p:cNvPr id="35879" name="Group 46"/>
            <p:cNvGrpSpPr>
              <a:grpSpLocks/>
            </p:cNvGrpSpPr>
            <p:nvPr/>
          </p:nvGrpSpPr>
          <p:grpSpPr bwMode="auto">
            <a:xfrm>
              <a:off x="1148" y="2718"/>
              <a:ext cx="1352" cy="1183"/>
              <a:chOff x="1296" y="1728"/>
              <a:chExt cx="720" cy="576"/>
            </a:xfrm>
          </p:grpSpPr>
          <p:sp>
            <p:nvSpPr>
              <p:cNvPr id="35883" name="Line 47"/>
              <p:cNvSpPr>
                <a:spLocks noChangeShapeType="1"/>
              </p:cNvSpPr>
              <p:nvPr/>
            </p:nvSpPr>
            <p:spPr bwMode="auto">
              <a:xfrm flipH="1">
                <a:off x="1536" y="1728"/>
                <a:ext cx="144" cy="43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grpSp>
            <p:nvGrpSpPr>
              <p:cNvPr id="35884" name="Group 48"/>
              <p:cNvGrpSpPr>
                <a:grpSpLocks/>
              </p:cNvGrpSpPr>
              <p:nvPr/>
            </p:nvGrpSpPr>
            <p:grpSpPr bwMode="auto">
              <a:xfrm>
                <a:off x="1296" y="1728"/>
                <a:ext cx="720" cy="576"/>
                <a:chOff x="1104" y="1824"/>
                <a:chExt cx="720" cy="576"/>
              </a:xfrm>
            </p:grpSpPr>
            <p:grpSp>
              <p:nvGrpSpPr>
                <p:cNvPr id="35885" name="Group 49"/>
                <p:cNvGrpSpPr>
                  <a:grpSpLocks/>
                </p:cNvGrpSpPr>
                <p:nvPr/>
              </p:nvGrpSpPr>
              <p:grpSpPr bwMode="auto">
                <a:xfrm>
                  <a:off x="1104" y="1824"/>
                  <a:ext cx="720" cy="576"/>
                  <a:chOff x="1104" y="1824"/>
                  <a:chExt cx="720" cy="576"/>
                </a:xfrm>
              </p:grpSpPr>
              <p:sp>
                <p:nvSpPr>
                  <p:cNvPr id="35890" name="Freeform 50"/>
                  <p:cNvSpPr>
                    <a:spLocks/>
                  </p:cNvSpPr>
                  <p:nvPr/>
                </p:nvSpPr>
                <p:spPr bwMode="auto">
                  <a:xfrm>
                    <a:off x="1104" y="1824"/>
                    <a:ext cx="720" cy="576"/>
                  </a:xfrm>
                  <a:custGeom>
                    <a:avLst/>
                    <a:gdLst>
                      <a:gd name="T0" fmla="*/ 0 w 720"/>
                      <a:gd name="T1" fmla="*/ 576 h 576"/>
                      <a:gd name="T2" fmla="*/ 384 w 720"/>
                      <a:gd name="T3" fmla="*/ 0 h 576"/>
                      <a:gd name="T4" fmla="*/ 720 w 720"/>
                      <a:gd name="T5" fmla="*/ 432 h 576"/>
                      <a:gd name="T6" fmla="*/ 480 w 720"/>
                      <a:gd name="T7" fmla="*/ 576 h 576"/>
                      <a:gd name="T8" fmla="*/ 0 w 720"/>
                      <a:gd name="T9" fmla="*/ 576 h 57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20"/>
                      <a:gd name="T16" fmla="*/ 0 h 576"/>
                      <a:gd name="T17" fmla="*/ 720 w 720"/>
                      <a:gd name="T18" fmla="*/ 576 h 57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20" h="576">
                        <a:moveTo>
                          <a:pt x="0" y="576"/>
                        </a:moveTo>
                        <a:lnTo>
                          <a:pt x="384" y="0"/>
                        </a:lnTo>
                        <a:lnTo>
                          <a:pt x="720" y="432"/>
                        </a:lnTo>
                        <a:lnTo>
                          <a:pt x="480" y="576"/>
                        </a:lnTo>
                        <a:lnTo>
                          <a:pt x="0" y="576"/>
                        </a:lnTo>
                        <a:close/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  <p:sp>
                <p:nvSpPr>
                  <p:cNvPr id="35891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1824"/>
                    <a:ext cx="96" cy="57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</p:grpSp>
            <p:sp>
              <p:nvSpPr>
                <p:cNvPr id="35886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1344" y="2256"/>
                  <a:ext cx="4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5887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1104" y="2256"/>
                  <a:ext cx="24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5888" name="Line 54"/>
                <p:cNvSpPr>
                  <a:spLocks noChangeShapeType="1"/>
                </p:cNvSpPr>
                <p:nvPr/>
              </p:nvSpPr>
              <p:spPr bwMode="auto">
                <a:xfrm>
                  <a:off x="1344" y="2256"/>
                  <a:ext cx="24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5889" name="Line 55"/>
                <p:cNvSpPr>
                  <a:spLocks noChangeShapeType="1"/>
                </p:cNvSpPr>
                <p:nvPr/>
              </p:nvSpPr>
              <p:spPr bwMode="auto">
                <a:xfrm>
                  <a:off x="1488" y="1824"/>
                  <a:ext cx="0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  <p:sp>
          <p:nvSpPr>
            <p:cNvPr id="35880" name="Freeform 56"/>
            <p:cNvSpPr>
              <a:spLocks/>
            </p:cNvSpPr>
            <p:nvPr/>
          </p:nvSpPr>
          <p:spPr bwMode="auto">
            <a:xfrm>
              <a:off x="1602" y="3004"/>
              <a:ext cx="720" cy="896"/>
            </a:xfrm>
            <a:custGeom>
              <a:avLst/>
              <a:gdLst>
                <a:gd name="T0" fmla="*/ 186 w 720"/>
                <a:gd name="T1" fmla="*/ 0 h 896"/>
                <a:gd name="T2" fmla="*/ 686 w 720"/>
                <a:gd name="T3" fmla="*/ 308 h 896"/>
                <a:gd name="T4" fmla="*/ 682 w 720"/>
                <a:gd name="T5" fmla="*/ 352 h 896"/>
                <a:gd name="T6" fmla="*/ 444 w 720"/>
                <a:gd name="T7" fmla="*/ 896 h 896"/>
                <a:gd name="T8" fmla="*/ 0 w 720"/>
                <a:gd name="T9" fmla="*/ 602 h 896"/>
                <a:gd name="T10" fmla="*/ 186 w 720"/>
                <a:gd name="T11" fmla="*/ 0 h 8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0"/>
                <a:gd name="T19" fmla="*/ 0 h 896"/>
                <a:gd name="T20" fmla="*/ 720 w 720"/>
                <a:gd name="T21" fmla="*/ 896 h 8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0" h="896">
                  <a:moveTo>
                    <a:pt x="186" y="0"/>
                  </a:moveTo>
                  <a:lnTo>
                    <a:pt x="686" y="308"/>
                  </a:lnTo>
                  <a:cubicBezTo>
                    <a:pt x="711" y="316"/>
                    <a:pt x="720" y="259"/>
                    <a:pt x="682" y="352"/>
                  </a:cubicBezTo>
                  <a:lnTo>
                    <a:pt x="444" y="896"/>
                  </a:lnTo>
                  <a:lnTo>
                    <a:pt x="0" y="602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35881" name="Freeform 57"/>
            <p:cNvSpPr>
              <a:spLocks/>
            </p:cNvSpPr>
            <p:nvPr/>
          </p:nvSpPr>
          <p:spPr bwMode="auto">
            <a:xfrm>
              <a:off x="2049" y="3320"/>
              <a:ext cx="243" cy="582"/>
            </a:xfrm>
            <a:custGeom>
              <a:avLst/>
              <a:gdLst>
                <a:gd name="T0" fmla="*/ 0 w 243"/>
                <a:gd name="T1" fmla="*/ 582 h 582"/>
                <a:gd name="T2" fmla="*/ 243 w 243"/>
                <a:gd name="T3" fmla="*/ 0 h 582"/>
                <a:gd name="T4" fmla="*/ 0 60000 65536"/>
                <a:gd name="T5" fmla="*/ 0 60000 65536"/>
                <a:gd name="T6" fmla="*/ 0 w 243"/>
                <a:gd name="T7" fmla="*/ 0 h 582"/>
                <a:gd name="T8" fmla="*/ 243 w 243"/>
                <a:gd name="T9" fmla="*/ 582 h 5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3" h="582">
                  <a:moveTo>
                    <a:pt x="0" y="582"/>
                  </a:moveTo>
                  <a:lnTo>
                    <a:pt x="24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35882" name="Freeform 58"/>
            <p:cNvSpPr>
              <a:spLocks/>
            </p:cNvSpPr>
            <p:nvPr/>
          </p:nvSpPr>
          <p:spPr bwMode="auto">
            <a:xfrm>
              <a:off x="1784" y="3000"/>
              <a:ext cx="520" cy="320"/>
            </a:xfrm>
            <a:custGeom>
              <a:avLst/>
              <a:gdLst>
                <a:gd name="T0" fmla="*/ 0 w 520"/>
                <a:gd name="T1" fmla="*/ 0 h 320"/>
                <a:gd name="T2" fmla="*/ 520 w 520"/>
                <a:gd name="T3" fmla="*/ 320 h 320"/>
                <a:gd name="T4" fmla="*/ 0 60000 65536"/>
                <a:gd name="T5" fmla="*/ 0 60000 65536"/>
                <a:gd name="T6" fmla="*/ 0 w 520"/>
                <a:gd name="T7" fmla="*/ 0 h 320"/>
                <a:gd name="T8" fmla="*/ 520 w 520"/>
                <a:gd name="T9" fmla="*/ 320 h 3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0" h="320">
                  <a:moveTo>
                    <a:pt x="0" y="0"/>
                  </a:moveTo>
                  <a:lnTo>
                    <a:pt x="520" y="32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k-UA"/>
            </a:p>
          </p:txBody>
        </p:sp>
      </p:grpSp>
      <p:grpSp>
        <p:nvGrpSpPr>
          <p:cNvPr id="35847" name="Group 59"/>
          <p:cNvGrpSpPr>
            <a:grpSpLocks/>
          </p:cNvGrpSpPr>
          <p:nvPr/>
        </p:nvGrpSpPr>
        <p:grpSpPr bwMode="auto">
          <a:xfrm>
            <a:off x="1447800" y="4038600"/>
            <a:ext cx="3048000" cy="2428875"/>
            <a:chOff x="144" y="1728"/>
            <a:chExt cx="1248" cy="948"/>
          </a:xfrm>
        </p:grpSpPr>
        <p:sp>
          <p:nvSpPr>
            <p:cNvPr id="35873" name="Text Box 60"/>
            <p:cNvSpPr txBox="1">
              <a:spLocks noChangeArrowheads="1"/>
            </p:cNvSpPr>
            <p:nvPr/>
          </p:nvSpPr>
          <p:spPr bwMode="auto">
            <a:xfrm>
              <a:off x="432" y="2305"/>
              <a:ext cx="192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1600"/>
                <a:t>B</a:t>
              </a:r>
              <a:endParaRPr lang="ru-RU" altLang="uk-UA" sz="1600"/>
            </a:p>
          </p:txBody>
        </p:sp>
        <p:grpSp>
          <p:nvGrpSpPr>
            <p:cNvPr id="35874" name="Group 61"/>
            <p:cNvGrpSpPr>
              <a:grpSpLocks/>
            </p:cNvGrpSpPr>
            <p:nvPr/>
          </p:nvGrpSpPr>
          <p:grpSpPr bwMode="auto">
            <a:xfrm>
              <a:off x="144" y="1728"/>
              <a:ext cx="1248" cy="948"/>
              <a:chOff x="144" y="1728"/>
              <a:chExt cx="1248" cy="948"/>
            </a:xfrm>
          </p:grpSpPr>
          <p:sp>
            <p:nvSpPr>
              <p:cNvPr id="35875" name="Text Box 62"/>
              <p:cNvSpPr txBox="1">
                <a:spLocks noChangeArrowheads="1"/>
              </p:cNvSpPr>
              <p:nvPr/>
            </p:nvSpPr>
            <p:spPr bwMode="auto">
              <a:xfrm>
                <a:off x="144" y="2544"/>
                <a:ext cx="19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A</a:t>
                </a:r>
                <a:endParaRPr lang="ru-RU" altLang="uk-UA" sz="1600"/>
              </a:p>
            </p:txBody>
          </p:sp>
          <p:sp>
            <p:nvSpPr>
              <p:cNvPr id="35876" name="Text Box 63"/>
              <p:cNvSpPr txBox="1">
                <a:spLocks noChangeArrowheads="1"/>
              </p:cNvSpPr>
              <p:nvPr/>
            </p:nvSpPr>
            <p:spPr bwMode="auto">
              <a:xfrm>
                <a:off x="1200" y="2305"/>
                <a:ext cx="19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C</a:t>
                </a:r>
                <a:endParaRPr lang="ru-RU" altLang="uk-UA" sz="1600"/>
              </a:p>
            </p:txBody>
          </p:sp>
          <p:sp>
            <p:nvSpPr>
              <p:cNvPr id="35877" name="Text Box 64"/>
              <p:cNvSpPr txBox="1">
                <a:spLocks noChangeArrowheads="1"/>
              </p:cNvSpPr>
              <p:nvPr/>
            </p:nvSpPr>
            <p:spPr bwMode="auto">
              <a:xfrm>
                <a:off x="912" y="2544"/>
                <a:ext cx="240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D</a:t>
                </a:r>
                <a:endParaRPr lang="ru-RU" altLang="uk-UA" sz="1600"/>
              </a:p>
            </p:txBody>
          </p:sp>
          <p:sp>
            <p:nvSpPr>
              <p:cNvPr id="35878" name="Text Box 65"/>
              <p:cNvSpPr txBox="1">
                <a:spLocks noChangeArrowheads="1"/>
              </p:cNvSpPr>
              <p:nvPr/>
            </p:nvSpPr>
            <p:spPr bwMode="auto">
              <a:xfrm>
                <a:off x="672" y="1728"/>
                <a:ext cx="240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S</a:t>
                </a:r>
                <a:endParaRPr lang="ru-RU" altLang="uk-UA" sz="1600"/>
              </a:p>
            </p:txBody>
          </p:sp>
        </p:grpSp>
      </p:grpSp>
      <p:grpSp>
        <p:nvGrpSpPr>
          <p:cNvPr id="35848" name="Group 66"/>
          <p:cNvGrpSpPr>
            <a:grpSpLocks/>
          </p:cNvGrpSpPr>
          <p:nvPr/>
        </p:nvGrpSpPr>
        <p:grpSpPr bwMode="auto">
          <a:xfrm>
            <a:off x="4800600" y="4038600"/>
            <a:ext cx="3276600" cy="2357438"/>
            <a:chOff x="3024" y="2544"/>
            <a:chExt cx="2064" cy="1485"/>
          </a:xfrm>
        </p:grpSpPr>
        <p:grpSp>
          <p:nvGrpSpPr>
            <p:cNvPr id="35854" name="Group 67"/>
            <p:cNvGrpSpPr>
              <a:grpSpLocks/>
            </p:cNvGrpSpPr>
            <p:nvPr/>
          </p:nvGrpSpPr>
          <p:grpSpPr bwMode="auto">
            <a:xfrm>
              <a:off x="3310" y="2673"/>
              <a:ext cx="1429" cy="1198"/>
              <a:chOff x="2928" y="1728"/>
              <a:chExt cx="720" cy="576"/>
            </a:xfrm>
          </p:grpSpPr>
          <p:grpSp>
            <p:nvGrpSpPr>
              <p:cNvPr id="35861" name="Group 68"/>
              <p:cNvGrpSpPr>
                <a:grpSpLocks/>
              </p:cNvGrpSpPr>
              <p:nvPr/>
            </p:nvGrpSpPr>
            <p:grpSpPr bwMode="auto">
              <a:xfrm>
                <a:off x="2928" y="1728"/>
                <a:ext cx="720" cy="576"/>
                <a:chOff x="1296" y="1728"/>
                <a:chExt cx="720" cy="576"/>
              </a:xfrm>
            </p:grpSpPr>
            <p:sp>
              <p:nvSpPr>
                <p:cNvPr id="35864" name="Line 69"/>
                <p:cNvSpPr>
                  <a:spLocks noChangeShapeType="1"/>
                </p:cNvSpPr>
                <p:nvPr/>
              </p:nvSpPr>
              <p:spPr bwMode="auto">
                <a:xfrm flipH="1">
                  <a:off x="1536" y="1728"/>
                  <a:ext cx="144" cy="43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grpSp>
              <p:nvGrpSpPr>
                <p:cNvPr id="35865" name="Group 70"/>
                <p:cNvGrpSpPr>
                  <a:grpSpLocks/>
                </p:cNvGrpSpPr>
                <p:nvPr/>
              </p:nvGrpSpPr>
              <p:grpSpPr bwMode="auto">
                <a:xfrm>
                  <a:off x="1296" y="1728"/>
                  <a:ext cx="720" cy="576"/>
                  <a:chOff x="1104" y="1824"/>
                  <a:chExt cx="720" cy="576"/>
                </a:xfrm>
              </p:grpSpPr>
              <p:grpSp>
                <p:nvGrpSpPr>
                  <p:cNvPr id="35866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1104" y="1824"/>
                    <a:ext cx="720" cy="576"/>
                    <a:chOff x="1104" y="1824"/>
                    <a:chExt cx="720" cy="576"/>
                  </a:xfrm>
                </p:grpSpPr>
                <p:sp>
                  <p:nvSpPr>
                    <p:cNvPr id="35871" name="Freeform 72"/>
                    <p:cNvSpPr>
                      <a:spLocks/>
                    </p:cNvSpPr>
                    <p:nvPr/>
                  </p:nvSpPr>
                  <p:spPr bwMode="auto">
                    <a:xfrm>
                      <a:off x="1104" y="1824"/>
                      <a:ext cx="720" cy="576"/>
                    </a:xfrm>
                    <a:custGeom>
                      <a:avLst/>
                      <a:gdLst>
                        <a:gd name="T0" fmla="*/ 0 w 720"/>
                        <a:gd name="T1" fmla="*/ 576 h 576"/>
                        <a:gd name="T2" fmla="*/ 384 w 720"/>
                        <a:gd name="T3" fmla="*/ 0 h 576"/>
                        <a:gd name="T4" fmla="*/ 720 w 720"/>
                        <a:gd name="T5" fmla="*/ 432 h 576"/>
                        <a:gd name="T6" fmla="*/ 480 w 720"/>
                        <a:gd name="T7" fmla="*/ 576 h 576"/>
                        <a:gd name="T8" fmla="*/ 0 w 720"/>
                        <a:gd name="T9" fmla="*/ 576 h 57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20"/>
                        <a:gd name="T16" fmla="*/ 0 h 576"/>
                        <a:gd name="T17" fmla="*/ 720 w 720"/>
                        <a:gd name="T18" fmla="*/ 576 h 57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20" h="576">
                          <a:moveTo>
                            <a:pt x="0" y="576"/>
                          </a:moveTo>
                          <a:lnTo>
                            <a:pt x="384" y="0"/>
                          </a:lnTo>
                          <a:lnTo>
                            <a:pt x="720" y="432"/>
                          </a:lnTo>
                          <a:lnTo>
                            <a:pt x="480" y="576"/>
                          </a:lnTo>
                          <a:lnTo>
                            <a:pt x="0" y="576"/>
                          </a:lnTo>
                          <a:close/>
                        </a:path>
                      </a:pathLst>
                    </a:custGeom>
                    <a:noFill/>
                    <a:ln w="158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35872" name="Line 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1824"/>
                      <a:ext cx="96" cy="57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uk-UA"/>
                    </a:p>
                  </p:txBody>
                </p:sp>
              </p:grpSp>
              <p:sp>
                <p:nvSpPr>
                  <p:cNvPr id="35867" name="Line 7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44" y="2256"/>
                    <a:ext cx="4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  <p:sp>
                <p:nvSpPr>
                  <p:cNvPr id="35868" name="Line 7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04" y="2256"/>
                    <a:ext cx="24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  <p:sp>
                <p:nvSpPr>
                  <p:cNvPr id="35869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2256"/>
                    <a:ext cx="24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  <p:sp>
                <p:nvSpPr>
                  <p:cNvPr id="35870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1824"/>
                    <a:ext cx="0" cy="52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</p:grpSp>
          </p:grpSp>
          <p:sp>
            <p:nvSpPr>
              <p:cNvPr id="35862" name="Freeform 78"/>
              <p:cNvSpPr>
                <a:spLocks/>
              </p:cNvSpPr>
              <p:nvPr/>
            </p:nvSpPr>
            <p:spPr bwMode="auto">
              <a:xfrm>
                <a:off x="3168" y="2064"/>
                <a:ext cx="384" cy="240"/>
              </a:xfrm>
              <a:custGeom>
                <a:avLst/>
                <a:gdLst>
                  <a:gd name="T0" fmla="*/ 0 w 384"/>
                  <a:gd name="T1" fmla="*/ 96 h 240"/>
                  <a:gd name="T2" fmla="*/ 384 w 384"/>
                  <a:gd name="T3" fmla="*/ 0 h 240"/>
                  <a:gd name="T4" fmla="*/ 240 w 384"/>
                  <a:gd name="T5" fmla="*/ 240 h 240"/>
                  <a:gd name="T6" fmla="*/ 0 w 384"/>
                  <a:gd name="T7" fmla="*/ 96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240"/>
                  <a:gd name="T14" fmla="*/ 384 w 384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240">
                    <a:moveTo>
                      <a:pt x="0" y="96"/>
                    </a:moveTo>
                    <a:lnTo>
                      <a:pt x="384" y="0"/>
                    </a:lnTo>
                    <a:lnTo>
                      <a:pt x="240" y="240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35863" name="Line 79"/>
              <p:cNvSpPr>
                <a:spLocks noChangeShapeType="1"/>
              </p:cNvSpPr>
              <p:nvPr/>
            </p:nvSpPr>
            <p:spPr bwMode="auto">
              <a:xfrm flipV="1">
                <a:off x="3408" y="2064"/>
                <a:ext cx="144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  <p:sp>
          <p:nvSpPr>
            <p:cNvPr id="35855" name="Text Box 80"/>
            <p:cNvSpPr txBox="1">
              <a:spLocks noChangeArrowheads="1"/>
            </p:cNvSpPr>
            <p:nvPr/>
          </p:nvSpPr>
          <p:spPr bwMode="auto">
            <a:xfrm>
              <a:off x="3648" y="3360"/>
              <a:ext cx="31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1600"/>
                <a:t>B</a:t>
              </a:r>
              <a:endParaRPr lang="ru-RU" altLang="uk-UA" sz="1600"/>
            </a:p>
          </p:txBody>
        </p:sp>
        <p:grpSp>
          <p:nvGrpSpPr>
            <p:cNvPr id="35856" name="Group 81"/>
            <p:cNvGrpSpPr>
              <a:grpSpLocks/>
            </p:cNvGrpSpPr>
            <p:nvPr/>
          </p:nvGrpSpPr>
          <p:grpSpPr bwMode="auto">
            <a:xfrm>
              <a:off x="3024" y="2544"/>
              <a:ext cx="2064" cy="1485"/>
              <a:chOff x="144" y="1728"/>
              <a:chExt cx="1248" cy="952"/>
            </a:xfrm>
          </p:grpSpPr>
          <p:sp>
            <p:nvSpPr>
              <p:cNvPr id="35857" name="Text Box 82"/>
              <p:cNvSpPr txBox="1">
                <a:spLocks noChangeArrowheads="1"/>
              </p:cNvSpPr>
              <p:nvPr/>
            </p:nvSpPr>
            <p:spPr bwMode="auto">
              <a:xfrm>
                <a:off x="144" y="2544"/>
                <a:ext cx="192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A</a:t>
                </a:r>
                <a:endParaRPr lang="ru-RU" altLang="uk-UA" sz="1600"/>
              </a:p>
            </p:txBody>
          </p:sp>
          <p:sp>
            <p:nvSpPr>
              <p:cNvPr id="35858" name="Text Box 83"/>
              <p:cNvSpPr txBox="1">
                <a:spLocks noChangeArrowheads="1"/>
              </p:cNvSpPr>
              <p:nvPr/>
            </p:nvSpPr>
            <p:spPr bwMode="auto">
              <a:xfrm>
                <a:off x="1200" y="2304"/>
                <a:ext cx="192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C</a:t>
                </a:r>
                <a:endParaRPr lang="ru-RU" altLang="uk-UA" sz="1600"/>
              </a:p>
            </p:txBody>
          </p:sp>
          <p:sp>
            <p:nvSpPr>
              <p:cNvPr id="35859" name="Text Box 84"/>
              <p:cNvSpPr txBox="1">
                <a:spLocks noChangeArrowheads="1"/>
              </p:cNvSpPr>
              <p:nvPr/>
            </p:nvSpPr>
            <p:spPr bwMode="auto">
              <a:xfrm>
                <a:off x="912" y="2544"/>
                <a:ext cx="240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D</a:t>
                </a:r>
                <a:endParaRPr lang="ru-RU" altLang="uk-UA" sz="1600"/>
              </a:p>
            </p:txBody>
          </p:sp>
          <p:sp>
            <p:nvSpPr>
              <p:cNvPr id="35860" name="Text Box 85"/>
              <p:cNvSpPr txBox="1">
                <a:spLocks noChangeArrowheads="1"/>
              </p:cNvSpPr>
              <p:nvPr/>
            </p:nvSpPr>
            <p:spPr bwMode="auto">
              <a:xfrm>
                <a:off x="672" y="1728"/>
                <a:ext cx="240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S</a:t>
                </a:r>
                <a:endParaRPr lang="ru-RU" altLang="uk-UA" sz="1600"/>
              </a:p>
            </p:txBody>
          </p:sp>
        </p:grpSp>
      </p:grpSp>
      <p:sp>
        <p:nvSpPr>
          <p:cNvPr id="44118" name="Text Box 86"/>
          <p:cNvSpPr txBox="1">
            <a:spLocks noChangeArrowheads="1"/>
          </p:cNvSpPr>
          <p:nvPr/>
        </p:nvSpPr>
        <p:spPr bwMode="auto">
          <a:xfrm>
            <a:off x="1905000" y="152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uk-UA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Дайте відповіді на питання тесту</a:t>
            </a:r>
            <a:endParaRPr lang="ru-RU" altLang="uk-UA" b="1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850" name="AutoShape 8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1</a:t>
            </a:r>
          </a:p>
        </p:txBody>
      </p:sp>
      <p:sp>
        <p:nvSpPr>
          <p:cNvPr id="35851" name="AutoShape 8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3</a:t>
            </a:r>
          </a:p>
        </p:txBody>
      </p:sp>
      <p:sp>
        <p:nvSpPr>
          <p:cNvPr id="35852" name="AutoShape 8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2</a:t>
            </a:r>
          </a:p>
        </p:txBody>
      </p:sp>
      <p:sp>
        <p:nvSpPr>
          <p:cNvPr id="35853" name="AutoShape 9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4</a:t>
            </a:r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250825" y="692150"/>
            <a:ext cx="8137525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uk-UA" sz="1800" b="1"/>
              <a:t>2.На якому малюнку зображено переріз піраміди площиною,яка проходить через діагональ основи</a:t>
            </a:r>
            <a:r>
              <a:rPr lang="en-US" altLang="uk-UA" sz="1800" b="1"/>
              <a:t> BD </a:t>
            </a:r>
            <a:r>
              <a:rPr lang="ru-RU" altLang="uk-UA" sz="1800" b="1"/>
              <a:t>паралельно ребру </a:t>
            </a:r>
            <a:r>
              <a:rPr lang="en-US" altLang="uk-UA" sz="1800" b="1"/>
              <a:t>SA</a:t>
            </a:r>
            <a:r>
              <a:rPr lang="ru-RU" altLang="uk-UA" sz="1800" b="1"/>
              <a:t>?</a:t>
            </a:r>
          </a:p>
          <a:p>
            <a:pPr>
              <a:spcBef>
                <a:spcPct val="50000"/>
              </a:spcBef>
            </a:pPr>
            <a:endParaRPr lang="ru-RU" altLang="uk-UA" sz="1800" b="1"/>
          </a:p>
        </p:txBody>
      </p:sp>
    </p:spTree>
    <p:extLst>
      <p:ext uri="{BB962C8B-B14F-4D97-AF65-F5344CB8AC3E}">
        <p14:creationId xmlns:p14="http://schemas.microsoft.com/office/powerpoint/2010/main" val="7613975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6106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uk-UA" sz="2000"/>
              <a:t>2.На якому малюнку зображено переріз піраміди площиною,яка проходить через діагональ основи</a:t>
            </a:r>
            <a:r>
              <a:rPr lang="en-US" altLang="uk-UA" sz="2000"/>
              <a:t> BD </a:t>
            </a:r>
            <a:r>
              <a:rPr lang="ru-RU" altLang="uk-UA" sz="2000"/>
              <a:t>паралельно ребру </a:t>
            </a:r>
            <a:r>
              <a:rPr lang="en-US" altLang="uk-UA" sz="2000"/>
              <a:t>SA</a:t>
            </a:r>
            <a:r>
              <a:rPr lang="ru-RU" altLang="uk-UA" sz="2000"/>
              <a:t>?</a:t>
            </a:r>
          </a:p>
          <a:p>
            <a:pPr algn="l" eaLnBrk="1" hangingPunct="1">
              <a:spcBef>
                <a:spcPct val="50000"/>
              </a:spcBef>
            </a:pPr>
            <a:endParaRPr lang="ru-RU" altLang="uk-UA" sz="2000"/>
          </a:p>
        </p:txBody>
      </p:sp>
      <p:grpSp>
        <p:nvGrpSpPr>
          <p:cNvPr id="36867" name="Group 3"/>
          <p:cNvGrpSpPr>
            <a:grpSpLocks/>
          </p:cNvGrpSpPr>
          <p:nvPr/>
        </p:nvGrpSpPr>
        <p:grpSpPr bwMode="auto">
          <a:xfrm>
            <a:off x="971550" y="1557338"/>
            <a:ext cx="3048000" cy="2422525"/>
            <a:chOff x="1344" y="1728"/>
            <a:chExt cx="1248" cy="993"/>
          </a:xfrm>
        </p:grpSpPr>
        <p:grpSp>
          <p:nvGrpSpPr>
            <p:cNvPr id="36934" name="Group 4"/>
            <p:cNvGrpSpPr>
              <a:grpSpLocks/>
            </p:cNvGrpSpPr>
            <p:nvPr/>
          </p:nvGrpSpPr>
          <p:grpSpPr bwMode="auto">
            <a:xfrm>
              <a:off x="1488" y="1872"/>
              <a:ext cx="912" cy="768"/>
              <a:chOff x="1152" y="1728"/>
              <a:chExt cx="720" cy="576"/>
            </a:xfrm>
          </p:grpSpPr>
          <p:grpSp>
            <p:nvGrpSpPr>
              <p:cNvPr id="36942" name="Group 5"/>
              <p:cNvGrpSpPr>
                <a:grpSpLocks/>
              </p:cNvGrpSpPr>
              <p:nvPr/>
            </p:nvGrpSpPr>
            <p:grpSpPr bwMode="auto">
              <a:xfrm>
                <a:off x="1152" y="1728"/>
                <a:ext cx="720" cy="576"/>
                <a:chOff x="1152" y="1728"/>
                <a:chExt cx="720" cy="576"/>
              </a:xfrm>
            </p:grpSpPr>
            <p:grpSp>
              <p:nvGrpSpPr>
                <p:cNvPr id="36944" name="Group 6"/>
                <p:cNvGrpSpPr>
                  <a:grpSpLocks/>
                </p:cNvGrpSpPr>
                <p:nvPr/>
              </p:nvGrpSpPr>
              <p:grpSpPr bwMode="auto">
                <a:xfrm>
                  <a:off x="1152" y="1728"/>
                  <a:ext cx="720" cy="576"/>
                  <a:chOff x="1296" y="1728"/>
                  <a:chExt cx="720" cy="576"/>
                </a:xfrm>
              </p:grpSpPr>
              <p:sp>
                <p:nvSpPr>
                  <p:cNvPr id="36946" name="Line 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1728"/>
                    <a:ext cx="144" cy="43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  <p:grpSp>
                <p:nvGrpSpPr>
                  <p:cNvPr id="36947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1296" y="1728"/>
                    <a:ext cx="720" cy="576"/>
                    <a:chOff x="1104" y="1824"/>
                    <a:chExt cx="720" cy="576"/>
                  </a:xfrm>
                </p:grpSpPr>
                <p:grpSp>
                  <p:nvGrpSpPr>
                    <p:cNvPr id="36948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04" y="1824"/>
                      <a:ext cx="720" cy="576"/>
                      <a:chOff x="1104" y="1824"/>
                      <a:chExt cx="720" cy="576"/>
                    </a:xfrm>
                  </p:grpSpPr>
                  <p:sp>
                    <p:nvSpPr>
                      <p:cNvPr id="36953" name="Freeform 1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04" y="1824"/>
                        <a:ext cx="720" cy="576"/>
                      </a:xfrm>
                      <a:custGeom>
                        <a:avLst/>
                        <a:gdLst>
                          <a:gd name="T0" fmla="*/ 0 w 720"/>
                          <a:gd name="T1" fmla="*/ 576 h 576"/>
                          <a:gd name="T2" fmla="*/ 384 w 720"/>
                          <a:gd name="T3" fmla="*/ 0 h 576"/>
                          <a:gd name="T4" fmla="*/ 720 w 720"/>
                          <a:gd name="T5" fmla="*/ 432 h 576"/>
                          <a:gd name="T6" fmla="*/ 480 w 720"/>
                          <a:gd name="T7" fmla="*/ 576 h 576"/>
                          <a:gd name="T8" fmla="*/ 0 w 720"/>
                          <a:gd name="T9" fmla="*/ 576 h 57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720"/>
                          <a:gd name="T16" fmla="*/ 0 h 576"/>
                          <a:gd name="T17" fmla="*/ 720 w 720"/>
                          <a:gd name="T18" fmla="*/ 576 h 57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720" h="576">
                            <a:moveTo>
                              <a:pt x="0" y="576"/>
                            </a:moveTo>
                            <a:lnTo>
                              <a:pt x="384" y="0"/>
                            </a:lnTo>
                            <a:lnTo>
                              <a:pt x="720" y="432"/>
                            </a:lnTo>
                            <a:lnTo>
                              <a:pt x="480" y="576"/>
                            </a:lnTo>
                            <a:lnTo>
                              <a:pt x="0" y="576"/>
                            </a:lnTo>
                            <a:close/>
                          </a:path>
                        </a:pathLst>
                      </a:custGeom>
                      <a:noFill/>
                      <a:ln w="158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/>
                      <a:lstStyle/>
                      <a:p>
                        <a:endParaRPr lang="uk-UA"/>
                      </a:p>
                    </p:txBody>
                  </p:sp>
                  <p:sp>
                    <p:nvSpPr>
                      <p:cNvPr id="36954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88" y="1824"/>
                        <a:ext cx="96" cy="576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/>
                      <a:lstStyle/>
                      <a:p>
                        <a:endParaRPr lang="uk-UA"/>
                      </a:p>
                    </p:txBody>
                  </p:sp>
                </p:grpSp>
                <p:sp>
                  <p:nvSpPr>
                    <p:cNvPr id="36949" name="Line 1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44" y="2256"/>
                      <a:ext cx="4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36950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104" y="2256"/>
                      <a:ext cx="24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36951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2256"/>
                      <a:ext cx="24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36952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1824"/>
                      <a:ext cx="0" cy="52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uk-UA"/>
                    </a:p>
                  </p:txBody>
                </p:sp>
              </p:grpSp>
            </p:grpSp>
            <p:sp>
              <p:nvSpPr>
                <p:cNvPr id="36945" name="Freeform 16"/>
                <p:cNvSpPr>
                  <a:spLocks/>
                </p:cNvSpPr>
                <p:nvPr/>
              </p:nvSpPr>
              <p:spPr bwMode="auto">
                <a:xfrm rot="690009">
                  <a:off x="1395" y="1920"/>
                  <a:ext cx="288" cy="374"/>
                </a:xfrm>
                <a:custGeom>
                  <a:avLst/>
                  <a:gdLst>
                    <a:gd name="T0" fmla="*/ 0 w 240"/>
                    <a:gd name="T1" fmla="*/ 2 h 480"/>
                    <a:gd name="T2" fmla="*/ 11065 w 240"/>
                    <a:gd name="T3" fmla="*/ 0 h 480"/>
                    <a:gd name="T4" fmla="*/ 11065 w 240"/>
                    <a:gd name="T5" fmla="*/ 2 h 480"/>
                    <a:gd name="T6" fmla="*/ 0 w 240"/>
                    <a:gd name="T7" fmla="*/ 2 h 48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0"/>
                    <a:gd name="T13" fmla="*/ 0 h 480"/>
                    <a:gd name="T14" fmla="*/ 240 w 240"/>
                    <a:gd name="T15" fmla="*/ 480 h 48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0" h="480">
                      <a:moveTo>
                        <a:pt x="0" y="336"/>
                      </a:moveTo>
                      <a:lnTo>
                        <a:pt x="240" y="0"/>
                      </a:lnTo>
                      <a:lnTo>
                        <a:pt x="240" y="480"/>
                      </a:lnTo>
                      <a:lnTo>
                        <a:pt x="0" y="336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158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36943" name="Line 17"/>
              <p:cNvSpPr>
                <a:spLocks noChangeShapeType="1"/>
              </p:cNvSpPr>
              <p:nvPr/>
            </p:nvSpPr>
            <p:spPr bwMode="auto">
              <a:xfrm rot="21333396" flipV="1">
                <a:off x="1632" y="1968"/>
                <a:ext cx="96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  <p:grpSp>
          <p:nvGrpSpPr>
            <p:cNvPr id="36935" name="Group 18"/>
            <p:cNvGrpSpPr>
              <a:grpSpLocks/>
            </p:cNvGrpSpPr>
            <p:nvPr/>
          </p:nvGrpSpPr>
          <p:grpSpPr bwMode="auto">
            <a:xfrm>
              <a:off x="1344" y="1728"/>
              <a:ext cx="1248" cy="993"/>
              <a:chOff x="144" y="1728"/>
              <a:chExt cx="1248" cy="948"/>
            </a:xfrm>
          </p:grpSpPr>
          <p:sp>
            <p:nvSpPr>
              <p:cNvPr id="36936" name="Text Box 19"/>
              <p:cNvSpPr txBox="1">
                <a:spLocks noChangeArrowheads="1"/>
              </p:cNvSpPr>
              <p:nvPr/>
            </p:nvSpPr>
            <p:spPr bwMode="auto">
              <a:xfrm>
                <a:off x="432" y="2304"/>
                <a:ext cx="19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B</a:t>
                </a:r>
                <a:endParaRPr lang="ru-RU" altLang="uk-UA" sz="1600"/>
              </a:p>
            </p:txBody>
          </p:sp>
          <p:grpSp>
            <p:nvGrpSpPr>
              <p:cNvPr id="36937" name="Group 20"/>
              <p:cNvGrpSpPr>
                <a:grpSpLocks/>
              </p:cNvGrpSpPr>
              <p:nvPr/>
            </p:nvGrpSpPr>
            <p:grpSpPr bwMode="auto">
              <a:xfrm>
                <a:off x="144" y="1728"/>
                <a:ext cx="1248" cy="948"/>
                <a:chOff x="144" y="1728"/>
                <a:chExt cx="1248" cy="948"/>
              </a:xfrm>
            </p:grpSpPr>
            <p:sp>
              <p:nvSpPr>
                <p:cNvPr id="36938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44" y="2545"/>
                  <a:ext cx="192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1600"/>
                    <a:t>A</a:t>
                  </a:r>
                  <a:endParaRPr lang="ru-RU" altLang="uk-UA" sz="1600"/>
                </a:p>
              </p:txBody>
            </p:sp>
            <p:sp>
              <p:nvSpPr>
                <p:cNvPr id="36939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200" y="2304"/>
                  <a:ext cx="192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1600"/>
                    <a:t>C</a:t>
                  </a:r>
                  <a:endParaRPr lang="ru-RU" altLang="uk-UA" sz="1600"/>
                </a:p>
              </p:txBody>
            </p:sp>
            <p:sp>
              <p:nvSpPr>
                <p:cNvPr id="3694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912" y="2545"/>
                  <a:ext cx="240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1600"/>
                    <a:t>D</a:t>
                  </a:r>
                  <a:endParaRPr lang="ru-RU" altLang="uk-UA" sz="1600"/>
                </a:p>
              </p:txBody>
            </p:sp>
            <p:sp>
              <p:nvSpPr>
                <p:cNvPr id="36941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672" y="1728"/>
                  <a:ext cx="240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1600"/>
                    <a:t>S</a:t>
                  </a:r>
                  <a:endParaRPr lang="ru-RU" altLang="uk-UA" sz="1600"/>
                </a:p>
              </p:txBody>
            </p:sp>
          </p:grpSp>
        </p:grpSp>
      </p:grpSp>
      <p:grpSp>
        <p:nvGrpSpPr>
          <p:cNvPr id="36868" name="Group 25"/>
          <p:cNvGrpSpPr>
            <a:grpSpLocks/>
          </p:cNvGrpSpPr>
          <p:nvPr/>
        </p:nvGrpSpPr>
        <p:grpSpPr bwMode="auto">
          <a:xfrm>
            <a:off x="5508625" y="1773238"/>
            <a:ext cx="2228850" cy="1890712"/>
            <a:chOff x="1122" y="1037"/>
            <a:chExt cx="1404" cy="1191"/>
          </a:xfrm>
        </p:grpSpPr>
        <p:grpSp>
          <p:nvGrpSpPr>
            <p:cNvPr id="36922" name="Group 26"/>
            <p:cNvGrpSpPr>
              <a:grpSpLocks/>
            </p:cNvGrpSpPr>
            <p:nvPr/>
          </p:nvGrpSpPr>
          <p:grpSpPr bwMode="auto">
            <a:xfrm>
              <a:off x="1122" y="1037"/>
              <a:ext cx="1404" cy="1180"/>
              <a:chOff x="1296" y="1728"/>
              <a:chExt cx="720" cy="576"/>
            </a:xfrm>
          </p:grpSpPr>
          <p:sp>
            <p:nvSpPr>
              <p:cNvPr id="36925" name="Line 27"/>
              <p:cNvSpPr>
                <a:spLocks noChangeShapeType="1"/>
              </p:cNvSpPr>
              <p:nvPr/>
            </p:nvSpPr>
            <p:spPr bwMode="auto">
              <a:xfrm flipH="1">
                <a:off x="1536" y="1728"/>
                <a:ext cx="144" cy="43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grpSp>
            <p:nvGrpSpPr>
              <p:cNvPr id="36926" name="Group 28"/>
              <p:cNvGrpSpPr>
                <a:grpSpLocks/>
              </p:cNvGrpSpPr>
              <p:nvPr/>
            </p:nvGrpSpPr>
            <p:grpSpPr bwMode="auto">
              <a:xfrm>
                <a:off x="1296" y="1728"/>
                <a:ext cx="720" cy="576"/>
                <a:chOff x="1104" y="1824"/>
                <a:chExt cx="720" cy="576"/>
              </a:xfrm>
            </p:grpSpPr>
            <p:grpSp>
              <p:nvGrpSpPr>
                <p:cNvPr id="36927" name="Group 29"/>
                <p:cNvGrpSpPr>
                  <a:grpSpLocks/>
                </p:cNvGrpSpPr>
                <p:nvPr/>
              </p:nvGrpSpPr>
              <p:grpSpPr bwMode="auto">
                <a:xfrm>
                  <a:off x="1104" y="1824"/>
                  <a:ext cx="720" cy="576"/>
                  <a:chOff x="1104" y="1824"/>
                  <a:chExt cx="720" cy="576"/>
                </a:xfrm>
              </p:grpSpPr>
              <p:sp>
                <p:nvSpPr>
                  <p:cNvPr id="36932" name="Freeform 30"/>
                  <p:cNvSpPr>
                    <a:spLocks/>
                  </p:cNvSpPr>
                  <p:nvPr/>
                </p:nvSpPr>
                <p:spPr bwMode="auto">
                  <a:xfrm>
                    <a:off x="1104" y="1824"/>
                    <a:ext cx="720" cy="576"/>
                  </a:xfrm>
                  <a:custGeom>
                    <a:avLst/>
                    <a:gdLst>
                      <a:gd name="T0" fmla="*/ 0 w 720"/>
                      <a:gd name="T1" fmla="*/ 576 h 576"/>
                      <a:gd name="T2" fmla="*/ 384 w 720"/>
                      <a:gd name="T3" fmla="*/ 0 h 576"/>
                      <a:gd name="T4" fmla="*/ 720 w 720"/>
                      <a:gd name="T5" fmla="*/ 432 h 576"/>
                      <a:gd name="T6" fmla="*/ 480 w 720"/>
                      <a:gd name="T7" fmla="*/ 576 h 576"/>
                      <a:gd name="T8" fmla="*/ 0 w 720"/>
                      <a:gd name="T9" fmla="*/ 576 h 57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20"/>
                      <a:gd name="T16" fmla="*/ 0 h 576"/>
                      <a:gd name="T17" fmla="*/ 720 w 720"/>
                      <a:gd name="T18" fmla="*/ 576 h 57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20" h="576">
                        <a:moveTo>
                          <a:pt x="0" y="576"/>
                        </a:moveTo>
                        <a:lnTo>
                          <a:pt x="384" y="0"/>
                        </a:lnTo>
                        <a:lnTo>
                          <a:pt x="720" y="432"/>
                        </a:lnTo>
                        <a:lnTo>
                          <a:pt x="480" y="576"/>
                        </a:lnTo>
                        <a:lnTo>
                          <a:pt x="0" y="576"/>
                        </a:lnTo>
                        <a:close/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  <p:sp>
                <p:nvSpPr>
                  <p:cNvPr id="36933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1824"/>
                    <a:ext cx="96" cy="57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</p:grpSp>
            <p:sp>
              <p:nvSpPr>
                <p:cNvPr id="36928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1344" y="2256"/>
                  <a:ext cx="4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6929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1104" y="2256"/>
                  <a:ext cx="24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6930" name="Line 34"/>
                <p:cNvSpPr>
                  <a:spLocks noChangeShapeType="1"/>
                </p:cNvSpPr>
                <p:nvPr/>
              </p:nvSpPr>
              <p:spPr bwMode="auto">
                <a:xfrm>
                  <a:off x="1344" y="2256"/>
                  <a:ext cx="24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6931" name="Line 35"/>
                <p:cNvSpPr>
                  <a:spLocks noChangeShapeType="1"/>
                </p:cNvSpPr>
                <p:nvPr/>
              </p:nvSpPr>
              <p:spPr bwMode="auto">
                <a:xfrm>
                  <a:off x="1488" y="1824"/>
                  <a:ext cx="0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  <p:sp>
          <p:nvSpPr>
            <p:cNvPr id="36923" name="Freeform 36"/>
            <p:cNvSpPr>
              <a:spLocks/>
            </p:cNvSpPr>
            <p:nvPr/>
          </p:nvSpPr>
          <p:spPr bwMode="auto">
            <a:xfrm>
              <a:off x="1604" y="1240"/>
              <a:ext cx="492" cy="988"/>
            </a:xfrm>
            <a:custGeom>
              <a:avLst/>
              <a:gdLst>
                <a:gd name="T0" fmla="*/ 0 w 492"/>
                <a:gd name="T1" fmla="*/ 688 h 988"/>
                <a:gd name="T2" fmla="*/ 424 w 492"/>
                <a:gd name="T3" fmla="*/ 0 h 988"/>
                <a:gd name="T4" fmla="*/ 492 w 492"/>
                <a:gd name="T5" fmla="*/ 988 h 988"/>
                <a:gd name="T6" fmla="*/ 0 w 492"/>
                <a:gd name="T7" fmla="*/ 688 h 9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2"/>
                <a:gd name="T13" fmla="*/ 0 h 988"/>
                <a:gd name="T14" fmla="*/ 492 w 492"/>
                <a:gd name="T15" fmla="*/ 988 h 9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2" h="988">
                  <a:moveTo>
                    <a:pt x="0" y="688"/>
                  </a:moveTo>
                  <a:lnTo>
                    <a:pt x="424" y="0"/>
                  </a:lnTo>
                  <a:lnTo>
                    <a:pt x="492" y="988"/>
                  </a:lnTo>
                  <a:lnTo>
                    <a:pt x="0" y="688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158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36924" name="Line 37"/>
            <p:cNvSpPr>
              <a:spLocks noChangeShapeType="1"/>
            </p:cNvSpPr>
            <p:nvPr/>
          </p:nvSpPr>
          <p:spPr bwMode="auto">
            <a:xfrm rot="21344455" flipV="1">
              <a:off x="2058" y="1232"/>
              <a:ext cx="4" cy="9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uk-UA"/>
            </a:p>
          </p:txBody>
        </p:sp>
      </p:grpSp>
      <p:grpSp>
        <p:nvGrpSpPr>
          <p:cNvPr id="36869" name="Group 38"/>
          <p:cNvGrpSpPr>
            <a:grpSpLocks/>
          </p:cNvGrpSpPr>
          <p:nvPr/>
        </p:nvGrpSpPr>
        <p:grpSpPr bwMode="auto">
          <a:xfrm>
            <a:off x="5219700" y="1341438"/>
            <a:ext cx="2895600" cy="2424112"/>
            <a:chOff x="144" y="1728"/>
            <a:chExt cx="1248" cy="949"/>
          </a:xfrm>
        </p:grpSpPr>
        <p:sp>
          <p:nvSpPr>
            <p:cNvPr id="36916" name="Text Box 39"/>
            <p:cNvSpPr txBox="1">
              <a:spLocks noChangeArrowheads="1"/>
            </p:cNvSpPr>
            <p:nvPr/>
          </p:nvSpPr>
          <p:spPr bwMode="auto">
            <a:xfrm>
              <a:off x="432" y="2304"/>
              <a:ext cx="192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1600"/>
                <a:t>B</a:t>
              </a:r>
              <a:endParaRPr lang="ru-RU" altLang="uk-UA" sz="1600"/>
            </a:p>
          </p:txBody>
        </p:sp>
        <p:grpSp>
          <p:nvGrpSpPr>
            <p:cNvPr id="36917" name="Group 40"/>
            <p:cNvGrpSpPr>
              <a:grpSpLocks/>
            </p:cNvGrpSpPr>
            <p:nvPr/>
          </p:nvGrpSpPr>
          <p:grpSpPr bwMode="auto">
            <a:xfrm>
              <a:off x="144" y="1728"/>
              <a:ext cx="1248" cy="949"/>
              <a:chOff x="144" y="1728"/>
              <a:chExt cx="1248" cy="949"/>
            </a:xfrm>
          </p:grpSpPr>
          <p:sp>
            <p:nvSpPr>
              <p:cNvPr id="36918" name="Text Box 41"/>
              <p:cNvSpPr txBox="1">
                <a:spLocks noChangeArrowheads="1"/>
              </p:cNvSpPr>
              <p:nvPr/>
            </p:nvSpPr>
            <p:spPr bwMode="auto">
              <a:xfrm>
                <a:off x="144" y="2545"/>
                <a:ext cx="192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A</a:t>
                </a:r>
                <a:endParaRPr lang="ru-RU" altLang="uk-UA" sz="1600"/>
              </a:p>
            </p:txBody>
          </p:sp>
          <p:sp>
            <p:nvSpPr>
              <p:cNvPr id="36919" name="Text Box 42"/>
              <p:cNvSpPr txBox="1">
                <a:spLocks noChangeArrowheads="1"/>
              </p:cNvSpPr>
              <p:nvPr/>
            </p:nvSpPr>
            <p:spPr bwMode="auto">
              <a:xfrm>
                <a:off x="1200" y="2304"/>
                <a:ext cx="192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C</a:t>
                </a:r>
                <a:endParaRPr lang="ru-RU" altLang="uk-UA" sz="1600"/>
              </a:p>
            </p:txBody>
          </p:sp>
          <p:sp>
            <p:nvSpPr>
              <p:cNvPr id="36920" name="Text Box 43"/>
              <p:cNvSpPr txBox="1">
                <a:spLocks noChangeArrowheads="1"/>
              </p:cNvSpPr>
              <p:nvPr/>
            </p:nvSpPr>
            <p:spPr bwMode="auto">
              <a:xfrm>
                <a:off x="912" y="2545"/>
                <a:ext cx="240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D</a:t>
                </a:r>
                <a:endParaRPr lang="ru-RU" altLang="uk-UA" sz="1600"/>
              </a:p>
            </p:txBody>
          </p:sp>
          <p:sp>
            <p:nvSpPr>
              <p:cNvPr id="36921" name="Text Box 44"/>
              <p:cNvSpPr txBox="1">
                <a:spLocks noChangeArrowheads="1"/>
              </p:cNvSpPr>
              <p:nvPr/>
            </p:nvSpPr>
            <p:spPr bwMode="auto">
              <a:xfrm>
                <a:off x="672" y="1728"/>
                <a:ext cx="240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S</a:t>
                </a:r>
                <a:endParaRPr lang="ru-RU" altLang="uk-UA" sz="1600"/>
              </a:p>
            </p:txBody>
          </p:sp>
        </p:grpSp>
      </p:grpSp>
      <p:grpSp>
        <p:nvGrpSpPr>
          <p:cNvPr id="36870" name="Group 45"/>
          <p:cNvGrpSpPr>
            <a:grpSpLocks/>
          </p:cNvGrpSpPr>
          <p:nvPr/>
        </p:nvGrpSpPr>
        <p:grpSpPr bwMode="auto">
          <a:xfrm>
            <a:off x="1822450" y="4314825"/>
            <a:ext cx="2146300" cy="1879600"/>
            <a:chOff x="1148" y="2718"/>
            <a:chExt cx="1352" cy="1184"/>
          </a:xfrm>
        </p:grpSpPr>
        <p:grpSp>
          <p:nvGrpSpPr>
            <p:cNvPr id="36903" name="Group 46"/>
            <p:cNvGrpSpPr>
              <a:grpSpLocks/>
            </p:cNvGrpSpPr>
            <p:nvPr/>
          </p:nvGrpSpPr>
          <p:grpSpPr bwMode="auto">
            <a:xfrm>
              <a:off x="1148" y="2718"/>
              <a:ext cx="1352" cy="1183"/>
              <a:chOff x="1296" y="1728"/>
              <a:chExt cx="720" cy="576"/>
            </a:xfrm>
          </p:grpSpPr>
          <p:sp>
            <p:nvSpPr>
              <p:cNvPr id="36907" name="Line 47"/>
              <p:cNvSpPr>
                <a:spLocks noChangeShapeType="1"/>
              </p:cNvSpPr>
              <p:nvPr/>
            </p:nvSpPr>
            <p:spPr bwMode="auto">
              <a:xfrm flipH="1">
                <a:off x="1536" y="1728"/>
                <a:ext cx="144" cy="43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grpSp>
            <p:nvGrpSpPr>
              <p:cNvPr id="36908" name="Group 48"/>
              <p:cNvGrpSpPr>
                <a:grpSpLocks/>
              </p:cNvGrpSpPr>
              <p:nvPr/>
            </p:nvGrpSpPr>
            <p:grpSpPr bwMode="auto">
              <a:xfrm>
                <a:off x="1296" y="1728"/>
                <a:ext cx="720" cy="576"/>
                <a:chOff x="1104" y="1824"/>
                <a:chExt cx="720" cy="576"/>
              </a:xfrm>
            </p:grpSpPr>
            <p:grpSp>
              <p:nvGrpSpPr>
                <p:cNvPr id="36909" name="Group 49"/>
                <p:cNvGrpSpPr>
                  <a:grpSpLocks/>
                </p:cNvGrpSpPr>
                <p:nvPr/>
              </p:nvGrpSpPr>
              <p:grpSpPr bwMode="auto">
                <a:xfrm>
                  <a:off x="1104" y="1824"/>
                  <a:ext cx="720" cy="576"/>
                  <a:chOff x="1104" y="1824"/>
                  <a:chExt cx="720" cy="576"/>
                </a:xfrm>
              </p:grpSpPr>
              <p:sp>
                <p:nvSpPr>
                  <p:cNvPr id="36914" name="Freeform 50"/>
                  <p:cNvSpPr>
                    <a:spLocks/>
                  </p:cNvSpPr>
                  <p:nvPr/>
                </p:nvSpPr>
                <p:spPr bwMode="auto">
                  <a:xfrm>
                    <a:off x="1104" y="1824"/>
                    <a:ext cx="720" cy="576"/>
                  </a:xfrm>
                  <a:custGeom>
                    <a:avLst/>
                    <a:gdLst>
                      <a:gd name="T0" fmla="*/ 0 w 720"/>
                      <a:gd name="T1" fmla="*/ 576 h 576"/>
                      <a:gd name="T2" fmla="*/ 384 w 720"/>
                      <a:gd name="T3" fmla="*/ 0 h 576"/>
                      <a:gd name="T4" fmla="*/ 720 w 720"/>
                      <a:gd name="T5" fmla="*/ 432 h 576"/>
                      <a:gd name="T6" fmla="*/ 480 w 720"/>
                      <a:gd name="T7" fmla="*/ 576 h 576"/>
                      <a:gd name="T8" fmla="*/ 0 w 720"/>
                      <a:gd name="T9" fmla="*/ 576 h 57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20"/>
                      <a:gd name="T16" fmla="*/ 0 h 576"/>
                      <a:gd name="T17" fmla="*/ 720 w 720"/>
                      <a:gd name="T18" fmla="*/ 576 h 57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20" h="576">
                        <a:moveTo>
                          <a:pt x="0" y="576"/>
                        </a:moveTo>
                        <a:lnTo>
                          <a:pt x="384" y="0"/>
                        </a:lnTo>
                        <a:lnTo>
                          <a:pt x="720" y="432"/>
                        </a:lnTo>
                        <a:lnTo>
                          <a:pt x="480" y="576"/>
                        </a:lnTo>
                        <a:lnTo>
                          <a:pt x="0" y="576"/>
                        </a:lnTo>
                        <a:close/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  <p:sp>
                <p:nvSpPr>
                  <p:cNvPr id="36915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1824"/>
                    <a:ext cx="96" cy="57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</p:grpSp>
            <p:sp>
              <p:nvSpPr>
                <p:cNvPr id="36910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1344" y="2256"/>
                  <a:ext cx="4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6911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1104" y="2256"/>
                  <a:ext cx="24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6912" name="Line 54"/>
                <p:cNvSpPr>
                  <a:spLocks noChangeShapeType="1"/>
                </p:cNvSpPr>
                <p:nvPr/>
              </p:nvSpPr>
              <p:spPr bwMode="auto">
                <a:xfrm>
                  <a:off x="1344" y="2256"/>
                  <a:ext cx="24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6913" name="Line 55"/>
                <p:cNvSpPr>
                  <a:spLocks noChangeShapeType="1"/>
                </p:cNvSpPr>
                <p:nvPr/>
              </p:nvSpPr>
              <p:spPr bwMode="auto">
                <a:xfrm>
                  <a:off x="1488" y="1824"/>
                  <a:ext cx="0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  <p:sp>
          <p:nvSpPr>
            <p:cNvPr id="36904" name="Freeform 56"/>
            <p:cNvSpPr>
              <a:spLocks/>
            </p:cNvSpPr>
            <p:nvPr/>
          </p:nvSpPr>
          <p:spPr bwMode="auto">
            <a:xfrm>
              <a:off x="1602" y="3004"/>
              <a:ext cx="720" cy="896"/>
            </a:xfrm>
            <a:custGeom>
              <a:avLst/>
              <a:gdLst>
                <a:gd name="T0" fmla="*/ 186 w 720"/>
                <a:gd name="T1" fmla="*/ 0 h 896"/>
                <a:gd name="T2" fmla="*/ 686 w 720"/>
                <a:gd name="T3" fmla="*/ 308 h 896"/>
                <a:gd name="T4" fmla="*/ 682 w 720"/>
                <a:gd name="T5" fmla="*/ 352 h 896"/>
                <a:gd name="T6" fmla="*/ 444 w 720"/>
                <a:gd name="T7" fmla="*/ 896 h 896"/>
                <a:gd name="T8" fmla="*/ 0 w 720"/>
                <a:gd name="T9" fmla="*/ 602 h 896"/>
                <a:gd name="T10" fmla="*/ 186 w 720"/>
                <a:gd name="T11" fmla="*/ 0 h 8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0"/>
                <a:gd name="T19" fmla="*/ 0 h 896"/>
                <a:gd name="T20" fmla="*/ 720 w 720"/>
                <a:gd name="T21" fmla="*/ 896 h 8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0" h="896">
                  <a:moveTo>
                    <a:pt x="186" y="0"/>
                  </a:moveTo>
                  <a:lnTo>
                    <a:pt x="686" y="308"/>
                  </a:lnTo>
                  <a:cubicBezTo>
                    <a:pt x="711" y="316"/>
                    <a:pt x="720" y="259"/>
                    <a:pt x="682" y="352"/>
                  </a:cubicBezTo>
                  <a:lnTo>
                    <a:pt x="444" y="896"/>
                  </a:lnTo>
                  <a:lnTo>
                    <a:pt x="0" y="602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36905" name="Freeform 57"/>
            <p:cNvSpPr>
              <a:spLocks/>
            </p:cNvSpPr>
            <p:nvPr/>
          </p:nvSpPr>
          <p:spPr bwMode="auto">
            <a:xfrm>
              <a:off x="2049" y="3320"/>
              <a:ext cx="243" cy="582"/>
            </a:xfrm>
            <a:custGeom>
              <a:avLst/>
              <a:gdLst>
                <a:gd name="T0" fmla="*/ 0 w 243"/>
                <a:gd name="T1" fmla="*/ 582 h 582"/>
                <a:gd name="T2" fmla="*/ 243 w 243"/>
                <a:gd name="T3" fmla="*/ 0 h 582"/>
                <a:gd name="T4" fmla="*/ 0 60000 65536"/>
                <a:gd name="T5" fmla="*/ 0 60000 65536"/>
                <a:gd name="T6" fmla="*/ 0 w 243"/>
                <a:gd name="T7" fmla="*/ 0 h 582"/>
                <a:gd name="T8" fmla="*/ 243 w 243"/>
                <a:gd name="T9" fmla="*/ 582 h 5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3" h="582">
                  <a:moveTo>
                    <a:pt x="0" y="582"/>
                  </a:moveTo>
                  <a:lnTo>
                    <a:pt x="24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36906" name="Freeform 58"/>
            <p:cNvSpPr>
              <a:spLocks/>
            </p:cNvSpPr>
            <p:nvPr/>
          </p:nvSpPr>
          <p:spPr bwMode="auto">
            <a:xfrm>
              <a:off x="1784" y="3000"/>
              <a:ext cx="520" cy="320"/>
            </a:xfrm>
            <a:custGeom>
              <a:avLst/>
              <a:gdLst>
                <a:gd name="T0" fmla="*/ 0 w 520"/>
                <a:gd name="T1" fmla="*/ 0 h 320"/>
                <a:gd name="T2" fmla="*/ 520 w 520"/>
                <a:gd name="T3" fmla="*/ 320 h 320"/>
                <a:gd name="T4" fmla="*/ 0 60000 65536"/>
                <a:gd name="T5" fmla="*/ 0 60000 65536"/>
                <a:gd name="T6" fmla="*/ 0 w 520"/>
                <a:gd name="T7" fmla="*/ 0 h 320"/>
                <a:gd name="T8" fmla="*/ 520 w 520"/>
                <a:gd name="T9" fmla="*/ 320 h 3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0" h="320">
                  <a:moveTo>
                    <a:pt x="0" y="0"/>
                  </a:moveTo>
                  <a:lnTo>
                    <a:pt x="520" y="32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k-UA"/>
            </a:p>
          </p:txBody>
        </p:sp>
      </p:grpSp>
      <p:grpSp>
        <p:nvGrpSpPr>
          <p:cNvPr id="36871" name="Group 59"/>
          <p:cNvGrpSpPr>
            <a:grpSpLocks/>
          </p:cNvGrpSpPr>
          <p:nvPr/>
        </p:nvGrpSpPr>
        <p:grpSpPr bwMode="auto">
          <a:xfrm>
            <a:off x="1447800" y="4038600"/>
            <a:ext cx="3048000" cy="2428875"/>
            <a:chOff x="144" y="1728"/>
            <a:chExt cx="1248" cy="948"/>
          </a:xfrm>
        </p:grpSpPr>
        <p:sp>
          <p:nvSpPr>
            <p:cNvPr id="36897" name="Text Box 60"/>
            <p:cNvSpPr txBox="1">
              <a:spLocks noChangeArrowheads="1"/>
            </p:cNvSpPr>
            <p:nvPr/>
          </p:nvSpPr>
          <p:spPr bwMode="auto">
            <a:xfrm>
              <a:off x="432" y="2305"/>
              <a:ext cx="192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1600"/>
                <a:t>B</a:t>
              </a:r>
              <a:endParaRPr lang="ru-RU" altLang="uk-UA" sz="1600"/>
            </a:p>
          </p:txBody>
        </p:sp>
        <p:grpSp>
          <p:nvGrpSpPr>
            <p:cNvPr id="36898" name="Group 61"/>
            <p:cNvGrpSpPr>
              <a:grpSpLocks/>
            </p:cNvGrpSpPr>
            <p:nvPr/>
          </p:nvGrpSpPr>
          <p:grpSpPr bwMode="auto">
            <a:xfrm>
              <a:off x="144" y="1728"/>
              <a:ext cx="1248" cy="948"/>
              <a:chOff x="144" y="1728"/>
              <a:chExt cx="1248" cy="948"/>
            </a:xfrm>
          </p:grpSpPr>
          <p:sp>
            <p:nvSpPr>
              <p:cNvPr id="36899" name="Text Box 62"/>
              <p:cNvSpPr txBox="1">
                <a:spLocks noChangeArrowheads="1"/>
              </p:cNvSpPr>
              <p:nvPr/>
            </p:nvSpPr>
            <p:spPr bwMode="auto">
              <a:xfrm>
                <a:off x="144" y="2544"/>
                <a:ext cx="19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A</a:t>
                </a:r>
                <a:endParaRPr lang="ru-RU" altLang="uk-UA" sz="1600"/>
              </a:p>
            </p:txBody>
          </p:sp>
          <p:sp>
            <p:nvSpPr>
              <p:cNvPr id="36900" name="Text Box 63"/>
              <p:cNvSpPr txBox="1">
                <a:spLocks noChangeArrowheads="1"/>
              </p:cNvSpPr>
              <p:nvPr/>
            </p:nvSpPr>
            <p:spPr bwMode="auto">
              <a:xfrm>
                <a:off x="1200" y="2305"/>
                <a:ext cx="19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C</a:t>
                </a:r>
                <a:endParaRPr lang="ru-RU" altLang="uk-UA" sz="1600"/>
              </a:p>
            </p:txBody>
          </p:sp>
          <p:sp>
            <p:nvSpPr>
              <p:cNvPr id="36901" name="Text Box 64"/>
              <p:cNvSpPr txBox="1">
                <a:spLocks noChangeArrowheads="1"/>
              </p:cNvSpPr>
              <p:nvPr/>
            </p:nvSpPr>
            <p:spPr bwMode="auto">
              <a:xfrm>
                <a:off x="912" y="2544"/>
                <a:ext cx="240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D</a:t>
                </a:r>
                <a:endParaRPr lang="ru-RU" altLang="uk-UA" sz="1600"/>
              </a:p>
            </p:txBody>
          </p:sp>
          <p:sp>
            <p:nvSpPr>
              <p:cNvPr id="36902" name="Text Box 65"/>
              <p:cNvSpPr txBox="1">
                <a:spLocks noChangeArrowheads="1"/>
              </p:cNvSpPr>
              <p:nvPr/>
            </p:nvSpPr>
            <p:spPr bwMode="auto">
              <a:xfrm>
                <a:off x="672" y="1728"/>
                <a:ext cx="240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S</a:t>
                </a:r>
                <a:endParaRPr lang="ru-RU" altLang="uk-UA" sz="1600"/>
              </a:p>
            </p:txBody>
          </p:sp>
        </p:grpSp>
      </p:grpSp>
      <p:grpSp>
        <p:nvGrpSpPr>
          <p:cNvPr id="36872" name="Group 66"/>
          <p:cNvGrpSpPr>
            <a:grpSpLocks/>
          </p:cNvGrpSpPr>
          <p:nvPr/>
        </p:nvGrpSpPr>
        <p:grpSpPr bwMode="auto">
          <a:xfrm>
            <a:off x="4800600" y="4038600"/>
            <a:ext cx="3276600" cy="2357438"/>
            <a:chOff x="3024" y="2544"/>
            <a:chExt cx="2064" cy="1485"/>
          </a:xfrm>
        </p:grpSpPr>
        <p:grpSp>
          <p:nvGrpSpPr>
            <p:cNvPr id="36878" name="Group 67"/>
            <p:cNvGrpSpPr>
              <a:grpSpLocks/>
            </p:cNvGrpSpPr>
            <p:nvPr/>
          </p:nvGrpSpPr>
          <p:grpSpPr bwMode="auto">
            <a:xfrm>
              <a:off x="3310" y="2673"/>
              <a:ext cx="1429" cy="1198"/>
              <a:chOff x="2928" y="1728"/>
              <a:chExt cx="720" cy="576"/>
            </a:xfrm>
          </p:grpSpPr>
          <p:grpSp>
            <p:nvGrpSpPr>
              <p:cNvPr id="36885" name="Group 68"/>
              <p:cNvGrpSpPr>
                <a:grpSpLocks/>
              </p:cNvGrpSpPr>
              <p:nvPr/>
            </p:nvGrpSpPr>
            <p:grpSpPr bwMode="auto">
              <a:xfrm>
                <a:off x="2928" y="1728"/>
                <a:ext cx="720" cy="576"/>
                <a:chOff x="1296" y="1728"/>
                <a:chExt cx="720" cy="576"/>
              </a:xfrm>
            </p:grpSpPr>
            <p:sp>
              <p:nvSpPr>
                <p:cNvPr id="36888" name="Line 69"/>
                <p:cNvSpPr>
                  <a:spLocks noChangeShapeType="1"/>
                </p:cNvSpPr>
                <p:nvPr/>
              </p:nvSpPr>
              <p:spPr bwMode="auto">
                <a:xfrm flipH="1">
                  <a:off x="1536" y="1728"/>
                  <a:ext cx="144" cy="43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grpSp>
              <p:nvGrpSpPr>
                <p:cNvPr id="36889" name="Group 70"/>
                <p:cNvGrpSpPr>
                  <a:grpSpLocks/>
                </p:cNvGrpSpPr>
                <p:nvPr/>
              </p:nvGrpSpPr>
              <p:grpSpPr bwMode="auto">
                <a:xfrm>
                  <a:off x="1296" y="1728"/>
                  <a:ext cx="720" cy="576"/>
                  <a:chOff x="1104" y="1824"/>
                  <a:chExt cx="720" cy="576"/>
                </a:xfrm>
              </p:grpSpPr>
              <p:grpSp>
                <p:nvGrpSpPr>
                  <p:cNvPr id="36890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1104" y="1824"/>
                    <a:ext cx="720" cy="576"/>
                    <a:chOff x="1104" y="1824"/>
                    <a:chExt cx="720" cy="576"/>
                  </a:xfrm>
                </p:grpSpPr>
                <p:sp>
                  <p:nvSpPr>
                    <p:cNvPr id="36895" name="Freeform 72"/>
                    <p:cNvSpPr>
                      <a:spLocks/>
                    </p:cNvSpPr>
                    <p:nvPr/>
                  </p:nvSpPr>
                  <p:spPr bwMode="auto">
                    <a:xfrm>
                      <a:off x="1104" y="1824"/>
                      <a:ext cx="720" cy="576"/>
                    </a:xfrm>
                    <a:custGeom>
                      <a:avLst/>
                      <a:gdLst>
                        <a:gd name="T0" fmla="*/ 0 w 720"/>
                        <a:gd name="T1" fmla="*/ 576 h 576"/>
                        <a:gd name="T2" fmla="*/ 384 w 720"/>
                        <a:gd name="T3" fmla="*/ 0 h 576"/>
                        <a:gd name="T4" fmla="*/ 720 w 720"/>
                        <a:gd name="T5" fmla="*/ 432 h 576"/>
                        <a:gd name="T6" fmla="*/ 480 w 720"/>
                        <a:gd name="T7" fmla="*/ 576 h 576"/>
                        <a:gd name="T8" fmla="*/ 0 w 720"/>
                        <a:gd name="T9" fmla="*/ 576 h 57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20"/>
                        <a:gd name="T16" fmla="*/ 0 h 576"/>
                        <a:gd name="T17" fmla="*/ 720 w 720"/>
                        <a:gd name="T18" fmla="*/ 576 h 57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20" h="576">
                          <a:moveTo>
                            <a:pt x="0" y="576"/>
                          </a:moveTo>
                          <a:lnTo>
                            <a:pt x="384" y="0"/>
                          </a:lnTo>
                          <a:lnTo>
                            <a:pt x="720" y="432"/>
                          </a:lnTo>
                          <a:lnTo>
                            <a:pt x="480" y="576"/>
                          </a:lnTo>
                          <a:lnTo>
                            <a:pt x="0" y="576"/>
                          </a:lnTo>
                          <a:close/>
                        </a:path>
                      </a:pathLst>
                    </a:custGeom>
                    <a:noFill/>
                    <a:ln w="158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36896" name="Line 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1824"/>
                      <a:ext cx="96" cy="57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uk-UA"/>
                    </a:p>
                  </p:txBody>
                </p:sp>
              </p:grpSp>
              <p:sp>
                <p:nvSpPr>
                  <p:cNvPr id="36891" name="Line 7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44" y="2256"/>
                    <a:ext cx="4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  <p:sp>
                <p:nvSpPr>
                  <p:cNvPr id="36892" name="Line 7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04" y="2256"/>
                    <a:ext cx="24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  <p:sp>
                <p:nvSpPr>
                  <p:cNvPr id="36893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2256"/>
                    <a:ext cx="24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  <p:sp>
                <p:nvSpPr>
                  <p:cNvPr id="36894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1824"/>
                    <a:ext cx="0" cy="52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</p:grpSp>
          </p:grpSp>
          <p:sp>
            <p:nvSpPr>
              <p:cNvPr id="36886" name="Freeform 78"/>
              <p:cNvSpPr>
                <a:spLocks/>
              </p:cNvSpPr>
              <p:nvPr/>
            </p:nvSpPr>
            <p:spPr bwMode="auto">
              <a:xfrm>
                <a:off x="3168" y="2064"/>
                <a:ext cx="384" cy="240"/>
              </a:xfrm>
              <a:custGeom>
                <a:avLst/>
                <a:gdLst>
                  <a:gd name="T0" fmla="*/ 0 w 384"/>
                  <a:gd name="T1" fmla="*/ 96 h 240"/>
                  <a:gd name="T2" fmla="*/ 384 w 384"/>
                  <a:gd name="T3" fmla="*/ 0 h 240"/>
                  <a:gd name="T4" fmla="*/ 240 w 384"/>
                  <a:gd name="T5" fmla="*/ 240 h 240"/>
                  <a:gd name="T6" fmla="*/ 0 w 384"/>
                  <a:gd name="T7" fmla="*/ 96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240"/>
                  <a:gd name="T14" fmla="*/ 384 w 384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240">
                    <a:moveTo>
                      <a:pt x="0" y="96"/>
                    </a:moveTo>
                    <a:lnTo>
                      <a:pt x="384" y="0"/>
                    </a:lnTo>
                    <a:lnTo>
                      <a:pt x="240" y="240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36887" name="Line 79"/>
              <p:cNvSpPr>
                <a:spLocks noChangeShapeType="1"/>
              </p:cNvSpPr>
              <p:nvPr/>
            </p:nvSpPr>
            <p:spPr bwMode="auto">
              <a:xfrm flipV="1">
                <a:off x="3408" y="2064"/>
                <a:ext cx="144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  <p:sp>
          <p:nvSpPr>
            <p:cNvPr id="36879" name="Text Box 80"/>
            <p:cNvSpPr txBox="1">
              <a:spLocks noChangeArrowheads="1"/>
            </p:cNvSpPr>
            <p:nvPr/>
          </p:nvSpPr>
          <p:spPr bwMode="auto">
            <a:xfrm>
              <a:off x="3648" y="3360"/>
              <a:ext cx="31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1600"/>
                <a:t>B</a:t>
              </a:r>
              <a:endParaRPr lang="ru-RU" altLang="uk-UA" sz="1600"/>
            </a:p>
          </p:txBody>
        </p:sp>
        <p:grpSp>
          <p:nvGrpSpPr>
            <p:cNvPr id="36880" name="Group 81"/>
            <p:cNvGrpSpPr>
              <a:grpSpLocks/>
            </p:cNvGrpSpPr>
            <p:nvPr/>
          </p:nvGrpSpPr>
          <p:grpSpPr bwMode="auto">
            <a:xfrm>
              <a:off x="3024" y="2544"/>
              <a:ext cx="2064" cy="1485"/>
              <a:chOff x="144" y="1728"/>
              <a:chExt cx="1248" cy="952"/>
            </a:xfrm>
          </p:grpSpPr>
          <p:sp>
            <p:nvSpPr>
              <p:cNvPr id="36881" name="Text Box 82"/>
              <p:cNvSpPr txBox="1">
                <a:spLocks noChangeArrowheads="1"/>
              </p:cNvSpPr>
              <p:nvPr/>
            </p:nvSpPr>
            <p:spPr bwMode="auto">
              <a:xfrm>
                <a:off x="144" y="2544"/>
                <a:ext cx="192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A</a:t>
                </a:r>
                <a:endParaRPr lang="ru-RU" altLang="uk-UA" sz="1600"/>
              </a:p>
            </p:txBody>
          </p:sp>
          <p:sp>
            <p:nvSpPr>
              <p:cNvPr id="36882" name="Text Box 83"/>
              <p:cNvSpPr txBox="1">
                <a:spLocks noChangeArrowheads="1"/>
              </p:cNvSpPr>
              <p:nvPr/>
            </p:nvSpPr>
            <p:spPr bwMode="auto">
              <a:xfrm>
                <a:off x="1200" y="2304"/>
                <a:ext cx="192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C</a:t>
                </a:r>
                <a:endParaRPr lang="ru-RU" altLang="uk-UA" sz="1600"/>
              </a:p>
            </p:txBody>
          </p:sp>
          <p:sp>
            <p:nvSpPr>
              <p:cNvPr id="36883" name="Text Box 84"/>
              <p:cNvSpPr txBox="1">
                <a:spLocks noChangeArrowheads="1"/>
              </p:cNvSpPr>
              <p:nvPr/>
            </p:nvSpPr>
            <p:spPr bwMode="auto">
              <a:xfrm>
                <a:off x="912" y="2544"/>
                <a:ext cx="240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D</a:t>
                </a:r>
                <a:endParaRPr lang="ru-RU" altLang="uk-UA" sz="1600"/>
              </a:p>
            </p:txBody>
          </p:sp>
          <p:sp>
            <p:nvSpPr>
              <p:cNvPr id="36884" name="Text Box 85"/>
              <p:cNvSpPr txBox="1">
                <a:spLocks noChangeArrowheads="1"/>
              </p:cNvSpPr>
              <p:nvPr/>
            </p:nvSpPr>
            <p:spPr bwMode="auto">
              <a:xfrm>
                <a:off x="672" y="1728"/>
                <a:ext cx="240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S</a:t>
                </a:r>
                <a:endParaRPr lang="ru-RU" altLang="uk-UA" sz="1600"/>
              </a:p>
            </p:txBody>
          </p:sp>
        </p:grpSp>
      </p:grpSp>
      <p:sp>
        <p:nvSpPr>
          <p:cNvPr id="46166" name="Text Box 86"/>
          <p:cNvSpPr txBox="1">
            <a:spLocks noChangeArrowheads="1"/>
          </p:cNvSpPr>
          <p:nvPr/>
        </p:nvSpPr>
        <p:spPr bwMode="auto">
          <a:xfrm>
            <a:off x="1905000" y="152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uk-UA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Дайте відповіді на питання тесту</a:t>
            </a:r>
            <a:endParaRPr lang="ru-RU" altLang="uk-UA" b="1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874" name="AutoShape 8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1</a:t>
            </a:r>
          </a:p>
        </p:txBody>
      </p:sp>
      <p:sp>
        <p:nvSpPr>
          <p:cNvPr id="36875" name="AutoShape 8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3</a:t>
            </a:r>
          </a:p>
        </p:txBody>
      </p:sp>
      <p:sp>
        <p:nvSpPr>
          <p:cNvPr id="36876" name="AutoShape 8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2</a:t>
            </a:r>
          </a:p>
        </p:txBody>
      </p:sp>
      <p:sp>
        <p:nvSpPr>
          <p:cNvPr id="36877" name="AutoShape 9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6743304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61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uk-UA" altLang="uk-UA" sz="2000"/>
              <a:t>На якому малюнку зображено переріз тетраедра площиною, яка проходить через точку </a:t>
            </a:r>
            <a:r>
              <a:rPr lang="ru-RU" altLang="uk-UA" sz="2000"/>
              <a:t>М </a:t>
            </a:r>
            <a:r>
              <a:rPr lang="uk-UA" altLang="uk-UA" sz="2000"/>
              <a:t>і паралельна грані</a:t>
            </a:r>
            <a:r>
              <a:rPr lang="ru-RU" altLang="uk-UA" sz="2000"/>
              <a:t> </a:t>
            </a:r>
            <a:r>
              <a:rPr lang="en-US" altLang="uk-UA" sz="2000"/>
              <a:t>SA</a:t>
            </a:r>
            <a:r>
              <a:rPr lang="ru-RU" altLang="uk-UA" sz="2000"/>
              <a:t>В?</a:t>
            </a:r>
          </a:p>
        </p:txBody>
      </p:sp>
      <p:grpSp>
        <p:nvGrpSpPr>
          <p:cNvPr id="37891" name="Group 3"/>
          <p:cNvGrpSpPr>
            <a:grpSpLocks/>
          </p:cNvGrpSpPr>
          <p:nvPr/>
        </p:nvGrpSpPr>
        <p:grpSpPr bwMode="auto">
          <a:xfrm>
            <a:off x="1187450" y="1484313"/>
            <a:ext cx="3048000" cy="2422525"/>
            <a:chOff x="1344" y="1728"/>
            <a:chExt cx="1248" cy="993"/>
          </a:xfrm>
        </p:grpSpPr>
        <p:grpSp>
          <p:nvGrpSpPr>
            <p:cNvPr id="37958" name="Group 4"/>
            <p:cNvGrpSpPr>
              <a:grpSpLocks/>
            </p:cNvGrpSpPr>
            <p:nvPr/>
          </p:nvGrpSpPr>
          <p:grpSpPr bwMode="auto">
            <a:xfrm>
              <a:off x="1488" y="1872"/>
              <a:ext cx="912" cy="768"/>
              <a:chOff x="1152" y="1728"/>
              <a:chExt cx="720" cy="576"/>
            </a:xfrm>
          </p:grpSpPr>
          <p:grpSp>
            <p:nvGrpSpPr>
              <p:cNvPr id="37966" name="Group 5"/>
              <p:cNvGrpSpPr>
                <a:grpSpLocks/>
              </p:cNvGrpSpPr>
              <p:nvPr/>
            </p:nvGrpSpPr>
            <p:grpSpPr bwMode="auto">
              <a:xfrm>
                <a:off x="1152" y="1728"/>
                <a:ext cx="720" cy="576"/>
                <a:chOff x="1152" y="1728"/>
                <a:chExt cx="720" cy="576"/>
              </a:xfrm>
            </p:grpSpPr>
            <p:grpSp>
              <p:nvGrpSpPr>
                <p:cNvPr id="37968" name="Group 6"/>
                <p:cNvGrpSpPr>
                  <a:grpSpLocks/>
                </p:cNvGrpSpPr>
                <p:nvPr/>
              </p:nvGrpSpPr>
              <p:grpSpPr bwMode="auto">
                <a:xfrm>
                  <a:off x="1152" y="1728"/>
                  <a:ext cx="720" cy="576"/>
                  <a:chOff x="1296" y="1728"/>
                  <a:chExt cx="720" cy="576"/>
                </a:xfrm>
              </p:grpSpPr>
              <p:sp>
                <p:nvSpPr>
                  <p:cNvPr id="37970" name="Line 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1728"/>
                    <a:ext cx="144" cy="43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  <p:grpSp>
                <p:nvGrpSpPr>
                  <p:cNvPr id="37971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1296" y="1728"/>
                    <a:ext cx="720" cy="576"/>
                    <a:chOff x="1104" y="1824"/>
                    <a:chExt cx="720" cy="576"/>
                  </a:xfrm>
                </p:grpSpPr>
                <p:grpSp>
                  <p:nvGrpSpPr>
                    <p:cNvPr id="37972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04" y="1824"/>
                      <a:ext cx="720" cy="576"/>
                      <a:chOff x="1104" y="1824"/>
                      <a:chExt cx="720" cy="576"/>
                    </a:xfrm>
                  </p:grpSpPr>
                  <p:sp>
                    <p:nvSpPr>
                      <p:cNvPr id="37977" name="Freeform 1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04" y="1824"/>
                        <a:ext cx="720" cy="576"/>
                      </a:xfrm>
                      <a:custGeom>
                        <a:avLst/>
                        <a:gdLst>
                          <a:gd name="T0" fmla="*/ 0 w 720"/>
                          <a:gd name="T1" fmla="*/ 576 h 576"/>
                          <a:gd name="T2" fmla="*/ 384 w 720"/>
                          <a:gd name="T3" fmla="*/ 0 h 576"/>
                          <a:gd name="T4" fmla="*/ 720 w 720"/>
                          <a:gd name="T5" fmla="*/ 432 h 576"/>
                          <a:gd name="T6" fmla="*/ 480 w 720"/>
                          <a:gd name="T7" fmla="*/ 576 h 576"/>
                          <a:gd name="T8" fmla="*/ 0 w 720"/>
                          <a:gd name="T9" fmla="*/ 576 h 57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720"/>
                          <a:gd name="T16" fmla="*/ 0 h 576"/>
                          <a:gd name="T17" fmla="*/ 720 w 720"/>
                          <a:gd name="T18" fmla="*/ 576 h 57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720" h="576">
                            <a:moveTo>
                              <a:pt x="0" y="576"/>
                            </a:moveTo>
                            <a:lnTo>
                              <a:pt x="384" y="0"/>
                            </a:lnTo>
                            <a:lnTo>
                              <a:pt x="720" y="432"/>
                            </a:lnTo>
                            <a:lnTo>
                              <a:pt x="480" y="576"/>
                            </a:lnTo>
                            <a:lnTo>
                              <a:pt x="0" y="576"/>
                            </a:lnTo>
                            <a:close/>
                          </a:path>
                        </a:pathLst>
                      </a:custGeom>
                      <a:noFill/>
                      <a:ln w="158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/>
                      <a:lstStyle/>
                      <a:p>
                        <a:endParaRPr lang="uk-UA"/>
                      </a:p>
                    </p:txBody>
                  </p:sp>
                  <p:sp>
                    <p:nvSpPr>
                      <p:cNvPr id="37978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88" y="1824"/>
                        <a:ext cx="96" cy="576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/>
                      <a:lstStyle/>
                      <a:p>
                        <a:endParaRPr lang="uk-UA"/>
                      </a:p>
                    </p:txBody>
                  </p:sp>
                </p:grpSp>
                <p:sp>
                  <p:nvSpPr>
                    <p:cNvPr id="37973" name="Line 1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44" y="2256"/>
                      <a:ext cx="48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37974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104" y="2256"/>
                      <a:ext cx="24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37975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2256"/>
                      <a:ext cx="24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37976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1824"/>
                      <a:ext cx="0" cy="52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uk-UA"/>
                    </a:p>
                  </p:txBody>
                </p:sp>
              </p:grpSp>
            </p:grpSp>
            <p:sp>
              <p:nvSpPr>
                <p:cNvPr id="37969" name="Freeform 16"/>
                <p:cNvSpPr>
                  <a:spLocks/>
                </p:cNvSpPr>
                <p:nvPr/>
              </p:nvSpPr>
              <p:spPr bwMode="auto">
                <a:xfrm rot="690009">
                  <a:off x="1395" y="1920"/>
                  <a:ext cx="288" cy="374"/>
                </a:xfrm>
                <a:custGeom>
                  <a:avLst/>
                  <a:gdLst>
                    <a:gd name="T0" fmla="*/ 0 w 240"/>
                    <a:gd name="T1" fmla="*/ 2 h 480"/>
                    <a:gd name="T2" fmla="*/ 11065 w 240"/>
                    <a:gd name="T3" fmla="*/ 0 h 480"/>
                    <a:gd name="T4" fmla="*/ 11065 w 240"/>
                    <a:gd name="T5" fmla="*/ 2 h 480"/>
                    <a:gd name="T6" fmla="*/ 0 w 240"/>
                    <a:gd name="T7" fmla="*/ 2 h 48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0"/>
                    <a:gd name="T13" fmla="*/ 0 h 480"/>
                    <a:gd name="T14" fmla="*/ 240 w 240"/>
                    <a:gd name="T15" fmla="*/ 480 h 48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0" h="480">
                      <a:moveTo>
                        <a:pt x="0" y="336"/>
                      </a:moveTo>
                      <a:lnTo>
                        <a:pt x="240" y="0"/>
                      </a:lnTo>
                      <a:lnTo>
                        <a:pt x="240" y="480"/>
                      </a:lnTo>
                      <a:lnTo>
                        <a:pt x="0" y="336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158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37967" name="Line 17"/>
              <p:cNvSpPr>
                <a:spLocks noChangeShapeType="1"/>
              </p:cNvSpPr>
              <p:nvPr/>
            </p:nvSpPr>
            <p:spPr bwMode="auto">
              <a:xfrm rot="21333396" flipV="1">
                <a:off x="1632" y="1968"/>
                <a:ext cx="96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  <p:grpSp>
          <p:nvGrpSpPr>
            <p:cNvPr id="37959" name="Group 18"/>
            <p:cNvGrpSpPr>
              <a:grpSpLocks/>
            </p:cNvGrpSpPr>
            <p:nvPr/>
          </p:nvGrpSpPr>
          <p:grpSpPr bwMode="auto">
            <a:xfrm>
              <a:off x="1344" y="1728"/>
              <a:ext cx="1248" cy="993"/>
              <a:chOff x="144" y="1728"/>
              <a:chExt cx="1248" cy="948"/>
            </a:xfrm>
          </p:grpSpPr>
          <p:sp>
            <p:nvSpPr>
              <p:cNvPr id="37960" name="Text Box 19"/>
              <p:cNvSpPr txBox="1">
                <a:spLocks noChangeArrowheads="1"/>
              </p:cNvSpPr>
              <p:nvPr/>
            </p:nvSpPr>
            <p:spPr bwMode="auto">
              <a:xfrm>
                <a:off x="432" y="2304"/>
                <a:ext cx="19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B</a:t>
                </a:r>
                <a:endParaRPr lang="ru-RU" altLang="uk-UA" sz="1600"/>
              </a:p>
            </p:txBody>
          </p:sp>
          <p:grpSp>
            <p:nvGrpSpPr>
              <p:cNvPr id="37961" name="Group 20"/>
              <p:cNvGrpSpPr>
                <a:grpSpLocks/>
              </p:cNvGrpSpPr>
              <p:nvPr/>
            </p:nvGrpSpPr>
            <p:grpSpPr bwMode="auto">
              <a:xfrm>
                <a:off x="144" y="1728"/>
                <a:ext cx="1248" cy="948"/>
                <a:chOff x="144" y="1728"/>
                <a:chExt cx="1248" cy="948"/>
              </a:xfrm>
            </p:grpSpPr>
            <p:sp>
              <p:nvSpPr>
                <p:cNvPr id="37962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44" y="2545"/>
                  <a:ext cx="192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1600"/>
                    <a:t>A</a:t>
                  </a:r>
                  <a:endParaRPr lang="ru-RU" altLang="uk-UA" sz="1600"/>
                </a:p>
              </p:txBody>
            </p:sp>
            <p:sp>
              <p:nvSpPr>
                <p:cNvPr id="37963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200" y="2304"/>
                  <a:ext cx="192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1600"/>
                    <a:t>C</a:t>
                  </a:r>
                  <a:endParaRPr lang="ru-RU" altLang="uk-UA" sz="1600"/>
                </a:p>
              </p:txBody>
            </p:sp>
            <p:sp>
              <p:nvSpPr>
                <p:cNvPr id="37964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912" y="2545"/>
                  <a:ext cx="240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1600"/>
                    <a:t>D</a:t>
                  </a:r>
                  <a:endParaRPr lang="ru-RU" altLang="uk-UA" sz="1600"/>
                </a:p>
              </p:txBody>
            </p:sp>
            <p:sp>
              <p:nvSpPr>
                <p:cNvPr id="37965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672" y="1728"/>
                  <a:ext cx="240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1600"/>
                    <a:t>S</a:t>
                  </a:r>
                  <a:endParaRPr lang="ru-RU" altLang="uk-UA" sz="1600"/>
                </a:p>
              </p:txBody>
            </p:sp>
          </p:grpSp>
        </p:grpSp>
      </p:grpSp>
      <p:grpSp>
        <p:nvGrpSpPr>
          <p:cNvPr id="37892" name="Group 25"/>
          <p:cNvGrpSpPr>
            <a:grpSpLocks/>
          </p:cNvGrpSpPr>
          <p:nvPr/>
        </p:nvGrpSpPr>
        <p:grpSpPr bwMode="auto">
          <a:xfrm>
            <a:off x="5508625" y="1557338"/>
            <a:ext cx="2228850" cy="1890712"/>
            <a:chOff x="1122" y="1037"/>
            <a:chExt cx="1404" cy="1191"/>
          </a:xfrm>
        </p:grpSpPr>
        <p:grpSp>
          <p:nvGrpSpPr>
            <p:cNvPr id="37946" name="Group 26"/>
            <p:cNvGrpSpPr>
              <a:grpSpLocks/>
            </p:cNvGrpSpPr>
            <p:nvPr/>
          </p:nvGrpSpPr>
          <p:grpSpPr bwMode="auto">
            <a:xfrm>
              <a:off x="1122" y="1037"/>
              <a:ext cx="1404" cy="1180"/>
              <a:chOff x="1296" y="1728"/>
              <a:chExt cx="720" cy="576"/>
            </a:xfrm>
          </p:grpSpPr>
          <p:sp>
            <p:nvSpPr>
              <p:cNvPr id="37949" name="Line 27"/>
              <p:cNvSpPr>
                <a:spLocks noChangeShapeType="1"/>
              </p:cNvSpPr>
              <p:nvPr/>
            </p:nvSpPr>
            <p:spPr bwMode="auto">
              <a:xfrm flipH="1">
                <a:off x="1536" y="1728"/>
                <a:ext cx="144" cy="43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grpSp>
            <p:nvGrpSpPr>
              <p:cNvPr id="37950" name="Group 28"/>
              <p:cNvGrpSpPr>
                <a:grpSpLocks/>
              </p:cNvGrpSpPr>
              <p:nvPr/>
            </p:nvGrpSpPr>
            <p:grpSpPr bwMode="auto">
              <a:xfrm>
                <a:off x="1296" y="1728"/>
                <a:ext cx="720" cy="576"/>
                <a:chOff x="1104" y="1824"/>
                <a:chExt cx="720" cy="576"/>
              </a:xfrm>
            </p:grpSpPr>
            <p:grpSp>
              <p:nvGrpSpPr>
                <p:cNvPr id="37951" name="Group 29"/>
                <p:cNvGrpSpPr>
                  <a:grpSpLocks/>
                </p:cNvGrpSpPr>
                <p:nvPr/>
              </p:nvGrpSpPr>
              <p:grpSpPr bwMode="auto">
                <a:xfrm>
                  <a:off x="1104" y="1824"/>
                  <a:ext cx="720" cy="576"/>
                  <a:chOff x="1104" y="1824"/>
                  <a:chExt cx="720" cy="576"/>
                </a:xfrm>
              </p:grpSpPr>
              <p:sp>
                <p:nvSpPr>
                  <p:cNvPr id="37956" name="Freeform 30"/>
                  <p:cNvSpPr>
                    <a:spLocks/>
                  </p:cNvSpPr>
                  <p:nvPr/>
                </p:nvSpPr>
                <p:spPr bwMode="auto">
                  <a:xfrm>
                    <a:off x="1104" y="1824"/>
                    <a:ext cx="720" cy="576"/>
                  </a:xfrm>
                  <a:custGeom>
                    <a:avLst/>
                    <a:gdLst>
                      <a:gd name="T0" fmla="*/ 0 w 720"/>
                      <a:gd name="T1" fmla="*/ 576 h 576"/>
                      <a:gd name="T2" fmla="*/ 384 w 720"/>
                      <a:gd name="T3" fmla="*/ 0 h 576"/>
                      <a:gd name="T4" fmla="*/ 720 w 720"/>
                      <a:gd name="T5" fmla="*/ 432 h 576"/>
                      <a:gd name="T6" fmla="*/ 480 w 720"/>
                      <a:gd name="T7" fmla="*/ 576 h 576"/>
                      <a:gd name="T8" fmla="*/ 0 w 720"/>
                      <a:gd name="T9" fmla="*/ 576 h 57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20"/>
                      <a:gd name="T16" fmla="*/ 0 h 576"/>
                      <a:gd name="T17" fmla="*/ 720 w 720"/>
                      <a:gd name="T18" fmla="*/ 576 h 57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20" h="576">
                        <a:moveTo>
                          <a:pt x="0" y="576"/>
                        </a:moveTo>
                        <a:lnTo>
                          <a:pt x="384" y="0"/>
                        </a:lnTo>
                        <a:lnTo>
                          <a:pt x="720" y="432"/>
                        </a:lnTo>
                        <a:lnTo>
                          <a:pt x="480" y="576"/>
                        </a:lnTo>
                        <a:lnTo>
                          <a:pt x="0" y="576"/>
                        </a:lnTo>
                        <a:close/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  <p:sp>
                <p:nvSpPr>
                  <p:cNvPr id="37957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1824"/>
                    <a:ext cx="96" cy="57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</p:grpSp>
            <p:sp>
              <p:nvSpPr>
                <p:cNvPr id="37952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1344" y="2256"/>
                  <a:ext cx="4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7953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1104" y="2256"/>
                  <a:ext cx="24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7954" name="Line 34"/>
                <p:cNvSpPr>
                  <a:spLocks noChangeShapeType="1"/>
                </p:cNvSpPr>
                <p:nvPr/>
              </p:nvSpPr>
              <p:spPr bwMode="auto">
                <a:xfrm>
                  <a:off x="1344" y="2256"/>
                  <a:ext cx="24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7955" name="Line 35"/>
                <p:cNvSpPr>
                  <a:spLocks noChangeShapeType="1"/>
                </p:cNvSpPr>
                <p:nvPr/>
              </p:nvSpPr>
              <p:spPr bwMode="auto">
                <a:xfrm>
                  <a:off x="1488" y="1824"/>
                  <a:ext cx="0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  <p:sp>
          <p:nvSpPr>
            <p:cNvPr id="37947" name="Freeform 36"/>
            <p:cNvSpPr>
              <a:spLocks/>
            </p:cNvSpPr>
            <p:nvPr/>
          </p:nvSpPr>
          <p:spPr bwMode="auto">
            <a:xfrm>
              <a:off x="1604" y="1240"/>
              <a:ext cx="492" cy="988"/>
            </a:xfrm>
            <a:custGeom>
              <a:avLst/>
              <a:gdLst>
                <a:gd name="T0" fmla="*/ 0 w 492"/>
                <a:gd name="T1" fmla="*/ 688 h 988"/>
                <a:gd name="T2" fmla="*/ 424 w 492"/>
                <a:gd name="T3" fmla="*/ 0 h 988"/>
                <a:gd name="T4" fmla="*/ 492 w 492"/>
                <a:gd name="T5" fmla="*/ 988 h 988"/>
                <a:gd name="T6" fmla="*/ 0 w 492"/>
                <a:gd name="T7" fmla="*/ 688 h 9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2"/>
                <a:gd name="T13" fmla="*/ 0 h 988"/>
                <a:gd name="T14" fmla="*/ 492 w 492"/>
                <a:gd name="T15" fmla="*/ 988 h 9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2" h="988">
                  <a:moveTo>
                    <a:pt x="0" y="688"/>
                  </a:moveTo>
                  <a:lnTo>
                    <a:pt x="424" y="0"/>
                  </a:lnTo>
                  <a:lnTo>
                    <a:pt x="492" y="988"/>
                  </a:lnTo>
                  <a:lnTo>
                    <a:pt x="0" y="688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158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37948" name="Line 37"/>
            <p:cNvSpPr>
              <a:spLocks noChangeShapeType="1"/>
            </p:cNvSpPr>
            <p:nvPr/>
          </p:nvSpPr>
          <p:spPr bwMode="auto">
            <a:xfrm rot="21344455" flipV="1">
              <a:off x="2058" y="1232"/>
              <a:ext cx="4" cy="9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uk-UA"/>
            </a:p>
          </p:txBody>
        </p:sp>
      </p:grpSp>
      <p:grpSp>
        <p:nvGrpSpPr>
          <p:cNvPr id="37893" name="Group 38"/>
          <p:cNvGrpSpPr>
            <a:grpSpLocks/>
          </p:cNvGrpSpPr>
          <p:nvPr/>
        </p:nvGrpSpPr>
        <p:grpSpPr bwMode="auto">
          <a:xfrm>
            <a:off x="5148263" y="1268413"/>
            <a:ext cx="2895600" cy="2424112"/>
            <a:chOff x="144" y="1728"/>
            <a:chExt cx="1248" cy="949"/>
          </a:xfrm>
        </p:grpSpPr>
        <p:sp>
          <p:nvSpPr>
            <p:cNvPr id="37940" name="Text Box 39"/>
            <p:cNvSpPr txBox="1">
              <a:spLocks noChangeArrowheads="1"/>
            </p:cNvSpPr>
            <p:nvPr/>
          </p:nvSpPr>
          <p:spPr bwMode="auto">
            <a:xfrm>
              <a:off x="432" y="2304"/>
              <a:ext cx="192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1600"/>
                <a:t>B</a:t>
              </a:r>
              <a:endParaRPr lang="ru-RU" altLang="uk-UA" sz="1600"/>
            </a:p>
          </p:txBody>
        </p:sp>
        <p:grpSp>
          <p:nvGrpSpPr>
            <p:cNvPr id="37941" name="Group 40"/>
            <p:cNvGrpSpPr>
              <a:grpSpLocks/>
            </p:cNvGrpSpPr>
            <p:nvPr/>
          </p:nvGrpSpPr>
          <p:grpSpPr bwMode="auto">
            <a:xfrm>
              <a:off x="144" y="1728"/>
              <a:ext cx="1248" cy="949"/>
              <a:chOff x="144" y="1728"/>
              <a:chExt cx="1248" cy="949"/>
            </a:xfrm>
          </p:grpSpPr>
          <p:sp>
            <p:nvSpPr>
              <p:cNvPr id="37942" name="Text Box 41"/>
              <p:cNvSpPr txBox="1">
                <a:spLocks noChangeArrowheads="1"/>
              </p:cNvSpPr>
              <p:nvPr/>
            </p:nvSpPr>
            <p:spPr bwMode="auto">
              <a:xfrm>
                <a:off x="144" y="2545"/>
                <a:ext cx="192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A</a:t>
                </a:r>
                <a:endParaRPr lang="ru-RU" altLang="uk-UA" sz="1600"/>
              </a:p>
            </p:txBody>
          </p:sp>
          <p:sp>
            <p:nvSpPr>
              <p:cNvPr id="37943" name="Text Box 42"/>
              <p:cNvSpPr txBox="1">
                <a:spLocks noChangeArrowheads="1"/>
              </p:cNvSpPr>
              <p:nvPr/>
            </p:nvSpPr>
            <p:spPr bwMode="auto">
              <a:xfrm>
                <a:off x="1200" y="2304"/>
                <a:ext cx="192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C</a:t>
                </a:r>
                <a:endParaRPr lang="ru-RU" altLang="uk-UA" sz="1600"/>
              </a:p>
            </p:txBody>
          </p:sp>
          <p:sp>
            <p:nvSpPr>
              <p:cNvPr id="37944" name="Text Box 43"/>
              <p:cNvSpPr txBox="1">
                <a:spLocks noChangeArrowheads="1"/>
              </p:cNvSpPr>
              <p:nvPr/>
            </p:nvSpPr>
            <p:spPr bwMode="auto">
              <a:xfrm>
                <a:off x="912" y="2545"/>
                <a:ext cx="240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D</a:t>
                </a:r>
                <a:endParaRPr lang="ru-RU" altLang="uk-UA" sz="1600"/>
              </a:p>
            </p:txBody>
          </p:sp>
          <p:sp>
            <p:nvSpPr>
              <p:cNvPr id="37945" name="Text Box 44"/>
              <p:cNvSpPr txBox="1">
                <a:spLocks noChangeArrowheads="1"/>
              </p:cNvSpPr>
              <p:nvPr/>
            </p:nvSpPr>
            <p:spPr bwMode="auto">
              <a:xfrm>
                <a:off x="672" y="1728"/>
                <a:ext cx="240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S</a:t>
                </a:r>
                <a:endParaRPr lang="ru-RU" altLang="uk-UA" sz="1600"/>
              </a:p>
            </p:txBody>
          </p:sp>
        </p:grpSp>
      </p:grpSp>
      <p:grpSp>
        <p:nvGrpSpPr>
          <p:cNvPr id="37894" name="Group 45"/>
          <p:cNvGrpSpPr>
            <a:grpSpLocks/>
          </p:cNvGrpSpPr>
          <p:nvPr/>
        </p:nvGrpSpPr>
        <p:grpSpPr bwMode="auto">
          <a:xfrm>
            <a:off x="1822450" y="4314825"/>
            <a:ext cx="2146300" cy="1879600"/>
            <a:chOff x="1148" y="2718"/>
            <a:chExt cx="1352" cy="1184"/>
          </a:xfrm>
        </p:grpSpPr>
        <p:grpSp>
          <p:nvGrpSpPr>
            <p:cNvPr id="37927" name="Group 46"/>
            <p:cNvGrpSpPr>
              <a:grpSpLocks/>
            </p:cNvGrpSpPr>
            <p:nvPr/>
          </p:nvGrpSpPr>
          <p:grpSpPr bwMode="auto">
            <a:xfrm>
              <a:off x="1148" y="2718"/>
              <a:ext cx="1352" cy="1183"/>
              <a:chOff x="1296" y="1728"/>
              <a:chExt cx="720" cy="576"/>
            </a:xfrm>
          </p:grpSpPr>
          <p:sp>
            <p:nvSpPr>
              <p:cNvPr id="37931" name="Line 47"/>
              <p:cNvSpPr>
                <a:spLocks noChangeShapeType="1"/>
              </p:cNvSpPr>
              <p:nvPr/>
            </p:nvSpPr>
            <p:spPr bwMode="auto">
              <a:xfrm flipH="1">
                <a:off x="1536" y="1728"/>
                <a:ext cx="144" cy="43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grpSp>
            <p:nvGrpSpPr>
              <p:cNvPr id="37932" name="Group 48"/>
              <p:cNvGrpSpPr>
                <a:grpSpLocks/>
              </p:cNvGrpSpPr>
              <p:nvPr/>
            </p:nvGrpSpPr>
            <p:grpSpPr bwMode="auto">
              <a:xfrm>
                <a:off x="1296" y="1728"/>
                <a:ext cx="720" cy="576"/>
                <a:chOff x="1104" y="1824"/>
                <a:chExt cx="720" cy="576"/>
              </a:xfrm>
            </p:grpSpPr>
            <p:grpSp>
              <p:nvGrpSpPr>
                <p:cNvPr id="37933" name="Group 49"/>
                <p:cNvGrpSpPr>
                  <a:grpSpLocks/>
                </p:cNvGrpSpPr>
                <p:nvPr/>
              </p:nvGrpSpPr>
              <p:grpSpPr bwMode="auto">
                <a:xfrm>
                  <a:off x="1104" y="1824"/>
                  <a:ext cx="720" cy="576"/>
                  <a:chOff x="1104" y="1824"/>
                  <a:chExt cx="720" cy="576"/>
                </a:xfrm>
              </p:grpSpPr>
              <p:sp>
                <p:nvSpPr>
                  <p:cNvPr id="37938" name="Freeform 50"/>
                  <p:cNvSpPr>
                    <a:spLocks/>
                  </p:cNvSpPr>
                  <p:nvPr/>
                </p:nvSpPr>
                <p:spPr bwMode="auto">
                  <a:xfrm>
                    <a:off x="1104" y="1824"/>
                    <a:ext cx="720" cy="576"/>
                  </a:xfrm>
                  <a:custGeom>
                    <a:avLst/>
                    <a:gdLst>
                      <a:gd name="T0" fmla="*/ 0 w 720"/>
                      <a:gd name="T1" fmla="*/ 576 h 576"/>
                      <a:gd name="T2" fmla="*/ 384 w 720"/>
                      <a:gd name="T3" fmla="*/ 0 h 576"/>
                      <a:gd name="T4" fmla="*/ 720 w 720"/>
                      <a:gd name="T5" fmla="*/ 432 h 576"/>
                      <a:gd name="T6" fmla="*/ 480 w 720"/>
                      <a:gd name="T7" fmla="*/ 576 h 576"/>
                      <a:gd name="T8" fmla="*/ 0 w 720"/>
                      <a:gd name="T9" fmla="*/ 576 h 57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20"/>
                      <a:gd name="T16" fmla="*/ 0 h 576"/>
                      <a:gd name="T17" fmla="*/ 720 w 720"/>
                      <a:gd name="T18" fmla="*/ 576 h 57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20" h="576">
                        <a:moveTo>
                          <a:pt x="0" y="576"/>
                        </a:moveTo>
                        <a:lnTo>
                          <a:pt x="384" y="0"/>
                        </a:lnTo>
                        <a:lnTo>
                          <a:pt x="720" y="432"/>
                        </a:lnTo>
                        <a:lnTo>
                          <a:pt x="480" y="576"/>
                        </a:lnTo>
                        <a:lnTo>
                          <a:pt x="0" y="576"/>
                        </a:lnTo>
                        <a:close/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  <p:sp>
                <p:nvSpPr>
                  <p:cNvPr id="37939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1824"/>
                    <a:ext cx="96" cy="57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</p:grpSp>
            <p:sp>
              <p:nvSpPr>
                <p:cNvPr id="37934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1344" y="2256"/>
                  <a:ext cx="4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7935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1104" y="2256"/>
                  <a:ext cx="24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7936" name="Line 54"/>
                <p:cNvSpPr>
                  <a:spLocks noChangeShapeType="1"/>
                </p:cNvSpPr>
                <p:nvPr/>
              </p:nvSpPr>
              <p:spPr bwMode="auto">
                <a:xfrm>
                  <a:off x="1344" y="2256"/>
                  <a:ext cx="24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7937" name="Line 55"/>
                <p:cNvSpPr>
                  <a:spLocks noChangeShapeType="1"/>
                </p:cNvSpPr>
                <p:nvPr/>
              </p:nvSpPr>
              <p:spPr bwMode="auto">
                <a:xfrm>
                  <a:off x="1488" y="1824"/>
                  <a:ext cx="0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  <p:sp>
          <p:nvSpPr>
            <p:cNvPr id="37928" name="Freeform 56"/>
            <p:cNvSpPr>
              <a:spLocks/>
            </p:cNvSpPr>
            <p:nvPr/>
          </p:nvSpPr>
          <p:spPr bwMode="auto">
            <a:xfrm>
              <a:off x="1602" y="3004"/>
              <a:ext cx="720" cy="896"/>
            </a:xfrm>
            <a:custGeom>
              <a:avLst/>
              <a:gdLst>
                <a:gd name="T0" fmla="*/ 186 w 720"/>
                <a:gd name="T1" fmla="*/ 0 h 896"/>
                <a:gd name="T2" fmla="*/ 686 w 720"/>
                <a:gd name="T3" fmla="*/ 308 h 896"/>
                <a:gd name="T4" fmla="*/ 682 w 720"/>
                <a:gd name="T5" fmla="*/ 352 h 896"/>
                <a:gd name="T6" fmla="*/ 444 w 720"/>
                <a:gd name="T7" fmla="*/ 896 h 896"/>
                <a:gd name="T8" fmla="*/ 0 w 720"/>
                <a:gd name="T9" fmla="*/ 602 h 896"/>
                <a:gd name="T10" fmla="*/ 186 w 720"/>
                <a:gd name="T11" fmla="*/ 0 h 8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0"/>
                <a:gd name="T19" fmla="*/ 0 h 896"/>
                <a:gd name="T20" fmla="*/ 720 w 720"/>
                <a:gd name="T21" fmla="*/ 896 h 8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0" h="896">
                  <a:moveTo>
                    <a:pt x="186" y="0"/>
                  </a:moveTo>
                  <a:lnTo>
                    <a:pt x="686" y="308"/>
                  </a:lnTo>
                  <a:cubicBezTo>
                    <a:pt x="711" y="316"/>
                    <a:pt x="720" y="259"/>
                    <a:pt x="682" y="352"/>
                  </a:cubicBezTo>
                  <a:lnTo>
                    <a:pt x="444" y="896"/>
                  </a:lnTo>
                  <a:lnTo>
                    <a:pt x="0" y="602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37929" name="Freeform 57"/>
            <p:cNvSpPr>
              <a:spLocks/>
            </p:cNvSpPr>
            <p:nvPr/>
          </p:nvSpPr>
          <p:spPr bwMode="auto">
            <a:xfrm>
              <a:off x="2049" y="3320"/>
              <a:ext cx="243" cy="582"/>
            </a:xfrm>
            <a:custGeom>
              <a:avLst/>
              <a:gdLst>
                <a:gd name="T0" fmla="*/ 0 w 243"/>
                <a:gd name="T1" fmla="*/ 582 h 582"/>
                <a:gd name="T2" fmla="*/ 243 w 243"/>
                <a:gd name="T3" fmla="*/ 0 h 582"/>
                <a:gd name="T4" fmla="*/ 0 60000 65536"/>
                <a:gd name="T5" fmla="*/ 0 60000 65536"/>
                <a:gd name="T6" fmla="*/ 0 w 243"/>
                <a:gd name="T7" fmla="*/ 0 h 582"/>
                <a:gd name="T8" fmla="*/ 243 w 243"/>
                <a:gd name="T9" fmla="*/ 582 h 5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3" h="582">
                  <a:moveTo>
                    <a:pt x="0" y="582"/>
                  </a:moveTo>
                  <a:lnTo>
                    <a:pt x="24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37930" name="Freeform 58"/>
            <p:cNvSpPr>
              <a:spLocks/>
            </p:cNvSpPr>
            <p:nvPr/>
          </p:nvSpPr>
          <p:spPr bwMode="auto">
            <a:xfrm>
              <a:off x="1784" y="3000"/>
              <a:ext cx="520" cy="320"/>
            </a:xfrm>
            <a:custGeom>
              <a:avLst/>
              <a:gdLst>
                <a:gd name="T0" fmla="*/ 0 w 520"/>
                <a:gd name="T1" fmla="*/ 0 h 320"/>
                <a:gd name="T2" fmla="*/ 520 w 520"/>
                <a:gd name="T3" fmla="*/ 320 h 320"/>
                <a:gd name="T4" fmla="*/ 0 60000 65536"/>
                <a:gd name="T5" fmla="*/ 0 60000 65536"/>
                <a:gd name="T6" fmla="*/ 0 w 520"/>
                <a:gd name="T7" fmla="*/ 0 h 320"/>
                <a:gd name="T8" fmla="*/ 520 w 520"/>
                <a:gd name="T9" fmla="*/ 320 h 3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0" h="320">
                  <a:moveTo>
                    <a:pt x="0" y="0"/>
                  </a:moveTo>
                  <a:lnTo>
                    <a:pt x="520" y="32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k-UA"/>
            </a:p>
          </p:txBody>
        </p:sp>
      </p:grpSp>
      <p:grpSp>
        <p:nvGrpSpPr>
          <p:cNvPr id="37895" name="Group 59"/>
          <p:cNvGrpSpPr>
            <a:grpSpLocks/>
          </p:cNvGrpSpPr>
          <p:nvPr/>
        </p:nvGrpSpPr>
        <p:grpSpPr bwMode="auto">
          <a:xfrm>
            <a:off x="1447800" y="4038600"/>
            <a:ext cx="3048000" cy="2428875"/>
            <a:chOff x="144" y="1728"/>
            <a:chExt cx="1248" cy="948"/>
          </a:xfrm>
        </p:grpSpPr>
        <p:sp>
          <p:nvSpPr>
            <p:cNvPr id="37921" name="Text Box 60"/>
            <p:cNvSpPr txBox="1">
              <a:spLocks noChangeArrowheads="1"/>
            </p:cNvSpPr>
            <p:nvPr/>
          </p:nvSpPr>
          <p:spPr bwMode="auto">
            <a:xfrm>
              <a:off x="432" y="2305"/>
              <a:ext cx="192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1600"/>
                <a:t>B</a:t>
              </a:r>
              <a:endParaRPr lang="ru-RU" altLang="uk-UA" sz="1600"/>
            </a:p>
          </p:txBody>
        </p:sp>
        <p:grpSp>
          <p:nvGrpSpPr>
            <p:cNvPr id="37922" name="Group 61"/>
            <p:cNvGrpSpPr>
              <a:grpSpLocks/>
            </p:cNvGrpSpPr>
            <p:nvPr/>
          </p:nvGrpSpPr>
          <p:grpSpPr bwMode="auto">
            <a:xfrm>
              <a:off x="144" y="1728"/>
              <a:ext cx="1248" cy="948"/>
              <a:chOff x="144" y="1728"/>
              <a:chExt cx="1248" cy="948"/>
            </a:xfrm>
          </p:grpSpPr>
          <p:sp>
            <p:nvSpPr>
              <p:cNvPr id="37923" name="Text Box 62"/>
              <p:cNvSpPr txBox="1">
                <a:spLocks noChangeArrowheads="1"/>
              </p:cNvSpPr>
              <p:nvPr/>
            </p:nvSpPr>
            <p:spPr bwMode="auto">
              <a:xfrm>
                <a:off x="144" y="2544"/>
                <a:ext cx="19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A</a:t>
                </a:r>
                <a:endParaRPr lang="ru-RU" altLang="uk-UA" sz="1600"/>
              </a:p>
            </p:txBody>
          </p:sp>
          <p:sp>
            <p:nvSpPr>
              <p:cNvPr id="37924" name="Text Box 63"/>
              <p:cNvSpPr txBox="1">
                <a:spLocks noChangeArrowheads="1"/>
              </p:cNvSpPr>
              <p:nvPr/>
            </p:nvSpPr>
            <p:spPr bwMode="auto">
              <a:xfrm>
                <a:off x="1200" y="2305"/>
                <a:ext cx="19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C</a:t>
                </a:r>
                <a:endParaRPr lang="ru-RU" altLang="uk-UA" sz="1600"/>
              </a:p>
            </p:txBody>
          </p:sp>
          <p:sp>
            <p:nvSpPr>
              <p:cNvPr id="37925" name="Text Box 64"/>
              <p:cNvSpPr txBox="1">
                <a:spLocks noChangeArrowheads="1"/>
              </p:cNvSpPr>
              <p:nvPr/>
            </p:nvSpPr>
            <p:spPr bwMode="auto">
              <a:xfrm>
                <a:off x="912" y="2544"/>
                <a:ext cx="240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D</a:t>
                </a:r>
                <a:endParaRPr lang="ru-RU" altLang="uk-UA" sz="1600"/>
              </a:p>
            </p:txBody>
          </p:sp>
          <p:sp>
            <p:nvSpPr>
              <p:cNvPr id="37926" name="Text Box 65"/>
              <p:cNvSpPr txBox="1">
                <a:spLocks noChangeArrowheads="1"/>
              </p:cNvSpPr>
              <p:nvPr/>
            </p:nvSpPr>
            <p:spPr bwMode="auto">
              <a:xfrm>
                <a:off x="672" y="1728"/>
                <a:ext cx="240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S</a:t>
                </a:r>
                <a:endParaRPr lang="ru-RU" altLang="uk-UA" sz="1600"/>
              </a:p>
            </p:txBody>
          </p:sp>
        </p:grpSp>
      </p:grpSp>
      <p:grpSp>
        <p:nvGrpSpPr>
          <p:cNvPr id="37896" name="Group 66"/>
          <p:cNvGrpSpPr>
            <a:grpSpLocks/>
          </p:cNvGrpSpPr>
          <p:nvPr/>
        </p:nvGrpSpPr>
        <p:grpSpPr bwMode="auto">
          <a:xfrm>
            <a:off x="4800600" y="4038600"/>
            <a:ext cx="3276600" cy="2357438"/>
            <a:chOff x="3024" y="2544"/>
            <a:chExt cx="2064" cy="1485"/>
          </a:xfrm>
        </p:grpSpPr>
        <p:grpSp>
          <p:nvGrpSpPr>
            <p:cNvPr id="37902" name="Group 67"/>
            <p:cNvGrpSpPr>
              <a:grpSpLocks/>
            </p:cNvGrpSpPr>
            <p:nvPr/>
          </p:nvGrpSpPr>
          <p:grpSpPr bwMode="auto">
            <a:xfrm>
              <a:off x="3310" y="2673"/>
              <a:ext cx="1429" cy="1198"/>
              <a:chOff x="2928" y="1728"/>
              <a:chExt cx="720" cy="576"/>
            </a:xfrm>
          </p:grpSpPr>
          <p:grpSp>
            <p:nvGrpSpPr>
              <p:cNvPr id="37909" name="Group 68"/>
              <p:cNvGrpSpPr>
                <a:grpSpLocks/>
              </p:cNvGrpSpPr>
              <p:nvPr/>
            </p:nvGrpSpPr>
            <p:grpSpPr bwMode="auto">
              <a:xfrm>
                <a:off x="2928" y="1728"/>
                <a:ext cx="720" cy="576"/>
                <a:chOff x="1296" y="1728"/>
                <a:chExt cx="720" cy="576"/>
              </a:xfrm>
            </p:grpSpPr>
            <p:sp>
              <p:nvSpPr>
                <p:cNvPr id="37912" name="Line 69"/>
                <p:cNvSpPr>
                  <a:spLocks noChangeShapeType="1"/>
                </p:cNvSpPr>
                <p:nvPr/>
              </p:nvSpPr>
              <p:spPr bwMode="auto">
                <a:xfrm flipH="1">
                  <a:off x="1536" y="1728"/>
                  <a:ext cx="144" cy="43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grpSp>
              <p:nvGrpSpPr>
                <p:cNvPr id="37913" name="Group 70"/>
                <p:cNvGrpSpPr>
                  <a:grpSpLocks/>
                </p:cNvGrpSpPr>
                <p:nvPr/>
              </p:nvGrpSpPr>
              <p:grpSpPr bwMode="auto">
                <a:xfrm>
                  <a:off x="1296" y="1728"/>
                  <a:ext cx="720" cy="576"/>
                  <a:chOff x="1104" y="1824"/>
                  <a:chExt cx="720" cy="576"/>
                </a:xfrm>
              </p:grpSpPr>
              <p:grpSp>
                <p:nvGrpSpPr>
                  <p:cNvPr id="37914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1104" y="1824"/>
                    <a:ext cx="720" cy="576"/>
                    <a:chOff x="1104" y="1824"/>
                    <a:chExt cx="720" cy="576"/>
                  </a:xfrm>
                </p:grpSpPr>
                <p:sp>
                  <p:nvSpPr>
                    <p:cNvPr id="37919" name="Freeform 72"/>
                    <p:cNvSpPr>
                      <a:spLocks/>
                    </p:cNvSpPr>
                    <p:nvPr/>
                  </p:nvSpPr>
                  <p:spPr bwMode="auto">
                    <a:xfrm>
                      <a:off x="1104" y="1824"/>
                      <a:ext cx="720" cy="576"/>
                    </a:xfrm>
                    <a:custGeom>
                      <a:avLst/>
                      <a:gdLst>
                        <a:gd name="T0" fmla="*/ 0 w 720"/>
                        <a:gd name="T1" fmla="*/ 576 h 576"/>
                        <a:gd name="T2" fmla="*/ 384 w 720"/>
                        <a:gd name="T3" fmla="*/ 0 h 576"/>
                        <a:gd name="T4" fmla="*/ 720 w 720"/>
                        <a:gd name="T5" fmla="*/ 432 h 576"/>
                        <a:gd name="T6" fmla="*/ 480 w 720"/>
                        <a:gd name="T7" fmla="*/ 576 h 576"/>
                        <a:gd name="T8" fmla="*/ 0 w 720"/>
                        <a:gd name="T9" fmla="*/ 576 h 57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20"/>
                        <a:gd name="T16" fmla="*/ 0 h 576"/>
                        <a:gd name="T17" fmla="*/ 720 w 720"/>
                        <a:gd name="T18" fmla="*/ 576 h 57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20" h="576">
                          <a:moveTo>
                            <a:pt x="0" y="576"/>
                          </a:moveTo>
                          <a:lnTo>
                            <a:pt x="384" y="0"/>
                          </a:lnTo>
                          <a:lnTo>
                            <a:pt x="720" y="432"/>
                          </a:lnTo>
                          <a:lnTo>
                            <a:pt x="480" y="576"/>
                          </a:lnTo>
                          <a:lnTo>
                            <a:pt x="0" y="576"/>
                          </a:lnTo>
                          <a:close/>
                        </a:path>
                      </a:pathLst>
                    </a:custGeom>
                    <a:noFill/>
                    <a:ln w="158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37920" name="Line 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1824"/>
                      <a:ext cx="96" cy="57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uk-UA"/>
                    </a:p>
                  </p:txBody>
                </p:sp>
              </p:grpSp>
              <p:sp>
                <p:nvSpPr>
                  <p:cNvPr id="37915" name="Line 7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44" y="2256"/>
                    <a:ext cx="48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  <p:sp>
                <p:nvSpPr>
                  <p:cNvPr id="37916" name="Line 7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04" y="2256"/>
                    <a:ext cx="24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  <p:sp>
                <p:nvSpPr>
                  <p:cNvPr id="37917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2256"/>
                    <a:ext cx="24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  <p:sp>
                <p:nvSpPr>
                  <p:cNvPr id="37918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1824"/>
                    <a:ext cx="0" cy="52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uk-UA"/>
                  </a:p>
                </p:txBody>
              </p:sp>
            </p:grpSp>
          </p:grpSp>
          <p:sp>
            <p:nvSpPr>
              <p:cNvPr id="37910" name="Freeform 78"/>
              <p:cNvSpPr>
                <a:spLocks/>
              </p:cNvSpPr>
              <p:nvPr/>
            </p:nvSpPr>
            <p:spPr bwMode="auto">
              <a:xfrm>
                <a:off x="3168" y="2064"/>
                <a:ext cx="384" cy="240"/>
              </a:xfrm>
              <a:custGeom>
                <a:avLst/>
                <a:gdLst>
                  <a:gd name="T0" fmla="*/ 0 w 384"/>
                  <a:gd name="T1" fmla="*/ 96 h 240"/>
                  <a:gd name="T2" fmla="*/ 384 w 384"/>
                  <a:gd name="T3" fmla="*/ 0 h 240"/>
                  <a:gd name="T4" fmla="*/ 240 w 384"/>
                  <a:gd name="T5" fmla="*/ 240 h 240"/>
                  <a:gd name="T6" fmla="*/ 0 w 384"/>
                  <a:gd name="T7" fmla="*/ 96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240"/>
                  <a:gd name="T14" fmla="*/ 384 w 384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240">
                    <a:moveTo>
                      <a:pt x="0" y="96"/>
                    </a:moveTo>
                    <a:lnTo>
                      <a:pt x="384" y="0"/>
                    </a:lnTo>
                    <a:lnTo>
                      <a:pt x="240" y="240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37911" name="Line 79"/>
              <p:cNvSpPr>
                <a:spLocks noChangeShapeType="1"/>
              </p:cNvSpPr>
              <p:nvPr/>
            </p:nvSpPr>
            <p:spPr bwMode="auto">
              <a:xfrm flipV="1">
                <a:off x="3408" y="2064"/>
                <a:ext cx="144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  <p:sp>
          <p:nvSpPr>
            <p:cNvPr id="37903" name="Text Box 80"/>
            <p:cNvSpPr txBox="1">
              <a:spLocks noChangeArrowheads="1"/>
            </p:cNvSpPr>
            <p:nvPr/>
          </p:nvSpPr>
          <p:spPr bwMode="auto">
            <a:xfrm>
              <a:off x="3648" y="3360"/>
              <a:ext cx="31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1600"/>
                <a:t>B</a:t>
              </a:r>
              <a:endParaRPr lang="ru-RU" altLang="uk-UA" sz="1600"/>
            </a:p>
          </p:txBody>
        </p:sp>
        <p:grpSp>
          <p:nvGrpSpPr>
            <p:cNvPr id="37904" name="Group 81"/>
            <p:cNvGrpSpPr>
              <a:grpSpLocks/>
            </p:cNvGrpSpPr>
            <p:nvPr/>
          </p:nvGrpSpPr>
          <p:grpSpPr bwMode="auto">
            <a:xfrm>
              <a:off x="3024" y="2544"/>
              <a:ext cx="2064" cy="1485"/>
              <a:chOff x="144" y="1728"/>
              <a:chExt cx="1248" cy="952"/>
            </a:xfrm>
          </p:grpSpPr>
          <p:sp>
            <p:nvSpPr>
              <p:cNvPr id="37905" name="Text Box 82"/>
              <p:cNvSpPr txBox="1">
                <a:spLocks noChangeArrowheads="1"/>
              </p:cNvSpPr>
              <p:nvPr/>
            </p:nvSpPr>
            <p:spPr bwMode="auto">
              <a:xfrm>
                <a:off x="144" y="2544"/>
                <a:ext cx="192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A</a:t>
                </a:r>
                <a:endParaRPr lang="ru-RU" altLang="uk-UA" sz="1600"/>
              </a:p>
            </p:txBody>
          </p:sp>
          <p:sp>
            <p:nvSpPr>
              <p:cNvPr id="37906" name="Text Box 83"/>
              <p:cNvSpPr txBox="1">
                <a:spLocks noChangeArrowheads="1"/>
              </p:cNvSpPr>
              <p:nvPr/>
            </p:nvSpPr>
            <p:spPr bwMode="auto">
              <a:xfrm>
                <a:off x="1200" y="2304"/>
                <a:ext cx="192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C</a:t>
                </a:r>
                <a:endParaRPr lang="ru-RU" altLang="uk-UA" sz="1600"/>
              </a:p>
            </p:txBody>
          </p:sp>
          <p:sp>
            <p:nvSpPr>
              <p:cNvPr id="37907" name="Text Box 84"/>
              <p:cNvSpPr txBox="1">
                <a:spLocks noChangeArrowheads="1"/>
              </p:cNvSpPr>
              <p:nvPr/>
            </p:nvSpPr>
            <p:spPr bwMode="auto">
              <a:xfrm>
                <a:off x="912" y="2544"/>
                <a:ext cx="240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D</a:t>
                </a:r>
                <a:endParaRPr lang="ru-RU" altLang="uk-UA" sz="1600"/>
              </a:p>
            </p:txBody>
          </p:sp>
          <p:sp>
            <p:nvSpPr>
              <p:cNvPr id="37908" name="Text Box 85"/>
              <p:cNvSpPr txBox="1">
                <a:spLocks noChangeArrowheads="1"/>
              </p:cNvSpPr>
              <p:nvPr/>
            </p:nvSpPr>
            <p:spPr bwMode="auto">
              <a:xfrm>
                <a:off x="672" y="1728"/>
                <a:ext cx="240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1600"/>
                  <a:t>S</a:t>
                </a:r>
                <a:endParaRPr lang="ru-RU" altLang="uk-UA" sz="1600"/>
              </a:p>
            </p:txBody>
          </p:sp>
        </p:grpSp>
      </p:grpSp>
      <p:sp>
        <p:nvSpPr>
          <p:cNvPr id="73814" name="Text Box 86"/>
          <p:cNvSpPr txBox="1">
            <a:spLocks noChangeArrowheads="1"/>
          </p:cNvSpPr>
          <p:nvPr/>
        </p:nvSpPr>
        <p:spPr bwMode="auto">
          <a:xfrm>
            <a:off x="1905000" y="152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uk-UA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Дайте відповіді на питання тесту</a:t>
            </a:r>
            <a:endParaRPr lang="ru-RU" altLang="uk-UA" b="1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898" name="AutoShape 8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1</a:t>
            </a:r>
          </a:p>
        </p:txBody>
      </p:sp>
      <p:sp>
        <p:nvSpPr>
          <p:cNvPr id="37899" name="AutoShape 8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3</a:t>
            </a:r>
          </a:p>
        </p:txBody>
      </p:sp>
      <p:sp>
        <p:nvSpPr>
          <p:cNvPr id="37900" name="AutoShape 8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2</a:t>
            </a:r>
          </a:p>
        </p:txBody>
      </p:sp>
      <p:sp>
        <p:nvSpPr>
          <p:cNvPr id="37901" name="AutoShape 9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6724574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304800" y="533400"/>
            <a:ext cx="861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/>
              <a:t>3</a:t>
            </a:r>
            <a:r>
              <a:rPr lang="ru-RU" altLang="uk-UA" sz="2000"/>
              <a:t>.</a:t>
            </a:r>
            <a:r>
              <a:rPr lang="uk-UA" altLang="uk-UA" sz="2000"/>
              <a:t> На якому малюнку зображено переріз тетраедра площиною, яка проходить через точку </a:t>
            </a:r>
            <a:r>
              <a:rPr lang="ru-RU" altLang="uk-UA" sz="2000"/>
              <a:t>М </a:t>
            </a:r>
            <a:r>
              <a:rPr lang="uk-UA" altLang="uk-UA" sz="2000"/>
              <a:t>і паралельна грані</a:t>
            </a:r>
            <a:r>
              <a:rPr lang="ru-RU" altLang="uk-UA" sz="2000"/>
              <a:t> </a:t>
            </a:r>
            <a:r>
              <a:rPr lang="en-US" altLang="uk-UA" sz="2000"/>
              <a:t>SA</a:t>
            </a:r>
            <a:r>
              <a:rPr lang="ru-RU" altLang="uk-UA" sz="2000"/>
              <a:t>В?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905000" y="152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uk-UA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Дайте відповіді на питання тесту</a:t>
            </a:r>
            <a:endParaRPr lang="ru-RU" altLang="uk-UA" b="1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1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1</a:t>
            </a:r>
          </a:p>
        </p:txBody>
      </p:sp>
      <p:sp>
        <p:nvSpPr>
          <p:cNvPr id="38917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3</a:t>
            </a:r>
          </a:p>
        </p:txBody>
      </p:sp>
      <p:sp>
        <p:nvSpPr>
          <p:cNvPr id="38918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2</a:t>
            </a:r>
          </a:p>
        </p:txBody>
      </p:sp>
      <p:sp>
        <p:nvSpPr>
          <p:cNvPr id="38919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4</a:t>
            </a:r>
          </a:p>
        </p:txBody>
      </p:sp>
      <p:sp>
        <p:nvSpPr>
          <p:cNvPr id="38920" name="Text Box 86"/>
          <p:cNvSpPr txBox="1">
            <a:spLocks noChangeArrowheads="1"/>
          </p:cNvSpPr>
          <p:nvPr/>
        </p:nvSpPr>
        <p:spPr bwMode="auto">
          <a:xfrm>
            <a:off x="2822575" y="1066800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S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38921" name="Group 157"/>
          <p:cNvGrpSpPr>
            <a:grpSpLocks/>
          </p:cNvGrpSpPr>
          <p:nvPr/>
        </p:nvGrpSpPr>
        <p:grpSpPr bwMode="auto">
          <a:xfrm>
            <a:off x="1295400" y="1447800"/>
            <a:ext cx="3124200" cy="2725738"/>
            <a:chOff x="816" y="894"/>
            <a:chExt cx="1968" cy="1717"/>
          </a:xfrm>
        </p:grpSpPr>
        <p:sp>
          <p:nvSpPr>
            <p:cNvPr id="38983" name="Text Box 88"/>
            <p:cNvSpPr txBox="1">
              <a:spLocks noChangeArrowheads="1"/>
            </p:cNvSpPr>
            <p:nvPr/>
          </p:nvSpPr>
          <p:spPr bwMode="auto">
            <a:xfrm>
              <a:off x="1428" y="2360"/>
              <a:ext cx="219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B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38984" name="Group 156"/>
            <p:cNvGrpSpPr>
              <a:grpSpLocks/>
            </p:cNvGrpSpPr>
            <p:nvPr/>
          </p:nvGrpSpPr>
          <p:grpSpPr bwMode="auto">
            <a:xfrm>
              <a:off x="816" y="894"/>
              <a:ext cx="1968" cy="1466"/>
              <a:chOff x="816" y="894"/>
              <a:chExt cx="1968" cy="1466"/>
            </a:xfrm>
          </p:grpSpPr>
          <p:sp>
            <p:nvSpPr>
              <p:cNvPr id="38985" name="Line 127"/>
              <p:cNvSpPr>
                <a:spLocks noChangeShapeType="1"/>
              </p:cNvSpPr>
              <p:nvPr/>
            </p:nvSpPr>
            <p:spPr bwMode="auto">
              <a:xfrm flipV="1">
                <a:off x="1680" y="1344"/>
                <a:ext cx="48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38986" name="Freeform 126"/>
              <p:cNvSpPr>
                <a:spLocks/>
              </p:cNvSpPr>
              <p:nvPr/>
            </p:nvSpPr>
            <p:spPr bwMode="auto">
              <a:xfrm>
                <a:off x="1682" y="1344"/>
                <a:ext cx="478" cy="720"/>
              </a:xfrm>
              <a:custGeom>
                <a:avLst/>
                <a:gdLst>
                  <a:gd name="T0" fmla="*/ 478 w 478"/>
                  <a:gd name="T1" fmla="*/ 0 h 720"/>
                  <a:gd name="T2" fmla="*/ 478 w 478"/>
                  <a:gd name="T3" fmla="*/ 528 h 720"/>
                  <a:gd name="T4" fmla="*/ 382 w 478"/>
                  <a:gd name="T5" fmla="*/ 720 h 720"/>
                  <a:gd name="T6" fmla="*/ 0 w 478"/>
                  <a:gd name="T7" fmla="*/ 539 h 720"/>
                  <a:gd name="T8" fmla="*/ 478 w 478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8"/>
                  <a:gd name="T16" fmla="*/ 0 h 720"/>
                  <a:gd name="T17" fmla="*/ 478 w 478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8" h="720">
                    <a:moveTo>
                      <a:pt x="478" y="0"/>
                    </a:moveTo>
                    <a:lnTo>
                      <a:pt x="478" y="528"/>
                    </a:lnTo>
                    <a:lnTo>
                      <a:pt x="382" y="720"/>
                    </a:lnTo>
                    <a:lnTo>
                      <a:pt x="0" y="539"/>
                    </a:lnTo>
                    <a:lnTo>
                      <a:pt x="478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38987" name="Line 79"/>
              <p:cNvSpPr>
                <a:spLocks noChangeShapeType="1"/>
              </p:cNvSpPr>
              <p:nvPr/>
            </p:nvSpPr>
            <p:spPr bwMode="auto">
              <a:xfrm>
                <a:off x="1035" y="1871"/>
                <a:ext cx="393" cy="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38988" name="Line 80"/>
              <p:cNvSpPr>
                <a:spLocks noChangeShapeType="1"/>
              </p:cNvSpPr>
              <p:nvPr/>
            </p:nvSpPr>
            <p:spPr bwMode="auto">
              <a:xfrm flipV="1">
                <a:off x="1428" y="1871"/>
                <a:ext cx="1137" cy="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38989" name="Line 81"/>
              <p:cNvSpPr>
                <a:spLocks noChangeShapeType="1"/>
              </p:cNvSpPr>
              <p:nvPr/>
            </p:nvSpPr>
            <p:spPr bwMode="auto">
              <a:xfrm>
                <a:off x="1035" y="1871"/>
                <a:ext cx="15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38990" name="Line 82"/>
              <p:cNvSpPr>
                <a:spLocks noChangeShapeType="1"/>
              </p:cNvSpPr>
              <p:nvPr/>
            </p:nvSpPr>
            <p:spPr bwMode="auto">
              <a:xfrm flipV="1">
                <a:off x="1035" y="894"/>
                <a:ext cx="787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38991" name="Line 83"/>
              <p:cNvSpPr>
                <a:spLocks noChangeShapeType="1"/>
              </p:cNvSpPr>
              <p:nvPr/>
            </p:nvSpPr>
            <p:spPr bwMode="auto">
              <a:xfrm flipV="1">
                <a:off x="1428" y="894"/>
                <a:ext cx="394" cy="14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38992" name="Line 84"/>
              <p:cNvSpPr>
                <a:spLocks noChangeShapeType="1"/>
              </p:cNvSpPr>
              <p:nvPr/>
            </p:nvSpPr>
            <p:spPr bwMode="auto">
              <a:xfrm flipH="1" flipV="1">
                <a:off x="1822" y="894"/>
                <a:ext cx="743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38993" name="Text Box 85"/>
              <p:cNvSpPr txBox="1">
                <a:spLocks noChangeArrowheads="1"/>
              </p:cNvSpPr>
              <p:nvPr/>
            </p:nvSpPr>
            <p:spPr bwMode="auto">
              <a:xfrm>
                <a:off x="816" y="1827"/>
                <a:ext cx="1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A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94" name="Text Box 87"/>
              <p:cNvSpPr txBox="1">
                <a:spLocks noChangeArrowheads="1"/>
              </p:cNvSpPr>
              <p:nvPr/>
            </p:nvSpPr>
            <p:spPr bwMode="auto">
              <a:xfrm>
                <a:off x="2565" y="1783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C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38995" name="Group 89"/>
              <p:cNvGrpSpPr>
                <a:grpSpLocks/>
              </p:cNvGrpSpPr>
              <p:nvPr/>
            </p:nvGrpSpPr>
            <p:grpSpPr bwMode="auto">
              <a:xfrm>
                <a:off x="2041" y="2058"/>
                <a:ext cx="249" cy="250"/>
                <a:chOff x="2064" y="3744"/>
                <a:chExt cx="274" cy="270"/>
              </a:xfrm>
            </p:grpSpPr>
            <p:sp>
              <p:nvSpPr>
                <p:cNvPr id="38999" name="AutoShape 90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39000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38996" name="Line 128"/>
              <p:cNvSpPr>
                <a:spLocks noChangeShapeType="1"/>
              </p:cNvSpPr>
              <p:nvPr/>
            </p:nvSpPr>
            <p:spPr bwMode="auto">
              <a:xfrm>
                <a:off x="1680" y="1872"/>
                <a:ext cx="38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38997" name="Line 129"/>
              <p:cNvSpPr>
                <a:spLocks noChangeShapeType="1"/>
              </p:cNvSpPr>
              <p:nvPr/>
            </p:nvSpPr>
            <p:spPr bwMode="auto">
              <a:xfrm flipV="1">
                <a:off x="2064" y="1872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38998" name="Line 130"/>
              <p:cNvSpPr>
                <a:spLocks noChangeShapeType="1"/>
              </p:cNvSpPr>
              <p:nvPr/>
            </p:nvSpPr>
            <p:spPr bwMode="auto">
              <a:xfrm flipV="1">
                <a:off x="2160" y="1344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  <p:sp>
        <p:nvSpPr>
          <p:cNvPr id="38922" name="Text Box 102"/>
          <p:cNvSpPr txBox="1">
            <a:spLocks noChangeArrowheads="1"/>
          </p:cNvSpPr>
          <p:nvPr/>
        </p:nvSpPr>
        <p:spPr bwMode="auto">
          <a:xfrm>
            <a:off x="6708775" y="990600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S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38923" name="Group 159"/>
          <p:cNvGrpSpPr>
            <a:grpSpLocks/>
          </p:cNvGrpSpPr>
          <p:nvPr/>
        </p:nvGrpSpPr>
        <p:grpSpPr bwMode="auto">
          <a:xfrm>
            <a:off x="5181600" y="1343025"/>
            <a:ext cx="3124200" cy="2725738"/>
            <a:chOff x="3264" y="846"/>
            <a:chExt cx="1968" cy="1717"/>
          </a:xfrm>
        </p:grpSpPr>
        <p:sp>
          <p:nvSpPr>
            <p:cNvPr id="38965" name="Text Box 101"/>
            <p:cNvSpPr txBox="1">
              <a:spLocks noChangeArrowheads="1"/>
            </p:cNvSpPr>
            <p:nvPr/>
          </p:nvSpPr>
          <p:spPr bwMode="auto">
            <a:xfrm>
              <a:off x="3264" y="1779"/>
              <a:ext cx="1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A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38966" name="Group 158"/>
            <p:cNvGrpSpPr>
              <a:grpSpLocks/>
            </p:cNvGrpSpPr>
            <p:nvPr/>
          </p:nvGrpSpPr>
          <p:grpSpPr bwMode="auto">
            <a:xfrm>
              <a:off x="3483" y="846"/>
              <a:ext cx="1749" cy="1717"/>
              <a:chOff x="3483" y="846"/>
              <a:chExt cx="1749" cy="1717"/>
            </a:xfrm>
          </p:grpSpPr>
          <p:grpSp>
            <p:nvGrpSpPr>
              <p:cNvPr id="38967" name="Group 94"/>
              <p:cNvGrpSpPr>
                <a:grpSpLocks/>
              </p:cNvGrpSpPr>
              <p:nvPr/>
            </p:nvGrpSpPr>
            <p:grpSpPr bwMode="auto">
              <a:xfrm>
                <a:off x="3483" y="846"/>
                <a:ext cx="1530" cy="1466"/>
                <a:chOff x="624" y="816"/>
                <a:chExt cx="1680" cy="1584"/>
              </a:xfrm>
            </p:grpSpPr>
            <p:sp>
              <p:nvSpPr>
                <p:cNvPr id="38977" name="Line 95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432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8978" name="Line 96"/>
                <p:cNvSpPr>
                  <a:spLocks noChangeShapeType="1"/>
                </p:cNvSpPr>
                <p:nvPr/>
              </p:nvSpPr>
              <p:spPr bwMode="auto">
                <a:xfrm flipV="1">
                  <a:off x="1056" y="1872"/>
                  <a:ext cx="1248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8979" name="Line 97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16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8980" name="Line 98"/>
                <p:cNvSpPr>
                  <a:spLocks noChangeShapeType="1"/>
                </p:cNvSpPr>
                <p:nvPr/>
              </p:nvSpPr>
              <p:spPr bwMode="auto">
                <a:xfrm flipV="1">
                  <a:off x="624" y="816"/>
                  <a:ext cx="864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8981" name="Line 99"/>
                <p:cNvSpPr>
                  <a:spLocks noChangeShapeType="1"/>
                </p:cNvSpPr>
                <p:nvPr/>
              </p:nvSpPr>
              <p:spPr bwMode="auto">
                <a:xfrm flipV="1">
                  <a:off x="1056" y="816"/>
                  <a:ext cx="432" cy="15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8982" name="Line 100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816"/>
                  <a:ext cx="816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38968" name="Text Box 103"/>
              <p:cNvSpPr txBox="1">
                <a:spLocks noChangeArrowheads="1"/>
              </p:cNvSpPr>
              <p:nvPr/>
            </p:nvSpPr>
            <p:spPr bwMode="auto">
              <a:xfrm>
                <a:off x="5013" y="1735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C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69" name="Text Box 104"/>
              <p:cNvSpPr txBox="1">
                <a:spLocks noChangeArrowheads="1"/>
              </p:cNvSpPr>
              <p:nvPr/>
            </p:nvSpPr>
            <p:spPr bwMode="auto">
              <a:xfrm>
                <a:off x="3876" y="2312"/>
                <a:ext cx="219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B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38970" name="Group 105"/>
              <p:cNvGrpSpPr>
                <a:grpSpLocks/>
              </p:cNvGrpSpPr>
              <p:nvPr/>
            </p:nvGrpSpPr>
            <p:grpSpPr bwMode="auto">
              <a:xfrm>
                <a:off x="4489" y="2010"/>
                <a:ext cx="249" cy="250"/>
                <a:chOff x="2064" y="3744"/>
                <a:chExt cx="274" cy="270"/>
              </a:xfrm>
            </p:grpSpPr>
            <p:sp>
              <p:nvSpPr>
                <p:cNvPr id="38975" name="AutoShape 106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38976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38971" name="Group 154"/>
              <p:cNvGrpSpPr>
                <a:grpSpLocks/>
              </p:cNvGrpSpPr>
              <p:nvPr/>
            </p:nvGrpSpPr>
            <p:grpSpPr bwMode="auto">
              <a:xfrm>
                <a:off x="4128" y="1296"/>
                <a:ext cx="870" cy="738"/>
                <a:chOff x="4128" y="1296"/>
                <a:chExt cx="870" cy="738"/>
              </a:xfrm>
            </p:grpSpPr>
            <p:sp>
              <p:nvSpPr>
                <p:cNvPr id="38972" name="Freeform 132"/>
                <p:cNvSpPr>
                  <a:spLocks/>
                </p:cNvSpPr>
                <p:nvPr/>
              </p:nvSpPr>
              <p:spPr bwMode="auto">
                <a:xfrm>
                  <a:off x="4128" y="1308"/>
                  <a:ext cx="870" cy="726"/>
                </a:xfrm>
                <a:custGeom>
                  <a:avLst/>
                  <a:gdLst>
                    <a:gd name="T0" fmla="*/ 480 w 870"/>
                    <a:gd name="T1" fmla="*/ 0 h 726"/>
                    <a:gd name="T2" fmla="*/ 870 w 870"/>
                    <a:gd name="T3" fmla="*/ 510 h 726"/>
                    <a:gd name="T4" fmla="*/ 390 w 870"/>
                    <a:gd name="T5" fmla="*/ 726 h 726"/>
                    <a:gd name="T6" fmla="*/ 0 w 870"/>
                    <a:gd name="T7" fmla="*/ 527 h 726"/>
                    <a:gd name="T8" fmla="*/ 480 w 870"/>
                    <a:gd name="T9" fmla="*/ 0 h 7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70"/>
                    <a:gd name="T16" fmla="*/ 0 h 726"/>
                    <a:gd name="T17" fmla="*/ 870 w 870"/>
                    <a:gd name="T18" fmla="*/ 726 h 7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70" h="726">
                      <a:moveTo>
                        <a:pt x="480" y="0"/>
                      </a:moveTo>
                      <a:lnTo>
                        <a:pt x="870" y="510"/>
                      </a:lnTo>
                      <a:lnTo>
                        <a:pt x="390" y="726"/>
                      </a:lnTo>
                      <a:lnTo>
                        <a:pt x="0" y="527"/>
                      </a:lnTo>
                      <a:lnTo>
                        <a:pt x="480" y="0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8973" name="Line 133"/>
                <p:cNvSpPr>
                  <a:spLocks noChangeShapeType="1"/>
                </p:cNvSpPr>
                <p:nvPr/>
              </p:nvSpPr>
              <p:spPr bwMode="auto">
                <a:xfrm flipV="1">
                  <a:off x="4128" y="1296"/>
                  <a:ext cx="480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8974" name="Line 134"/>
                <p:cNvSpPr>
                  <a:spLocks noChangeShapeType="1"/>
                </p:cNvSpPr>
                <p:nvPr/>
              </p:nvSpPr>
              <p:spPr bwMode="auto">
                <a:xfrm>
                  <a:off x="4128" y="1824"/>
                  <a:ext cx="336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38924" name="Text Box 38"/>
          <p:cNvSpPr txBox="1">
            <a:spLocks noChangeArrowheads="1"/>
          </p:cNvSpPr>
          <p:nvPr/>
        </p:nvSpPr>
        <p:spPr bwMode="auto">
          <a:xfrm>
            <a:off x="2495550" y="6459538"/>
            <a:ext cx="347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B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38925" name="Group 161"/>
          <p:cNvGrpSpPr>
            <a:grpSpLocks/>
          </p:cNvGrpSpPr>
          <p:nvPr/>
        </p:nvGrpSpPr>
        <p:grpSpPr bwMode="auto">
          <a:xfrm>
            <a:off x="1524000" y="3779838"/>
            <a:ext cx="3124200" cy="2679700"/>
            <a:chOff x="960" y="2381"/>
            <a:chExt cx="1968" cy="1688"/>
          </a:xfrm>
        </p:grpSpPr>
        <p:sp>
          <p:nvSpPr>
            <p:cNvPr id="38946" name="Text Box 37"/>
            <p:cNvSpPr txBox="1">
              <a:spLocks noChangeArrowheads="1"/>
            </p:cNvSpPr>
            <p:nvPr/>
          </p:nvSpPr>
          <p:spPr bwMode="auto">
            <a:xfrm>
              <a:off x="2709" y="3492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C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38947" name="Group 160"/>
            <p:cNvGrpSpPr>
              <a:grpSpLocks/>
            </p:cNvGrpSpPr>
            <p:nvPr/>
          </p:nvGrpSpPr>
          <p:grpSpPr bwMode="auto">
            <a:xfrm>
              <a:off x="960" y="2381"/>
              <a:ext cx="1749" cy="1688"/>
              <a:chOff x="960" y="2381"/>
              <a:chExt cx="1749" cy="1688"/>
            </a:xfrm>
          </p:grpSpPr>
          <p:grpSp>
            <p:nvGrpSpPr>
              <p:cNvPr id="38948" name="Group 28"/>
              <p:cNvGrpSpPr>
                <a:grpSpLocks/>
              </p:cNvGrpSpPr>
              <p:nvPr/>
            </p:nvGrpSpPr>
            <p:grpSpPr bwMode="auto">
              <a:xfrm>
                <a:off x="1179" y="2603"/>
                <a:ext cx="1530" cy="1466"/>
                <a:chOff x="624" y="816"/>
                <a:chExt cx="1680" cy="1584"/>
              </a:xfrm>
            </p:grpSpPr>
            <p:sp>
              <p:nvSpPr>
                <p:cNvPr id="38959" name="Line 29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432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8960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1056" y="1872"/>
                  <a:ext cx="1248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8961" name="Line 31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16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8962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624" y="816"/>
                  <a:ext cx="864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8963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1056" y="816"/>
                  <a:ext cx="432" cy="15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8964" name="Line 34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816"/>
                  <a:ext cx="816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38949" name="Text Box 35"/>
              <p:cNvSpPr txBox="1">
                <a:spLocks noChangeArrowheads="1"/>
              </p:cNvSpPr>
              <p:nvPr/>
            </p:nvSpPr>
            <p:spPr bwMode="auto">
              <a:xfrm>
                <a:off x="960" y="3536"/>
                <a:ext cx="1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A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50" name="Text Box 36"/>
              <p:cNvSpPr txBox="1">
                <a:spLocks noChangeArrowheads="1"/>
              </p:cNvSpPr>
              <p:nvPr/>
            </p:nvSpPr>
            <p:spPr bwMode="auto">
              <a:xfrm>
                <a:off x="1922" y="2381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S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38951" name="Group 65"/>
              <p:cNvGrpSpPr>
                <a:grpSpLocks/>
              </p:cNvGrpSpPr>
              <p:nvPr/>
            </p:nvGrpSpPr>
            <p:grpSpPr bwMode="auto">
              <a:xfrm>
                <a:off x="2185" y="3767"/>
                <a:ext cx="249" cy="250"/>
                <a:chOff x="2064" y="3744"/>
                <a:chExt cx="274" cy="270"/>
              </a:xfrm>
            </p:grpSpPr>
            <p:sp>
              <p:nvSpPr>
                <p:cNvPr id="38957" name="AutoShape 63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38958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38952" name="Group 152"/>
              <p:cNvGrpSpPr>
                <a:grpSpLocks/>
              </p:cNvGrpSpPr>
              <p:nvPr/>
            </p:nvGrpSpPr>
            <p:grpSpPr bwMode="auto">
              <a:xfrm>
                <a:off x="2206" y="3072"/>
                <a:ext cx="242" cy="720"/>
                <a:chOff x="2206" y="3072"/>
                <a:chExt cx="242" cy="720"/>
              </a:xfrm>
            </p:grpSpPr>
            <p:sp>
              <p:nvSpPr>
                <p:cNvPr id="38953" name="Freeform 136"/>
                <p:cNvSpPr>
                  <a:spLocks/>
                </p:cNvSpPr>
                <p:nvPr/>
              </p:nvSpPr>
              <p:spPr bwMode="auto">
                <a:xfrm>
                  <a:off x="2206" y="3072"/>
                  <a:ext cx="236" cy="720"/>
                </a:xfrm>
                <a:custGeom>
                  <a:avLst/>
                  <a:gdLst>
                    <a:gd name="T0" fmla="*/ 96 w 236"/>
                    <a:gd name="T1" fmla="*/ 0 h 720"/>
                    <a:gd name="T2" fmla="*/ 236 w 236"/>
                    <a:gd name="T3" fmla="*/ 492 h 720"/>
                    <a:gd name="T4" fmla="*/ 0 w 236"/>
                    <a:gd name="T5" fmla="*/ 720 h 720"/>
                    <a:gd name="T6" fmla="*/ 25 w 236"/>
                    <a:gd name="T7" fmla="*/ 521 h 720"/>
                    <a:gd name="T8" fmla="*/ 96 w 236"/>
                    <a:gd name="T9" fmla="*/ 0 h 7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6"/>
                    <a:gd name="T16" fmla="*/ 0 h 720"/>
                    <a:gd name="T17" fmla="*/ 236 w 236"/>
                    <a:gd name="T18" fmla="*/ 720 h 7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6" h="720">
                      <a:moveTo>
                        <a:pt x="96" y="0"/>
                      </a:moveTo>
                      <a:lnTo>
                        <a:pt x="236" y="492"/>
                      </a:lnTo>
                      <a:lnTo>
                        <a:pt x="0" y="720"/>
                      </a:lnTo>
                      <a:lnTo>
                        <a:pt x="25" y="521"/>
                      </a:lnTo>
                      <a:lnTo>
                        <a:pt x="96" y="0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8954" name="Line 137"/>
                <p:cNvSpPr>
                  <a:spLocks noChangeShapeType="1"/>
                </p:cNvSpPr>
                <p:nvPr/>
              </p:nvSpPr>
              <p:spPr bwMode="auto">
                <a:xfrm>
                  <a:off x="2304" y="3072"/>
                  <a:ext cx="144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8955" name="Line 138"/>
                <p:cNvSpPr>
                  <a:spLocks noChangeShapeType="1"/>
                </p:cNvSpPr>
                <p:nvPr/>
              </p:nvSpPr>
              <p:spPr bwMode="auto">
                <a:xfrm flipH="1">
                  <a:off x="2208" y="3552"/>
                  <a:ext cx="24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8956" name="Line 139"/>
                <p:cNvSpPr>
                  <a:spLocks noChangeShapeType="1"/>
                </p:cNvSpPr>
                <p:nvPr/>
              </p:nvSpPr>
              <p:spPr bwMode="auto">
                <a:xfrm flipH="1">
                  <a:off x="2208" y="3072"/>
                  <a:ext cx="96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38926" name="Text Box 120"/>
          <p:cNvSpPr txBox="1">
            <a:spLocks noChangeArrowheads="1"/>
          </p:cNvSpPr>
          <p:nvPr/>
        </p:nvSpPr>
        <p:spPr bwMode="auto">
          <a:xfrm>
            <a:off x="6686550" y="6459538"/>
            <a:ext cx="347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B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38927" name="Group 162"/>
          <p:cNvGrpSpPr>
            <a:grpSpLocks/>
          </p:cNvGrpSpPr>
          <p:nvPr/>
        </p:nvGrpSpPr>
        <p:grpSpPr bwMode="auto">
          <a:xfrm>
            <a:off x="5715000" y="3779838"/>
            <a:ext cx="3124200" cy="2679700"/>
            <a:chOff x="3600" y="2381"/>
            <a:chExt cx="1968" cy="1688"/>
          </a:xfrm>
        </p:grpSpPr>
        <p:grpSp>
          <p:nvGrpSpPr>
            <p:cNvPr id="38928" name="Group 110"/>
            <p:cNvGrpSpPr>
              <a:grpSpLocks/>
            </p:cNvGrpSpPr>
            <p:nvPr/>
          </p:nvGrpSpPr>
          <p:grpSpPr bwMode="auto">
            <a:xfrm>
              <a:off x="3819" y="2603"/>
              <a:ext cx="1530" cy="1466"/>
              <a:chOff x="624" y="816"/>
              <a:chExt cx="1680" cy="1584"/>
            </a:xfrm>
          </p:grpSpPr>
          <p:sp>
            <p:nvSpPr>
              <p:cNvPr id="38940" name="Line 111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432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38941" name="Line 112"/>
              <p:cNvSpPr>
                <a:spLocks noChangeShapeType="1"/>
              </p:cNvSpPr>
              <p:nvPr/>
            </p:nvSpPr>
            <p:spPr bwMode="auto">
              <a:xfrm flipV="1">
                <a:off x="1056" y="1872"/>
                <a:ext cx="1248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38942" name="Line 113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16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38943" name="Line 114"/>
              <p:cNvSpPr>
                <a:spLocks noChangeShapeType="1"/>
              </p:cNvSpPr>
              <p:nvPr/>
            </p:nvSpPr>
            <p:spPr bwMode="auto">
              <a:xfrm flipV="1">
                <a:off x="624" y="816"/>
                <a:ext cx="864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38944" name="Line 115"/>
              <p:cNvSpPr>
                <a:spLocks noChangeShapeType="1"/>
              </p:cNvSpPr>
              <p:nvPr/>
            </p:nvSpPr>
            <p:spPr bwMode="auto">
              <a:xfrm flipV="1">
                <a:off x="1056" y="816"/>
                <a:ext cx="432" cy="15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38945" name="Line 116"/>
              <p:cNvSpPr>
                <a:spLocks noChangeShapeType="1"/>
              </p:cNvSpPr>
              <p:nvPr/>
            </p:nvSpPr>
            <p:spPr bwMode="auto">
              <a:xfrm flipH="1" flipV="1">
                <a:off x="1488" y="816"/>
                <a:ext cx="816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  <p:sp>
          <p:nvSpPr>
            <p:cNvPr id="38929" name="Text Box 117"/>
            <p:cNvSpPr txBox="1">
              <a:spLocks noChangeArrowheads="1"/>
            </p:cNvSpPr>
            <p:nvPr/>
          </p:nvSpPr>
          <p:spPr bwMode="auto">
            <a:xfrm>
              <a:off x="3600" y="3536"/>
              <a:ext cx="1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A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sp>
          <p:nvSpPr>
            <p:cNvPr id="38930" name="Text Box 118"/>
            <p:cNvSpPr txBox="1">
              <a:spLocks noChangeArrowheads="1"/>
            </p:cNvSpPr>
            <p:nvPr/>
          </p:nvSpPr>
          <p:spPr bwMode="auto">
            <a:xfrm>
              <a:off x="4562" y="2381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S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sp>
          <p:nvSpPr>
            <p:cNvPr id="38931" name="Text Box 119"/>
            <p:cNvSpPr txBox="1">
              <a:spLocks noChangeArrowheads="1"/>
            </p:cNvSpPr>
            <p:nvPr/>
          </p:nvSpPr>
          <p:spPr bwMode="auto">
            <a:xfrm>
              <a:off x="5349" y="3492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C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38932" name="Group 121"/>
            <p:cNvGrpSpPr>
              <a:grpSpLocks/>
            </p:cNvGrpSpPr>
            <p:nvPr/>
          </p:nvGrpSpPr>
          <p:grpSpPr bwMode="auto">
            <a:xfrm>
              <a:off x="4825" y="3767"/>
              <a:ext cx="249" cy="250"/>
              <a:chOff x="2064" y="3744"/>
              <a:chExt cx="274" cy="270"/>
            </a:xfrm>
          </p:grpSpPr>
          <p:sp>
            <p:nvSpPr>
              <p:cNvPr id="38938" name="AutoShape 122"/>
              <p:cNvSpPr>
                <a:spLocks noChangeArrowheads="1"/>
              </p:cNvSpPr>
              <p:nvPr/>
            </p:nvSpPr>
            <p:spPr bwMode="auto">
              <a:xfrm>
                <a:off x="2064" y="3744"/>
                <a:ext cx="48" cy="48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uk-UA" altLang="uk-UA"/>
              </a:p>
            </p:txBody>
          </p:sp>
          <p:sp>
            <p:nvSpPr>
              <p:cNvPr id="38939" name="Text Box 123"/>
              <p:cNvSpPr txBox="1">
                <a:spLocks noChangeArrowheads="1"/>
              </p:cNvSpPr>
              <p:nvPr/>
            </p:nvSpPr>
            <p:spPr bwMode="auto">
              <a:xfrm>
                <a:off x="2065" y="3744"/>
                <a:ext cx="273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M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8933" name="Group 148"/>
            <p:cNvGrpSpPr>
              <a:grpSpLocks/>
            </p:cNvGrpSpPr>
            <p:nvPr/>
          </p:nvGrpSpPr>
          <p:grpSpPr bwMode="auto">
            <a:xfrm>
              <a:off x="4560" y="3072"/>
              <a:ext cx="384" cy="720"/>
              <a:chOff x="4560" y="3072"/>
              <a:chExt cx="384" cy="720"/>
            </a:xfrm>
          </p:grpSpPr>
          <p:sp>
            <p:nvSpPr>
              <p:cNvPr id="38934" name="Freeform 144"/>
              <p:cNvSpPr>
                <a:spLocks/>
              </p:cNvSpPr>
              <p:nvPr/>
            </p:nvSpPr>
            <p:spPr bwMode="auto">
              <a:xfrm>
                <a:off x="4562" y="3072"/>
                <a:ext cx="380" cy="720"/>
              </a:xfrm>
              <a:custGeom>
                <a:avLst/>
                <a:gdLst>
                  <a:gd name="T0" fmla="*/ 380 w 380"/>
                  <a:gd name="T1" fmla="*/ 0 h 720"/>
                  <a:gd name="T2" fmla="*/ 311 w 380"/>
                  <a:gd name="T3" fmla="*/ 567 h 720"/>
                  <a:gd name="T4" fmla="*/ 284 w 380"/>
                  <a:gd name="T5" fmla="*/ 720 h 720"/>
                  <a:gd name="T6" fmla="*/ 0 w 380"/>
                  <a:gd name="T7" fmla="*/ 521 h 720"/>
                  <a:gd name="T8" fmla="*/ 380 w 38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0"/>
                  <a:gd name="T16" fmla="*/ 0 h 720"/>
                  <a:gd name="T17" fmla="*/ 380 w 380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0" h="720">
                    <a:moveTo>
                      <a:pt x="380" y="0"/>
                    </a:moveTo>
                    <a:lnTo>
                      <a:pt x="311" y="567"/>
                    </a:lnTo>
                    <a:lnTo>
                      <a:pt x="284" y="720"/>
                    </a:lnTo>
                    <a:lnTo>
                      <a:pt x="0" y="521"/>
                    </a:lnTo>
                    <a:lnTo>
                      <a:pt x="380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38935" name="Line 145"/>
              <p:cNvSpPr>
                <a:spLocks noChangeShapeType="1"/>
              </p:cNvSpPr>
              <p:nvPr/>
            </p:nvSpPr>
            <p:spPr bwMode="auto">
              <a:xfrm flipH="1">
                <a:off x="4560" y="3072"/>
                <a:ext cx="38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38936" name="Line 146"/>
              <p:cNvSpPr>
                <a:spLocks noChangeShapeType="1"/>
              </p:cNvSpPr>
              <p:nvPr/>
            </p:nvSpPr>
            <p:spPr bwMode="auto">
              <a:xfrm>
                <a:off x="4560" y="3600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38937" name="Line 147"/>
              <p:cNvSpPr>
                <a:spLocks noChangeShapeType="1"/>
              </p:cNvSpPr>
              <p:nvPr/>
            </p:nvSpPr>
            <p:spPr bwMode="auto">
              <a:xfrm flipH="1">
                <a:off x="4848" y="3072"/>
                <a:ext cx="9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7865951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905000" y="152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uk-UA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Дайте відповіді на питання тесту</a:t>
            </a:r>
            <a:endParaRPr lang="ru-RU" altLang="uk-UA" b="1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3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1</a:t>
            </a:r>
          </a:p>
        </p:txBody>
      </p:sp>
      <p:sp>
        <p:nvSpPr>
          <p:cNvPr id="3994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3</a:t>
            </a:r>
          </a:p>
        </p:txBody>
      </p:sp>
      <p:sp>
        <p:nvSpPr>
          <p:cNvPr id="39941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2</a:t>
            </a:r>
          </a:p>
        </p:txBody>
      </p:sp>
      <p:sp>
        <p:nvSpPr>
          <p:cNvPr id="39942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4</a:t>
            </a:r>
          </a:p>
        </p:txBody>
      </p:sp>
      <p:sp>
        <p:nvSpPr>
          <p:cNvPr id="39943" name="Text Box 8"/>
          <p:cNvSpPr txBox="1">
            <a:spLocks noChangeArrowheads="1"/>
          </p:cNvSpPr>
          <p:nvPr/>
        </p:nvSpPr>
        <p:spPr bwMode="auto">
          <a:xfrm>
            <a:off x="2822575" y="1066800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S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39944" name="Group 9"/>
          <p:cNvGrpSpPr>
            <a:grpSpLocks/>
          </p:cNvGrpSpPr>
          <p:nvPr/>
        </p:nvGrpSpPr>
        <p:grpSpPr bwMode="auto">
          <a:xfrm>
            <a:off x="1295400" y="1447800"/>
            <a:ext cx="3124200" cy="2725738"/>
            <a:chOff x="816" y="894"/>
            <a:chExt cx="1968" cy="1717"/>
          </a:xfrm>
        </p:grpSpPr>
        <p:sp>
          <p:nvSpPr>
            <p:cNvPr id="40007" name="Text Box 10"/>
            <p:cNvSpPr txBox="1">
              <a:spLocks noChangeArrowheads="1"/>
            </p:cNvSpPr>
            <p:nvPr/>
          </p:nvSpPr>
          <p:spPr bwMode="auto">
            <a:xfrm>
              <a:off x="1428" y="2360"/>
              <a:ext cx="219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B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0008" name="Group 11"/>
            <p:cNvGrpSpPr>
              <a:grpSpLocks/>
            </p:cNvGrpSpPr>
            <p:nvPr/>
          </p:nvGrpSpPr>
          <p:grpSpPr bwMode="auto">
            <a:xfrm>
              <a:off x="816" y="894"/>
              <a:ext cx="1968" cy="1466"/>
              <a:chOff x="816" y="894"/>
              <a:chExt cx="1968" cy="1466"/>
            </a:xfrm>
          </p:grpSpPr>
          <p:sp>
            <p:nvSpPr>
              <p:cNvPr id="40009" name="Line 12"/>
              <p:cNvSpPr>
                <a:spLocks noChangeShapeType="1"/>
              </p:cNvSpPr>
              <p:nvPr/>
            </p:nvSpPr>
            <p:spPr bwMode="auto">
              <a:xfrm flipV="1">
                <a:off x="1680" y="1344"/>
                <a:ext cx="48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0010" name="Freeform 13"/>
              <p:cNvSpPr>
                <a:spLocks/>
              </p:cNvSpPr>
              <p:nvPr/>
            </p:nvSpPr>
            <p:spPr bwMode="auto">
              <a:xfrm>
                <a:off x="1682" y="1344"/>
                <a:ext cx="478" cy="720"/>
              </a:xfrm>
              <a:custGeom>
                <a:avLst/>
                <a:gdLst>
                  <a:gd name="T0" fmla="*/ 478 w 478"/>
                  <a:gd name="T1" fmla="*/ 0 h 720"/>
                  <a:gd name="T2" fmla="*/ 478 w 478"/>
                  <a:gd name="T3" fmla="*/ 528 h 720"/>
                  <a:gd name="T4" fmla="*/ 382 w 478"/>
                  <a:gd name="T5" fmla="*/ 720 h 720"/>
                  <a:gd name="T6" fmla="*/ 0 w 478"/>
                  <a:gd name="T7" fmla="*/ 539 h 720"/>
                  <a:gd name="T8" fmla="*/ 478 w 478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8"/>
                  <a:gd name="T16" fmla="*/ 0 h 720"/>
                  <a:gd name="T17" fmla="*/ 478 w 478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8" h="720">
                    <a:moveTo>
                      <a:pt x="478" y="0"/>
                    </a:moveTo>
                    <a:lnTo>
                      <a:pt x="478" y="528"/>
                    </a:lnTo>
                    <a:lnTo>
                      <a:pt x="382" y="720"/>
                    </a:lnTo>
                    <a:lnTo>
                      <a:pt x="0" y="539"/>
                    </a:lnTo>
                    <a:lnTo>
                      <a:pt x="478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0011" name="Line 14"/>
              <p:cNvSpPr>
                <a:spLocks noChangeShapeType="1"/>
              </p:cNvSpPr>
              <p:nvPr/>
            </p:nvSpPr>
            <p:spPr bwMode="auto">
              <a:xfrm>
                <a:off x="1035" y="1871"/>
                <a:ext cx="393" cy="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0012" name="Line 15"/>
              <p:cNvSpPr>
                <a:spLocks noChangeShapeType="1"/>
              </p:cNvSpPr>
              <p:nvPr/>
            </p:nvSpPr>
            <p:spPr bwMode="auto">
              <a:xfrm flipV="1">
                <a:off x="1428" y="1871"/>
                <a:ext cx="1137" cy="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0013" name="Line 16"/>
              <p:cNvSpPr>
                <a:spLocks noChangeShapeType="1"/>
              </p:cNvSpPr>
              <p:nvPr/>
            </p:nvSpPr>
            <p:spPr bwMode="auto">
              <a:xfrm>
                <a:off x="1035" y="1871"/>
                <a:ext cx="15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0014" name="Line 17"/>
              <p:cNvSpPr>
                <a:spLocks noChangeShapeType="1"/>
              </p:cNvSpPr>
              <p:nvPr/>
            </p:nvSpPr>
            <p:spPr bwMode="auto">
              <a:xfrm flipV="1">
                <a:off x="1035" y="894"/>
                <a:ext cx="787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0015" name="Line 18"/>
              <p:cNvSpPr>
                <a:spLocks noChangeShapeType="1"/>
              </p:cNvSpPr>
              <p:nvPr/>
            </p:nvSpPr>
            <p:spPr bwMode="auto">
              <a:xfrm flipV="1">
                <a:off x="1428" y="894"/>
                <a:ext cx="394" cy="14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0016" name="Line 19"/>
              <p:cNvSpPr>
                <a:spLocks noChangeShapeType="1"/>
              </p:cNvSpPr>
              <p:nvPr/>
            </p:nvSpPr>
            <p:spPr bwMode="auto">
              <a:xfrm flipH="1" flipV="1">
                <a:off x="1822" y="894"/>
                <a:ext cx="743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0017" name="Text Box 20"/>
              <p:cNvSpPr txBox="1">
                <a:spLocks noChangeArrowheads="1"/>
              </p:cNvSpPr>
              <p:nvPr/>
            </p:nvSpPr>
            <p:spPr bwMode="auto">
              <a:xfrm>
                <a:off x="816" y="1827"/>
                <a:ext cx="1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A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0018" name="Text Box 21"/>
              <p:cNvSpPr txBox="1">
                <a:spLocks noChangeArrowheads="1"/>
              </p:cNvSpPr>
              <p:nvPr/>
            </p:nvSpPr>
            <p:spPr bwMode="auto">
              <a:xfrm>
                <a:off x="2565" y="1783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C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0019" name="Group 22"/>
              <p:cNvGrpSpPr>
                <a:grpSpLocks/>
              </p:cNvGrpSpPr>
              <p:nvPr/>
            </p:nvGrpSpPr>
            <p:grpSpPr bwMode="auto">
              <a:xfrm>
                <a:off x="2041" y="2058"/>
                <a:ext cx="249" cy="250"/>
                <a:chOff x="2064" y="3744"/>
                <a:chExt cx="274" cy="270"/>
              </a:xfrm>
            </p:grpSpPr>
            <p:sp>
              <p:nvSpPr>
                <p:cNvPr id="40023" name="AutoShape 23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4002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0020" name="Line 25"/>
              <p:cNvSpPr>
                <a:spLocks noChangeShapeType="1"/>
              </p:cNvSpPr>
              <p:nvPr/>
            </p:nvSpPr>
            <p:spPr bwMode="auto">
              <a:xfrm>
                <a:off x="1680" y="1872"/>
                <a:ext cx="38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0021" name="Line 26"/>
              <p:cNvSpPr>
                <a:spLocks noChangeShapeType="1"/>
              </p:cNvSpPr>
              <p:nvPr/>
            </p:nvSpPr>
            <p:spPr bwMode="auto">
              <a:xfrm flipV="1">
                <a:off x="2064" y="1872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0022" name="Line 27"/>
              <p:cNvSpPr>
                <a:spLocks noChangeShapeType="1"/>
              </p:cNvSpPr>
              <p:nvPr/>
            </p:nvSpPr>
            <p:spPr bwMode="auto">
              <a:xfrm flipV="1">
                <a:off x="2160" y="1344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  <p:sp>
        <p:nvSpPr>
          <p:cNvPr id="39945" name="Text Box 28"/>
          <p:cNvSpPr txBox="1">
            <a:spLocks noChangeArrowheads="1"/>
          </p:cNvSpPr>
          <p:nvPr/>
        </p:nvSpPr>
        <p:spPr bwMode="auto">
          <a:xfrm>
            <a:off x="6708775" y="990600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S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39946" name="Group 29"/>
          <p:cNvGrpSpPr>
            <a:grpSpLocks/>
          </p:cNvGrpSpPr>
          <p:nvPr/>
        </p:nvGrpSpPr>
        <p:grpSpPr bwMode="auto">
          <a:xfrm>
            <a:off x="5181600" y="1343025"/>
            <a:ext cx="3124200" cy="2725738"/>
            <a:chOff x="3264" y="846"/>
            <a:chExt cx="1968" cy="1717"/>
          </a:xfrm>
        </p:grpSpPr>
        <p:sp>
          <p:nvSpPr>
            <p:cNvPr id="39989" name="Text Box 30"/>
            <p:cNvSpPr txBox="1">
              <a:spLocks noChangeArrowheads="1"/>
            </p:cNvSpPr>
            <p:nvPr/>
          </p:nvSpPr>
          <p:spPr bwMode="auto">
            <a:xfrm>
              <a:off x="3264" y="1779"/>
              <a:ext cx="1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A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39990" name="Group 31"/>
            <p:cNvGrpSpPr>
              <a:grpSpLocks/>
            </p:cNvGrpSpPr>
            <p:nvPr/>
          </p:nvGrpSpPr>
          <p:grpSpPr bwMode="auto">
            <a:xfrm>
              <a:off x="3483" y="846"/>
              <a:ext cx="1749" cy="1717"/>
              <a:chOff x="3483" y="846"/>
              <a:chExt cx="1749" cy="1717"/>
            </a:xfrm>
          </p:grpSpPr>
          <p:grpSp>
            <p:nvGrpSpPr>
              <p:cNvPr id="39991" name="Group 32"/>
              <p:cNvGrpSpPr>
                <a:grpSpLocks/>
              </p:cNvGrpSpPr>
              <p:nvPr/>
            </p:nvGrpSpPr>
            <p:grpSpPr bwMode="auto">
              <a:xfrm>
                <a:off x="3483" y="846"/>
                <a:ext cx="1530" cy="1466"/>
                <a:chOff x="624" y="816"/>
                <a:chExt cx="1680" cy="1584"/>
              </a:xfrm>
            </p:grpSpPr>
            <p:sp>
              <p:nvSpPr>
                <p:cNvPr id="40001" name="Line 33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432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0002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056" y="1872"/>
                  <a:ext cx="1248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0003" name="Line 35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16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0004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624" y="816"/>
                  <a:ext cx="864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0005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1056" y="816"/>
                  <a:ext cx="432" cy="15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0006" name="Line 38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816"/>
                  <a:ext cx="816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39992" name="Text Box 39"/>
              <p:cNvSpPr txBox="1">
                <a:spLocks noChangeArrowheads="1"/>
              </p:cNvSpPr>
              <p:nvPr/>
            </p:nvSpPr>
            <p:spPr bwMode="auto">
              <a:xfrm>
                <a:off x="5013" y="1735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C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39993" name="Text Box 40"/>
              <p:cNvSpPr txBox="1">
                <a:spLocks noChangeArrowheads="1"/>
              </p:cNvSpPr>
              <p:nvPr/>
            </p:nvSpPr>
            <p:spPr bwMode="auto">
              <a:xfrm>
                <a:off x="3876" y="2312"/>
                <a:ext cx="219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B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39994" name="Group 41"/>
              <p:cNvGrpSpPr>
                <a:grpSpLocks/>
              </p:cNvGrpSpPr>
              <p:nvPr/>
            </p:nvGrpSpPr>
            <p:grpSpPr bwMode="auto">
              <a:xfrm>
                <a:off x="4489" y="2010"/>
                <a:ext cx="249" cy="250"/>
                <a:chOff x="2064" y="3744"/>
                <a:chExt cx="274" cy="270"/>
              </a:xfrm>
            </p:grpSpPr>
            <p:sp>
              <p:nvSpPr>
                <p:cNvPr id="39999" name="AutoShape 42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40000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39995" name="Group 44"/>
              <p:cNvGrpSpPr>
                <a:grpSpLocks/>
              </p:cNvGrpSpPr>
              <p:nvPr/>
            </p:nvGrpSpPr>
            <p:grpSpPr bwMode="auto">
              <a:xfrm>
                <a:off x="4128" y="1296"/>
                <a:ext cx="870" cy="738"/>
                <a:chOff x="4128" y="1296"/>
                <a:chExt cx="870" cy="738"/>
              </a:xfrm>
            </p:grpSpPr>
            <p:sp>
              <p:nvSpPr>
                <p:cNvPr id="39996" name="Freeform 45"/>
                <p:cNvSpPr>
                  <a:spLocks/>
                </p:cNvSpPr>
                <p:nvPr/>
              </p:nvSpPr>
              <p:spPr bwMode="auto">
                <a:xfrm>
                  <a:off x="4128" y="1308"/>
                  <a:ext cx="870" cy="726"/>
                </a:xfrm>
                <a:custGeom>
                  <a:avLst/>
                  <a:gdLst>
                    <a:gd name="T0" fmla="*/ 480 w 870"/>
                    <a:gd name="T1" fmla="*/ 0 h 726"/>
                    <a:gd name="T2" fmla="*/ 870 w 870"/>
                    <a:gd name="T3" fmla="*/ 510 h 726"/>
                    <a:gd name="T4" fmla="*/ 390 w 870"/>
                    <a:gd name="T5" fmla="*/ 726 h 726"/>
                    <a:gd name="T6" fmla="*/ 0 w 870"/>
                    <a:gd name="T7" fmla="*/ 527 h 726"/>
                    <a:gd name="T8" fmla="*/ 480 w 870"/>
                    <a:gd name="T9" fmla="*/ 0 h 7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70"/>
                    <a:gd name="T16" fmla="*/ 0 h 726"/>
                    <a:gd name="T17" fmla="*/ 870 w 870"/>
                    <a:gd name="T18" fmla="*/ 726 h 7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70" h="726">
                      <a:moveTo>
                        <a:pt x="480" y="0"/>
                      </a:moveTo>
                      <a:lnTo>
                        <a:pt x="870" y="510"/>
                      </a:lnTo>
                      <a:lnTo>
                        <a:pt x="390" y="726"/>
                      </a:lnTo>
                      <a:lnTo>
                        <a:pt x="0" y="527"/>
                      </a:lnTo>
                      <a:lnTo>
                        <a:pt x="480" y="0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9997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4128" y="1296"/>
                  <a:ext cx="480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9998" name="Line 47"/>
                <p:cNvSpPr>
                  <a:spLocks noChangeShapeType="1"/>
                </p:cNvSpPr>
                <p:nvPr/>
              </p:nvSpPr>
              <p:spPr bwMode="auto">
                <a:xfrm>
                  <a:off x="4128" y="1824"/>
                  <a:ext cx="336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39947" name="Text Box 48"/>
          <p:cNvSpPr txBox="1">
            <a:spLocks noChangeArrowheads="1"/>
          </p:cNvSpPr>
          <p:nvPr/>
        </p:nvSpPr>
        <p:spPr bwMode="auto">
          <a:xfrm>
            <a:off x="2495550" y="6459538"/>
            <a:ext cx="347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B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39948" name="Group 49"/>
          <p:cNvGrpSpPr>
            <a:grpSpLocks/>
          </p:cNvGrpSpPr>
          <p:nvPr/>
        </p:nvGrpSpPr>
        <p:grpSpPr bwMode="auto">
          <a:xfrm>
            <a:off x="1524000" y="3779838"/>
            <a:ext cx="3124200" cy="2679700"/>
            <a:chOff x="960" y="2381"/>
            <a:chExt cx="1968" cy="1688"/>
          </a:xfrm>
        </p:grpSpPr>
        <p:sp>
          <p:nvSpPr>
            <p:cNvPr id="39970" name="Text Box 50"/>
            <p:cNvSpPr txBox="1">
              <a:spLocks noChangeArrowheads="1"/>
            </p:cNvSpPr>
            <p:nvPr/>
          </p:nvSpPr>
          <p:spPr bwMode="auto">
            <a:xfrm>
              <a:off x="2709" y="3492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C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39971" name="Group 51"/>
            <p:cNvGrpSpPr>
              <a:grpSpLocks/>
            </p:cNvGrpSpPr>
            <p:nvPr/>
          </p:nvGrpSpPr>
          <p:grpSpPr bwMode="auto">
            <a:xfrm>
              <a:off x="960" y="2381"/>
              <a:ext cx="1749" cy="1688"/>
              <a:chOff x="960" y="2381"/>
              <a:chExt cx="1749" cy="1688"/>
            </a:xfrm>
          </p:grpSpPr>
          <p:grpSp>
            <p:nvGrpSpPr>
              <p:cNvPr id="39972" name="Group 52"/>
              <p:cNvGrpSpPr>
                <a:grpSpLocks/>
              </p:cNvGrpSpPr>
              <p:nvPr/>
            </p:nvGrpSpPr>
            <p:grpSpPr bwMode="auto">
              <a:xfrm>
                <a:off x="1179" y="2603"/>
                <a:ext cx="1530" cy="1466"/>
                <a:chOff x="624" y="816"/>
                <a:chExt cx="1680" cy="1584"/>
              </a:xfrm>
            </p:grpSpPr>
            <p:sp>
              <p:nvSpPr>
                <p:cNvPr id="39983" name="Line 53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432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9984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056" y="1872"/>
                  <a:ext cx="1248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9985" name="Line 55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16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9986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624" y="816"/>
                  <a:ext cx="864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9987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056" y="816"/>
                  <a:ext cx="432" cy="15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9988" name="Line 58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816"/>
                  <a:ext cx="816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39973" name="Text Box 59"/>
              <p:cNvSpPr txBox="1">
                <a:spLocks noChangeArrowheads="1"/>
              </p:cNvSpPr>
              <p:nvPr/>
            </p:nvSpPr>
            <p:spPr bwMode="auto">
              <a:xfrm>
                <a:off x="960" y="3536"/>
                <a:ext cx="1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A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39974" name="Text Box 60"/>
              <p:cNvSpPr txBox="1">
                <a:spLocks noChangeArrowheads="1"/>
              </p:cNvSpPr>
              <p:nvPr/>
            </p:nvSpPr>
            <p:spPr bwMode="auto">
              <a:xfrm>
                <a:off x="1922" y="2381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S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39975" name="Group 61"/>
              <p:cNvGrpSpPr>
                <a:grpSpLocks/>
              </p:cNvGrpSpPr>
              <p:nvPr/>
            </p:nvGrpSpPr>
            <p:grpSpPr bwMode="auto">
              <a:xfrm>
                <a:off x="2185" y="3767"/>
                <a:ext cx="249" cy="250"/>
                <a:chOff x="2064" y="3744"/>
                <a:chExt cx="274" cy="270"/>
              </a:xfrm>
            </p:grpSpPr>
            <p:sp>
              <p:nvSpPr>
                <p:cNvPr id="39981" name="AutoShape 62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39982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39976" name="Group 64"/>
              <p:cNvGrpSpPr>
                <a:grpSpLocks/>
              </p:cNvGrpSpPr>
              <p:nvPr/>
            </p:nvGrpSpPr>
            <p:grpSpPr bwMode="auto">
              <a:xfrm>
                <a:off x="2206" y="3072"/>
                <a:ext cx="242" cy="720"/>
                <a:chOff x="2206" y="3072"/>
                <a:chExt cx="242" cy="720"/>
              </a:xfrm>
            </p:grpSpPr>
            <p:sp>
              <p:nvSpPr>
                <p:cNvPr id="39977" name="Freeform 65"/>
                <p:cNvSpPr>
                  <a:spLocks/>
                </p:cNvSpPr>
                <p:nvPr/>
              </p:nvSpPr>
              <p:spPr bwMode="auto">
                <a:xfrm>
                  <a:off x="2206" y="3072"/>
                  <a:ext cx="236" cy="720"/>
                </a:xfrm>
                <a:custGeom>
                  <a:avLst/>
                  <a:gdLst>
                    <a:gd name="T0" fmla="*/ 96 w 236"/>
                    <a:gd name="T1" fmla="*/ 0 h 720"/>
                    <a:gd name="T2" fmla="*/ 236 w 236"/>
                    <a:gd name="T3" fmla="*/ 492 h 720"/>
                    <a:gd name="T4" fmla="*/ 0 w 236"/>
                    <a:gd name="T5" fmla="*/ 720 h 720"/>
                    <a:gd name="T6" fmla="*/ 25 w 236"/>
                    <a:gd name="T7" fmla="*/ 521 h 720"/>
                    <a:gd name="T8" fmla="*/ 96 w 236"/>
                    <a:gd name="T9" fmla="*/ 0 h 7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6"/>
                    <a:gd name="T16" fmla="*/ 0 h 720"/>
                    <a:gd name="T17" fmla="*/ 236 w 236"/>
                    <a:gd name="T18" fmla="*/ 720 h 7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6" h="720">
                      <a:moveTo>
                        <a:pt x="96" y="0"/>
                      </a:moveTo>
                      <a:lnTo>
                        <a:pt x="236" y="492"/>
                      </a:lnTo>
                      <a:lnTo>
                        <a:pt x="0" y="720"/>
                      </a:lnTo>
                      <a:lnTo>
                        <a:pt x="25" y="521"/>
                      </a:lnTo>
                      <a:lnTo>
                        <a:pt x="96" y="0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9978" name="Line 66"/>
                <p:cNvSpPr>
                  <a:spLocks noChangeShapeType="1"/>
                </p:cNvSpPr>
                <p:nvPr/>
              </p:nvSpPr>
              <p:spPr bwMode="auto">
                <a:xfrm>
                  <a:off x="2304" y="3072"/>
                  <a:ext cx="144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9979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2208" y="3552"/>
                  <a:ext cx="24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39980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2208" y="3072"/>
                  <a:ext cx="96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39949" name="Text Box 69"/>
          <p:cNvSpPr txBox="1">
            <a:spLocks noChangeArrowheads="1"/>
          </p:cNvSpPr>
          <p:nvPr/>
        </p:nvSpPr>
        <p:spPr bwMode="auto">
          <a:xfrm>
            <a:off x="6686550" y="6459538"/>
            <a:ext cx="347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B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39950" name="Group 70"/>
          <p:cNvGrpSpPr>
            <a:grpSpLocks/>
          </p:cNvGrpSpPr>
          <p:nvPr/>
        </p:nvGrpSpPr>
        <p:grpSpPr bwMode="auto">
          <a:xfrm>
            <a:off x="5715000" y="3779838"/>
            <a:ext cx="3124200" cy="2679700"/>
            <a:chOff x="3600" y="2381"/>
            <a:chExt cx="1968" cy="1688"/>
          </a:xfrm>
        </p:grpSpPr>
        <p:grpSp>
          <p:nvGrpSpPr>
            <p:cNvPr id="39952" name="Group 71"/>
            <p:cNvGrpSpPr>
              <a:grpSpLocks/>
            </p:cNvGrpSpPr>
            <p:nvPr/>
          </p:nvGrpSpPr>
          <p:grpSpPr bwMode="auto">
            <a:xfrm>
              <a:off x="3819" y="2603"/>
              <a:ext cx="1530" cy="1466"/>
              <a:chOff x="624" y="816"/>
              <a:chExt cx="1680" cy="1584"/>
            </a:xfrm>
          </p:grpSpPr>
          <p:sp>
            <p:nvSpPr>
              <p:cNvPr id="39964" name="Line 72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432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39965" name="Line 73"/>
              <p:cNvSpPr>
                <a:spLocks noChangeShapeType="1"/>
              </p:cNvSpPr>
              <p:nvPr/>
            </p:nvSpPr>
            <p:spPr bwMode="auto">
              <a:xfrm flipV="1">
                <a:off x="1056" y="1872"/>
                <a:ext cx="1248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39966" name="Line 74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16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39967" name="Line 75"/>
              <p:cNvSpPr>
                <a:spLocks noChangeShapeType="1"/>
              </p:cNvSpPr>
              <p:nvPr/>
            </p:nvSpPr>
            <p:spPr bwMode="auto">
              <a:xfrm flipV="1">
                <a:off x="624" y="816"/>
                <a:ext cx="864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39968" name="Line 76"/>
              <p:cNvSpPr>
                <a:spLocks noChangeShapeType="1"/>
              </p:cNvSpPr>
              <p:nvPr/>
            </p:nvSpPr>
            <p:spPr bwMode="auto">
              <a:xfrm flipV="1">
                <a:off x="1056" y="816"/>
                <a:ext cx="432" cy="15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39969" name="Line 77"/>
              <p:cNvSpPr>
                <a:spLocks noChangeShapeType="1"/>
              </p:cNvSpPr>
              <p:nvPr/>
            </p:nvSpPr>
            <p:spPr bwMode="auto">
              <a:xfrm flipH="1" flipV="1">
                <a:off x="1488" y="816"/>
                <a:ext cx="816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  <p:sp>
          <p:nvSpPr>
            <p:cNvPr id="39953" name="Text Box 78"/>
            <p:cNvSpPr txBox="1">
              <a:spLocks noChangeArrowheads="1"/>
            </p:cNvSpPr>
            <p:nvPr/>
          </p:nvSpPr>
          <p:spPr bwMode="auto">
            <a:xfrm>
              <a:off x="3600" y="3536"/>
              <a:ext cx="1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A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sp>
          <p:nvSpPr>
            <p:cNvPr id="39954" name="Text Box 79"/>
            <p:cNvSpPr txBox="1">
              <a:spLocks noChangeArrowheads="1"/>
            </p:cNvSpPr>
            <p:nvPr/>
          </p:nvSpPr>
          <p:spPr bwMode="auto">
            <a:xfrm>
              <a:off x="4562" y="2381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S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sp>
          <p:nvSpPr>
            <p:cNvPr id="39955" name="Text Box 80"/>
            <p:cNvSpPr txBox="1">
              <a:spLocks noChangeArrowheads="1"/>
            </p:cNvSpPr>
            <p:nvPr/>
          </p:nvSpPr>
          <p:spPr bwMode="auto">
            <a:xfrm>
              <a:off x="5349" y="3492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C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39956" name="Group 81"/>
            <p:cNvGrpSpPr>
              <a:grpSpLocks/>
            </p:cNvGrpSpPr>
            <p:nvPr/>
          </p:nvGrpSpPr>
          <p:grpSpPr bwMode="auto">
            <a:xfrm>
              <a:off x="4825" y="3767"/>
              <a:ext cx="249" cy="250"/>
              <a:chOff x="2064" y="3744"/>
              <a:chExt cx="274" cy="270"/>
            </a:xfrm>
          </p:grpSpPr>
          <p:sp>
            <p:nvSpPr>
              <p:cNvPr id="39962" name="AutoShape 82"/>
              <p:cNvSpPr>
                <a:spLocks noChangeArrowheads="1"/>
              </p:cNvSpPr>
              <p:nvPr/>
            </p:nvSpPr>
            <p:spPr bwMode="auto">
              <a:xfrm>
                <a:off x="2064" y="3744"/>
                <a:ext cx="48" cy="48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uk-UA" altLang="uk-UA"/>
              </a:p>
            </p:txBody>
          </p:sp>
          <p:sp>
            <p:nvSpPr>
              <p:cNvPr id="39963" name="Text Box 83"/>
              <p:cNvSpPr txBox="1">
                <a:spLocks noChangeArrowheads="1"/>
              </p:cNvSpPr>
              <p:nvPr/>
            </p:nvSpPr>
            <p:spPr bwMode="auto">
              <a:xfrm>
                <a:off x="2065" y="3744"/>
                <a:ext cx="273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M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9957" name="Group 84"/>
            <p:cNvGrpSpPr>
              <a:grpSpLocks/>
            </p:cNvGrpSpPr>
            <p:nvPr/>
          </p:nvGrpSpPr>
          <p:grpSpPr bwMode="auto">
            <a:xfrm>
              <a:off x="4560" y="3072"/>
              <a:ext cx="384" cy="720"/>
              <a:chOff x="4560" y="3072"/>
              <a:chExt cx="384" cy="720"/>
            </a:xfrm>
          </p:grpSpPr>
          <p:sp>
            <p:nvSpPr>
              <p:cNvPr id="39958" name="Freeform 85"/>
              <p:cNvSpPr>
                <a:spLocks/>
              </p:cNvSpPr>
              <p:nvPr/>
            </p:nvSpPr>
            <p:spPr bwMode="auto">
              <a:xfrm>
                <a:off x="4562" y="3072"/>
                <a:ext cx="380" cy="720"/>
              </a:xfrm>
              <a:custGeom>
                <a:avLst/>
                <a:gdLst>
                  <a:gd name="T0" fmla="*/ 380 w 380"/>
                  <a:gd name="T1" fmla="*/ 0 h 720"/>
                  <a:gd name="T2" fmla="*/ 311 w 380"/>
                  <a:gd name="T3" fmla="*/ 567 h 720"/>
                  <a:gd name="T4" fmla="*/ 284 w 380"/>
                  <a:gd name="T5" fmla="*/ 720 h 720"/>
                  <a:gd name="T6" fmla="*/ 0 w 380"/>
                  <a:gd name="T7" fmla="*/ 521 h 720"/>
                  <a:gd name="T8" fmla="*/ 380 w 38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0"/>
                  <a:gd name="T16" fmla="*/ 0 h 720"/>
                  <a:gd name="T17" fmla="*/ 380 w 380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0" h="720">
                    <a:moveTo>
                      <a:pt x="380" y="0"/>
                    </a:moveTo>
                    <a:lnTo>
                      <a:pt x="311" y="567"/>
                    </a:lnTo>
                    <a:lnTo>
                      <a:pt x="284" y="720"/>
                    </a:lnTo>
                    <a:lnTo>
                      <a:pt x="0" y="521"/>
                    </a:lnTo>
                    <a:lnTo>
                      <a:pt x="380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39959" name="Line 86"/>
              <p:cNvSpPr>
                <a:spLocks noChangeShapeType="1"/>
              </p:cNvSpPr>
              <p:nvPr/>
            </p:nvSpPr>
            <p:spPr bwMode="auto">
              <a:xfrm flipH="1">
                <a:off x="4560" y="3072"/>
                <a:ext cx="38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39960" name="Line 87"/>
              <p:cNvSpPr>
                <a:spLocks noChangeShapeType="1"/>
              </p:cNvSpPr>
              <p:nvPr/>
            </p:nvSpPr>
            <p:spPr bwMode="auto">
              <a:xfrm>
                <a:off x="4560" y="3600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39961" name="Line 88"/>
              <p:cNvSpPr>
                <a:spLocks noChangeShapeType="1"/>
              </p:cNvSpPr>
              <p:nvPr/>
            </p:nvSpPr>
            <p:spPr bwMode="auto">
              <a:xfrm flipH="1">
                <a:off x="4848" y="3072"/>
                <a:ext cx="9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  <p:sp>
        <p:nvSpPr>
          <p:cNvPr id="39951" name="Text Box 89"/>
          <p:cNvSpPr txBox="1">
            <a:spLocks noChangeArrowheads="1"/>
          </p:cNvSpPr>
          <p:nvPr/>
        </p:nvSpPr>
        <p:spPr bwMode="auto">
          <a:xfrm>
            <a:off x="304800" y="533400"/>
            <a:ext cx="861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/>
              <a:t>3</a:t>
            </a:r>
            <a:r>
              <a:rPr lang="uk-UA" altLang="uk-UA" sz="2000"/>
              <a:t> На якому малюнку зображено переріз тетраедра площиною, яка проходить через точку </a:t>
            </a:r>
            <a:r>
              <a:rPr lang="ru-RU" altLang="uk-UA" sz="2000"/>
              <a:t>М </a:t>
            </a:r>
            <a:r>
              <a:rPr lang="uk-UA" altLang="uk-UA" sz="2000"/>
              <a:t>і паралельна грані</a:t>
            </a:r>
            <a:r>
              <a:rPr lang="ru-RU" altLang="uk-UA" sz="2000"/>
              <a:t> </a:t>
            </a:r>
            <a:r>
              <a:rPr lang="en-US" altLang="uk-UA" sz="2000"/>
              <a:t>SA</a:t>
            </a:r>
            <a:r>
              <a:rPr lang="ru-RU" altLang="uk-UA" sz="2000"/>
              <a:t>В?</a:t>
            </a:r>
          </a:p>
        </p:txBody>
      </p:sp>
    </p:spTree>
    <p:extLst>
      <p:ext uri="{BB962C8B-B14F-4D97-AF65-F5344CB8AC3E}">
        <p14:creationId xmlns:p14="http://schemas.microsoft.com/office/powerpoint/2010/main" val="217631973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750331" y="692696"/>
            <a:ext cx="8229600" cy="5368925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Геометричні поняття:</a:t>
            </a:r>
            <a:br>
              <a:rPr lang="uk-UA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uk-UA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Точка – вершина</a:t>
            </a:r>
            <a:br>
              <a:rPr lang="uk-UA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uk-UA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 – ребро</a:t>
            </a:r>
            <a:br>
              <a:rPr lang="uk-UA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Площина - грань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1571612"/>
            <a:ext cx="3286148" cy="2909621"/>
          </a:xfrm>
          <a:prstGeom prst="rect">
            <a:avLst/>
          </a:prstGeom>
        </p:spPr>
      </p:pic>
      <p:sp>
        <p:nvSpPr>
          <p:cNvPr id="9" name="Выноска 3 8"/>
          <p:cNvSpPr/>
          <p:nvPr/>
        </p:nvSpPr>
        <p:spPr>
          <a:xfrm>
            <a:off x="2214546" y="1357298"/>
            <a:ext cx="1071570" cy="285752"/>
          </a:xfrm>
          <a:prstGeom prst="borderCallout3">
            <a:avLst>
              <a:gd name="adj1" fmla="val 106022"/>
              <a:gd name="adj2" fmla="val 2010"/>
              <a:gd name="adj3" fmla="val 91477"/>
              <a:gd name="adj4" fmla="val 1434"/>
              <a:gd name="adj5" fmla="val 109696"/>
              <a:gd name="adj6" fmla="val 4020"/>
              <a:gd name="adj7" fmla="val 151751"/>
              <a:gd name="adj8" fmla="val -4453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вершина</a:t>
            </a:r>
            <a:endParaRPr lang="ru-RU" dirty="0"/>
          </a:p>
        </p:txBody>
      </p:sp>
      <p:sp>
        <p:nvSpPr>
          <p:cNvPr id="10" name="Выноска 3 9"/>
          <p:cNvSpPr/>
          <p:nvPr/>
        </p:nvSpPr>
        <p:spPr>
          <a:xfrm>
            <a:off x="2928926" y="2357430"/>
            <a:ext cx="1071570" cy="428628"/>
          </a:xfrm>
          <a:prstGeom prst="borderCallout3">
            <a:avLst>
              <a:gd name="adj1" fmla="val 5821"/>
              <a:gd name="adj2" fmla="val -576"/>
              <a:gd name="adj3" fmla="val 9054"/>
              <a:gd name="adj4" fmla="val -1152"/>
              <a:gd name="adj5" fmla="val 9496"/>
              <a:gd name="adj6" fmla="val 141"/>
              <a:gd name="adj7" fmla="val 145286"/>
              <a:gd name="adj8" fmla="val -4582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грань</a:t>
            </a:r>
            <a:endParaRPr lang="ru-RU" dirty="0"/>
          </a:p>
        </p:txBody>
      </p:sp>
      <p:sp>
        <p:nvSpPr>
          <p:cNvPr id="11" name="Выноска 3 10"/>
          <p:cNvSpPr/>
          <p:nvPr/>
        </p:nvSpPr>
        <p:spPr>
          <a:xfrm>
            <a:off x="1857356" y="4786322"/>
            <a:ext cx="928694" cy="285752"/>
          </a:xfrm>
          <a:prstGeom prst="borderCallout3">
            <a:avLst>
              <a:gd name="adj1" fmla="val -29735"/>
              <a:gd name="adj2" fmla="val -874"/>
              <a:gd name="adj3" fmla="val 28448"/>
              <a:gd name="adj4" fmla="val 1235"/>
              <a:gd name="adj5" fmla="val 17576"/>
              <a:gd name="adj6" fmla="val -257"/>
              <a:gd name="adj7" fmla="val -502790"/>
              <a:gd name="adj8" fmla="val 5581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ребро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allAtOnce" animBg="1"/>
      <p:bldP spid="10" grpId="0" build="allAtOnce" animBg="1"/>
      <p:bldP spid="11" grpId="0" build="allAtOnce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905000" y="152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uk-UA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Дайте відповіді на питання тесту</a:t>
            </a:r>
            <a:endParaRPr lang="ru-RU" altLang="uk-UA" b="1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6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1</a:t>
            </a:r>
          </a:p>
        </p:txBody>
      </p:sp>
      <p:sp>
        <p:nvSpPr>
          <p:cNvPr id="40964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3</a:t>
            </a:r>
          </a:p>
        </p:txBody>
      </p:sp>
      <p:sp>
        <p:nvSpPr>
          <p:cNvPr id="40965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2</a:t>
            </a:r>
          </a:p>
        </p:txBody>
      </p:sp>
      <p:sp>
        <p:nvSpPr>
          <p:cNvPr id="40966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4</a:t>
            </a:r>
          </a:p>
        </p:txBody>
      </p:sp>
      <p:sp>
        <p:nvSpPr>
          <p:cNvPr id="40967" name="Text Box 8"/>
          <p:cNvSpPr txBox="1">
            <a:spLocks noChangeArrowheads="1"/>
          </p:cNvSpPr>
          <p:nvPr/>
        </p:nvSpPr>
        <p:spPr bwMode="auto">
          <a:xfrm>
            <a:off x="2822575" y="1066800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S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0968" name="Group 9"/>
          <p:cNvGrpSpPr>
            <a:grpSpLocks/>
          </p:cNvGrpSpPr>
          <p:nvPr/>
        </p:nvGrpSpPr>
        <p:grpSpPr bwMode="auto">
          <a:xfrm>
            <a:off x="1295400" y="1447800"/>
            <a:ext cx="3124200" cy="2725738"/>
            <a:chOff x="816" y="894"/>
            <a:chExt cx="1968" cy="1717"/>
          </a:xfrm>
        </p:grpSpPr>
        <p:sp>
          <p:nvSpPr>
            <p:cNvPr id="41031" name="Text Box 10"/>
            <p:cNvSpPr txBox="1">
              <a:spLocks noChangeArrowheads="1"/>
            </p:cNvSpPr>
            <p:nvPr/>
          </p:nvSpPr>
          <p:spPr bwMode="auto">
            <a:xfrm>
              <a:off x="1428" y="2360"/>
              <a:ext cx="219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B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1032" name="Group 11"/>
            <p:cNvGrpSpPr>
              <a:grpSpLocks/>
            </p:cNvGrpSpPr>
            <p:nvPr/>
          </p:nvGrpSpPr>
          <p:grpSpPr bwMode="auto">
            <a:xfrm>
              <a:off x="816" y="894"/>
              <a:ext cx="1968" cy="1466"/>
              <a:chOff x="816" y="894"/>
              <a:chExt cx="1968" cy="1466"/>
            </a:xfrm>
          </p:grpSpPr>
          <p:sp>
            <p:nvSpPr>
              <p:cNvPr id="41033" name="Line 12"/>
              <p:cNvSpPr>
                <a:spLocks noChangeShapeType="1"/>
              </p:cNvSpPr>
              <p:nvPr/>
            </p:nvSpPr>
            <p:spPr bwMode="auto">
              <a:xfrm flipV="1">
                <a:off x="1680" y="1344"/>
                <a:ext cx="48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1034" name="Freeform 13"/>
              <p:cNvSpPr>
                <a:spLocks/>
              </p:cNvSpPr>
              <p:nvPr/>
            </p:nvSpPr>
            <p:spPr bwMode="auto">
              <a:xfrm>
                <a:off x="1682" y="1344"/>
                <a:ext cx="478" cy="720"/>
              </a:xfrm>
              <a:custGeom>
                <a:avLst/>
                <a:gdLst>
                  <a:gd name="T0" fmla="*/ 478 w 478"/>
                  <a:gd name="T1" fmla="*/ 0 h 720"/>
                  <a:gd name="T2" fmla="*/ 478 w 478"/>
                  <a:gd name="T3" fmla="*/ 528 h 720"/>
                  <a:gd name="T4" fmla="*/ 382 w 478"/>
                  <a:gd name="T5" fmla="*/ 720 h 720"/>
                  <a:gd name="T6" fmla="*/ 0 w 478"/>
                  <a:gd name="T7" fmla="*/ 539 h 720"/>
                  <a:gd name="T8" fmla="*/ 478 w 478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8"/>
                  <a:gd name="T16" fmla="*/ 0 h 720"/>
                  <a:gd name="T17" fmla="*/ 478 w 478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8" h="720">
                    <a:moveTo>
                      <a:pt x="478" y="0"/>
                    </a:moveTo>
                    <a:lnTo>
                      <a:pt x="478" y="528"/>
                    </a:lnTo>
                    <a:lnTo>
                      <a:pt x="382" y="720"/>
                    </a:lnTo>
                    <a:lnTo>
                      <a:pt x="0" y="539"/>
                    </a:lnTo>
                    <a:lnTo>
                      <a:pt x="478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1035" name="Line 14"/>
              <p:cNvSpPr>
                <a:spLocks noChangeShapeType="1"/>
              </p:cNvSpPr>
              <p:nvPr/>
            </p:nvSpPr>
            <p:spPr bwMode="auto">
              <a:xfrm>
                <a:off x="1035" y="1871"/>
                <a:ext cx="393" cy="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1036" name="Line 15"/>
              <p:cNvSpPr>
                <a:spLocks noChangeShapeType="1"/>
              </p:cNvSpPr>
              <p:nvPr/>
            </p:nvSpPr>
            <p:spPr bwMode="auto">
              <a:xfrm flipV="1">
                <a:off x="1428" y="1871"/>
                <a:ext cx="1137" cy="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1037" name="Line 16"/>
              <p:cNvSpPr>
                <a:spLocks noChangeShapeType="1"/>
              </p:cNvSpPr>
              <p:nvPr/>
            </p:nvSpPr>
            <p:spPr bwMode="auto">
              <a:xfrm>
                <a:off x="1035" y="1871"/>
                <a:ext cx="15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1038" name="Line 17"/>
              <p:cNvSpPr>
                <a:spLocks noChangeShapeType="1"/>
              </p:cNvSpPr>
              <p:nvPr/>
            </p:nvSpPr>
            <p:spPr bwMode="auto">
              <a:xfrm flipV="1">
                <a:off x="1035" y="894"/>
                <a:ext cx="787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1039" name="Line 18"/>
              <p:cNvSpPr>
                <a:spLocks noChangeShapeType="1"/>
              </p:cNvSpPr>
              <p:nvPr/>
            </p:nvSpPr>
            <p:spPr bwMode="auto">
              <a:xfrm flipV="1">
                <a:off x="1428" y="894"/>
                <a:ext cx="394" cy="14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1040" name="Line 19"/>
              <p:cNvSpPr>
                <a:spLocks noChangeShapeType="1"/>
              </p:cNvSpPr>
              <p:nvPr/>
            </p:nvSpPr>
            <p:spPr bwMode="auto">
              <a:xfrm flipH="1" flipV="1">
                <a:off x="1822" y="894"/>
                <a:ext cx="743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1041" name="Text Box 20"/>
              <p:cNvSpPr txBox="1">
                <a:spLocks noChangeArrowheads="1"/>
              </p:cNvSpPr>
              <p:nvPr/>
            </p:nvSpPr>
            <p:spPr bwMode="auto">
              <a:xfrm>
                <a:off x="816" y="1827"/>
                <a:ext cx="1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A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1042" name="Text Box 21"/>
              <p:cNvSpPr txBox="1">
                <a:spLocks noChangeArrowheads="1"/>
              </p:cNvSpPr>
              <p:nvPr/>
            </p:nvSpPr>
            <p:spPr bwMode="auto">
              <a:xfrm>
                <a:off x="2565" y="1783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C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1043" name="Group 22"/>
              <p:cNvGrpSpPr>
                <a:grpSpLocks/>
              </p:cNvGrpSpPr>
              <p:nvPr/>
            </p:nvGrpSpPr>
            <p:grpSpPr bwMode="auto">
              <a:xfrm>
                <a:off x="2041" y="2058"/>
                <a:ext cx="249" cy="250"/>
                <a:chOff x="2064" y="3744"/>
                <a:chExt cx="274" cy="270"/>
              </a:xfrm>
            </p:grpSpPr>
            <p:sp>
              <p:nvSpPr>
                <p:cNvPr id="41047" name="AutoShape 23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4104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1044" name="Line 25"/>
              <p:cNvSpPr>
                <a:spLocks noChangeShapeType="1"/>
              </p:cNvSpPr>
              <p:nvPr/>
            </p:nvSpPr>
            <p:spPr bwMode="auto">
              <a:xfrm>
                <a:off x="1680" y="1872"/>
                <a:ext cx="38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1045" name="Line 26"/>
              <p:cNvSpPr>
                <a:spLocks noChangeShapeType="1"/>
              </p:cNvSpPr>
              <p:nvPr/>
            </p:nvSpPr>
            <p:spPr bwMode="auto">
              <a:xfrm flipV="1">
                <a:off x="2064" y="1872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1046" name="Line 27"/>
              <p:cNvSpPr>
                <a:spLocks noChangeShapeType="1"/>
              </p:cNvSpPr>
              <p:nvPr/>
            </p:nvSpPr>
            <p:spPr bwMode="auto">
              <a:xfrm flipV="1">
                <a:off x="2160" y="1344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  <p:sp>
        <p:nvSpPr>
          <p:cNvPr id="40969" name="Text Box 28"/>
          <p:cNvSpPr txBox="1">
            <a:spLocks noChangeArrowheads="1"/>
          </p:cNvSpPr>
          <p:nvPr/>
        </p:nvSpPr>
        <p:spPr bwMode="auto">
          <a:xfrm>
            <a:off x="6708775" y="990600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S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0970" name="Group 29"/>
          <p:cNvGrpSpPr>
            <a:grpSpLocks/>
          </p:cNvGrpSpPr>
          <p:nvPr/>
        </p:nvGrpSpPr>
        <p:grpSpPr bwMode="auto">
          <a:xfrm>
            <a:off x="5181600" y="1343025"/>
            <a:ext cx="3124200" cy="2725738"/>
            <a:chOff x="3264" y="846"/>
            <a:chExt cx="1968" cy="1717"/>
          </a:xfrm>
        </p:grpSpPr>
        <p:sp>
          <p:nvSpPr>
            <p:cNvPr id="41013" name="Text Box 30"/>
            <p:cNvSpPr txBox="1">
              <a:spLocks noChangeArrowheads="1"/>
            </p:cNvSpPr>
            <p:nvPr/>
          </p:nvSpPr>
          <p:spPr bwMode="auto">
            <a:xfrm>
              <a:off x="3264" y="1779"/>
              <a:ext cx="1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A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1014" name="Group 31"/>
            <p:cNvGrpSpPr>
              <a:grpSpLocks/>
            </p:cNvGrpSpPr>
            <p:nvPr/>
          </p:nvGrpSpPr>
          <p:grpSpPr bwMode="auto">
            <a:xfrm>
              <a:off x="3483" y="846"/>
              <a:ext cx="1749" cy="1717"/>
              <a:chOff x="3483" y="846"/>
              <a:chExt cx="1749" cy="1717"/>
            </a:xfrm>
          </p:grpSpPr>
          <p:grpSp>
            <p:nvGrpSpPr>
              <p:cNvPr id="41015" name="Group 32"/>
              <p:cNvGrpSpPr>
                <a:grpSpLocks/>
              </p:cNvGrpSpPr>
              <p:nvPr/>
            </p:nvGrpSpPr>
            <p:grpSpPr bwMode="auto">
              <a:xfrm>
                <a:off x="3483" y="846"/>
                <a:ext cx="1530" cy="1466"/>
                <a:chOff x="624" y="816"/>
                <a:chExt cx="1680" cy="1584"/>
              </a:xfrm>
            </p:grpSpPr>
            <p:sp>
              <p:nvSpPr>
                <p:cNvPr id="41025" name="Line 33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432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1026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056" y="1872"/>
                  <a:ext cx="1248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1027" name="Line 35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16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1028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624" y="816"/>
                  <a:ext cx="864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1029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1056" y="816"/>
                  <a:ext cx="432" cy="15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1030" name="Line 38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816"/>
                  <a:ext cx="816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41016" name="Text Box 39"/>
              <p:cNvSpPr txBox="1">
                <a:spLocks noChangeArrowheads="1"/>
              </p:cNvSpPr>
              <p:nvPr/>
            </p:nvSpPr>
            <p:spPr bwMode="auto">
              <a:xfrm>
                <a:off x="5013" y="1735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C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1017" name="Text Box 40"/>
              <p:cNvSpPr txBox="1">
                <a:spLocks noChangeArrowheads="1"/>
              </p:cNvSpPr>
              <p:nvPr/>
            </p:nvSpPr>
            <p:spPr bwMode="auto">
              <a:xfrm>
                <a:off x="3876" y="2312"/>
                <a:ext cx="219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B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1018" name="Group 41"/>
              <p:cNvGrpSpPr>
                <a:grpSpLocks/>
              </p:cNvGrpSpPr>
              <p:nvPr/>
            </p:nvGrpSpPr>
            <p:grpSpPr bwMode="auto">
              <a:xfrm>
                <a:off x="4489" y="2010"/>
                <a:ext cx="249" cy="250"/>
                <a:chOff x="2064" y="3744"/>
                <a:chExt cx="274" cy="270"/>
              </a:xfrm>
            </p:grpSpPr>
            <p:sp>
              <p:nvSpPr>
                <p:cNvPr id="41023" name="AutoShape 42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41024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1019" name="Group 44"/>
              <p:cNvGrpSpPr>
                <a:grpSpLocks/>
              </p:cNvGrpSpPr>
              <p:nvPr/>
            </p:nvGrpSpPr>
            <p:grpSpPr bwMode="auto">
              <a:xfrm>
                <a:off x="4128" y="1296"/>
                <a:ext cx="870" cy="738"/>
                <a:chOff x="4128" y="1296"/>
                <a:chExt cx="870" cy="738"/>
              </a:xfrm>
            </p:grpSpPr>
            <p:sp>
              <p:nvSpPr>
                <p:cNvPr id="41020" name="Freeform 45"/>
                <p:cNvSpPr>
                  <a:spLocks/>
                </p:cNvSpPr>
                <p:nvPr/>
              </p:nvSpPr>
              <p:spPr bwMode="auto">
                <a:xfrm>
                  <a:off x="4128" y="1308"/>
                  <a:ext cx="870" cy="726"/>
                </a:xfrm>
                <a:custGeom>
                  <a:avLst/>
                  <a:gdLst>
                    <a:gd name="T0" fmla="*/ 480 w 870"/>
                    <a:gd name="T1" fmla="*/ 0 h 726"/>
                    <a:gd name="T2" fmla="*/ 870 w 870"/>
                    <a:gd name="T3" fmla="*/ 510 h 726"/>
                    <a:gd name="T4" fmla="*/ 390 w 870"/>
                    <a:gd name="T5" fmla="*/ 726 h 726"/>
                    <a:gd name="T6" fmla="*/ 0 w 870"/>
                    <a:gd name="T7" fmla="*/ 527 h 726"/>
                    <a:gd name="T8" fmla="*/ 480 w 870"/>
                    <a:gd name="T9" fmla="*/ 0 h 7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70"/>
                    <a:gd name="T16" fmla="*/ 0 h 726"/>
                    <a:gd name="T17" fmla="*/ 870 w 870"/>
                    <a:gd name="T18" fmla="*/ 726 h 7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70" h="726">
                      <a:moveTo>
                        <a:pt x="480" y="0"/>
                      </a:moveTo>
                      <a:lnTo>
                        <a:pt x="870" y="510"/>
                      </a:lnTo>
                      <a:lnTo>
                        <a:pt x="390" y="726"/>
                      </a:lnTo>
                      <a:lnTo>
                        <a:pt x="0" y="527"/>
                      </a:lnTo>
                      <a:lnTo>
                        <a:pt x="480" y="0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1021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4128" y="1296"/>
                  <a:ext cx="480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1022" name="Line 47"/>
                <p:cNvSpPr>
                  <a:spLocks noChangeShapeType="1"/>
                </p:cNvSpPr>
                <p:nvPr/>
              </p:nvSpPr>
              <p:spPr bwMode="auto">
                <a:xfrm>
                  <a:off x="4128" y="1824"/>
                  <a:ext cx="336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40971" name="Text Box 48"/>
          <p:cNvSpPr txBox="1">
            <a:spLocks noChangeArrowheads="1"/>
          </p:cNvSpPr>
          <p:nvPr/>
        </p:nvSpPr>
        <p:spPr bwMode="auto">
          <a:xfrm>
            <a:off x="2495550" y="6459538"/>
            <a:ext cx="347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B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0972" name="Group 49"/>
          <p:cNvGrpSpPr>
            <a:grpSpLocks/>
          </p:cNvGrpSpPr>
          <p:nvPr/>
        </p:nvGrpSpPr>
        <p:grpSpPr bwMode="auto">
          <a:xfrm>
            <a:off x="1524000" y="3779838"/>
            <a:ext cx="3124200" cy="2679700"/>
            <a:chOff x="960" y="2381"/>
            <a:chExt cx="1968" cy="1688"/>
          </a:xfrm>
        </p:grpSpPr>
        <p:sp>
          <p:nvSpPr>
            <p:cNvPr id="40994" name="Text Box 50"/>
            <p:cNvSpPr txBox="1">
              <a:spLocks noChangeArrowheads="1"/>
            </p:cNvSpPr>
            <p:nvPr/>
          </p:nvSpPr>
          <p:spPr bwMode="auto">
            <a:xfrm>
              <a:off x="2709" y="3492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C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0995" name="Group 51"/>
            <p:cNvGrpSpPr>
              <a:grpSpLocks/>
            </p:cNvGrpSpPr>
            <p:nvPr/>
          </p:nvGrpSpPr>
          <p:grpSpPr bwMode="auto">
            <a:xfrm>
              <a:off x="960" y="2381"/>
              <a:ext cx="1749" cy="1688"/>
              <a:chOff x="960" y="2381"/>
              <a:chExt cx="1749" cy="1688"/>
            </a:xfrm>
          </p:grpSpPr>
          <p:grpSp>
            <p:nvGrpSpPr>
              <p:cNvPr id="40996" name="Group 52"/>
              <p:cNvGrpSpPr>
                <a:grpSpLocks/>
              </p:cNvGrpSpPr>
              <p:nvPr/>
            </p:nvGrpSpPr>
            <p:grpSpPr bwMode="auto">
              <a:xfrm>
                <a:off x="1179" y="2603"/>
                <a:ext cx="1530" cy="1466"/>
                <a:chOff x="624" y="816"/>
                <a:chExt cx="1680" cy="1584"/>
              </a:xfrm>
            </p:grpSpPr>
            <p:sp>
              <p:nvSpPr>
                <p:cNvPr id="41007" name="Line 53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432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1008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056" y="1872"/>
                  <a:ext cx="1248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1009" name="Line 55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16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1010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624" y="816"/>
                  <a:ext cx="864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1011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056" y="816"/>
                  <a:ext cx="432" cy="15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1012" name="Line 58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816"/>
                  <a:ext cx="816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40997" name="Text Box 59"/>
              <p:cNvSpPr txBox="1">
                <a:spLocks noChangeArrowheads="1"/>
              </p:cNvSpPr>
              <p:nvPr/>
            </p:nvSpPr>
            <p:spPr bwMode="auto">
              <a:xfrm>
                <a:off x="960" y="3536"/>
                <a:ext cx="1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A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0998" name="Text Box 60"/>
              <p:cNvSpPr txBox="1">
                <a:spLocks noChangeArrowheads="1"/>
              </p:cNvSpPr>
              <p:nvPr/>
            </p:nvSpPr>
            <p:spPr bwMode="auto">
              <a:xfrm>
                <a:off x="1922" y="2381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S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0999" name="Group 61"/>
              <p:cNvGrpSpPr>
                <a:grpSpLocks/>
              </p:cNvGrpSpPr>
              <p:nvPr/>
            </p:nvGrpSpPr>
            <p:grpSpPr bwMode="auto">
              <a:xfrm>
                <a:off x="2185" y="3767"/>
                <a:ext cx="249" cy="250"/>
                <a:chOff x="2064" y="3744"/>
                <a:chExt cx="274" cy="270"/>
              </a:xfrm>
            </p:grpSpPr>
            <p:sp>
              <p:nvSpPr>
                <p:cNvPr id="41005" name="AutoShape 62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41006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1000" name="Group 64"/>
              <p:cNvGrpSpPr>
                <a:grpSpLocks/>
              </p:cNvGrpSpPr>
              <p:nvPr/>
            </p:nvGrpSpPr>
            <p:grpSpPr bwMode="auto">
              <a:xfrm>
                <a:off x="2206" y="3072"/>
                <a:ext cx="242" cy="720"/>
                <a:chOff x="2206" y="3072"/>
                <a:chExt cx="242" cy="720"/>
              </a:xfrm>
            </p:grpSpPr>
            <p:sp>
              <p:nvSpPr>
                <p:cNvPr id="41001" name="Freeform 65"/>
                <p:cNvSpPr>
                  <a:spLocks/>
                </p:cNvSpPr>
                <p:nvPr/>
              </p:nvSpPr>
              <p:spPr bwMode="auto">
                <a:xfrm>
                  <a:off x="2206" y="3072"/>
                  <a:ext cx="236" cy="720"/>
                </a:xfrm>
                <a:custGeom>
                  <a:avLst/>
                  <a:gdLst>
                    <a:gd name="T0" fmla="*/ 96 w 236"/>
                    <a:gd name="T1" fmla="*/ 0 h 720"/>
                    <a:gd name="T2" fmla="*/ 236 w 236"/>
                    <a:gd name="T3" fmla="*/ 492 h 720"/>
                    <a:gd name="T4" fmla="*/ 0 w 236"/>
                    <a:gd name="T5" fmla="*/ 720 h 720"/>
                    <a:gd name="T6" fmla="*/ 25 w 236"/>
                    <a:gd name="T7" fmla="*/ 521 h 720"/>
                    <a:gd name="T8" fmla="*/ 96 w 236"/>
                    <a:gd name="T9" fmla="*/ 0 h 7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6"/>
                    <a:gd name="T16" fmla="*/ 0 h 720"/>
                    <a:gd name="T17" fmla="*/ 236 w 236"/>
                    <a:gd name="T18" fmla="*/ 720 h 7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6" h="720">
                      <a:moveTo>
                        <a:pt x="96" y="0"/>
                      </a:moveTo>
                      <a:lnTo>
                        <a:pt x="236" y="492"/>
                      </a:lnTo>
                      <a:lnTo>
                        <a:pt x="0" y="720"/>
                      </a:lnTo>
                      <a:lnTo>
                        <a:pt x="25" y="521"/>
                      </a:lnTo>
                      <a:lnTo>
                        <a:pt x="96" y="0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1002" name="Line 66"/>
                <p:cNvSpPr>
                  <a:spLocks noChangeShapeType="1"/>
                </p:cNvSpPr>
                <p:nvPr/>
              </p:nvSpPr>
              <p:spPr bwMode="auto">
                <a:xfrm>
                  <a:off x="2304" y="3072"/>
                  <a:ext cx="144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1003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2208" y="3552"/>
                  <a:ext cx="24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1004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2208" y="3072"/>
                  <a:ext cx="96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40973" name="Text Box 69"/>
          <p:cNvSpPr txBox="1">
            <a:spLocks noChangeArrowheads="1"/>
          </p:cNvSpPr>
          <p:nvPr/>
        </p:nvSpPr>
        <p:spPr bwMode="auto">
          <a:xfrm>
            <a:off x="6686550" y="6459538"/>
            <a:ext cx="347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B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0974" name="Group 70"/>
          <p:cNvGrpSpPr>
            <a:grpSpLocks/>
          </p:cNvGrpSpPr>
          <p:nvPr/>
        </p:nvGrpSpPr>
        <p:grpSpPr bwMode="auto">
          <a:xfrm>
            <a:off x="5715000" y="3779838"/>
            <a:ext cx="3124200" cy="2679700"/>
            <a:chOff x="3600" y="2381"/>
            <a:chExt cx="1968" cy="1688"/>
          </a:xfrm>
        </p:grpSpPr>
        <p:grpSp>
          <p:nvGrpSpPr>
            <p:cNvPr id="40976" name="Group 71"/>
            <p:cNvGrpSpPr>
              <a:grpSpLocks/>
            </p:cNvGrpSpPr>
            <p:nvPr/>
          </p:nvGrpSpPr>
          <p:grpSpPr bwMode="auto">
            <a:xfrm>
              <a:off x="3819" y="2603"/>
              <a:ext cx="1530" cy="1466"/>
              <a:chOff x="624" y="816"/>
              <a:chExt cx="1680" cy="1584"/>
            </a:xfrm>
          </p:grpSpPr>
          <p:sp>
            <p:nvSpPr>
              <p:cNvPr id="40988" name="Line 72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432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0989" name="Line 73"/>
              <p:cNvSpPr>
                <a:spLocks noChangeShapeType="1"/>
              </p:cNvSpPr>
              <p:nvPr/>
            </p:nvSpPr>
            <p:spPr bwMode="auto">
              <a:xfrm flipV="1">
                <a:off x="1056" y="1872"/>
                <a:ext cx="1248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0990" name="Line 74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16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0991" name="Line 75"/>
              <p:cNvSpPr>
                <a:spLocks noChangeShapeType="1"/>
              </p:cNvSpPr>
              <p:nvPr/>
            </p:nvSpPr>
            <p:spPr bwMode="auto">
              <a:xfrm flipV="1">
                <a:off x="624" y="816"/>
                <a:ext cx="864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0992" name="Line 76"/>
              <p:cNvSpPr>
                <a:spLocks noChangeShapeType="1"/>
              </p:cNvSpPr>
              <p:nvPr/>
            </p:nvSpPr>
            <p:spPr bwMode="auto">
              <a:xfrm flipV="1">
                <a:off x="1056" y="816"/>
                <a:ext cx="432" cy="15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0993" name="Line 77"/>
              <p:cNvSpPr>
                <a:spLocks noChangeShapeType="1"/>
              </p:cNvSpPr>
              <p:nvPr/>
            </p:nvSpPr>
            <p:spPr bwMode="auto">
              <a:xfrm flipH="1" flipV="1">
                <a:off x="1488" y="816"/>
                <a:ext cx="816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  <p:sp>
          <p:nvSpPr>
            <p:cNvPr id="40977" name="Text Box 78"/>
            <p:cNvSpPr txBox="1">
              <a:spLocks noChangeArrowheads="1"/>
            </p:cNvSpPr>
            <p:nvPr/>
          </p:nvSpPr>
          <p:spPr bwMode="auto">
            <a:xfrm>
              <a:off x="3600" y="3536"/>
              <a:ext cx="1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A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sp>
          <p:nvSpPr>
            <p:cNvPr id="40978" name="Text Box 79"/>
            <p:cNvSpPr txBox="1">
              <a:spLocks noChangeArrowheads="1"/>
            </p:cNvSpPr>
            <p:nvPr/>
          </p:nvSpPr>
          <p:spPr bwMode="auto">
            <a:xfrm>
              <a:off x="4562" y="2381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S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sp>
          <p:nvSpPr>
            <p:cNvPr id="40979" name="Text Box 80"/>
            <p:cNvSpPr txBox="1">
              <a:spLocks noChangeArrowheads="1"/>
            </p:cNvSpPr>
            <p:nvPr/>
          </p:nvSpPr>
          <p:spPr bwMode="auto">
            <a:xfrm>
              <a:off x="5349" y="3492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C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0980" name="Group 81"/>
            <p:cNvGrpSpPr>
              <a:grpSpLocks/>
            </p:cNvGrpSpPr>
            <p:nvPr/>
          </p:nvGrpSpPr>
          <p:grpSpPr bwMode="auto">
            <a:xfrm>
              <a:off x="4825" y="3767"/>
              <a:ext cx="249" cy="250"/>
              <a:chOff x="2064" y="3744"/>
              <a:chExt cx="274" cy="270"/>
            </a:xfrm>
          </p:grpSpPr>
          <p:sp>
            <p:nvSpPr>
              <p:cNvPr id="40986" name="AutoShape 82"/>
              <p:cNvSpPr>
                <a:spLocks noChangeArrowheads="1"/>
              </p:cNvSpPr>
              <p:nvPr/>
            </p:nvSpPr>
            <p:spPr bwMode="auto">
              <a:xfrm>
                <a:off x="2064" y="3744"/>
                <a:ext cx="48" cy="48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uk-UA" altLang="uk-UA"/>
              </a:p>
            </p:txBody>
          </p:sp>
          <p:sp>
            <p:nvSpPr>
              <p:cNvPr id="40987" name="Text Box 83"/>
              <p:cNvSpPr txBox="1">
                <a:spLocks noChangeArrowheads="1"/>
              </p:cNvSpPr>
              <p:nvPr/>
            </p:nvSpPr>
            <p:spPr bwMode="auto">
              <a:xfrm>
                <a:off x="2065" y="3744"/>
                <a:ext cx="273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M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0981" name="Group 84"/>
            <p:cNvGrpSpPr>
              <a:grpSpLocks/>
            </p:cNvGrpSpPr>
            <p:nvPr/>
          </p:nvGrpSpPr>
          <p:grpSpPr bwMode="auto">
            <a:xfrm>
              <a:off x="4560" y="3072"/>
              <a:ext cx="384" cy="720"/>
              <a:chOff x="4560" y="3072"/>
              <a:chExt cx="384" cy="720"/>
            </a:xfrm>
          </p:grpSpPr>
          <p:sp>
            <p:nvSpPr>
              <p:cNvPr id="40982" name="Freeform 85"/>
              <p:cNvSpPr>
                <a:spLocks/>
              </p:cNvSpPr>
              <p:nvPr/>
            </p:nvSpPr>
            <p:spPr bwMode="auto">
              <a:xfrm>
                <a:off x="4562" y="3072"/>
                <a:ext cx="380" cy="720"/>
              </a:xfrm>
              <a:custGeom>
                <a:avLst/>
                <a:gdLst>
                  <a:gd name="T0" fmla="*/ 380 w 380"/>
                  <a:gd name="T1" fmla="*/ 0 h 720"/>
                  <a:gd name="T2" fmla="*/ 311 w 380"/>
                  <a:gd name="T3" fmla="*/ 567 h 720"/>
                  <a:gd name="T4" fmla="*/ 284 w 380"/>
                  <a:gd name="T5" fmla="*/ 720 h 720"/>
                  <a:gd name="T6" fmla="*/ 0 w 380"/>
                  <a:gd name="T7" fmla="*/ 521 h 720"/>
                  <a:gd name="T8" fmla="*/ 380 w 38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0"/>
                  <a:gd name="T16" fmla="*/ 0 h 720"/>
                  <a:gd name="T17" fmla="*/ 380 w 380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0" h="720">
                    <a:moveTo>
                      <a:pt x="380" y="0"/>
                    </a:moveTo>
                    <a:lnTo>
                      <a:pt x="311" y="567"/>
                    </a:lnTo>
                    <a:lnTo>
                      <a:pt x="284" y="720"/>
                    </a:lnTo>
                    <a:lnTo>
                      <a:pt x="0" y="521"/>
                    </a:lnTo>
                    <a:lnTo>
                      <a:pt x="380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0983" name="Line 86"/>
              <p:cNvSpPr>
                <a:spLocks noChangeShapeType="1"/>
              </p:cNvSpPr>
              <p:nvPr/>
            </p:nvSpPr>
            <p:spPr bwMode="auto">
              <a:xfrm flipH="1">
                <a:off x="4560" y="3072"/>
                <a:ext cx="38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0984" name="Line 87"/>
              <p:cNvSpPr>
                <a:spLocks noChangeShapeType="1"/>
              </p:cNvSpPr>
              <p:nvPr/>
            </p:nvSpPr>
            <p:spPr bwMode="auto">
              <a:xfrm>
                <a:off x="4560" y="3600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0985" name="Line 88"/>
              <p:cNvSpPr>
                <a:spLocks noChangeShapeType="1"/>
              </p:cNvSpPr>
              <p:nvPr/>
            </p:nvSpPr>
            <p:spPr bwMode="auto">
              <a:xfrm flipH="1">
                <a:off x="4848" y="3072"/>
                <a:ext cx="9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  <p:sp>
        <p:nvSpPr>
          <p:cNvPr id="40975" name="Text Box 89"/>
          <p:cNvSpPr txBox="1">
            <a:spLocks noChangeArrowheads="1"/>
          </p:cNvSpPr>
          <p:nvPr/>
        </p:nvSpPr>
        <p:spPr bwMode="auto">
          <a:xfrm>
            <a:off x="304800" y="533400"/>
            <a:ext cx="861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/>
              <a:t>3</a:t>
            </a:r>
            <a:r>
              <a:rPr lang="uk-UA" altLang="uk-UA" sz="2000"/>
              <a:t>. На якому малюнку зображено переріз тетраедра площиною, яка проходить через точку </a:t>
            </a:r>
            <a:r>
              <a:rPr lang="ru-RU" altLang="uk-UA" sz="2000"/>
              <a:t>М </a:t>
            </a:r>
            <a:r>
              <a:rPr lang="uk-UA" altLang="uk-UA" sz="2000"/>
              <a:t>і паралельна грані</a:t>
            </a:r>
            <a:r>
              <a:rPr lang="ru-RU" altLang="uk-UA" sz="2000"/>
              <a:t> </a:t>
            </a:r>
            <a:r>
              <a:rPr lang="en-US" altLang="uk-UA" sz="2000"/>
              <a:t>SA</a:t>
            </a:r>
            <a:r>
              <a:rPr lang="ru-RU" altLang="uk-UA" sz="2000"/>
              <a:t>В?</a:t>
            </a:r>
          </a:p>
        </p:txBody>
      </p:sp>
    </p:spTree>
    <p:extLst>
      <p:ext uri="{BB962C8B-B14F-4D97-AF65-F5344CB8AC3E}">
        <p14:creationId xmlns:p14="http://schemas.microsoft.com/office/powerpoint/2010/main" val="182911940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905000" y="152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uk-UA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Дайте відповіді на питання тесту</a:t>
            </a:r>
            <a:endParaRPr lang="ru-RU" altLang="uk-UA" b="1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1</a:t>
            </a:r>
          </a:p>
        </p:txBody>
      </p:sp>
      <p:sp>
        <p:nvSpPr>
          <p:cNvPr id="4198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3</a:t>
            </a:r>
          </a:p>
        </p:txBody>
      </p:sp>
      <p:sp>
        <p:nvSpPr>
          <p:cNvPr id="41989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2</a:t>
            </a:r>
          </a:p>
        </p:txBody>
      </p:sp>
      <p:sp>
        <p:nvSpPr>
          <p:cNvPr id="41990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4</a:t>
            </a:r>
          </a:p>
        </p:txBody>
      </p:sp>
      <p:sp>
        <p:nvSpPr>
          <p:cNvPr id="41991" name="Text Box 8"/>
          <p:cNvSpPr txBox="1">
            <a:spLocks noChangeArrowheads="1"/>
          </p:cNvSpPr>
          <p:nvPr/>
        </p:nvSpPr>
        <p:spPr bwMode="auto">
          <a:xfrm>
            <a:off x="2822575" y="1066800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S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1992" name="Group 9"/>
          <p:cNvGrpSpPr>
            <a:grpSpLocks/>
          </p:cNvGrpSpPr>
          <p:nvPr/>
        </p:nvGrpSpPr>
        <p:grpSpPr bwMode="auto">
          <a:xfrm>
            <a:off x="1295400" y="1447800"/>
            <a:ext cx="3124200" cy="2725738"/>
            <a:chOff x="816" y="894"/>
            <a:chExt cx="1968" cy="1717"/>
          </a:xfrm>
        </p:grpSpPr>
        <p:sp>
          <p:nvSpPr>
            <p:cNvPr id="42055" name="Text Box 10"/>
            <p:cNvSpPr txBox="1">
              <a:spLocks noChangeArrowheads="1"/>
            </p:cNvSpPr>
            <p:nvPr/>
          </p:nvSpPr>
          <p:spPr bwMode="auto">
            <a:xfrm>
              <a:off x="1428" y="2360"/>
              <a:ext cx="219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B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2056" name="Group 11"/>
            <p:cNvGrpSpPr>
              <a:grpSpLocks/>
            </p:cNvGrpSpPr>
            <p:nvPr/>
          </p:nvGrpSpPr>
          <p:grpSpPr bwMode="auto">
            <a:xfrm>
              <a:off x="816" y="894"/>
              <a:ext cx="1968" cy="1466"/>
              <a:chOff x="816" y="894"/>
              <a:chExt cx="1968" cy="1466"/>
            </a:xfrm>
          </p:grpSpPr>
          <p:sp>
            <p:nvSpPr>
              <p:cNvPr id="42057" name="Line 12"/>
              <p:cNvSpPr>
                <a:spLocks noChangeShapeType="1"/>
              </p:cNvSpPr>
              <p:nvPr/>
            </p:nvSpPr>
            <p:spPr bwMode="auto">
              <a:xfrm flipV="1">
                <a:off x="1680" y="1344"/>
                <a:ext cx="48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2058" name="Freeform 13"/>
              <p:cNvSpPr>
                <a:spLocks/>
              </p:cNvSpPr>
              <p:nvPr/>
            </p:nvSpPr>
            <p:spPr bwMode="auto">
              <a:xfrm>
                <a:off x="1682" y="1344"/>
                <a:ext cx="478" cy="720"/>
              </a:xfrm>
              <a:custGeom>
                <a:avLst/>
                <a:gdLst>
                  <a:gd name="T0" fmla="*/ 478 w 478"/>
                  <a:gd name="T1" fmla="*/ 0 h 720"/>
                  <a:gd name="T2" fmla="*/ 478 w 478"/>
                  <a:gd name="T3" fmla="*/ 528 h 720"/>
                  <a:gd name="T4" fmla="*/ 382 w 478"/>
                  <a:gd name="T5" fmla="*/ 720 h 720"/>
                  <a:gd name="T6" fmla="*/ 0 w 478"/>
                  <a:gd name="T7" fmla="*/ 539 h 720"/>
                  <a:gd name="T8" fmla="*/ 478 w 478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8"/>
                  <a:gd name="T16" fmla="*/ 0 h 720"/>
                  <a:gd name="T17" fmla="*/ 478 w 478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8" h="720">
                    <a:moveTo>
                      <a:pt x="478" y="0"/>
                    </a:moveTo>
                    <a:lnTo>
                      <a:pt x="478" y="528"/>
                    </a:lnTo>
                    <a:lnTo>
                      <a:pt x="382" y="720"/>
                    </a:lnTo>
                    <a:lnTo>
                      <a:pt x="0" y="539"/>
                    </a:lnTo>
                    <a:lnTo>
                      <a:pt x="478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2059" name="Line 14"/>
              <p:cNvSpPr>
                <a:spLocks noChangeShapeType="1"/>
              </p:cNvSpPr>
              <p:nvPr/>
            </p:nvSpPr>
            <p:spPr bwMode="auto">
              <a:xfrm>
                <a:off x="1035" y="1871"/>
                <a:ext cx="393" cy="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2060" name="Line 15"/>
              <p:cNvSpPr>
                <a:spLocks noChangeShapeType="1"/>
              </p:cNvSpPr>
              <p:nvPr/>
            </p:nvSpPr>
            <p:spPr bwMode="auto">
              <a:xfrm flipV="1">
                <a:off x="1428" y="1871"/>
                <a:ext cx="1137" cy="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2061" name="Line 16"/>
              <p:cNvSpPr>
                <a:spLocks noChangeShapeType="1"/>
              </p:cNvSpPr>
              <p:nvPr/>
            </p:nvSpPr>
            <p:spPr bwMode="auto">
              <a:xfrm>
                <a:off x="1035" y="1871"/>
                <a:ext cx="15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2062" name="Line 17"/>
              <p:cNvSpPr>
                <a:spLocks noChangeShapeType="1"/>
              </p:cNvSpPr>
              <p:nvPr/>
            </p:nvSpPr>
            <p:spPr bwMode="auto">
              <a:xfrm flipV="1">
                <a:off x="1035" y="894"/>
                <a:ext cx="787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2063" name="Line 18"/>
              <p:cNvSpPr>
                <a:spLocks noChangeShapeType="1"/>
              </p:cNvSpPr>
              <p:nvPr/>
            </p:nvSpPr>
            <p:spPr bwMode="auto">
              <a:xfrm flipV="1">
                <a:off x="1428" y="894"/>
                <a:ext cx="394" cy="14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2064" name="Line 19"/>
              <p:cNvSpPr>
                <a:spLocks noChangeShapeType="1"/>
              </p:cNvSpPr>
              <p:nvPr/>
            </p:nvSpPr>
            <p:spPr bwMode="auto">
              <a:xfrm flipH="1" flipV="1">
                <a:off x="1822" y="894"/>
                <a:ext cx="743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2065" name="Text Box 20"/>
              <p:cNvSpPr txBox="1">
                <a:spLocks noChangeArrowheads="1"/>
              </p:cNvSpPr>
              <p:nvPr/>
            </p:nvSpPr>
            <p:spPr bwMode="auto">
              <a:xfrm>
                <a:off x="816" y="1827"/>
                <a:ext cx="1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A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66" name="Text Box 21"/>
              <p:cNvSpPr txBox="1">
                <a:spLocks noChangeArrowheads="1"/>
              </p:cNvSpPr>
              <p:nvPr/>
            </p:nvSpPr>
            <p:spPr bwMode="auto">
              <a:xfrm>
                <a:off x="2565" y="1783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C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2067" name="Group 22"/>
              <p:cNvGrpSpPr>
                <a:grpSpLocks/>
              </p:cNvGrpSpPr>
              <p:nvPr/>
            </p:nvGrpSpPr>
            <p:grpSpPr bwMode="auto">
              <a:xfrm>
                <a:off x="2041" y="2058"/>
                <a:ext cx="249" cy="250"/>
                <a:chOff x="2064" y="3744"/>
                <a:chExt cx="274" cy="270"/>
              </a:xfrm>
            </p:grpSpPr>
            <p:sp>
              <p:nvSpPr>
                <p:cNvPr id="42071" name="AutoShape 23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4207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2068" name="Line 25"/>
              <p:cNvSpPr>
                <a:spLocks noChangeShapeType="1"/>
              </p:cNvSpPr>
              <p:nvPr/>
            </p:nvSpPr>
            <p:spPr bwMode="auto">
              <a:xfrm>
                <a:off x="1680" y="1872"/>
                <a:ext cx="38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2069" name="Line 26"/>
              <p:cNvSpPr>
                <a:spLocks noChangeShapeType="1"/>
              </p:cNvSpPr>
              <p:nvPr/>
            </p:nvSpPr>
            <p:spPr bwMode="auto">
              <a:xfrm flipV="1">
                <a:off x="2064" y="1872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2070" name="Line 27"/>
              <p:cNvSpPr>
                <a:spLocks noChangeShapeType="1"/>
              </p:cNvSpPr>
              <p:nvPr/>
            </p:nvSpPr>
            <p:spPr bwMode="auto">
              <a:xfrm flipV="1">
                <a:off x="2160" y="1344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  <p:sp>
        <p:nvSpPr>
          <p:cNvPr id="41993" name="Text Box 28"/>
          <p:cNvSpPr txBox="1">
            <a:spLocks noChangeArrowheads="1"/>
          </p:cNvSpPr>
          <p:nvPr/>
        </p:nvSpPr>
        <p:spPr bwMode="auto">
          <a:xfrm>
            <a:off x="6708775" y="990600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S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1994" name="Group 29"/>
          <p:cNvGrpSpPr>
            <a:grpSpLocks/>
          </p:cNvGrpSpPr>
          <p:nvPr/>
        </p:nvGrpSpPr>
        <p:grpSpPr bwMode="auto">
          <a:xfrm>
            <a:off x="5181600" y="1343025"/>
            <a:ext cx="3124200" cy="2725738"/>
            <a:chOff x="3264" y="846"/>
            <a:chExt cx="1968" cy="1717"/>
          </a:xfrm>
        </p:grpSpPr>
        <p:sp>
          <p:nvSpPr>
            <p:cNvPr id="42037" name="Text Box 30"/>
            <p:cNvSpPr txBox="1">
              <a:spLocks noChangeArrowheads="1"/>
            </p:cNvSpPr>
            <p:nvPr/>
          </p:nvSpPr>
          <p:spPr bwMode="auto">
            <a:xfrm>
              <a:off x="3264" y="1779"/>
              <a:ext cx="1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A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2038" name="Group 31"/>
            <p:cNvGrpSpPr>
              <a:grpSpLocks/>
            </p:cNvGrpSpPr>
            <p:nvPr/>
          </p:nvGrpSpPr>
          <p:grpSpPr bwMode="auto">
            <a:xfrm>
              <a:off x="3483" y="846"/>
              <a:ext cx="1749" cy="1717"/>
              <a:chOff x="3483" y="846"/>
              <a:chExt cx="1749" cy="1717"/>
            </a:xfrm>
          </p:grpSpPr>
          <p:grpSp>
            <p:nvGrpSpPr>
              <p:cNvPr id="42039" name="Group 32"/>
              <p:cNvGrpSpPr>
                <a:grpSpLocks/>
              </p:cNvGrpSpPr>
              <p:nvPr/>
            </p:nvGrpSpPr>
            <p:grpSpPr bwMode="auto">
              <a:xfrm>
                <a:off x="3483" y="846"/>
                <a:ext cx="1530" cy="1466"/>
                <a:chOff x="624" y="816"/>
                <a:chExt cx="1680" cy="1584"/>
              </a:xfrm>
            </p:grpSpPr>
            <p:sp>
              <p:nvSpPr>
                <p:cNvPr id="42049" name="Line 33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432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2050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056" y="1872"/>
                  <a:ext cx="1248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2051" name="Line 35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16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2052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624" y="816"/>
                  <a:ext cx="864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2053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1056" y="816"/>
                  <a:ext cx="432" cy="15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2054" name="Line 38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816"/>
                  <a:ext cx="816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42040" name="Text Box 39"/>
              <p:cNvSpPr txBox="1">
                <a:spLocks noChangeArrowheads="1"/>
              </p:cNvSpPr>
              <p:nvPr/>
            </p:nvSpPr>
            <p:spPr bwMode="auto">
              <a:xfrm>
                <a:off x="5013" y="1735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C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41" name="Text Box 40"/>
              <p:cNvSpPr txBox="1">
                <a:spLocks noChangeArrowheads="1"/>
              </p:cNvSpPr>
              <p:nvPr/>
            </p:nvSpPr>
            <p:spPr bwMode="auto">
              <a:xfrm>
                <a:off x="3876" y="2312"/>
                <a:ext cx="219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B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2042" name="Group 41"/>
              <p:cNvGrpSpPr>
                <a:grpSpLocks/>
              </p:cNvGrpSpPr>
              <p:nvPr/>
            </p:nvGrpSpPr>
            <p:grpSpPr bwMode="auto">
              <a:xfrm>
                <a:off x="4489" y="2010"/>
                <a:ext cx="249" cy="250"/>
                <a:chOff x="2064" y="3744"/>
                <a:chExt cx="274" cy="270"/>
              </a:xfrm>
            </p:grpSpPr>
            <p:sp>
              <p:nvSpPr>
                <p:cNvPr id="42047" name="AutoShape 42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42048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2043" name="Group 44"/>
              <p:cNvGrpSpPr>
                <a:grpSpLocks/>
              </p:cNvGrpSpPr>
              <p:nvPr/>
            </p:nvGrpSpPr>
            <p:grpSpPr bwMode="auto">
              <a:xfrm>
                <a:off x="4128" y="1296"/>
                <a:ext cx="870" cy="738"/>
                <a:chOff x="4128" y="1296"/>
                <a:chExt cx="870" cy="738"/>
              </a:xfrm>
            </p:grpSpPr>
            <p:sp>
              <p:nvSpPr>
                <p:cNvPr id="42044" name="Freeform 45"/>
                <p:cNvSpPr>
                  <a:spLocks/>
                </p:cNvSpPr>
                <p:nvPr/>
              </p:nvSpPr>
              <p:spPr bwMode="auto">
                <a:xfrm>
                  <a:off x="4128" y="1308"/>
                  <a:ext cx="870" cy="726"/>
                </a:xfrm>
                <a:custGeom>
                  <a:avLst/>
                  <a:gdLst>
                    <a:gd name="T0" fmla="*/ 480 w 870"/>
                    <a:gd name="T1" fmla="*/ 0 h 726"/>
                    <a:gd name="T2" fmla="*/ 870 w 870"/>
                    <a:gd name="T3" fmla="*/ 510 h 726"/>
                    <a:gd name="T4" fmla="*/ 390 w 870"/>
                    <a:gd name="T5" fmla="*/ 726 h 726"/>
                    <a:gd name="T6" fmla="*/ 0 w 870"/>
                    <a:gd name="T7" fmla="*/ 527 h 726"/>
                    <a:gd name="T8" fmla="*/ 480 w 870"/>
                    <a:gd name="T9" fmla="*/ 0 h 7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70"/>
                    <a:gd name="T16" fmla="*/ 0 h 726"/>
                    <a:gd name="T17" fmla="*/ 870 w 870"/>
                    <a:gd name="T18" fmla="*/ 726 h 7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70" h="726">
                      <a:moveTo>
                        <a:pt x="480" y="0"/>
                      </a:moveTo>
                      <a:lnTo>
                        <a:pt x="870" y="510"/>
                      </a:lnTo>
                      <a:lnTo>
                        <a:pt x="390" y="726"/>
                      </a:lnTo>
                      <a:lnTo>
                        <a:pt x="0" y="527"/>
                      </a:lnTo>
                      <a:lnTo>
                        <a:pt x="480" y="0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2045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4128" y="1296"/>
                  <a:ext cx="480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2046" name="Line 47"/>
                <p:cNvSpPr>
                  <a:spLocks noChangeShapeType="1"/>
                </p:cNvSpPr>
                <p:nvPr/>
              </p:nvSpPr>
              <p:spPr bwMode="auto">
                <a:xfrm>
                  <a:off x="4128" y="1824"/>
                  <a:ext cx="336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41995" name="Text Box 48"/>
          <p:cNvSpPr txBox="1">
            <a:spLocks noChangeArrowheads="1"/>
          </p:cNvSpPr>
          <p:nvPr/>
        </p:nvSpPr>
        <p:spPr bwMode="auto">
          <a:xfrm>
            <a:off x="2495550" y="6459538"/>
            <a:ext cx="347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B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1996" name="Group 49"/>
          <p:cNvGrpSpPr>
            <a:grpSpLocks/>
          </p:cNvGrpSpPr>
          <p:nvPr/>
        </p:nvGrpSpPr>
        <p:grpSpPr bwMode="auto">
          <a:xfrm>
            <a:off x="1524000" y="3779838"/>
            <a:ext cx="3124200" cy="2679700"/>
            <a:chOff x="960" y="2381"/>
            <a:chExt cx="1968" cy="1688"/>
          </a:xfrm>
        </p:grpSpPr>
        <p:sp>
          <p:nvSpPr>
            <p:cNvPr id="42018" name="Text Box 50"/>
            <p:cNvSpPr txBox="1">
              <a:spLocks noChangeArrowheads="1"/>
            </p:cNvSpPr>
            <p:nvPr/>
          </p:nvSpPr>
          <p:spPr bwMode="auto">
            <a:xfrm>
              <a:off x="2709" y="3492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C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2019" name="Group 51"/>
            <p:cNvGrpSpPr>
              <a:grpSpLocks/>
            </p:cNvGrpSpPr>
            <p:nvPr/>
          </p:nvGrpSpPr>
          <p:grpSpPr bwMode="auto">
            <a:xfrm>
              <a:off x="960" y="2381"/>
              <a:ext cx="1749" cy="1688"/>
              <a:chOff x="960" y="2381"/>
              <a:chExt cx="1749" cy="1688"/>
            </a:xfrm>
          </p:grpSpPr>
          <p:grpSp>
            <p:nvGrpSpPr>
              <p:cNvPr id="42020" name="Group 52"/>
              <p:cNvGrpSpPr>
                <a:grpSpLocks/>
              </p:cNvGrpSpPr>
              <p:nvPr/>
            </p:nvGrpSpPr>
            <p:grpSpPr bwMode="auto">
              <a:xfrm>
                <a:off x="1179" y="2603"/>
                <a:ext cx="1530" cy="1466"/>
                <a:chOff x="624" y="816"/>
                <a:chExt cx="1680" cy="1584"/>
              </a:xfrm>
            </p:grpSpPr>
            <p:sp>
              <p:nvSpPr>
                <p:cNvPr id="42031" name="Line 53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432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2032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056" y="1872"/>
                  <a:ext cx="1248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2033" name="Line 55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16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2034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624" y="816"/>
                  <a:ext cx="864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2035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056" y="816"/>
                  <a:ext cx="432" cy="15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2036" name="Line 58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816"/>
                  <a:ext cx="816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42021" name="Text Box 59"/>
              <p:cNvSpPr txBox="1">
                <a:spLocks noChangeArrowheads="1"/>
              </p:cNvSpPr>
              <p:nvPr/>
            </p:nvSpPr>
            <p:spPr bwMode="auto">
              <a:xfrm>
                <a:off x="960" y="3536"/>
                <a:ext cx="1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A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22" name="Text Box 60"/>
              <p:cNvSpPr txBox="1">
                <a:spLocks noChangeArrowheads="1"/>
              </p:cNvSpPr>
              <p:nvPr/>
            </p:nvSpPr>
            <p:spPr bwMode="auto">
              <a:xfrm>
                <a:off x="1922" y="2381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S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2023" name="Group 61"/>
              <p:cNvGrpSpPr>
                <a:grpSpLocks/>
              </p:cNvGrpSpPr>
              <p:nvPr/>
            </p:nvGrpSpPr>
            <p:grpSpPr bwMode="auto">
              <a:xfrm>
                <a:off x="2185" y="3767"/>
                <a:ext cx="249" cy="250"/>
                <a:chOff x="2064" y="3744"/>
                <a:chExt cx="274" cy="270"/>
              </a:xfrm>
            </p:grpSpPr>
            <p:sp>
              <p:nvSpPr>
                <p:cNvPr id="42029" name="AutoShape 62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42030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2024" name="Group 64"/>
              <p:cNvGrpSpPr>
                <a:grpSpLocks/>
              </p:cNvGrpSpPr>
              <p:nvPr/>
            </p:nvGrpSpPr>
            <p:grpSpPr bwMode="auto">
              <a:xfrm>
                <a:off x="2206" y="3072"/>
                <a:ext cx="242" cy="720"/>
                <a:chOff x="2206" y="3072"/>
                <a:chExt cx="242" cy="720"/>
              </a:xfrm>
            </p:grpSpPr>
            <p:sp>
              <p:nvSpPr>
                <p:cNvPr id="42025" name="Freeform 65"/>
                <p:cNvSpPr>
                  <a:spLocks/>
                </p:cNvSpPr>
                <p:nvPr/>
              </p:nvSpPr>
              <p:spPr bwMode="auto">
                <a:xfrm>
                  <a:off x="2206" y="3072"/>
                  <a:ext cx="236" cy="720"/>
                </a:xfrm>
                <a:custGeom>
                  <a:avLst/>
                  <a:gdLst>
                    <a:gd name="T0" fmla="*/ 96 w 236"/>
                    <a:gd name="T1" fmla="*/ 0 h 720"/>
                    <a:gd name="T2" fmla="*/ 236 w 236"/>
                    <a:gd name="T3" fmla="*/ 492 h 720"/>
                    <a:gd name="T4" fmla="*/ 0 w 236"/>
                    <a:gd name="T5" fmla="*/ 720 h 720"/>
                    <a:gd name="T6" fmla="*/ 25 w 236"/>
                    <a:gd name="T7" fmla="*/ 521 h 720"/>
                    <a:gd name="T8" fmla="*/ 96 w 236"/>
                    <a:gd name="T9" fmla="*/ 0 h 7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6"/>
                    <a:gd name="T16" fmla="*/ 0 h 720"/>
                    <a:gd name="T17" fmla="*/ 236 w 236"/>
                    <a:gd name="T18" fmla="*/ 720 h 7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6" h="720">
                      <a:moveTo>
                        <a:pt x="96" y="0"/>
                      </a:moveTo>
                      <a:lnTo>
                        <a:pt x="236" y="492"/>
                      </a:lnTo>
                      <a:lnTo>
                        <a:pt x="0" y="720"/>
                      </a:lnTo>
                      <a:lnTo>
                        <a:pt x="25" y="521"/>
                      </a:lnTo>
                      <a:lnTo>
                        <a:pt x="96" y="0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2026" name="Line 66"/>
                <p:cNvSpPr>
                  <a:spLocks noChangeShapeType="1"/>
                </p:cNvSpPr>
                <p:nvPr/>
              </p:nvSpPr>
              <p:spPr bwMode="auto">
                <a:xfrm>
                  <a:off x="2304" y="3072"/>
                  <a:ext cx="144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2027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2208" y="3552"/>
                  <a:ext cx="24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2028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2208" y="3072"/>
                  <a:ext cx="96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41997" name="Text Box 69"/>
          <p:cNvSpPr txBox="1">
            <a:spLocks noChangeArrowheads="1"/>
          </p:cNvSpPr>
          <p:nvPr/>
        </p:nvSpPr>
        <p:spPr bwMode="auto">
          <a:xfrm>
            <a:off x="6686550" y="6459538"/>
            <a:ext cx="347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B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1998" name="Group 70"/>
          <p:cNvGrpSpPr>
            <a:grpSpLocks/>
          </p:cNvGrpSpPr>
          <p:nvPr/>
        </p:nvGrpSpPr>
        <p:grpSpPr bwMode="auto">
          <a:xfrm>
            <a:off x="5715000" y="3779838"/>
            <a:ext cx="3124200" cy="2679700"/>
            <a:chOff x="3600" y="2381"/>
            <a:chExt cx="1968" cy="1688"/>
          </a:xfrm>
        </p:grpSpPr>
        <p:grpSp>
          <p:nvGrpSpPr>
            <p:cNvPr id="42000" name="Group 71"/>
            <p:cNvGrpSpPr>
              <a:grpSpLocks/>
            </p:cNvGrpSpPr>
            <p:nvPr/>
          </p:nvGrpSpPr>
          <p:grpSpPr bwMode="auto">
            <a:xfrm>
              <a:off x="3819" y="2603"/>
              <a:ext cx="1530" cy="1466"/>
              <a:chOff x="624" y="816"/>
              <a:chExt cx="1680" cy="1584"/>
            </a:xfrm>
          </p:grpSpPr>
          <p:sp>
            <p:nvSpPr>
              <p:cNvPr id="42012" name="Line 72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432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2013" name="Line 73"/>
              <p:cNvSpPr>
                <a:spLocks noChangeShapeType="1"/>
              </p:cNvSpPr>
              <p:nvPr/>
            </p:nvSpPr>
            <p:spPr bwMode="auto">
              <a:xfrm flipV="1">
                <a:off x="1056" y="1872"/>
                <a:ext cx="1248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2014" name="Line 74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16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2015" name="Line 75"/>
              <p:cNvSpPr>
                <a:spLocks noChangeShapeType="1"/>
              </p:cNvSpPr>
              <p:nvPr/>
            </p:nvSpPr>
            <p:spPr bwMode="auto">
              <a:xfrm flipV="1">
                <a:off x="624" y="816"/>
                <a:ext cx="864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2016" name="Line 76"/>
              <p:cNvSpPr>
                <a:spLocks noChangeShapeType="1"/>
              </p:cNvSpPr>
              <p:nvPr/>
            </p:nvSpPr>
            <p:spPr bwMode="auto">
              <a:xfrm flipV="1">
                <a:off x="1056" y="816"/>
                <a:ext cx="432" cy="15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2017" name="Line 77"/>
              <p:cNvSpPr>
                <a:spLocks noChangeShapeType="1"/>
              </p:cNvSpPr>
              <p:nvPr/>
            </p:nvSpPr>
            <p:spPr bwMode="auto">
              <a:xfrm flipH="1" flipV="1">
                <a:off x="1488" y="816"/>
                <a:ext cx="816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  <p:sp>
          <p:nvSpPr>
            <p:cNvPr id="42001" name="Text Box 78"/>
            <p:cNvSpPr txBox="1">
              <a:spLocks noChangeArrowheads="1"/>
            </p:cNvSpPr>
            <p:nvPr/>
          </p:nvSpPr>
          <p:spPr bwMode="auto">
            <a:xfrm>
              <a:off x="3600" y="3536"/>
              <a:ext cx="1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A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sp>
          <p:nvSpPr>
            <p:cNvPr id="42002" name="Text Box 79"/>
            <p:cNvSpPr txBox="1">
              <a:spLocks noChangeArrowheads="1"/>
            </p:cNvSpPr>
            <p:nvPr/>
          </p:nvSpPr>
          <p:spPr bwMode="auto">
            <a:xfrm>
              <a:off x="4562" y="2381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S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sp>
          <p:nvSpPr>
            <p:cNvPr id="42003" name="Text Box 80"/>
            <p:cNvSpPr txBox="1">
              <a:spLocks noChangeArrowheads="1"/>
            </p:cNvSpPr>
            <p:nvPr/>
          </p:nvSpPr>
          <p:spPr bwMode="auto">
            <a:xfrm>
              <a:off x="5349" y="3492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C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2004" name="Group 81"/>
            <p:cNvGrpSpPr>
              <a:grpSpLocks/>
            </p:cNvGrpSpPr>
            <p:nvPr/>
          </p:nvGrpSpPr>
          <p:grpSpPr bwMode="auto">
            <a:xfrm>
              <a:off x="4825" y="3767"/>
              <a:ext cx="249" cy="250"/>
              <a:chOff x="2064" y="3744"/>
              <a:chExt cx="274" cy="270"/>
            </a:xfrm>
          </p:grpSpPr>
          <p:sp>
            <p:nvSpPr>
              <p:cNvPr id="42010" name="AutoShape 82"/>
              <p:cNvSpPr>
                <a:spLocks noChangeArrowheads="1"/>
              </p:cNvSpPr>
              <p:nvPr/>
            </p:nvSpPr>
            <p:spPr bwMode="auto">
              <a:xfrm>
                <a:off x="2064" y="3744"/>
                <a:ext cx="48" cy="48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uk-UA" altLang="uk-UA"/>
              </a:p>
            </p:txBody>
          </p:sp>
          <p:sp>
            <p:nvSpPr>
              <p:cNvPr id="42011" name="Text Box 83"/>
              <p:cNvSpPr txBox="1">
                <a:spLocks noChangeArrowheads="1"/>
              </p:cNvSpPr>
              <p:nvPr/>
            </p:nvSpPr>
            <p:spPr bwMode="auto">
              <a:xfrm>
                <a:off x="2065" y="3744"/>
                <a:ext cx="273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M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2005" name="Group 84"/>
            <p:cNvGrpSpPr>
              <a:grpSpLocks/>
            </p:cNvGrpSpPr>
            <p:nvPr/>
          </p:nvGrpSpPr>
          <p:grpSpPr bwMode="auto">
            <a:xfrm>
              <a:off x="4560" y="3072"/>
              <a:ext cx="384" cy="720"/>
              <a:chOff x="4560" y="3072"/>
              <a:chExt cx="384" cy="720"/>
            </a:xfrm>
          </p:grpSpPr>
          <p:sp>
            <p:nvSpPr>
              <p:cNvPr id="42006" name="Freeform 85"/>
              <p:cNvSpPr>
                <a:spLocks/>
              </p:cNvSpPr>
              <p:nvPr/>
            </p:nvSpPr>
            <p:spPr bwMode="auto">
              <a:xfrm>
                <a:off x="4562" y="3072"/>
                <a:ext cx="380" cy="720"/>
              </a:xfrm>
              <a:custGeom>
                <a:avLst/>
                <a:gdLst>
                  <a:gd name="T0" fmla="*/ 380 w 380"/>
                  <a:gd name="T1" fmla="*/ 0 h 720"/>
                  <a:gd name="T2" fmla="*/ 311 w 380"/>
                  <a:gd name="T3" fmla="*/ 567 h 720"/>
                  <a:gd name="T4" fmla="*/ 284 w 380"/>
                  <a:gd name="T5" fmla="*/ 720 h 720"/>
                  <a:gd name="T6" fmla="*/ 0 w 380"/>
                  <a:gd name="T7" fmla="*/ 521 h 720"/>
                  <a:gd name="T8" fmla="*/ 380 w 38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0"/>
                  <a:gd name="T16" fmla="*/ 0 h 720"/>
                  <a:gd name="T17" fmla="*/ 380 w 380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0" h="720">
                    <a:moveTo>
                      <a:pt x="380" y="0"/>
                    </a:moveTo>
                    <a:lnTo>
                      <a:pt x="311" y="567"/>
                    </a:lnTo>
                    <a:lnTo>
                      <a:pt x="284" y="720"/>
                    </a:lnTo>
                    <a:lnTo>
                      <a:pt x="0" y="521"/>
                    </a:lnTo>
                    <a:lnTo>
                      <a:pt x="380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2007" name="Line 86"/>
              <p:cNvSpPr>
                <a:spLocks noChangeShapeType="1"/>
              </p:cNvSpPr>
              <p:nvPr/>
            </p:nvSpPr>
            <p:spPr bwMode="auto">
              <a:xfrm flipH="1">
                <a:off x="4560" y="3072"/>
                <a:ext cx="38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2008" name="Line 87"/>
              <p:cNvSpPr>
                <a:spLocks noChangeShapeType="1"/>
              </p:cNvSpPr>
              <p:nvPr/>
            </p:nvSpPr>
            <p:spPr bwMode="auto">
              <a:xfrm>
                <a:off x="4560" y="3600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2009" name="Line 88"/>
              <p:cNvSpPr>
                <a:spLocks noChangeShapeType="1"/>
              </p:cNvSpPr>
              <p:nvPr/>
            </p:nvSpPr>
            <p:spPr bwMode="auto">
              <a:xfrm flipH="1">
                <a:off x="4848" y="3072"/>
                <a:ext cx="9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  <p:sp>
        <p:nvSpPr>
          <p:cNvPr id="41999" name="Text Box 89"/>
          <p:cNvSpPr txBox="1">
            <a:spLocks noChangeArrowheads="1"/>
          </p:cNvSpPr>
          <p:nvPr/>
        </p:nvSpPr>
        <p:spPr bwMode="auto">
          <a:xfrm>
            <a:off x="304800" y="533400"/>
            <a:ext cx="861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/>
              <a:t>3</a:t>
            </a:r>
            <a:r>
              <a:rPr lang="uk-UA" altLang="uk-UA" sz="2000"/>
              <a:t>. На якому малюнку зображено переріз тетраедра площиною, яка проходить через точку </a:t>
            </a:r>
            <a:r>
              <a:rPr lang="ru-RU" altLang="uk-UA" sz="2000"/>
              <a:t>М </a:t>
            </a:r>
            <a:r>
              <a:rPr lang="uk-UA" altLang="uk-UA" sz="2000"/>
              <a:t>і паралельна грані</a:t>
            </a:r>
            <a:r>
              <a:rPr lang="ru-RU" altLang="uk-UA" sz="2000"/>
              <a:t> </a:t>
            </a:r>
            <a:r>
              <a:rPr lang="en-US" altLang="uk-UA" sz="2000"/>
              <a:t>SA</a:t>
            </a:r>
            <a:r>
              <a:rPr lang="ru-RU" altLang="uk-UA" sz="2000"/>
              <a:t>В?</a:t>
            </a:r>
          </a:p>
        </p:txBody>
      </p:sp>
    </p:spTree>
    <p:extLst>
      <p:ext uri="{BB962C8B-B14F-4D97-AF65-F5344CB8AC3E}">
        <p14:creationId xmlns:p14="http://schemas.microsoft.com/office/powerpoint/2010/main" val="324417564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905000" y="152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uk-UA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Дайте відповіді на питання тесту</a:t>
            </a:r>
            <a:endParaRPr lang="ru-RU" altLang="uk-UA" b="1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011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1</a:t>
            </a:r>
          </a:p>
        </p:txBody>
      </p:sp>
      <p:sp>
        <p:nvSpPr>
          <p:cNvPr id="4301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3</a:t>
            </a:r>
          </a:p>
        </p:txBody>
      </p:sp>
      <p:sp>
        <p:nvSpPr>
          <p:cNvPr id="43013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2</a:t>
            </a:r>
          </a:p>
        </p:txBody>
      </p:sp>
      <p:sp>
        <p:nvSpPr>
          <p:cNvPr id="43014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4</a:t>
            </a:r>
          </a:p>
        </p:txBody>
      </p:sp>
      <p:sp>
        <p:nvSpPr>
          <p:cNvPr id="43015" name="Text Box 8"/>
          <p:cNvSpPr txBox="1">
            <a:spLocks noChangeArrowheads="1"/>
          </p:cNvSpPr>
          <p:nvPr/>
        </p:nvSpPr>
        <p:spPr bwMode="auto">
          <a:xfrm>
            <a:off x="2822575" y="1066800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S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3016" name="Group 9"/>
          <p:cNvGrpSpPr>
            <a:grpSpLocks/>
          </p:cNvGrpSpPr>
          <p:nvPr/>
        </p:nvGrpSpPr>
        <p:grpSpPr bwMode="auto">
          <a:xfrm>
            <a:off x="1295400" y="1447800"/>
            <a:ext cx="3124200" cy="2725738"/>
            <a:chOff x="816" y="894"/>
            <a:chExt cx="1968" cy="1717"/>
          </a:xfrm>
        </p:grpSpPr>
        <p:sp>
          <p:nvSpPr>
            <p:cNvPr id="43079" name="Text Box 10"/>
            <p:cNvSpPr txBox="1">
              <a:spLocks noChangeArrowheads="1"/>
            </p:cNvSpPr>
            <p:nvPr/>
          </p:nvSpPr>
          <p:spPr bwMode="auto">
            <a:xfrm>
              <a:off x="1428" y="2360"/>
              <a:ext cx="219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B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3080" name="Group 11"/>
            <p:cNvGrpSpPr>
              <a:grpSpLocks/>
            </p:cNvGrpSpPr>
            <p:nvPr/>
          </p:nvGrpSpPr>
          <p:grpSpPr bwMode="auto">
            <a:xfrm>
              <a:off x="816" y="894"/>
              <a:ext cx="1968" cy="1466"/>
              <a:chOff x="816" y="894"/>
              <a:chExt cx="1968" cy="1466"/>
            </a:xfrm>
          </p:grpSpPr>
          <p:sp>
            <p:nvSpPr>
              <p:cNvPr id="43081" name="Line 12"/>
              <p:cNvSpPr>
                <a:spLocks noChangeShapeType="1"/>
              </p:cNvSpPr>
              <p:nvPr/>
            </p:nvSpPr>
            <p:spPr bwMode="auto">
              <a:xfrm flipV="1">
                <a:off x="1680" y="1344"/>
                <a:ext cx="48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3082" name="Freeform 13"/>
              <p:cNvSpPr>
                <a:spLocks/>
              </p:cNvSpPr>
              <p:nvPr/>
            </p:nvSpPr>
            <p:spPr bwMode="auto">
              <a:xfrm>
                <a:off x="1682" y="1344"/>
                <a:ext cx="478" cy="720"/>
              </a:xfrm>
              <a:custGeom>
                <a:avLst/>
                <a:gdLst>
                  <a:gd name="T0" fmla="*/ 478 w 478"/>
                  <a:gd name="T1" fmla="*/ 0 h 720"/>
                  <a:gd name="T2" fmla="*/ 478 w 478"/>
                  <a:gd name="T3" fmla="*/ 528 h 720"/>
                  <a:gd name="T4" fmla="*/ 382 w 478"/>
                  <a:gd name="T5" fmla="*/ 720 h 720"/>
                  <a:gd name="T6" fmla="*/ 0 w 478"/>
                  <a:gd name="T7" fmla="*/ 539 h 720"/>
                  <a:gd name="T8" fmla="*/ 478 w 478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8"/>
                  <a:gd name="T16" fmla="*/ 0 h 720"/>
                  <a:gd name="T17" fmla="*/ 478 w 478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8" h="720">
                    <a:moveTo>
                      <a:pt x="478" y="0"/>
                    </a:moveTo>
                    <a:lnTo>
                      <a:pt x="478" y="528"/>
                    </a:lnTo>
                    <a:lnTo>
                      <a:pt x="382" y="720"/>
                    </a:lnTo>
                    <a:lnTo>
                      <a:pt x="0" y="539"/>
                    </a:lnTo>
                    <a:lnTo>
                      <a:pt x="478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3083" name="Line 14"/>
              <p:cNvSpPr>
                <a:spLocks noChangeShapeType="1"/>
              </p:cNvSpPr>
              <p:nvPr/>
            </p:nvSpPr>
            <p:spPr bwMode="auto">
              <a:xfrm>
                <a:off x="1035" y="1871"/>
                <a:ext cx="393" cy="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3084" name="Line 15"/>
              <p:cNvSpPr>
                <a:spLocks noChangeShapeType="1"/>
              </p:cNvSpPr>
              <p:nvPr/>
            </p:nvSpPr>
            <p:spPr bwMode="auto">
              <a:xfrm flipV="1">
                <a:off x="1428" y="1871"/>
                <a:ext cx="1137" cy="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3085" name="Line 16"/>
              <p:cNvSpPr>
                <a:spLocks noChangeShapeType="1"/>
              </p:cNvSpPr>
              <p:nvPr/>
            </p:nvSpPr>
            <p:spPr bwMode="auto">
              <a:xfrm>
                <a:off x="1035" y="1871"/>
                <a:ext cx="15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3086" name="Line 17"/>
              <p:cNvSpPr>
                <a:spLocks noChangeShapeType="1"/>
              </p:cNvSpPr>
              <p:nvPr/>
            </p:nvSpPr>
            <p:spPr bwMode="auto">
              <a:xfrm flipV="1">
                <a:off x="1035" y="894"/>
                <a:ext cx="787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3087" name="Line 18"/>
              <p:cNvSpPr>
                <a:spLocks noChangeShapeType="1"/>
              </p:cNvSpPr>
              <p:nvPr/>
            </p:nvSpPr>
            <p:spPr bwMode="auto">
              <a:xfrm flipV="1">
                <a:off x="1428" y="894"/>
                <a:ext cx="394" cy="14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3088" name="Line 19"/>
              <p:cNvSpPr>
                <a:spLocks noChangeShapeType="1"/>
              </p:cNvSpPr>
              <p:nvPr/>
            </p:nvSpPr>
            <p:spPr bwMode="auto">
              <a:xfrm flipH="1" flipV="1">
                <a:off x="1822" y="894"/>
                <a:ext cx="743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3089" name="Text Box 20"/>
              <p:cNvSpPr txBox="1">
                <a:spLocks noChangeArrowheads="1"/>
              </p:cNvSpPr>
              <p:nvPr/>
            </p:nvSpPr>
            <p:spPr bwMode="auto">
              <a:xfrm>
                <a:off x="816" y="1827"/>
                <a:ext cx="1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A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90" name="Text Box 21"/>
              <p:cNvSpPr txBox="1">
                <a:spLocks noChangeArrowheads="1"/>
              </p:cNvSpPr>
              <p:nvPr/>
            </p:nvSpPr>
            <p:spPr bwMode="auto">
              <a:xfrm>
                <a:off x="2565" y="1783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C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3091" name="Group 22"/>
              <p:cNvGrpSpPr>
                <a:grpSpLocks/>
              </p:cNvGrpSpPr>
              <p:nvPr/>
            </p:nvGrpSpPr>
            <p:grpSpPr bwMode="auto">
              <a:xfrm>
                <a:off x="2041" y="2058"/>
                <a:ext cx="249" cy="250"/>
                <a:chOff x="2064" y="3744"/>
                <a:chExt cx="274" cy="270"/>
              </a:xfrm>
            </p:grpSpPr>
            <p:sp>
              <p:nvSpPr>
                <p:cNvPr id="43095" name="AutoShape 23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4309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3092" name="Line 25"/>
              <p:cNvSpPr>
                <a:spLocks noChangeShapeType="1"/>
              </p:cNvSpPr>
              <p:nvPr/>
            </p:nvSpPr>
            <p:spPr bwMode="auto">
              <a:xfrm>
                <a:off x="1680" y="1872"/>
                <a:ext cx="38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3093" name="Line 26"/>
              <p:cNvSpPr>
                <a:spLocks noChangeShapeType="1"/>
              </p:cNvSpPr>
              <p:nvPr/>
            </p:nvSpPr>
            <p:spPr bwMode="auto">
              <a:xfrm flipV="1">
                <a:off x="2064" y="1872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3094" name="Line 27"/>
              <p:cNvSpPr>
                <a:spLocks noChangeShapeType="1"/>
              </p:cNvSpPr>
              <p:nvPr/>
            </p:nvSpPr>
            <p:spPr bwMode="auto">
              <a:xfrm flipV="1">
                <a:off x="2160" y="1344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  <p:sp>
        <p:nvSpPr>
          <p:cNvPr id="43017" name="Text Box 28"/>
          <p:cNvSpPr txBox="1">
            <a:spLocks noChangeArrowheads="1"/>
          </p:cNvSpPr>
          <p:nvPr/>
        </p:nvSpPr>
        <p:spPr bwMode="auto">
          <a:xfrm>
            <a:off x="6708775" y="990600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S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3018" name="Group 29"/>
          <p:cNvGrpSpPr>
            <a:grpSpLocks/>
          </p:cNvGrpSpPr>
          <p:nvPr/>
        </p:nvGrpSpPr>
        <p:grpSpPr bwMode="auto">
          <a:xfrm>
            <a:off x="5181600" y="1343025"/>
            <a:ext cx="3124200" cy="2725738"/>
            <a:chOff x="3264" y="846"/>
            <a:chExt cx="1968" cy="1717"/>
          </a:xfrm>
        </p:grpSpPr>
        <p:sp>
          <p:nvSpPr>
            <p:cNvPr id="43061" name="Text Box 30"/>
            <p:cNvSpPr txBox="1">
              <a:spLocks noChangeArrowheads="1"/>
            </p:cNvSpPr>
            <p:nvPr/>
          </p:nvSpPr>
          <p:spPr bwMode="auto">
            <a:xfrm>
              <a:off x="3264" y="1779"/>
              <a:ext cx="1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A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3062" name="Group 31"/>
            <p:cNvGrpSpPr>
              <a:grpSpLocks/>
            </p:cNvGrpSpPr>
            <p:nvPr/>
          </p:nvGrpSpPr>
          <p:grpSpPr bwMode="auto">
            <a:xfrm>
              <a:off x="3483" y="846"/>
              <a:ext cx="1749" cy="1717"/>
              <a:chOff x="3483" y="846"/>
              <a:chExt cx="1749" cy="1717"/>
            </a:xfrm>
          </p:grpSpPr>
          <p:grpSp>
            <p:nvGrpSpPr>
              <p:cNvPr id="43063" name="Group 32"/>
              <p:cNvGrpSpPr>
                <a:grpSpLocks/>
              </p:cNvGrpSpPr>
              <p:nvPr/>
            </p:nvGrpSpPr>
            <p:grpSpPr bwMode="auto">
              <a:xfrm>
                <a:off x="3483" y="846"/>
                <a:ext cx="1530" cy="1466"/>
                <a:chOff x="624" y="816"/>
                <a:chExt cx="1680" cy="1584"/>
              </a:xfrm>
            </p:grpSpPr>
            <p:sp>
              <p:nvSpPr>
                <p:cNvPr id="43073" name="Line 33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432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3074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056" y="1872"/>
                  <a:ext cx="1248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3075" name="Line 35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16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3076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624" y="816"/>
                  <a:ext cx="864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3077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1056" y="816"/>
                  <a:ext cx="432" cy="15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3078" name="Line 38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816"/>
                  <a:ext cx="816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43064" name="Text Box 39"/>
              <p:cNvSpPr txBox="1">
                <a:spLocks noChangeArrowheads="1"/>
              </p:cNvSpPr>
              <p:nvPr/>
            </p:nvSpPr>
            <p:spPr bwMode="auto">
              <a:xfrm>
                <a:off x="5013" y="1735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C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65" name="Text Box 40"/>
              <p:cNvSpPr txBox="1">
                <a:spLocks noChangeArrowheads="1"/>
              </p:cNvSpPr>
              <p:nvPr/>
            </p:nvSpPr>
            <p:spPr bwMode="auto">
              <a:xfrm>
                <a:off x="3876" y="2312"/>
                <a:ext cx="219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B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3066" name="Group 41"/>
              <p:cNvGrpSpPr>
                <a:grpSpLocks/>
              </p:cNvGrpSpPr>
              <p:nvPr/>
            </p:nvGrpSpPr>
            <p:grpSpPr bwMode="auto">
              <a:xfrm>
                <a:off x="4489" y="2010"/>
                <a:ext cx="249" cy="250"/>
                <a:chOff x="2064" y="3744"/>
                <a:chExt cx="274" cy="270"/>
              </a:xfrm>
            </p:grpSpPr>
            <p:sp>
              <p:nvSpPr>
                <p:cNvPr id="43071" name="AutoShape 42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43072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3067" name="Group 44"/>
              <p:cNvGrpSpPr>
                <a:grpSpLocks/>
              </p:cNvGrpSpPr>
              <p:nvPr/>
            </p:nvGrpSpPr>
            <p:grpSpPr bwMode="auto">
              <a:xfrm>
                <a:off x="4128" y="1296"/>
                <a:ext cx="870" cy="738"/>
                <a:chOff x="4128" y="1296"/>
                <a:chExt cx="870" cy="738"/>
              </a:xfrm>
            </p:grpSpPr>
            <p:sp>
              <p:nvSpPr>
                <p:cNvPr id="43068" name="Freeform 45"/>
                <p:cNvSpPr>
                  <a:spLocks/>
                </p:cNvSpPr>
                <p:nvPr/>
              </p:nvSpPr>
              <p:spPr bwMode="auto">
                <a:xfrm>
                  <a:off x="4128" y="1308"/>
                  <a:ext cx="870" cy="726"/>
                </a:xfrm>
                <a:custGeom>
                  <a:avLst/>
                  <a:gdLst>
                    <a:gd name="T0" fmla="*/ 480 w 870"/>
                    <a:gd name="T1" fmla="*/ 0 h 726"/>
                    <a:gd name="T2" fmla="*/ 870 w 870"/>
                    <a:gd name="T3" fmla="*/ 510 h 726"/>
                    <a:gd name="T4" fmla="*/ 390 w 870"/>
                    <a:gd name="T5" fmla="*/ 726 h 726"/>
                    <a:gd name="T6" fmla="*/ 0 w 870"/>
                    <a:gd name="T7" fmla="*/ 527 h 726"/>
                    <a:gd name="T8" fmla="*/ 480 w 870"/>
                    <a:gd name="T9" fmla="*/ 0 h 7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70"/>
                    <a:gd name="T16" fmla="*/ 0 h 726"/>
                    <a:gd name="T17" fmla="*/ 870 w 870"/>
                    <a:gd name="T18" fmla="*/ 726 h 7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70" h="726">
                      <a:moveTo>
                        <a:pt x="480" y="0"/>
                      </a:moveTo>
                      <a:lnTo>
                        <a:pt x="870" y="510"/>
                      </a:lnTo>
                      <a:lnTo>
                        <a:pt x="390" y="726"/>
                      </a:lnTo>
                      <a:lnTo>
                        <a:pt x="0" y="527"/>
                      </a:lnTo>
                      <a:lnTo>
                        <a:pt x="480" y="0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3069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4128" y="1296"/>
                  <a:ext cx="480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3070" name="Line 47"/>
                <p:cNvSpPr>
                  <a:spLocks noChangeShapeType="1"/>
                </p:cNvSpPr>
                <p:nvPr/>
              </p:nvSpPr>
              <p:spPr bwMode="auto">
                <a:xfrm>
                  <a:off x="4128" y="1824"/>
                  <a:ext cx="336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43019" name="Text Box 48"/>
          <p:cNvSpPr txBox="1">
            <a:spLocks noChangeArrowheads="1"/>
          </p:cNvSpPr>
          <p:nvPr/>
        </p:nvSpPr>
        <p:spPr bwMode="auto">
          <a:xfrm>
            <a:off x="2495550" y="6459538"/>
            <a:ext cx="347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B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3020" name="Group 49"/>
          <p:cNvGrpSpPr>
            <a:grpSpLocks/>
          </p:cNvGrpSpPr>
          <p:nvPr/>
        </p:nvGrpSpPr>
        <p:grpSpPr bwMode="auto">
          <a:xfrm>
            <a:off x="1524000" y="3779838"/>
            <a:ext cx="3124200" cy="2679700"/>
            <a:chOff x="960" y="2381"/>
            <a:chExt cx="1968" cy="1688"/>
          </a:xfrm>
        </p:grpSpPr>
        <p:sp>
          <p:nvSpPr>
            <p:cNvPr id="43042" name="Text Box 50"/>
            <p:cNvSpPr txBox="1">
              <a:spLocks noChangeArrowheads="1"/>
            </p:cNvSpPr>
            <p:nvPr/>
          </p:nvSpPr>
          <p:spPr bwMode="auto">
            <a:xfrm>
              <a:off x="2709" y="3492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C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3043" name="Group 51"/>
            <p:cNvGrpSpPr>
              <a:grpSpLocks/>
            </p:cNvGrpSpPr>
            <p:nvPr/>
          </p:nvGrpSpPr>
          <p:grpSpPr bwMode="auto">
            <a:xfrm>
              <a:off x="960" y="2381"/>
              <a:ext cx="1749" cy="1688"/>
              <a:chOff x="960" y="2381"/>
              <a:chExt cx="1749" cy="1688"/>
            </a:xfrm>
          </p:grpSpPr>
          <p:grpSp>
            <p:nvGrpSpPr>
              <p:cNvPr id="43044" name="Group 52"/>
              <p:cNvGrpSpPr>
                <a:grpSpLocks/>
              </p:cNvGrpSpPr>
              <p:nvPr/>
            </p:nvGrpSpPr>
            <p:grpSpPr bwMode="auto">
              <a:xfrm>
                <a:off x="1179" y="2603"/>
                <a:ext cx="1530" cy="1466"/>
                <a:chOff x="624" y="816"/>
                <a:chExt cx="1680" cy="1584"/>
              </a:xfrm>
            </p:grpSpPr>
            <p:sp>
              <p:nvSpPr>
                <p:cNvPr id="43055" name="Line 53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432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3056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056" y="1872"/>
                  <a:ext cx="1248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3057" name="Line 55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16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3058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624" y="816"/>
                  <a:ext cx="864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3059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056" y="816"/>
                  <a:ext cx="432" cy="15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3060" name="Line 58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816"/>
                  <a:ext cx="816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43045" name="Text Box 59"/>
              <p:cNvSpPr txBox="1">
                <a:spLocks noChangeArrowheads="1"/>
              </p:cNvSpPr>
              <p:nvPr/>
            </p:nvSpPr>
            <p:spPr bwMode="auto">
              <a:xfrm>
                <a:off x="960" y="3536"/>
                <a:ext cx="1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A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46" name="Text Box 60"/>
              <p:cNvSpPr txBox="1">
                <a:spLocks noChangeArrowheads="1"/>
              </p:cNvSpPr>
              <p:nvPr/>
            </p:nvSpPr>
            <p:spPr bwMode="auto">
              <a:xfrm>
                <a:off x="1922" y="2381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S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3047" name="Group 61"/>
              <p:cNvGrpSpPr>
                <a:grpSpLocks/>
              </p:cNvGrpSpPr>
              <p:nvPr/>
            </p:nvGrpSpPr>
            <p:grpSpPr bwMode="auto">
              <a:xfrm>
                <a:off x="2185" y="3767"/>
                <a:ext cx="249" cy="250"/>
                <a:chOff x="2064" y="3744"/>
                <a:chExt cx="274" cy="270"/>
              </a:xfrm>
            </p:grpSpPr>
            <p:sp>
              <p:nvSpPr>
                <p:cNvPr id="43053" name="AutoShape 62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43054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3048" name="Group 64"/>
              <p:cNvGrpSpPr>
                <a:grpSpLocks/>
              </p:cNvGrpSpPr>
              <p:nvPr/>
            </p:nvGrpSpPr>
            <p:grpSpPr bwMode="auto">
              <a:xfrm>
                <a:off x="2206" y="3072"/>
                <a:ext cx="242" cy="720"/>
                <a:chOff x="2206" y="3072"/>
                <a:chExt cx="242" cy="720"/>
              </a:xfrm>
            </p:grpSpPr>
            <p:sp>
              <p:nvSpPr>
                <p:cNvPr id="43049" name="Freeform 65"/>
                <p:cNvSpPr>
                  <a:spLocks/>
                </p:cNvSpPr>
                <p:nvPr/>
              </p:nvSpPr>
              <p:spPr bwMode="auto">
                <a:xfrm>
                  <a:off x="2206" y="3072"/>
                  <a:ext cx="236" cy="720"/>
                </a:xfrm>
                <a:custGeom>
                  <a:avLst/>
                  <a:gdLst>
                    <a:gd name="T0" fmla="*/ 96 w 236"/>
                    <a:gd name="T1" fmla="*/ 0 h 720"/>
                    <a:gd name="T2" fmla="*/ 236 w 236"/>
                    <a:gd name="T3" fmla="*/ 492 h 720"/>
                    <a:gd name="T4" fmla="*/ 0 w 236"/>
                    <a:gd name="T5" fmla="*/ 720 h 720"/>
                    <a:gd name="T6" fmla="*/ 25 w 236"/>
                    <a:gd name="T7" fmla="*/ 521 h 720"/>
                    <a:gd name="T8" fmla="*/ 96 w 236"/>
                    <a:gd name="T9" fmla="*/ 0 h 7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6"/>
                    <a:gd name="T16" fmla="*/ 0 h 720"/>
                    <a:gd name="T17" fmla="*/ 236 w 236"/>
                    <a:gd name="T18" fmla="*/ 720 h 7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6" h="720">
                      <a:moveTo>
                        <a:pt x="96" y="0"/>
                      </a:moveTo>
                      <a:lnTo>
                        <a:pt x="236" y="492"/>
                      </a:lnTo>
                      <a:lnTo>
                        <a:pt x="0" y="720"/>
                      </a:lnTo>
                      <a:lnTo>
                        <a:pt x="25" y="521"/>
                      </a:lnTo>
                      <a:lnTo>
                        <a:pt x="96" y="0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3050" name="Line 66"/>
                <p:cNvSpPr>
                  <a:spLocks noChangeShapeType="1"/>
                </p:cNvSpPr>
                <p:nvPr/>
              </p:nvSpPr>
              <p:spPr bwMode="auto">
                <a:xfrm>
                  <a:off x="2304" y="3072"/>
                  <a:ext cx="144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3051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2208" y="3552"/>
                  <a:ext cx="24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3052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2208" y="3072"/>
                  <a:ext cx="96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43021" name="Text Box 69"/>
          <p:cNvSpPr txBox="1">
            <a:spLocks noChangeArrowheads="1"/>
          </p:cNvSpPr>
          <p:nvPr/>
        </p:nvSpPr>
        <p:spPr bwMode="auto">
          <a:xfrm>
            <a:off x="6686550" y="6459538"/>
            <a:ext cx="347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B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3022" name="Group 70"/>
          <p:cNvGrpSpPr>
            <a:grpSpLocks/>
          </p:cNvGrpSpPr>
          <p:nvPr/>
        </p:nvGrpSpPr>
        <p:grpSpPr bwMode="auto">
          <a:xfrm>
            <a:off x="5715000" y="3779838"/>
            <a:ext cx="3124200" cy="2679700"/>
            <a:chOff x="3600" y="2381"/>
            <a:chExt cx="1968" cy="1688"/>
          </a:xfrm>
        </p:grpSpPr>
        <p:grpSp>
          <p:nvGrpSpPr>
            <p:cNvPr id="43024" name="Group 71"/>
            <p:cNvGrpSpPr>
              <a:grpSpLocks/>
            </p:cNvGrpSpPr>
            <p:nvPr/>
          </p:nvGrpSpPr>
          <p:grpSpPr bwMode="auto">
            <a:xfrm>
              <a:off x="3819" y="2603"/>
              <a:ext cx="1530" cy="1466"/>
              <a:chOff x="624" y="816"/>
              <a:chExt cx="1680" cy="1584"/>
            </a:xfrm>
          </p:grpSpPr>
          <p:sp>
            <p:nvSpPr>
              <p:cNvPr id="43036" name="Line 72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432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3037" name="Line 73"/>
              <p:cNvSpPr>
                <a:spLocks noChangeShapeType="1"/>
              </p:cNvSpPr>
              <p:nvPr/>
            </p:nvSpPr>
            <p:spPr bwMode="auto">
              <a:xfrm flipV="1">
                <a:off x="1056" y="1872"/>
                <a:ext cx="1248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3038" name="Line 74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16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3039" name="Line 75"/>
              <p:cNvSpPr>
                <a:spLocks noChangeShapeType="1"/>
              </p:cNvSpPr>
              <p:nvPr/>
            </p:nvSpPr>
            <p:spPr bwMode="auto">
              <a:xfrm flipV="1">
                <a:off x="624" y="816"/>
                <a:ext cx="864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3040" name="Line 76"/>
              <p:cNvSpPr>
                <a:spLocks noChangeShapeType="1"/>
              </p:cNvSpPr>
              <p:nvPr/>
            </p:nvSpPr>
            <p:spPr bwMode="auto">
              <a:xfrm flipV="1">
                <a:off x="1056" y="816"/>
                <a:ext cx="432" cy="15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3041" name="Line 77"/>
              <p:cNvSpPr>
                <a:spLocks noChangeShapeType="1"/>
              </p:cNvSpPr>
              <p:nvPr/>
            </p:nvSpPr>
            <p:spPr bwMode="auto">
              <a:xfrm flipH="1" flipV="1">
                <a:off x="1488" y="816"/>
                <a:ext cx="816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  <p:sp>
          <p:nvSpPr>
            <p:cNvPr id="43025" name="Text Box 78"/>
            <p:cNvSpPr txBox="1">
              <a:spLocks noChangeArrowheads="1"/>
            </p:cNvSpPr>
            <p:nvPr/>
          </p:nvSpPr>
          <p:spPr bwMode="auto">
            <a:xfrm>
              <a:off x="3600" y="3536"/>
              <a:ext cx="1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A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sp>
          <p:nvSpPr>
            <p:cNvPr id="43026" name="Text Box 79"/>
            <p:cNvSpPr txBox="1">
              <a:spLocks noChangeArrowheads="1"/>
            </p:cNvSpPr>
            <p:nvPr/>
          </p:nvSpPr>
          <p:spPr bwMode="auto">
            <a:xfrm>
              <a:off x="4562" y="2381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S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sp>
          <p:nvSpPr>
            <p:cNvPr id="43027" name="Text Box 80"/>
            <p:cNvSpPr txBox="1">
              <a:spLocks noChangeArrowheads="1"/>
            </p:cNvSpPr>
            <p:nvPr/>
          </p:nvSpPr>
          <p:spPr bwMode="auto">
            <a:xfrm>
              <a:off x="5349" y="3492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C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3028" name="Group 81"/>
            <p:cNvGrpSpPr>
              <a:grpSpLocks/>
            </p:cNvGrpSpPr>
            <p:nvPr/>
          </p:nvGrpSpPr>
          <p:grpSpPr bwMode="auto">
            <a:xfrm>
              <a:off x="4825" y="3767"/>
              <a:ext cx="249" cy="250"/>
              <a:chOff x="2064" y="3744"/>
              <a:chExt cx="274" cy="270"/>
            </a:xfrm>
          </p:grpSpPr>
          <p:sp>
            <p:nvSpPr>
              <p:cNvPr id="43034" name="AutoShape 82"/>
              <p:cNvSpPr>
                <a:spLocks noChangeArrowheads="1"/>
              </p:cNvSpPr>
              <p:nvPr/>
            </p:nvSpPr>
            <p:spPr bwMode="auto">
              <a:xfrm>
                <a:off x="2064" y="3744"/>
                <a:ext cx="48" cy="48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uk-UA" altLang="uk-UA"/>
              </a:p>
            </p:txBody>
          </p:sp>
          <p:sp>
            <p:nvSpPr>
              <p:cNvPr id="43035" name="Text Box 83"/>
              <p:cNvSpPr txBox="1">
                <a:spLocks noChangeArrowheads="1"/>
              </p:cNvSpPr>
              <p:nvPr/>
            </p:nvSpPr>
            <p:spPr bwMode="auto">
              <a:xfrm>
                <a:off x="2065" y="3744"/>
                <a:ext cx="273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M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3029" name="Group 84"/>
            <p:cNvGrpSpPr>
              <a:grpSpLocks/>
            </p:cNvGrpSpPr>
            <p:nvPr/>
          </p:nvGrpSpPr>
          <p:grpSpPr bwMode="auto">
            <a:xfrm>
              <a:off x="4560" y="3072"/>
              <a:ext cx="384" cy="720"/>
              <a:chOff x="4560" y="3072"/>
              <a:chExt cx="384" cy="720"/>
            </a:xfrm>
          </p:grpSpPr>
          <p:sp>
            <p:nvSpPr>
              <p:cNvPr id="43030" name="Freeform 85"/>
              <p:cNvSpPr>
                <a:spLocks/>
              </p:cNvSpPr>
              <p:nvPr/>
            </p:nvSpPr>
            <p:spPr bwMode="auto">
              <a:xfrm>
                <a:off x="4562" y="3072"/>
                <a:ext cx="380" cy="720"/>
              </a:xfrm>
              <a:custGeom>
                <a:avLst/>
                <a:gdLst>
                  <a:gd name="T0" fmla="*/ 380 w 380"/>
                  <a:gd name="T1" fmla="*/ 0 h 720"/>
                  <a:gd name="T2" fmla="*/ 311 w 380"/>
                  <a:gd name="T3" fmla="*/ 567 h 720"/>
                  <a:gd name="T4" fmla="*/ 284 w 380"/>
                  <a:gd name="T5" fmla="*/ 720 h 720"/>
                  <a:gd name="T6" fmla="*/ 0 w 380"/>
                  <a:gd name="T7" fmla="*/ 521 h 720"/>
                  <a:gd name="T8" fmla="*/ 380 w 38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0"/>
                  <a:gd name="T16" fmla="*/ 0 h 720"/>
                  <a:gd name="T17" fmla="*/ 380 w 380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0" h="720">
                    <a:moveTo>
                      <a:pt x="380" y="0"/>
                    </a:moveTo>
                    <a:lnTo>
                      <a:pt x="311" y="567"/>
                    </a:lnTo>
                    <a:lnTo>
                      <a:pt x="284" y="720"/>
                    </a:lnTo>
                    <a:lnTo>
                      <a:pt x="0" y="521"/>
                    </a:lnTo>
                    <a:lnTo>
                      <a:pt x="380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3031" name="Line 86"/>
              <p:cNvSpPr>
                <a:spLocks noChangeShapeType="1"/>
              </p:cNvSpPr>
              <p:nvPr/>
            </p:nvSpPr>
            <p:spPr bwMode="auto">
              <a:xfrm flipH="1">
                <a:off x="4560" y="3072"/>
                <a:ext cx="38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3032" name="Line 87"/>
              <p:cNvSpPr>
                <a:spLocks noChangeShapeType="1"/>
              </p:cNvSpPr>
              <p:nvPr/>
            </p:nvSpPr>
            <p:spPr bwMode="auto">
              <a:xfrm>
                <a:off x="4560" y="3600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3033" name="Line 88"/>
              <p:cNvSpPr>
                <a:spLocks noChangeShapeType="1"/>
              </p:cNvSpPr>
              <p:nvPr/>
            </p:nvSpPr>
            <p:spPr bwMode="auto">
              <a:xfrm flipH="1">
                <a:off x="4848" y="3072"/>
                <a:ext cx="9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  <p:sp>
        <p:nvSpPr>
          <p:cNvPr id="43023" name="Text Box 89"/>
          <p:cNvSpPr txBox="1">
            <a:spLocks noChangeArrowheads="1"/>
          </p:cNvSpPr>
          <p:nvPr/>
        </p:nvSpPr>
        <p:spPr bwMode="auto">
          <a:xfrm>
            <a:off x="304800" y="533400"/>
            <a:ext cx="861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/>
              <a:t>3</a:t>
            </a:r>
            <a:r>
              <a:rPr lang="uk-UA" altLang="uk-UA" sz="2000"/>
              <a:t> На якому малюнку зображено переріз тетраедра площиною, яка проходить через точку </a:t>
            </a:r>
            <a:r>
              <a:rPr lang="ru-RU" altLang="uk-UA" sz="2000"/>
              <a:t>М </a:t>
            </a:r>
            <a:r>
              <a:rPr lang="uk-UA" altLang="uk-UA" sz="2000"/>
              <a:t>і паралельна грані</a:t>
            </a:r>
            <a:r>
              <a:rPr lang="ru-RU" altLang="uk-UA" sz="2000"/>
              <a:t> </a:t>
            </a:r>
            <a:r>
              <a:rPr lang="en-US" altLang="uk-UA" sz="2000"/>
              <a:t>SA</a:t>
            </a:r>
            <a:r>
              <a:rPr lang="ru-RU" altLang="uk-UA" sz="2000"/>
              <a:t>В?</a:t>
            </a:r>
          </a:p>
        </p:txBody>
      </p:sp>
    </p:spTree>
    <p:extLst>
      <p:ext uri="{BB962C8B-B14F-4D97-AF65-F5344CB8AC3E}">
        <p14:creationId xmlns:p14="http://schemas.microsoft.com/office/powerpoint/2010/main" val="387636639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905000" y="152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uk-UA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Дайте відповіді на питання тесту</a:t>
            </a:r>
            <a:endParaRPr lang="ru-RU" altLang="uk-UA" b="1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03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1</a:t>
            </a:r>
          </a:p>
        </p:txBody>
      </p:sp>
      <p:sp>
        <p:nvSpPr>
          <p:cNvPr id="4403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3</a:t>
            </a:r>
          </a:p>
        </p:txBody>
      </p:sp>
      <p:sp>
        <p:nvSpPr>
          <p:cNvPr id="44037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2</a:t>
            </a:r>
          </a:p>
        </p:txBody>
      </p:sp>
      <p:sp>
        <p:nvSpPr>
          <p:cNvPr id="44038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4</a:t>
            </a:r>
          </a:p>
        </p:txBody>
      </p:sp>
      <p:sp>
        <p:nvSpPr>
          <p:cNvPr id="44039" name="Text Box 8"/>
          <p:cNvSpPr txBox="1">
            <a:spLocks noChangeArrowheads="1"/>
          </p:cNvSpPr>
          <p:nvPr/>
        </p:nvSpPr>
        <p:spPr bwMode="auto">
          <a:xfrm>
            <a:off x="2822575" y="1066800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S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4040" name="Group 9"/>
          <p:cNvGrpSpPr>
            <a:grpSpLocks/>
          </p:cNvGrpSpPr>
          <p:nvPr/>
        </p:nvGrpSpPr>
        <p:grpSpPr bwMode="auto">
          <a:xfrm>
            <a:off x="1295400" y="1447800"/>
            <a:ext cx="3124200" cy="2725738"/>
            <a:chOff x="816" y="894"/>
            <a:chExt cx="1968" cy="1717"/>
          </a:xfrm>
        </p:grpSpPr>
        <p:sp>
          <p:nvSpPr>
            <p:cNvPr id="44103" name="Text Box 10"/>
            <p:cNvSpPr txBox="1">
              <a:spLocks noChangeArrowheads="1"/>
            </p:cNvSpPr>
            <p:nvPr/>
          </p:nvSpPr>
          <p:spPr bwMode="auto">
            <a:xfrm>
              <a:off x="1428" y="2360"/>
              <a:ext cx="219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B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4104" name="Group 11"/>
            <p:cNvGrpSpPr>
              <a:grpSpLocks/>
            </p:cNvGrpSpPr>
            <p:nvPr/>
          </p:nvGrpSpPr>
          <p:grpSpPr bwMode="auto">
            <a:xfrm>
              <a:off x="816" y="894"/>
              <a:ext cx="1968" cy="1466"/>
              <a:chOff x="816" y="894"/>
              <a:chExt cx="1968" cy="1466"/>
            </a:xfrm>
          </p:grpSpPr>
          <p:sp>
            <p:nvSpPr>
              <p:cNvPr id="44105" name="Line 12"/>
              <p:cNvSpPr>
                <a:spLocks noChangeShapeType="1"/>
              </p:cNvSpPr>
              <p:nvPr/>
            </p:nvSpPr>
            <p:spPr bwMode="auto">
              <a:xfrm flipV="1">
                <a:off x="1680" y="1344"/>
                <a:ext cx="48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4106" name="Freeform 13"/>
              <p:cNvSpPr>
                <a:spLocks/>
              </p:cNvSpPr>
              <p:nvPr/>
            </p:nvSpPr>
            <p:spPr bwMode="auto">
              <a:xfrm>
                <a:off x="1682" y="1344"/>
                <a:ext cx="478" cy="720"/>
              </a:xfrm>
              <a:custGeom>
                <a:avLst/>
                <a:gdLst>
                  <a:gd name="T0" fmla="*/ 478 w 478"/>
                  <a:gd name="T1" fmla="*/ 0 h 720"/>
                  <a:gd name="T2" fmla="*/ 478 w 478"/>
                  <a:gd name="T3" fmla="*/ 528 h 720"/>
                  <a:gd name="T4" fmla="*/ 382 w 478"/>
                  <a:gd name="T5" fmla="*/ 720 h 720"/>
                  <a:gd name="T6" fmla="*/ 0 w 478"/>
                  <a:gd name="T7" fmla="*/ 539 h 720"/>
                  <a:gd name="T8" fmla="*/ 478 w 478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8"/>
                  <a:gd name="T16" fmla="*/ 0 h 720"/>
                  <a:gd name="T17" fmla="*/ 478 w 478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8" h="720">
                    <a:moveTo>
                      <a:pt x="478" y="0"/>
                    </a:moveTo>
                    <a:lnTo>
                      <a:pt x="478" y="528"/>
                    </a:lnTo>
                    <a:lnTo>
                      <a:pt x="382" y="720"/>
                    </a:lnTo>
                    <a:lnTo>
                      <a:pt x="0" y="539"/>
                    </a:lnTo>
                    <a:lnTo>
                      <a:pt x="478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4107" name="Line 14"/>
              <p:cNvSpPr>
                <a:spLocks noChangeShapeType="1"/>
              </p:cNvSpPr>
              <p:nvPr/>
            </p:nvSpPr>
            <p:spPr bwMode="auto">
              <a:xfrm>
                <a:off x="1035" y="1871"/>
                <a:ext cx="393" cy="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4108" name="Line 15"/>
              <p:cNvSpPr>
                <a:spLocks noChangeShapeType="1"/>
              </p:cNvSpPr>
              <p:nvPr/>
            </p:nvSpPr>
            <p:spPr bwMode="auto">
              <a:xfrm flipV="1">
                <a:off x="1428" y="1871"/>
                <a:ext cx="1137" cy="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4109" name="Line 16"/>
              <p:cNvSpPr>
                <a:spLocks noChangeShapeType="1"/>
              </p:cNvSpPr>
              <p:nvPr/>
            </p:nvSpPr>
            <p:spPr bwMode="auto">
              <a:xfrm>
                <a:off x="1035" y="1871"/>
                <a:ext cx="15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4110" name="Line 17"/>
              <p:cNvSpPr>
                <a:spLocks noChangeShapeType="1"/>
              </p:cNvSpPr>
              <p:nvPr/>
            </p:nvSpPr>
            <p:spPr bwMode="auto">
              <a:xfrm flipV="1">
                <a:off x="1035" y="894"/>
                <a:ext cx="787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4111" name="Line 18"/>
              <p:cNvSpPr>
                <a:spLocks noChangeShapeType="1"/>
              </p:cNvSpPr>
              <p:nvPr/>
            </p:nvSpPr>
            <p:spPr bwMode="auto">
              <a:xfrm flipV="1">
                <a:off x="1428" y="894"/>
                <a:ext cx="394" cy="14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4112" name="Line 19"/>
              <p:cNvSpPr>
                <a:spLocks noChangeShapeType="1"/>
              </p:cNvSpPr>
              <p:nvPr/>
            </p:nvSpPr>
            <p:spPr bwMode="auto">
              <a:xfrm flipH="1" flipV="1">
                <a:off x="1822" y="894"/>
                <a:ext cx="743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4113" name="Text Box 20"/>
              <p:cNvSpPr txBox="1">
                <a:spLocks noChangeArrowheads="1"/>
              </p:cNvSpPr>
              <p:nvPr/>
            </p:nvSpPr>
            <p:spPr bwMode="auto">
              <a:xfrm>
                <a:off x="816" y="1827"/>
                <a:ext cx="1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A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14" name="Text Box 21"/>
              <p:cNvSpPr txBox="1">
                <a:spLocks noChangeArrowheads="1"/>
              </p:cNvSpPr>
              <p:nvPr/>
            </p:nvSpPr>
            <p:spPr bwMode="auto">
              <a:xfrm>
                <a:off x="2565" y="1783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C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4115" name="Group 22"/>
              <p:cNvGrpSpPr>
                <a:grpSpLocks/>
              </p:cNvGrpSpPr>
              <p:nvPr/>
            </p:nvGrpSpPr>
            <p:grpSpPr bwMode="auto">
              <a:xfrm>
                <a:off x="2041" y="2058"/>
                <a:ext cx="249" cy="250"/>
                <a:chOff x="2064" y="3744"/>
                <a:chExt cx="274" cy="270"/>
              </a:xfrm>
            </p:grpSpPr>
            <p:sp>
              <p:nvSpPr>
                <p:cNvPr id="44119" name="AutoShape 23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4412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4116" name="Line 25"/>
              <p:cNvSpPr>
                <a:spLocks noChangeShapeType="1"/>
              </p:cNvSpPr>
              <p:nvPr/>
            </p:nvSpPr>
            <p:spPr bwMode="auto">
              <a:xfrm>
                <a:off x="1680" y="1872"/>
                <a:ext cx="38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4117" name="Line 26"/>
              <p:cNvSpPr>
                <a:spLocks noChangeShapeType="1"/>
              </p:cNvSpPr>
              <p:nvPr/>
            </p:nvSpPr>
            <p:spPr bwMode="auto">
              <a:xfrm flipV="1">
                <a:off x="2064" y="1872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4118" name="Line 27"/>
              <p:cNvSpPr>
                <a:spLocks noChangeShapeType="1"/>
              </p:cNvSpPr>
              <p:nvPr/>
            </p:nvSpPr>
            <p:spPr bwMode="auto">
              <a:xfrm flipV="1">
                <a:off x="2160" y="1344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  <p:sp>
        <p:nvSpPr>
          <p:cNvPr id="44041" name="Text Box 28"/>
          <p:cNvSpPr txBox="1">
            <a:spLocks noChangeArrowheads="1"/>
          </p:cNvSpPr>
          <p:nvPr/>
        </p:nvSpPr>
        <p:spPr bwMode="auto">
          <a:xfrm>
            <a:off x="6708775" y="990600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S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4042" name="Group 29"/>
          <p:cNvGrpSpPr>
            <a:grpSpLocks/>
          </p:cNvGrpSpPr>
          <p:nvPr/>
        </p:nvGrpSpPr>
        <p:grpSpPr bwMode="auto">
          <a:xfrm>
            <a:off x="5181600" y="1343025"/>
            <a:ext cx="3124200" cy="2725738"/>
            <a:chOff x="3264" y="846"/>
            <a:chExt cx="1968" cy="1717"/>
          </a:xfrm>
        </p:grpSpPr>
        <p:sp>
          <p:nvSpPr>
            <p:cNvPr id="44085" name="Text Box 30"/>
            <p:cNvSpPr txBox="1">
              <a:spLocks noChangeArrowheads="1"/>
            </p:cNvSpPr>
            <p:nvPr/>
          </p:nvSpPr>
          <p:spPr bwMode="auto">
            <a:xfrm>
              <a:off x="3264" y="1779"/>
              <a:ext cx="1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A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4086" name="Group 31"/>
            <p:cNvGrpSpPr>
              <a:grpSpLocks/>
            </p:cNvGrpSpPr>
            <p:nvPr/>
          </p:nvGrpSpPr>
          <p:grpSpPr bwMode="auto">
            <a:xfrm>
              <a:off x="3483" y="846"/>
              <a:ext cx="1749" cy="1717"/>
              <a:chOff x="3483" y="846"/>
              <a:chExt cx="1749" cy="1717"/>
            </a:xfrm>
          </p:grpSpPr>
          <p:grpSp>
            <p:nvGrpSpPr>
              <p:cNvPr id="44087" name="Group 32"/>
              <p:cNvGrpSpPr>
                <a:grpSpLocks/>
              </p:cNvGrpSpPr>
              <p:nvPr/>
            </p:nvGrpSpPr>
            <p:grpSpPr bwMode="auto">
              <a:xfrm>
                <a:off x="3483" y="846"/>
                <a:ext cx="1530" cy="1466"/>
                <a:chOff x="624" y="816"/>
                <a:chExt cx="1680" cy="1584"/>
              </a:xfrm>
            </p:grpSpPr>
            <p:sp>
              <p:nvSpPr>
                <p:cNvPr id="44097" name="Line 33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432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4098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056" y="1872"/>
                  <a:ext cx="1248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4099" name="Line 35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16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4100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624" y="816"/>
                  <a:ext cx="864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4101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1056" y="816"/>
                  <a:ext cx="432" cy="15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4102" name="Line 38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816"/>
                  <a:ext cx="816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44088" name="Text Box 39"/>
              <p:cNvSpPr txBox="1">
                <a:spLocks noChangeArrowheads="1"/>
              </p:cNvSpPr>
              <p:nvPr/>
            </p:nvSpPr>
            <p:spPr bwMode="auto">
              <a:xfrm>
                <a:off x="5013" y="1735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C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4089" name="Text Box 40"/>
              <p:cNvSpPr txBox="1">
                <a:spLocks noChangeArrowheads="1"/>
              </p:cNvSpPr>
              <p:nvPr/>
            </p:nvSpPr>
            <p:spPr bwMode="auto">
              <a:xfrm>
                <a:off x="3876" y="2312"/>
                <a:ext cx="219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B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4090" name="Group 41"/>
              <p:cNvGrpSpPr>
                <a:grpSpLocks/>
              </p:cNvGrpSpPr>
              <p:nvPr/>
            </p:nvGrpSpPr>
            <p:grpSpPr bwMode="auto">
              <a:xfrm>
                <a:off x="4489" y="2010"/>
                <a:ext cx="249" cy="250"/>
                <a:chOff x="2064" y="3744"/>
                <a:chExt cx="274" cy="270"/>
              </a:xfrm>
            </p:grpSpPr>
            <p:sp>
              <p:nvSpPr>
                <p:cNvPr id="44095" name="AutoShape 42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44096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4091" name="Group 44"/>
              <p:cNvGrpSpPr>
                <a:grpSpLocks/>
              </p:cNvGrpSpPr>
              <p:nvPr/>
            </p:nvGrpSpPr>
            <p:grpSpPr bwMode="auto">
              <a:xfrm>
                <a:off x="4128" y="1296"/>
                <a:ext cx="870" cy="738"/>
                <a:chOff x="4128" y="1296"/>
                <a:chExt cx="870" cy="738"/>
              </a:xfrm>
            </p:grpSpPr>
            <p:sp>
              <p:nvSpPr>
                <p:cNvPr id="44092" name="Freeform 45"/>
                <p:cNvSpPr>
                  <a:spLocks/>
                </p:cNvSpPr>
                <p:nvPr/>
              </p:nvSpPr>
              <p:spPr bwMode="auto">
                <a:xfrm>
                  <a:off x="4128" y="1308"/>
                  <a:ext cx="870" cy="726"/>
                </a:xfrm>
                <a:custGeom>
                  <a:avLst/>
                  <a:gdLst>
                    <a:gd name="T0" fmla="*/ 480 w 870"/>
                    <a:gd name="T1" fmla="*/ 0 h 726"/>
                    <a:gd name="T2" fmla="*/ 870 w 870"/>
                    <a:gd name="T3" fmla="*/ 510 h 726"/>
                    <a:gd name="T4" fmla="*/ 390 w 870"/>
                    <a:gd name="T5" fmla="*/ 726 h 726"/>
                    <a:gd name="T6" fmla="*/ 0 w 870"/>
                    <a:gd name="T7" fmla="*/ 527 h 726"/>
                    <a:gd name="T8" fmla="*/ 480 w 870"/>
                    <a:gd name="T9" fmla="*/ 0 h 7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70"/>
                    <a:gd name="T16" fmla="*/ 0 h 726"/>
                    <a:gd name="T17" fmla="*/ 870 w 870"/>
                    <a:gd name="T18" fmla="*/ 726 h 7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70" h="726">
                      <a:moveTo>
                        <a:pt x="480" y="0"/>
                      </a:moveTo>
                      <a:lnTo>
                        <a:pt x="870" y="510"/>
                      </a:lnTo>
                      <a:lnTo>
                        <a:pt x="390" y="726"/>
                      </a:lnTo>
                      <a:lnTo>
                        <a:pt x="0" y="527"/>
                      </a:lnTo>
                      <a:lnTo>
                        <a:pt x="480" y="0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4093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4128" y="1296"/>
                  <a:ext cx="480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4094" name="Line 47"/>
                <p:cNvSpPr>
                  <a:spLocks noChangeShapeType="1"/>
                </p:cNvSpPr>
                <p:nvPr/>
              </p:nvSpPr>
              <p:spPr bwMode="auto">
                <a:xfrm>
                  <a:off x="4128" y="1824"/>
                  <a:ext cx="336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44043" name="Text Box 48"/>
          <p:cNvSpPr txBox="1">
            <a:spLocks noChangeArrowheads="1"/>
          </p:cNvSpPr>
          <p:nvPr/>
        </p:nvSpPr>
        <p:spPr bwMode="auto">
          <a:xfrm>
            <a:off x="2495550" y="6459538"/>
            <a:ext cx="347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B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4044" name="Group 49"/>
          <p:cNvGrpSpPr>
            <a:grpSpLocks/>
          </p:cNvGrpSpPr>
          <p:nvPr/>
        </p:nvGrpSpPr>
        <p:grpSpPr bwMode="auto">
          <a:xfrm>
            <a:off x="1524000" y="3779838"/>
            <a:ext cx="3124200" cy="2679700"/>
            <a:chOff x="960" y="2381"/>
            <a:chExt cx="1968" cy="1688"/>
          </a:xfrm>
        </p:grpSpPr>
        <p:sp>
          <p:nvSpPr>
            <p:cNvPr id="44066" name="Text Box 50"/>
            <p:cNvSpPr txBox="1">
              <a:spLocks noChangeArrowheads="1"/>
            </p:cNvSpPr>
            <p:nvPr/>
          </p:nvSpPr>
          <p:spPr bwMode="auto">
            <a:xfrm>
              <a:off x="2709" y="3492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C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4067" name="Group 51"/>
            <p:cNvGrpSpPr>
              <a:grpSpLocks/>
            </p:cNvGrpSpPr>
            <p:nvPr/>
          </p:nvGrpSpPr>
          <p:grpSpPr bwMode="auto">
            <a:xfrm>
              <a:off x="960" y="2381"/>
              <a:ext cx="1749" cy="1688"/>
              <a:chOff x="960" y="2381"/>
              <a:chExt cx="1749" cy="1688"/>
            </a:xfrm>
          </p:grpSpPr>
          <p:grpSp>
            <p:nvGrpSpPr>
              <p:cNvPr id="44068" name="Group 52"/>
              <p:cNvGrpSpPr>
                <a:grpSpLocks/>
              </p:cNvGrpSpPr>
              <p:nvPr/>
            </p:nvGrpSpPr>
            <p:grpSpPr bwMode="auto">
              <a:xfrm>
                <a:off x="1179" y="2603"/>
                <a:ext cx="1530" cy="1466"/>
                <a:chOff x="624" y="816"/>
                <a:chExt cx="1680" cy="1584"/>
              </a:xfrm>
            </p:grpSpPr>
            <p:sp>
              <p:nvSpPr>
                <p:cNvPr id="44079" name="Line 53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432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4080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056" y="1872"/>
                  <a:ext cx="1248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4081" name="Line 55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16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4082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624" y="816"/>
                  <a:ext cx="864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4083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056" y="816"/>
                  <a:ext cx="432" cy="15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4084" name="Line 58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816"/>
                  <a:ext cx="816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44069" name="Text Box 59"/>
              <p:cNvSpPr txBox="1">
                <a:spLocks noChangeArrowheads="1"/>
              </p:cNvSpPr>
              <p:nvPr/>
            </p:nvSpPr>
            <p:spPr bwMode="auto">
              <a:xfrm>
                <a:off x="960" y="3536"/>
                <a:ext cx="1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A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4070" name="Text Box 60"/>
              <p:cNvSpPr txBox="1">
                <a:spLocks noChangeArrowheads="1"/>
              </p:cNvSpPr>
              <p:nvPr/>
            </p:nvSpPr>
            <p:spPr bwMode="auto">
              <a:xfrm>
                <a:off x="1922" y="2381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S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4071" name="Group 61"/>
              <p:cNvGrpSpPr>
                <a:grpSpLocks/>
              </p:cNvGrpSpPr>
              <p:nvPr/>
            </p:nvGrpSpPr>
            <p:grpSpPr bwMode="auto">
              <a:xfrm>
                <a:off x="2185" y="3767"/>
                <a:ext cx="249" cy="250"/>
                <a:chOff x="2064" y="3744"/>
                <a:chExt cx="274" cy="270"/>
              </a:xfrm>
            </p:grpSpPr>
            <p:sp>
              <p:nvSpPr>
                <p:cNvPr id="44077" name="AutoShape 62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44078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4072" name="Group 64"/>
              <p:cNvGrpSpPr>
                <a:grpSpLocks/>
              </p:cNvGrpSpPr>
              <p:nvPr/>
            </p:nvGrpSpPr>
            <p:grpSpPr bwMode="auto">
              <a:xfrm>
                <a:off x="2206" y="3072"/>
                <a:ext cx="242" cy="720"/>
                <a:chOff x="2206" y="3072"/>
                <a:chExt cx="242" cy="720"/>
              </a:xfrm>
            </p:grpSpPr>
            <p:sp>
              <p:nvSpPr>
                <p:cNvPr id="44073" name="Freeform 65"/>
                <p:cNvSpPr>
                  <a:spLocks/>
                </p:cNvSpPr>
                <p:nvPr/>
              </p:nvSpPr>
              <p:spPr bwMode="auto">
                <a:xfrm>
                  <a:off x="2206" y="3072"/>
                  <a:ext cx="236" cy="720"/>
                </a:xfrm>
                <a:custGeom>
                  <a:avLst/>
                  <a:gdLst>
                    <a:gd name="T0" fmla="*/ 96 w 236"/>
                    <a:gd name="T1" fmla="*/ 0 h 720"/>
                    <a:gd name="T2" fmla="*/ 236 w 236"/>
                    <a:gd name="T3" fmla="*/ 492 h 720"/>
                    <a:gd name="T4" fmla="*/ 0 w 236"/>
                    <a:gd name="T5" fmla="*/ 720 h 720"/>
                    <a:gd name="T6" fmla="*/ 25 w 236"/>
                    <a:gd name="T7" fmla="*/ 521 h 720"/>
                    <a:gd name="T8" fmla="*/ 96 w 236"/>
                    <a:gd name="T9" fmla="*/ 0 h 7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6"/>
                    <a:gd name="T16" fmla="*/ 0 h 720"/>
                    <a:gd name="T17" fmla="*/ 236 w 236"/>
                    <a:gd name="T18" fmla="*/ 720 h 7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6" h="720">
                      <a:moveTo>
                        <a:pt x="96" y="0"/>
                      </a:moveTo>
                      <a:lnTo>
                        <a:pt x="236" y="492"/>
                      </a:lnTo>
                      <a:lnTo>
                        <a:pt x="0" y="720"/>
                      </a:lnTo>
                      <a:lnTo>
                        <a:pt x="25" y="521"/>
                      </a:lnTo>
                      <a:lnTo>
                        <a:pt x="96" y="0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4074" name="Line 66"/>
                <p:cNvSpPr>
                  <a:spLocks noChangeShapeType="1"/>
                </p:cNvSpPr>
                <p:nvPr/>
              </p:nvSpPr>
              <p:spPr bwMode="auto">
                <a:xfrm>
                  <a:off x="2304" y="3072"/>
                  <a:ext cx="144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4075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2208" y="3552"/>
                  <a:ext cx="24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4076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2208" y="3072"/>
                  <a:ext cx="96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44045" name="Text Box 69"/>
          <p:cNvSpPr txBox="1">
            <a:spLocks noChangeArrowheads="1"/>
          </p:cNvSpPr>
          <p:nvPr/>
        </p:nvSpPr>
        <p:spPr bwMode="auto">
          <a:xfrm>
            <a:off x="6686550" y="6459538"/>
            <a:ext cx="347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B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4046" name="Group 70"/>
          <p:cNvGrpSpPr>
            <a:grpSpLocks/>
          </p:cNvGrpSpPr>
          <p:nvPr/>
        </p:nvGrpSpPr>
        <p:grpSpPr bwMode="auto">
          <a:xfrm>
            <a:off x="5715000" y="3779838"/>
            <a:ext cx="3124200" cy="2679700"/>
            <a:chOff x="3600" y="2381"/>
            <a:chExt cx="1968" cy="1688"/>
          </a:xfrm>
        </p:grpSpPr>
        <p:grpSp>
          <p:nvGrpSpPr>
            <p:cNvPr id="44048" name="Group 71"/>
            <p:cNvGrpSpPr>
              <a:grpSpLocks/>
            </p:cNvGrpSpPr>
            <p:nvPr/>
          </p:nvGrpSpPr>
          <p:grpSpPr bwMode="auto">
            <a:xfrm>
              <a:off x="3819" y="2603"/>
              <a:ext cx="1530" cy="1466"/>
              <a:chOff x="624" y="816"/>
              <a:chExt cx="1680" cy="1584"/>
            </a:xfrm>
          </p:grpSpPr>
          <p:sp>
            <p:nvSpPr>
              <p:cNvPr id="44060" name="Line 72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432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4061" name="Line 73"/>
              <p:cNvSpPr>
                <a:spLocks noChangeShapeType="1"/>
              </p:cNvSpPr>
              <p:nvPr/>
            </p:nvSpPr>
            <p:spPr bwMode="auto">
              <a:xfrm flipV="1">
                <a:off x="1056" y="1872"/>
                <a:ext cx="1248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4062" name="Line 74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16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4063" name="Line 75"/>
              <p:cNvSpPr>
                <a:spLocks noChangeShapeType="1"/>
              </p:cNvSpPr>
              <p:nvPr/>
            </p:nvSpPr>
            <p:spPr bwMode="auto">
              <a:xfrm flipV="1">
                <a:off x="624" y="816"/>
                <a:ext cx="864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4064" name="Line 76"/>
              <p:cNvSpPr>
                <a:spLocks noChangeShapeType="1"/>
              </p:cNvSpPr>
              <p:nvPr/>
            </p:nvSpPr>
            <p:spPr bwMode="auto">
              <a:xfrm flipV="1">
                <a:off x="1056" y="816"/>
                <a:ext cx="432" cy="15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4065" name="Line 77"/>
              <p:cNvSpPr>
                <a:spLocks noChangeShapeType="1"/>
              </p:cNvSpPr>
              <p:nvPr/>
            </p:nvSpPr>
            <p:spPr bwMode="auto">
              <a:xfrm flipH="1" flipV="1">
                <a:off x="1488" y="816"/>
                <a:ext cx="816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  <p:sp>
          <p:nvSpPr>
            <p:cNvPr id="44049" name="Text Box 78"/>
            <p:cNvSpPr txBox="1">
              <a:spLocks noChangeArrowheads="1"/>
            </p:cNvSpPr>
            <p:nvPr/>
          </p:nvSpPr>
          <p:spPr bwMode="auto">
            <a:xfrm>
              <a:off x="3600" y="3536"/>
              <a:ext cx="1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A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sp>
          <p:nvSpPr>
            <p:cNvPr id="44050" name="Text Box 79"/>
            <p:cNvSpPr txBox="1">
              <a:spLocks noChangeArrowheads="1"/>
            </p:cNvSpPr>
            <p:nvPr/>
          </p:nvSpPr>
          <p:spPr bwMode="auto">
            <a:xfrm>
              <a:off x="4562" y="2381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S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sp>
          <p:nvSpPr>
            <p:cNvPr id="44051" name="Text Box 80"/>
            <p:cNvSpPr txBox="1">
              <a:spLocks noChangeArrowheads="1"/>
            </p:cNvSpPr>
            <p:nvPr/>
          </p:nvSpPr>
          <p:spPr bwMode="auto">
            <a:xfrm>
              <a:off x="5349" y="3492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C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4052" name="Group 81"/>
            <p:cNvGrpSpPr>
              <a:grpSpLocks/>
            </p:cNvGrpSpPr>
            <p:nvPr/>
          </p:nvGrpSpPr>
          <p:grpSpPr bwMode="auto">
            <a:xfrm>
              <a:off x="4825" y="3767"/>
              <a:ext cx="249" cy="250"/>
              <a:chOff x="2064" y="3744"/>
              <a:chExt cx="274" cy="270"/>
            </a:xfrm>
          </p:grpSpPr>
          <p:sp>
            <p:nvSpPr>
              <p:cNvPr id="44058" name="AutoShape 82"/>
              <p:cNvSpPr>
                <a:spLocks noChangeArrowheads="1"/>
              </p:cNvSpPr>
              <p:nvPr/>
            </p:nvSpPr>
            <p:spPr bwMode="auto">
              <a:xfrm>
                <a:off x="2064" y="3744"/>
                <a:ext cx="48" cy="48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uk-UA" altLang="uk-UA"/>
              </a:p>
            </p:txBody>
          </p:sp>
          <p:sp>
            <p:nvSpPr>
              <p:cNvPr id="44059" name="Text Box 83"/>
              <p:cNvSpPr txBox="1">
                <a:spLocks noChangeArrowheads="1"/>
              </p:cNvSpPr>
              <p:nvPr/>
            </p:nvSpPr>
            <p:spPr bwMode="auto">
              <a:xfrm>
                <a:off x="2065" y="3744"/>
                <a:ext cx="273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M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4053" name="Group 84"/>
            <p:cNvGrpSpPr>
              <a:grpSpLocks/>
            </p:cNvGrpSpPr>
            <p:nvPr/>
          </p:nvGrpSpPr>
          <p:grpSpPr bwMode="auto">
            <a:xfrm>
              <a:off x="4560" y="3072"/>
              <a:ext cx="384" cy="720"/>
              <a:chOff x="4560" y="3072"/>
              <a:chExt cx="384" cy="720"/>
            </a:xfrm>
          </p:grpSpPr>
          <p:sp>
            <p:nvSpPr>
              <p:cNvPr id="44054" name="Freeform 85"/>
              <p:cNvSpPr>
                <a:spLocks/>
              </p:cNvSpPr>
              <p:nvPr/>
            </p:nvSpPr>
            <p:spPr bwMode="auto">
              <a:xfrm>
                <a:off x="4562" y="3072"/>
                <a:ext cx="380" cy="720"/>
              </a:xfrm>
              <a:custGeom>
                <a:avLst/>
                <a:gdLst>
                  <a:gd name="T0" fmla="*/ 380 w 380"/>
                  <a:gd name="T1" fmla="*/ 0 h 720"/>
                  <a:gd name="T2" fmla="*/ 311 w 380"/>
                  <a:gd name="T3" fmla="*/ 567 h 720"/>
                  <a:gd name="T4" fmla="*/ 284 w 380"/>
                  <a:gd name="T5" fmla="*/ 720 h 720"/>
                  <a:gd name="T6" fmla="*/ 0 w 380"/>
                  <a:gd name="T7" fmla="*/ 521 h 720"/>
                  <a:gd name="T8" fmla="*/ 380 w 38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0"/>
                  <a:gd name="T16" fmla="*/ 0 h 720"/>
                  <a:gd name="T17" fmla="*/ 380 w 380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0" h="720">
                    <a:moveTo>
                      <a:pt x="380" y="0"/>
                    </a:moveTo>
                    <a:lnTo>
                      <a:pt x="311" y="567"/>
                    </a:lnTo>
                    <a:lnTo>
                      <a:pt x="284" y="720"/>
                    </a:lnTo>
                    <a:lnTo>
                      <a:pt x="0" y="521"/>
                    </a:lnTo>
                    <a:lnTo>
                      <a:pt x="380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4055" name="Line 86"/>
              <p:cNvSpPr>
                <a:spLocks noChangeShapeType="1"/>
              </p:cNvSpPr>
              <p:nvPr/>
            </p:nvSpPr>
            <p:spPr bwMode="auto">
              <a:xfrm flipH="1">
                <a:off x="4560" y="3072"/>
                <a:ext cx="38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4056" name="Line 87"/>
              <p:cNvSpPr>
                <a:spLocks noChangeShapeType="1"/>
              </p:cNvSpPr>
              <p:nvPr/>
            </p:nvSpPr>
            <p:spPr bwMode="auto">
              <a:xfrm>
                <a:off x="4560" y="3600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4057" name="Line 88"/>
              <p:cNvSpPr>
                <a:spLocks noChangeShapeType="1"/>
              </p:cNvSpPr>
              <p:nvPr/>
            </p:nvSpPr>
            <p:spPr bwMode="auto">
              <a:xfrm flipH="1">
                <a:off x="4848" y="3072"/>
                <a:ext cx="9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  <p:sp>
        <p:nvSpPr>
          <p:cNvPr id="44047" name="Text Box 89"/>
          <p:cNvSpPr txBox="1">
            <a:spLocks noChangeArrowheads="1"/>
          </p:cNvSpPr>
          <p:nvPr/>
        </p:nvSpPr>
        <p:spPr bwMode="auto">
          <a:xfrm>
            <a:off x="304800" y="533400"/>
            <a:ext cx="861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/>
              <a:t>3</a:t>
            </a:r>
            <a:r>
              <a:rPr lang="uk-UA" altLang="uk-UA" sz="2000"/>
              <a:t> На якому малюнку зображено переріз тетраедра площиною, яка проходить через точку </a:t>
            </a:r>
            <a:r>
              <a:rPr lang="ru-RU" altLang="uk-UA" sz="2000"/>
              <a:t>М </a:t>
            </a:r>
            <a:r>
              <a:rPr lang="uk-UA" altLang="uk-UA" sz="2000"/>
              <a:t>і паралельна грані</a:t>
            </a:r>
            <a:r>
              <a:rPr lang="ru-RU" altLang="uk-UA" sz="2000"/>
              <a:t> </a:t>
            </a:r>
            <a:r>
              <a:rPr lang="en-US" altLang="uk-UA" sz="2000"/>
              <a:t>SA</a:t>
            </a:r>
            <a:r>
              <a:rPr lang="ru-RU" altLang="uk-UA" sz="2000"/>
              <a:t>В?</a:t>
            </a:r>
          </a:p>
        </p:txBody>
      </p:sp>
    </p:spTree>
    <p:extLst>
      <p:ext uri="{BB962C8B-B14F-4D97-AF65-F5344CB8AC3E}">
        <p14:creationId xmlns:p14="http://schemas.microsoft.com/office/powerpoint/2010/main" val="351712762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905000" y="152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uk-UA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Дайте відповіді на питання тесту</a:t>
            </a:r>
            <a:endParaRPr lang="ru-RU" altLang="uk-UA" b="1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505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1</a:t>
            </a:r>
          </a:p>
        </p:txBody>
      </p:sp>
      <p:sp>
        <p:nvSpPr>
          <p:cNvPr id="4506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3</a:t>
            </a:r>
          </a:p>
        </p:txBody>
      </p:sp>
      <p:sp>
        <p:nvSpPr>
          <p:cNvPr id="45061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2</a:t>
            </a:r>
          </a:p>
        </p:txBody>
      </p:sp>
      <p:sp>
        <p:nvSpPr>
          <p:cNvPr id="45062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4</a:t>
            </a:r>
          </a:p>
        </p:txBody>
      </p:sp>
      <p:sp>
        <p:nvSpPr>
          <p:cNvPr id="45063" name="Text Box 8"/>
          <p:cNvSpPr txBox="1">
            <a:spLocks noChangeArrowheads="1"/>
          </p:cNvSpPr>
          <p:nvPr/>
        </p:nvSpPr>
        <p:spPr bwMode="auto">
          <a:xfrm>
            <a:off x="2822575" y="1066800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S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5064" name="Group 9"/>
          <p:cNvGrpSpPr>
            <a:grpSpLocks/>
          </p:cNvGrpSpPr>
          <p:nvPr/>
        </p:nvGrpSpPr>
        <p:grpSpPr bwMode="auto">
          <a:xfrm>
            <a:off x="1295400" y="1447800"/>
            <a:ext cx="3124200" cy="2725738"/>
            <a:chOff x="816" y="894"/>
            <a:chExt cx="1968" cy="1717"/>
          </a:xfrm>
        </p:grpSpPr>
        <p:sp>
          <p:nvSpPr>
            <p:cNvPr id="45127" name="Text Box 10"/>
            <p:cNvSpPr txBox="1">
              <a:spLocks noChangeArrowheads="1"/>
            </p:cNvSpPr>
            <p:nvPr/>
          </p:nvSpPr>
          <p:spPr bwMode="auto">
            <a:xfrm>
              <a:off x="1428" y="2360"/>
              <a:ext cx="219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B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5128" name="Group 11"/>
            <p:cNvGrpSpPr>
              <a:grpSpLocks/>
            </p:cNvGrpSpPr>
            <p:nvPr/>
          </p:nvGrpSpPr>
          <p:grpSpPr bwMode="auto">
            <a:xfrm>
              <a:off x="816" y="894"/>
              <a:ext cx="1968" cy="1466"/>
              <a:chOff x="816" y="894"/>
              <a:chExt cx="1968" cy="1466"/>
            </a:xfrm>
          </p:grpSpPr>
          <p:sp>
            <p:nvSpPr>
              <p:cNvPr id="45129" name="Line 12"/>
              <p:cNvSpPr>
                <a:spLocks noChangeShapeType="1"/>
              </p:cNvSpPr>
              <p:nvPr/>
            </p:nvSpPr>
            <p:spPr bwMode="auto">
              <a:xfrm flipV="1">
                <a:off x="1680" y="1344"/>
                <a:ext cx="48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5130" name="Freeform 13"/>
              <p:cNvSpPr>
                <a:spLocks/>
              </p:cNvSpPr>
              <p:nvPr/>
            </p:nvSpPr>
            <p:spPr bwMode="auto">
              <a:xfrm>
                <a:off x="1682" y="1344"/>
                <a:ext cx="478" cy="720"/>
              </a:xfrm>
              <a:custGeom>
                <a:avLst/>
                <a:gdLst>
                  <a:gd name="T0" fmla="*/ 478 w 478"/>
                  <a:gd name="T1" fmla="*/ 0 h 720"/>
                  <a:gd name="T2" fmla="*/ 478 w 478"/>
                  <a:gd name="T3" fmla="*/ 528 h 720"/>
                  <a:gd name="T4" fmla="*/ 382 w 478"/>
                  <a:gd name="T5" fmla="*/ 720 h 720"/>
                  <a:gd name="T6" fmla="*/ 0 w 478"/>
                  <a:gd name="T7" fmla="*/ 539 h 720"/>
                  <a:gd name="T8" fmla="*/ 478 w 478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8"/>
                  <a:gd name="T16" fmla="*/ 0 h 720"/>
                  <a:gd name="T17" fmla="*/ 478 w 478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8" h="720">
                    <a:moveTo>
                      <a:pt x="478" y="0"/>
                    </a:moveTo>
                    <a:lnTo>
                      <a:pt x="478" y="528"/>
                    </a:lnTo>
                    <a:lnTo>
                      <a:pt x="382" y="720"/>
                    </a:lnTo>
                    <a:lnTo>
                      <a:pt x="0" y="539"/>
                    </a:lnTo>
                    <a:lnTo>
                      <a:pt x="478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5131" name="Line 14"/>
              <p:cNvSpPr>
                <a:spLocks noChangeShapeType="1"/>
              </p:cNvSpPr>
              <p:nvPr/>
            </p:nvSpPr>
            <p:spPr bwMode="auto">
              <a:xfrm>
                <a:off x="1035" y="1871"/>
                <a:ext cx="393" cy="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5132" name="Line 15"/>
              <p:cNvSpPr>
                <a:spLocks noChangeShapeType="1"/>
              </p:cNvSpPr>
              <p:nvPr/>
            </p:nvSpPr>
            <p:spPr bwMode="auto">
              <a:xfrm flipV="1">
                <a:off x="1428" y="1871"/>
                <a:ext cx="1137" cy="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5133" name="Line 16"/>
              <p:cNvSpPr>
                <a:spLocks noChangeShapeType="1"/>
              </p:cNvSpPr>
              <p:nvPr/>
            </p:nvSpPr>
            <p:spPr bwMode="auto">
              <a:xfrm>
                <a:off x="1035" y="1871"/>
                <a:ext cx="15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5134" name="Line 17"/>
              <p:cNvSpPr>
                <a:spLocks noChangeShapeType="1"/>
              </p:cNvSpPr>
              <p:nvPr/>
            </p:nvSpPr>
            <p:spPr bwMode="auto">
              <a:xfrm flipV="1">
                <a:off x="1035" y="894"/>
                <a:ext cx="787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5135" name="Line 18"/>
              <p:cNvSpPr>
                <a:spLocks noChangeShapeType="1"/>
              </p:cNvSpPr>
              <p:nvPr/>
            </p:nvSpPr>
            <p:spPr bwMode="auto">
              <a:xfrm flipV="1">
                <a:off x="1428" y="894"/>
                <a:ext cx="394" cy="14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5136" name="Line 19"/>
              <p:cNvSpPr>
                <a:spLocks noChangeShapeType="1"/>
              </p:cNvSpPr>
              <p:nvPr/>
            </p:nvSpPr>
            <p:spPr bwMode="auto">
              <a:xfrm flipH="1" flipV="1">
                <a:off x="1822" y="894"/>
                <a:ext cx="743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5137" name="Text Box 20"/>
              <p:cNvSpPr txBox="1">
                <a:spLocks noChangeArrowheads="1"/>
              </p:cNvSpPr>
              <p:nvPr/>
            </p:nvSpPr>
            <p:spPr bwMode="auto">
              <a:xfrm>
                <a:off x="816" y="1827"/>
                <a:ext cx="1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A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5138" name="Text Box 21"/>
              <p:cNvSpPr txBox="1">
                <a:spLocks noChangeArrowheads="1"/>
              </p:cNvSpPr>
              <p:nvPr/>
            </p:nvSpPr>
            <p:spPr bwMode="auto">
              <a:xfrm>
                <a:off x="2565" y="1783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C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5139" name="Group 22"/>
              <p:cNvGrpSpPr>
                <a:grpSpLocks/>
              </p:cNvGrpSpPr>
              <p:nvPr/>
            </p:nvGrpSpPr>
            <p:grpSpPr bwMode="auto">
              <a:xfrm>
                <a:off x="2041" y="2058"/>
                <a:ext cx="249" cy="250"/>
                <a:chOff x="2064" y="3744"/>
                <a:chExt cx="274" cy="270"/>
              </a:xfrm>
            </p:grpSpPr>
            <p:sp>
              <p:nvSpPr>
                <p:cNvPr id="45143" name="AutoShape 23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4514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5140" name="Line 25"/>
              <p:cNvSpPr>
                <a:spLocks noChangeShapeType="1"/>
              </p:cNvSpPr>
              <p:nvPr/>
            </p:nvSpPr>
            <p:spPr bwMode="auto">
              <a:xfrm>
                <a:off x="1680" y="1872"/>
                <a:ext cx="38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5141" name="Line 26"/>
              <p:cNvSpPr>
                <a:spLocks noChangeShapeType="1"/>
              </p:cNvSpPr>
              <p:nvPr/>
            </p:nvSpPr>
            <p:spPr bwMode="auto">
              <a:xfrm flipV="1">
                <a:off x="2064" y="1872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5142" name="Line 27"/>
              <p:cNvSpPr>
                <a:spLocks noChangeShapeType="1"/>
              </p:cNvSpPr>
              <p:nvPr/>
            </p:nvSpPr>
            <p:spPr bwMode="auto">
              <a:xfrm flipV="1">
                <a:off x="2160" y="1344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  <p:sp>
        <p:nvSpPr>
          <p:cNvPr id="45065" name="Text Box 28"/>
          <p:cNvSpPr txBox="1">
            <a:spLocks noChangeArrowheads="1"/>
          </p:cNvSpPr>
          <p:nvPr/>
        </p:nvSpPr>
        <p:spPr bwMode="auto">
          <a:xfrm>
            <a:off x="6708775" y="990600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S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5066" name="Group 29"/>
          <p:cNvGrpSpPr>
            <a:grpSpLocks/>
          </p:cNvGrpSpPr>
          <p:nvPr/>
        </p:nvGrpSpPr>
        <p:grpSpPr bwMode="auto">
          <a:xfrm>
            <a:off x="5181600" y="1343025"/>
            <a:ext cx="3124200" cy="2725738"/>
            <a:chOff x="3264" y="846"/>
            <a:chExt cx="1968" cy="1717"/>
          </a:xfrm>
        </p:grpSpPr>
        <p:sp>
          <p:nvSpPr>
            <p:cNvPr id="45109" name="Text Box 30"/>
            <p:cNvSpPr txBox="1">
              <a:spLocks noChangeArrowheads="1"/>
            </p:cNvSpPr>
            <p:nvPr/>
          </p:nvSpPr>
          <p:spPr bwMode="auto">
            <a:xfrm>
              <a:off x="3264" y="1779"/>
              <a:ext cx="1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A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5110" name="Group 31"/>
            <p:cNvGrpSpPr>
              <a:grpSpLocks/>
            </p:cNvGrpSpPr>
            <p:nvPr/>
          </p:nvGrpSpPr>
          <p:grpSpPr bwMode="auto">
            <a:xfrm>
              <a:off x="3483" y="846"/>
              <a:ext cx="1749" cy="1717"/>
              <a:chOff x="3483" y="846"/>
              <a:chExt cx="1749" cy="1717"/>
            </a:xfrm>
          </p:grpSpPr>
          <p:grpSp>
            <p:nvGrpSpPr>
              <p:cNvPr id="45111" name="Group 32"/>
              <p:cNvGrpSpPr>
                <a:grpSpLocks/>
              </p:cNvGrpSpPr>
              <p:nvPr/>
            </p:nvGrpSpPr>
            <p:grpSpPr bwMode="auto">
              <a:xfrm>
                <a:off x="3483" y="846"/>
                <a:ext cx="1530" cy="1466"/>
                <a:chOff x="624" y="816"/>
                <a:chExt cx="1680" cy="1584"/>
              </a:xfrm>
            </p:grpSpPr>
            <p:sp>
              <p:nvSpPr>
                <p:cNvPr id="45121" name="Line 33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432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5122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056" y="1872"/>
                  <a:ext cx="1248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5123" name="Line 35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16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5124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624" y="816"/>
                  <a:ext cx="864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5125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1056" y="816"/>
                  <a:ext cx="432" cy="15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5126" name="Line 38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816"/>
                  <a:ext cx="816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45112" name="Text Box 39"/>
              <p:cNvSpPr txBox="1">
                <a:spLocks noChangeArrowheads="1"/>
              </p:cNvSpPr>
              <p:nvPr/>
            </p:nvSpPr>
            <p:spPr bwMode="auto">
              <a:xfrm>
                <a:off x="5013" y="1735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C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5113" name="Text Box 40"/>
              <p:cNvSpPr txBox="1">
                <a:spLocks noChangeArrowheads="1"/>
              </p:cNvSpPr>
              <p:nvPr/>
            </p:nvSpPr>
            <p:spPr bwMode="auto">
              <a:xfrm>
                <a:off x="3876" y="2312"/>
                <a:ext cx="219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B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5114" name="Group 41"/>
              <p:cNvGrpSpPr>
                <a:grpSpLocks/>
              </p:cNvGrpSpPr>
              <p:nvPr/>
            </p:nvGrpSpPr>
            <p:grpSpPr bwMode="auto">
              <a:xfrm>
                <a:off x="4489" y="2010"/>
                <a:ext cx="249" cy="250"/>
                <a:chOff x="2064" y="3744"/>
                <a:chExt cx="274" cy="270"/>
              </a:xfrm>
            </p:grpSpPr>
            <p:sp>
              <p:nvSpPr>
                <p:cNvPr id="45119" name="AutoShape 42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45120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5115" name="Group 44"/>
              <p:cNvGrpSpPr>
                <a:grpSpLocks/>
              </p:cNvGrpSpPr>
              <p:nvPr/>
            </p:nvGrpSpPr>
            <p:grpSpPr bwMode="auto">
              <a:xfrm>
                <a:off x="4128" y="1296"/>
                <a:ext cx="870" cy="738"/>
                <a:chOff x="4128" y="1296"/>
                <a:chExt cx="870" cy="738"/>
              </a:xfrm>
            </p:grpSpPr>
            <p:sp>
              <p:nvSpPr>
                <p:cNvPr id="45116" name="Freeform 45"/>
                <p:cNvSpPr>
                  <a:spLocks/>
                </p:cNvSpPr>
                <p:nvPr/>
              </p:nvSpPr>
              <p:spPr bwMode="auto">
                <a:xfrm>
                  <a:off x="4128" y="1308"/>
                  <a:ext cx="870" cy="726"/>
                </a:xfrm>
                <a:custGeom>
                  <a:avLst/>
                  <a:gdLst>
                    <a:gd name="T0" fmla="*/ 480 w 870"/>
                    <a:gd name="T1" fmla="*/ 0 h 726"/>
                    <a:gd name="T2" fmla="*/ 870 w 870"/>
                    <a:gd name="T3" fmla="*/ 510 h 726"/>
                    <a:gd name="T4" fmla="*/ 390 w 870"/>
                    <a:gd name="T5" fmla="*/ 726 h 726"/>
                    <a:gd name="T6" fmla="*/ 0 w 870"/>
                    <a:gd name="T7" fmla="*/ 527 h 726"/>
                    <a:gd name="T8" fmla="*/ 480 w 870"/>
                    <a:gd name="T9" fmla="*/ 0 h 7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70"/>
                    <a:gd name="T16" fmla="*/ 0 h 726"/>
                    <a:gd name="T17" fmla="*/ 870 w 870"/>
                    <a:gd name="T18" fmla="*/ 726 h 7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70" h="726">
                      <a:moveTo>
                        <a:pt x="480" y="0"/>
                      </a:moveTo>
                      <a:lnTo>
                        <a:pt x="870" y="510"/>
                      </a:lnTo>
                      <a:lnTo>
                        <a:pt x="390" y="726"/>
                      </a:lnTo>
                      <a:lnTo>
                        <a:pt x="0" y="527"/>
                      </a:lnTo>
                      <a:lnTo>
                        <a:pt x="480" y="0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5117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4128" y="1296"/>
                  <a:ext cx="480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5118" name="Line 47"/>
                <p:cNvSpPr>
                  <a:spLocks noChangeShapeType="1"/>
                </p:cNvSpPr>
                <p:nvPr/>
              </p:nvSpPr>
              <p:spPr bwMode="auto">
                <a:xfrm>
                  <a:off x="4128" y="1824"/>
                  <a:ext cx="336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45067" name="Text Box 48"/>
          <p:cNvSpPr txBox="1">
            <a:spLocks noChangeArrowheads="1"/>
          </p:cNvSpPr>
          <p:nvPr/>
        </p:nvSpPr>
        <p:spPr bwMode="auto">
          <a:xfrm>
            <a:off x="2495550" y="6459538"/>
            <a:ext cx="347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B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5068" name="Group 49"/>
          <p:cNvGrpSpPr>
            <a:grpSpLocks/>
          </p:cNvGrpSpPr>
          <p:nvPr/>
        </p:nvGrpSpPr>
        <p:grpSpPr bwMode="auto">
          <a:xfrm>
            <a:off x="1524000" y="3779838"/>
            <a:ext cx="3124200" cy="2679700"/>
            <a:chOff x="960" y="2381"/>
            <a:chExt cx="1968" cy="1688"/>
          </a:xfrm>
        </p:grpSpPr>
        <p:sp>
          <p:nvSpPr>
            <p:cNvPr id="45090" name="Text Box 50"/>
            <p:cNvSpPr txBox="1">
              <a:spLocks noChangeArrowheads="1"/>
            </p:cNvSpPr>
            <p:nvPr/>
          </p:nvSpPr>
          <p:spPr bwMode="auto">
            <a:xfrm>
              <a:off x="2709" y="3492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C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5091" name="Group 51"/>
            <p:cNvGrpSpPr>
              <a:grpSpLocks/>
            </p:cNvGrpSpPr>
            <p:nvPr/>
          </p:nvGrpSpPr>
          <p:grpSpPr bwMode="auto">
            <a:xfrm>
              <a:off x="960" y="2381"/>
              <a:ext cx="1749" cy="1688"/>
              <a:chOff x="960" y="2381"/>
              <a:chExt cx="1749" cy="1688"/>
            </a:xfrm>
          </p:grpSpPr>
          <p:grpSp>
            <p:nvGrpSpPr>
              <p:cNvPr id="45092" name="Group 52"/>
              <p:cNvGrpSpPr>
                <a:grpSpLocks/>
              </p:cNvGrpSpPr>
              <p:nvPr/>
            </p:nvGrpSpPr>
            <p:grpSpPr bwMode="auto">
              <a:xfrm>
                <a:off x="1179" y="2603"/>
                <a:ext cx="1530" cy="1466"/>
                <a:chOff x="624" y="816"/>
                <a:chExt cx="1680" cy="1584"/>
              </a:xfrm>
            </p:grpSpPr>
            <p:sp>
              <p:nvSpPr>
                <p:cNvPr id="45103" name="Line 53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432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5104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056" y="1872"/>
                  <a:ext cx="1248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5105" name="Line 55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16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5106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624" y="816"/>
                  <a:ext cx="864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5107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056" y="816"/>
                  <a:ext cx="432" cy="15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5108" name="Line 58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816"/>
                  <a:ext cx="816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45093" name="Text Box 59"/>
              <p:cNvSpPr txBox="1">
                <a:spLocks noChangeArrowheads="1"/>
              </p:cNvSpPr>
              <p:nvPr/>
            </p:nvSpPr>
            <p:spPr bwMode="auto">
              <a:xfrm>
                <a:off x="960" y="3536"/>
                <a:ext cx="1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A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5094" name="Text Box 60"/>
              <p:cNvSpPr txBox="1">
                <a:spLocks noChangeArrowheads="1"/>
              </p:cNvSpPr>
              <p:nvPr/>
            </p:nvSpPr>
            <p:spPr bwMode="auto">
              <a:xfrm>
                <a:off x="1922" y="2381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S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5095" name="Group 61"/>
              <p:cNvGrpSpPr>
                <a:grpSpLocks/>
              </p:cNvGrpSpPr>
              <p:nvPr/>
            </p:nvGrpSpPr>
            <p:grpSpPr bwMode="auto">
              <a:xfrm>
                <a:off x="2185" y="3767"/>
                <a:ext cx="249" cy="250"/>
                <a:chOff x="2064" y="3744"/>
                <a:chExt cx="274" cy="270"/>
              </a:xfrm>
            </p:grpSpPr>
            <p:sp>
              <p:nvSpPr>
                <p:cNvPr id="45101" name="AutoShape 62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45102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5096" name="Group 64"/>
              <p:cNvGrpSpPr>
                <a:grpSpLocks/>
              </p:cNvGrpSpPr>
              <p:nvPr/>
            </p:nvGrpSpPr>
            <p:grpSpPr bwMode="auto">
              <a:xfrm>
                <a:off x="2206" y="3072"/>
                <a:ext cx="242" cy="720"/>
                <a:chOff x="2206" y="3072"/>
                <a:chExt cx="242" cy="720"/>
              </a:xfrm>
            </p:grpSpPr>
            <p:sp>
              <p:nvSpPr>
                <p:cNvPr id="45097" name="Freeform 65"/>
                <p:cNvSpPr>
                  <a:spLocks/>
                </p:cNvSpPr>
                <p:nvPr/>
              </p:nvSpPr>
              <p:spPr bwMode="auto">
                <a:xfrm>
                  <a:off x="2206" y="3072"/>
                  <a:ext cx="236" cy="720"/>
                </a:xfrm>
                <a:custGeom>
                  <a:avLst/>
                  <a:gdLst>
                    <a:gd name="T0" fmla="*/ 96 w 236"/>
                    <a:gd name="T1" fmla="*/ 0 h 720"/>
                    <a:gd name="T2" fmla="*/ 236 w 236"/>
                    <a:gd name="T3" fmla="*/ 492 h 720"/>
                    <a:gd name="T4" fmla="*/ 0 w 236"/>
                    <a:gd name="T5" fmla="*/ 720 h 720"/>
                    <a:gd name="T6" fmla="*/ 25 w 236"/>
                    <a:gd name="T7" fmla="*/ 521 h 720"/>
                    <a:gd name="T8" fmla="*/ 96 w 236"/>
                    <a:gd name="T9" fmla="*/ 0 h 7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6"/>
                    <a:gd name="T16" fmla="*/ 0 h 720"/>
                    <a:gd name="T17" fmla="*/ 236 w 236"/>
                    <a:gd name="T18" fmla="*/ 720 h 7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6" h="720">
                      <a:moveTo>
                        <a:pt x="96" y="0"/>
                      </a:moveTo>
                      <a:lnTo>
                        <a:pt x="236" y="492"/>
                      </a:lnTo>
                      <a:lnTo>
                        <a:pt x="0" y="720"/>
                      </a:lnTo>
                      <a:lnTo>
                        <a:pt x="25" y="521"/>
                      </a:lnTo>
                      <a:lnTo>
                        <a:pt x="96" y="0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5098" name="Line 66"/>
                <p:cNvSpPr>
                  <a:spLocks noChangeShapeType="1"/>
                </p:cNvSpPr>
                <p:nvPr/>
              </p:nvSpPr>
              <p:spPr bwMode="auto">
                <a:xfrm>
                  <a:off x="2304" y="3072"/>
                  <a:ext cx="144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5099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2208" y="3552"/>
                  <a:ext cx="24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5100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2208" y="3072"/>
                  <a:ext cx="96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45069" name="Text Box 69"/>
          <p:cNvSpPr txBox="1">
            <a:spLocks noChangeArrowheads="1"/>
          </p:cNvSpPr>
          <p:nvPr/>
        </p:nvSpPr>
        <p:spPr bwMode="auto">
          <a:xfrm>
            <a:off x="6686550" y="6459538"/>
            <a:ext cx="347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B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5070" name="Group 70"/>
          <p:cNvGrpSpPr>
            <a:grpSpLocks/>
          </p:cNvGrpSpPr>
          <p:nvPr/>
        </p:nvGrpSpPr>
        <p:grpSpPr bwMode="auto">
          <a:xfrm>
            <a:off x="5715000" y="3779838"/>
            <a:ext cx="3124200" cy="2679700"/>
            <a:chOff x="3600" y="2381"/>
            <a:chExt cx="1968" cy="1688"/>
          </a:xfrm>
        </p:grpSpPr>
        <p:grpSp>
          <p:nvGrpSpPr>
            <p:cNvPr id="45072" name="Group 71"/>
            <p:cNvGrpSpPr>
              <a:grpSpLocks/>
            </p:cNvGrpSpPr>
            <p:nvPr/>
          </p:nvGrpSpPr>
          <p:grpSpPr bwMode="auto">
            <a:xfrm>
              <a:off x="3819" y="2603"/>
              <a:ext cx="1530" cy="1466"/>
              <a:chOff x="624" y="816"/>
              <a:chExt cx="1680" cy="1584"/>
            </a:xfrm>
          </p:grpSpPr>
          <p:sp>
            <p:nvSpPr>
              <p:cNvPr id="45084" name="Line 72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432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5085" name="Line 73"/>
              <p:cNvSpPr>
                <a:spLocks noChangeShapeType="1"/>
              </p:cNvSpPr>
              <p:nvPr/>
            </p:nvSpPr>
            <p:spPr bwMode="auto">
              <a:xfrm flipV="1">
                <a:off x="1056" y="1872"/>
                <a:ext cx="1248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5086" name="Line 74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16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5087" name="Line 75"/>
              <p:cNvSpPr>
                <a:spLocks noChangeShapeType="1"/>
              </p:cNvSpPr>
              <p:nvPr/>
            </p:nvSpPr>
            <p:spPr bwMode="auto">
              <a:xfrm flipV="1">
                <a:off x="624" y="816"/>
                <a:ext cx="864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5088" name="Line 76"/>
              <p:cNvSpPr>
                <a:spLocks noChangeShapeType="1"/>
              </p:cNvSpPr>
              <p:nvPr/>
            </p:nvSpPr>
            <p:spPr bwMode="auto">
              <a:xfrm flipV="1">
                <a:off x="1056" y="816"/>
                <a:ext cx="432" cy="15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5089" name="Line 77"/>
              <p:cNvSpPr>
                <a:spLocks noChangeShapeType="1"/>
              </p:cNvSpPr>
              <p:nvPr/>
            </p:nvSpPr>
            <p:spPr bwMode="auto">
              <a:xfrm flipH="1" flipV="1">
                <a:off x="1488" y="816"/>
                <a:ext cx="816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  <p:sp>
          <p:nvSpPr>
            <p:cNvPr id="45073" name="Text Box 78"/>
            <p:cNvSpPr txBox="1">
              <a:spLocks noChangeArrowheads="1"/>
            </p:cNvSpPr>
            <p:nvPr/>
          </p:nvSpPr>
          <p:spPr bwMode="auto">
            <a:xfrm>
              <a:off x="3600" y="3536"/>
              <a:ext cx="1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A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sp>
          <p:nvSpPr>
            <p:cNvPr id="45074" name="Text Box 79"/>
            <p:cNvSpPr txBox="1">
              <a:spLocks noChangeArrowheads="1"/>
            </p:cNvSpPr>
            <p:nvPr/>
          </p:nvSpPr>
          <p:spPr bwMode="auto">
            <a:xfrm>
              <a:off x="4562" y="2381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S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sp>
          <p:nvSpPr>
            <p:cNvPr id="45075" name="Text Box 80"/>
            <p:cNvSpPr txBox="1">
              <a:spLocks noChangeArrowheads="1"/>
            </p:cNvSpPr>
            <p:nvPr/>
          </p:nvSpPr>
          <p:spPr bwMode="auto">
            <a:xfrm>
              <a:off x="5349" y="3492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C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5076" name="Group 81"/>
            <p:cNvGrpSpPr>
              <a:grpSpLocks/>
            </p:cNvGrpSpPr>
            <p:nvPr/>
          </p:nvGrpSpPr>
          <p:grpSpPr bwMode="auto">
            <a:xfrm>
              <a:off x="4825" y="3767"/>
              <a:ext cx="249" cy="250"/>
              <a:chOff x="2064" y="3744"/>
              <a:chExt cx="274" cy="270"/>
            </a:xfrm>
          </p:grpSpPr>
          <p:sp>
            <p:nvSpPr>
              <p:cNvPr id="45082" name="AutoShape 82"/>
              <p:cNvSpPr>
                <a:spLocks noChangeArrowheads="1"/>
              </p:cNvSpPr>
              <p:nvPr/>
            </p:nvSpPr>
            <p:spPr bwMode="auto">
              <a:xfrm>
                <a:off x="2064" y="3744"/>
                <a:ext cx="48" cy="48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uk-UA" altLang="uk-UA"/>
              </a:p>
            </p:txBody>
          </p:sp>
          <p:sp>
            <p:nvSpPr>
              <p:cNvPr id="45083" name="Text Box 83"/>
              <p:cNvSpPr txBox="1">
                <a:spLocks noChangeArrowheads="1"/>
              </p:cNvSpPr>
              <p:nvPr/>
            </p:nvSpPr>
            <p:spPr bwMode="auto">
              <a:xfrm>
                <a:off x="2065" y="3744"/>
                <a:ext cx="273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M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5077" name="Group 84"/>
            <p:cNvGrpSpPr>
              <a:grpSpLocks/>
            </p:cNvGrpSpPr>
            <p:nvPr/>
          </p:nvGrpSpPr>
          <p:grpSpPr bwMode="auto">
            <a:xfrm>
              <a:off x="4560" y="3072"/>
              <a:ext cx="384" cy="720"/>
              <a:chOff x="4560" y="3072"/>
              <a:chExt cx="384" cy="720"/>
            </a:xfrm>
          </p:grpSpPr>
          <p:sp>
            <p:nvSpPr>
              <p:cNvPr id="45078" name="Freeform 85"/>
              <p:cNvSpPr>
                <a:spLocks/>
              </p:cNvSpPr>
              <p:nvPr/>
            </p:nvSpPr>
            <p:spPr bwMode="auto">
              <a:xfrm>
                <a:off x="4562" y="3072"/>
                <a:ext cx="380" cy="720"/>
              </a:xfrm>
              <a:custGeom>
                <a:avLst/>
                <a:gdLst>
                  <a:gd name="T0" fmla="*/ 380 w 380"/>
                  <a:gd name="T1" fmla="*/ 0 h 720"/>
                  <a:gd name="T2" fmla="*/ 311 w 380"/>
                  <a:gd name="T3" fmla="*/ 567 h 720"/>
                  <a:gd name="T4" fmla="*/ 284 w 380"/>
                  <a:gd name="T5" fmla="*/ 720 h 720"/>
                  <a:gd name="T6" fmla="*/ 0 w 380"/>
                  <a:gd name="T7" fmla="*/ 521 h 720"/>
                  <a:gd name="T8" fmla="*/ 380 w 38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0"/>
                  <a:gd name="T16" fmla="*/ 0 h 720"/>
                  <a:gd name="T17" fmla="*/ 380 w 380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0" h="720">
                    <a:moveTo>
                      <a:pt x="380" y="0"/>
                    </a:moveTo>
                    <a:lnTo>
                      <a:pt x="311" y="567"/>
                    </a:lnTo>
                    <a:lnTo>
                      <a:pt x="284" y="720"/>
                    </a:lnTo>
                    <a:lnTo>
                      <a:pt x="0" y="521"/>
                    </a:lnTo>
                    <a:lnTo>
                      <a:pt x="380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5079" name="Line 86"/>
              <p:cNvSpPr>
                <a:spLocks noChangeShapeType="1"/>
              </p:cNvSpPr>
              <p:nvPr/>
            </p:nvSpPr>
            <p:spPr bwMode="auto">
              <a:xfrm flipH="1">
                <a:off x="4560" y="3072"/>
                <a:ext cx="38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5080" name="Line 87"/>
              <p:cNvSpPr>
                <a:spLocks noChangeShapeType="1"/>
              </p:cNvSpPr>
              <p:nvPr/>
            </p:nvSpPr>
            <p:spPr bwMode="auto">
              <a:xfrm>
                <a:off x="4560" y="3600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5081" name="Line 88"/>
              <p:cNvSpPr>
                <a:spLocks noChangeShapeType="1"/>
              </p:cNvSpPr>
              <p:nvPr/>
            </p:nvSpPr>
            <p:spPr bwMode="auto">
              <a:xfrm flipH="1">
                <a:off x="4848" y="3072"/>
                <a:ext cx="9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  <p:sp>
        <p:nvSpPr>
          <p:cNvPr id="45071" name="Text Box 89"/>
          <p:cNvSpPr txBox="1">
            <a:spLocks noChangeArrowheads="1"/>
          </p:cNvSpPr>
          <p:nvPr/>
        </p:nvSpPr>
        <p:spPr bwMode="auto">
          <a:xfrm>
            <a:off x="304800" y="533400"/>
            <a:ext cx="861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/>
              <a:t>3</a:t>
            </a:r>
            <a:r>
              <a:rPr lang="uk-UA" altLang="uk-UA" sz="2000"/>
              <a:t> На якому малюнку зображено переріз тетраедра площиною, яка проходить через точку </a:t>
            </a:r>
            <a:r>
              <a:rPr lang="ru-RU" altLang="uk-UA" sz="2000"/>
              <a:t>М </a:t>
            </a:r>
            <a:r>
              <a:rPr lang="uk-UA" altLang="uk-UA" sz="2000"/>
              <a:t>і паралельна грані</a:t>
            </a:r>
            <a:r>
              <a:rPr lang="ru-RU" altLang="uk-UA" sz="2000"/>
              <a:t> </a:t>
            </a:r>
            <a:r>
              <a:rPr lang="en-US" altLang="uk-UA" sz="2000"/>
              <a:t>SA</a:t>
            </a:r>
            <a:r>
              <a:rPr lang="ru-RU" altLang="uk-UA" sz="2000"/>
              <a:t>В?</a:t>
            </a:r>
          </a:p>
        </p:txBody>
      </p:sp>
    </p:spTree>
    <p:extLst>
      <p:ext uri="{BB962C8B-B14F-4D97-AF65-F5344CB8AC3E}">
        <p14:creationId xmlns:p14="http://schemas.microsoft.com/office/powerpoint/2010/main" val="353302592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905000" y="152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uk-UA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Дайте відповіді на питання тесту</a:t>
            </a:r>
            <a:endParaRPr lang="ru-RU" altLang="uk-UA" b="1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608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1</a:t>
            </a:r>
          </a:p>
        </p:txBody>
      </p:sp>
      <p:sp>
        <p:nvSpPr>
          <p:cNvPr id="46084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3</a:t>
            </a:r>
          </a:p>
        </p:txBody>
      </p:sp>
      <p:sp>
        <p:nvSpPr>
          <p:cNvPr id="46085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2</a:t>
            </a:r>
          </a:p>
        </p:txBody>
      </p:sp>
      <p:sp>
        <p:nvSpPr>
          <p:cNvPr id="46086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4</a:t>
            </a:r>
          </a:p>
        </p:txBody>
      </p:sp>
      <p:sp>
        <p:nvSpPr>
          <p:cNvPr id="46087" name="Text Box 8"/>
          <p:cNvSpPr txBox="1">
            <a:spLocks noChangeArrowheads="1"/>
          </p:cNvSpPr>
          <p:nvPr/>
        </p:nvSpPr>
        <p:spPr bwMode="auto">
          <a:xfrm>
            <a:off x="2822575" y="1066800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S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6088" name="Group 9"/>
          <p:cNvGrpSpPr>
            <a:grpSpLocks/>
          </p:cNvGrpSpPr>
          <p:nvPr/>
        </p:nvGrpSpPr>
        <p:grpSpPr bwMode="auto">
          <a:xfrm>
            <a:off x="1295400" y="1447800"/>
            <a:ext cx="3124200" cy="2725738"/>
            <a:chOff x="816" y="894"/>
            <a:chExt cx="1968" cy="1717"/>
          </a:xfrm>
        </p:grpSpPr>
        <p:sp>
          <p:nvSpPr>
            <p:cNvPr id="46151" name="Text Box 10"/>
            <p:cNvSpPr txBox="1">
              <a:spLocks noChangeArrowheads="1"/>
            </p:cNvSpPr>
            <p:nvPr/>
          </p:nvSpPr>
          <p:spPr bwMode="auto">
            <a:xfrm>
              <a:off x="1428" y="2360"/>
              <a:ext cx="219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B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6152" name="Group 11"/>
            <p:cNvGrpSpPr>
              <a:grpSpLocks/>
            </p:cNvGrpSpPr>
            <p:nvPr/>
          </p:nvGrpSpPr>
          <p:grpSpPr bwMode="auto">
            <a:xfrm>
              <a:off x="816" y="894"/>
              <a:ext cx="1968" cy="1466"/>
              <a:chOff x="816" y="894"/>
              <a:chExt cx="1968" cy="1466"/>
            </a:xfrm>
          </p:grpSpPr>
          <p:sp>
            <p:nvSpPr>
              <p:cNvPr id="46153" name="Line 12"/>
              <p:cNvSpPr>
                <a:spLocks noChangeShapeType="1"/>
              </p:cNvSpPr>
              <p:nvPr/>
            </p:nvSpPr>
            <p:spPr bwMode="auto">
              <a:xfrm flipV="1">
                <a:off x="1680" y="1344"/>
                <a:ext cx="48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6154" name="Freeform 13"/>
              <p:cNvSpPr>
                <a:spLocks/>
              </p:cNvSpPr>
              <p:nvPr/>
            </p:nvSpPr>
            <p:spPr bwMode="auto">
              <a:xfrm>
                <a:off x="1682" y="1344"/>
                <a:ext cx="478" cy="720"/>
              </a:xfrm>
              <a:custGeom>
                <a:avLst/>
                <a:gdLst>
                  <a:gd name="T0" fmla="*/ 478 w 478"/>
                  <a:gd name="T1" fmla="*/ 0 h 720"/>
                  <a:gd name="T2" fmla="*/ 478 w 478"/>
                  <a:gd name="T3" fmla="*/ 528 h 720"/>
                  <a:gd name="T4" fmla="*/ 382 w 478"/>
                  <a:gd name="T5" fmla="*/ 720 h 720"/>
                  <a:gd name="T6" fmla="*/ 0 w 478"/>
                  <a:gd name="T7" fmla="*/ 539 h 720"/>
                  <a:gd name="T8" fmla="*/ 478 w 478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8"/>
                  <a:gd name="T16" fmla="*/ 0 h 720"/>
                  <a:gd name="T17" fmla="*/ 478 w 478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8" h="720">
                    <a:moveTo>
                      <a:pt x="478" y="0"/>
                    </a:moveTo>
                    <a:lnTo>
                      <a:pt x="478" y="528"/>
                    </a:lnTo>
                    <a:lnTo>
                      <a:pt x="382" y="720"/>
                    </a:lnTo>
                    <a:lnTo>
                      <a:pt x="0" y="539"/>
                    </a:lnTo>
                    <a:lnTo>
                      <a:pt x="478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6155" name="Line 14"/>
              <p:cNvSpPr>
                <a:spLocks noChangeShapeType="1"/>
              </p:cNvSpPr>
              <p:nvPr/>
            </p:nvSpPr>
            <p:spPr bwMode="auto">
              <a:xfrm>
                <a:off x="1035" y="1871"/>
                <a:ext cx="393" cy="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6156" name="Line 15"/>
              <p:cNvSpPr>
                <a:spLocks noChangeShapeType="1"/>
              </p:cNvSpPr>
              <p:nvPr/>
            </p:nvSpPr>
            <p:spPr bwMode="auto">
              <a:xfrm flipV="1">
                <a:off x="1428" y="1871"/>
                <a:ext cx="1137" cy="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6157" name="Line 16"/>
              <p:cNvSpPr>
                <a:spLocks noChangeShapeType="1"/>
              </p:cNvSpPr>
              <p:nvPr/>
            </p:nvSpPr>
            <p:spPr bwMode="auto">
              <a:xfrm>
                <a:off x="1035" y="1871"/>
                <a:ext cx="15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6158" name="Line 17"/>
              <p:cNvSpPr>
                <a:spLocks noChangeShapeType="1"/>
              </p:cNvSpPr>
              <p:nvPr/>
            </p:nvSpPr>
            <p:spPr bwMode="auto">
              <a:xfrm flipV="1">
                <a:off x="1035" y="894"/>
                <a:ext cx="787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6159" name="Line 18"/>
              <p:cNvSpPr>
                <a:spLocks noChangeShapeType="1"/>
              </p:cNvSpPr>
              <p:nvPr/>
            </p:nvSpPr>
            <p:spPr bwMode="auto">
              <a:xfrm flipV="1">
                <a:off x="1428" y="894"/>
                <a:ext cx="394" cy="14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6160" name="Line 19"/>
              <p:cNvSpPr>
                <a:spLocks noChangeShapeType="1"/>
              </p:cNvSpPr>
              <p:nvPr/>
            </p:nvSpPr>
            <p:spPr bwMode="auto">
              <a:xfrm flipH="1" flipV="1">
                <a:off x="1822" y="894"/>
                <a:ext cx="743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6161" name="Text Box 20"/>
              <p:cNvSpPr txBox="1">
                <a:spLocks noChangeArrowheads="1"/>
              </p:cNvSpPr>
              <p:nvPr/>
            </p:nvSpPr>
            <p:spPr bwMode="auto">
              <a:xfrm>
                <a:off x="816" y="1827"/>
                <a:ext cx="1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A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162" name="Text Box 21"/>
              <p:cNvSpPr txBox="1">
                <a:spLocks noChangeArrowheads="1"/>
              </p:cNvSpPr>
              <p:nvPr/>
            </p:nvSpPr>
            <p:spPr bwMode="auto">
              <a:xfrm>
                <a:off x="2565" y="1783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C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6163" name="Group 22"/>
              <p:cNvGrpSpPr>
                <a:grpSpLocks/>
              </p:cNvGrpSpPr>
              <p:nvPr/>
            </p:nvGrpSpPr>
            <p:grpSpPr bwMode="auto">
              <a:xfrm>
                <a:off x="2041" y="2058"/>
                <a:ext cx="249" cy="250"/>
                <a:chOff x="2064" y="3744"/>
                <a:chExt cx="274" cy="270"/>
              </a:xfrm>
            </p:grpSpPr>
            <p:sp>
              <p:nvSpPr>
                <p:cNvPr id="46167" name="AutoShape 23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4616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6164" name="Line 25"/>
              <p:cNvSpPr>
                <a:spLocks noChangeShapeType="1"/>
              </p:cNvSpPr>
              <p:nvPr/>
            </p:nvSpPr>
            <p:spPr bwMode="auto">
              <a:xfrm>
                <a:off x="1680" y="1872"/>
                <a:ext cx="38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6165" name="Line 26"/>
              <p:cNvSpPr>
                <a:spLocks noChangeShapeType="1"/>
              </p:cNvSpPr>
              <p:nvPr/>
            </p:nvSpPr>
            <p:spPr bwMode="auto">
              <a:xfrm flipV="1">
                <a:off x="2064" y="1872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6166" name="Line 27"/>
              <p:cNvSpPr>
                <a:spLocks noChangeShapeType="1"/>
              </p:cNvSpPr>
              <p:nvPr/>
            </p:nvSpPr>
            <p:spPr bwMode="auto">
              <a:xfrm flipV="1">
                <a:off x="2160" y="1344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  <p:sp>
        <p:nvSpPr>
          <p:cNvPr id="46089" name="Text Box 28"/>
          <p:cNvSpPr txBox="1">
            <a:spLocks noChangeArrowheads="1"/>
          </p:cNvSpPr>
          <p:nvPr/>
        </p:nvSpPr>
        <p:spPr bwMode="auto">
          <a:xfrm>
            <a:off x="6708775" y="990600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S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6090" name="Group 29"/>
          <p:cNvGrpSpPr>
            <a:grpSpLocks/>
          </p:cNvGrpSpPr>
          <p:nvPr/>
        </p:nvGrpSpPr>
        <p:grpSpPr bwMode="auto">
          <a:xfrm>
            <a:off x="5181600" y="1343025"/>
            <a:ext cx="3124200" cy="2725738"/>
            <a:chOff x="3264" y="846"/>
            <a:chExt cx="1968" cy="1717"/>
          </a:xfrm>
        </p:grpSpPr>
        <p:sp>
          <p:nvSpPr>
            <p:cNvPr id="46133" name="Text Box 30"/>
            <p:cNvSpPr txBox="1">
              <a:spLocks noChangeArrowheads="1"/>
            </p:cNvSpPr>
            <p:nvPr/>
          </p:nvSpPr>
          <p:spPr bwMode="auto">
            <a:xfrm>
              <a:off x="3264" y="1779"/>
              <a:ext cx="1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A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6134" name="Group 31"/>
            <p:cNvGrpSpPr>
              <a:grpSpLocks/>
            </p:cNvGrpSpPr>
            <p:nvPr/>
          </p:nvGrpSpPr>
          <p:grpSpPr bwMode="auto">
            <a:xfrm>
              <a:off x="3483" y="846"/>
              <a:ext cx="1749" cy="1717"/>
              <a:chOff x="3483" y="846"/>
              <a:chExt cx="1749" cy="1717"/>
            </a:xfrm>
          </p:grpSpPr>
          <p:grpSp>
            <p:nvGrpSpPr>
              <p:cNvPr id="46135" name="Group 32"/>
              <p:cNvGrpSpPr>
                <a:grpSpLocks/>
              </p:cNvGrpSpPr>
              <p:nvPr/>
            </p:nvGrpSpPr>
            <p:grpSpPr bwMode="auto">
              <a:xfrm>
                <a:off x="3483" y="846"/>
                <a:ext cx="1530" cy="1466"/>
                <a:chOff x="624" y="816"/>
                <a:chExt cx="1680" cy="1584"/>
              </a:xfrm>
            </p:grpSpPr>
            <p:sp>
              <p:nvSpPr>
                <p:cNvPr id="46145" name="Line 33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432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6146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056" y="1872"/>
                  <a:ext cx="1248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6147" name="Line 35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16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6148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624" y="816"/>
                  <a:ext cx="864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6149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1056" y="816"/>
                  <a:ext cx="432" cy="15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6150" name="Line 38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816"/>
                  <a:ext cx="816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46136" name="Text Box 39"/>
              <p:cNvSpPr txBox="1">
                <a:spLocks noChangeArrowheads="1"/>
              </p:cNvSpPr>
              <p:nvPr/>
            </p:nvSpPr>
            <p:spPr bwMode="auto">
              <a:xfrm>
                <a:off x="5013" y="1735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C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137" name="Text Box 40"/>
              <p:cNvSpPr txBox="1">
                <a:spLocks noChangeArrowheads="1"/>
              </p:cNvSpPr>
              <p:nvPr/>
            </p:nvSpPr>
            <p:spPr bwMode="auto">
              <a:xfrm>
                <a:off x="3876" y="2312"/>
                <a:ext cx="219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B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6138" name="Group 41"/>
              <p:cNvGrpSpPr>
                <a:grpSpLocks/>
              </p:cNvGrpSpPr>
              <p:nvPr/>
            </p:nvGrpSpPr>
            <p:grpSpPr bwMode="auto">
              <a:xfrm>
                <a:off x="4489" y="2010"/>
                <a:ext cx="249" cy="250"/>
                <a:chOff x="2064" y="3744"/>
                <a:chExt cx="274" cy="270"/>
              </a:xfrm>
            </p:grpSpPr>
            <p:sp>
              <p:nvSpPr>
                <p:cNvPr id="46143" name="AutoShape 42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46144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6139" name="Group 44"/>
              <p:cNvGrpSpPr>
                <a:grpSpLocks/>
              </p:cNvGrpSpPr>
              <p:nvPr/>
            </p:nvGrpSpPr>
            <p:grpSpPr bwMode="auto">
              <a:xfrm>
                <a:off x="4128" y="1296"/>
                <a:ext cx="870" cy="738"/>
                <a:chOff x="4128" y="1296"/>
                <a:chExt cx="870" cy="738"/>
              </a:xfrm>
            </p:grpSpPr>
            <p:sp>
              <p:nvSpPr>
                <p:cNvPr id="46140" name="Freeform 45"/>
                <p:cNvSpPr>
                  <a:spLocks/>
                </p:cNvSpPr>
                <p:nvPr/>
              </p:nvSpPr>
              <p:spPr bwMode="auto">
                <a:xfrm>
                  <a:off x="4128" y="1308"/>
                  <a:ext cx="870" cy="726"/>
                </a:xfrm>
                <a:custGeom>
                  <a:avLst/>
                  <a:gdLst>
                    <a:gd name="T0" fmla="*/ 480 w 870"/>
                    <a:gd name="T1" fmla="*/ 0 h 726"/>
                    <a:gd name="T2" fmla="*/ 870 w 870"/>
                    <a:gd name="T3" fmla="*/ 510 h 726"/>
                    <a:gd name="T4" fmla="*/ 390 w 870"/>
                    <a:gd name="T5" fmla="*/ 726 h 726"/>
                    <a:gd name="T6" fmla="*/ 0 w 870"/>
                    <a:gd name="T7" fmla="*/ 527 h 726"/>
                    <a:gd name="T8" fmla="*/ 480 w 870"/>
                    <a:gd name="T9" fmla="*/ 0 h 7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70"/>
                    <a:gd name="T16" fmla="*/ 0 h 726"/>
                    <a:gd name="T17" fmla="*/ 870 w 870"/>
                    <a:gd name="T18" fmla="*/ 726 h 7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70" h="726">
                      <a:moveTo>
                        <a:pt x="480" y="0"/>
                      </a:moveTo>
                      <a:lnTo>
                        <a:pt x="870" y="510"/>
                      </a:lnTo>
                      <a:lnTo>
                        <a:pt x="390" y="726"/>
                      </a:lnTo>
                      <a:lnTo>
                        <a:pt x="0" y="527"/>
                      </a:lnTo>
                      <a:lnTo>
                        <a:pt x="480" y="0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6141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4128" y="1296"/>
                  <a:ext cx="480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6142" name="Line 47"/>
                <p:cNvSpPr>
                  <a:spLocks noChangeShapeType="1"/>
                </p:cNvSpPr>
                <p:nvPr/>
              </p:nvSpPr>
              <p:spPr bwMode="auto">
                <a:xfrm>
                  <a:off x="4128" y="1824"/>
                  <a:ext cx="336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46091" name="Text Box 48"/>
          <p:cNvSpPr txBox="1">
            <a:spLocks noChangeArrowheads="1"/>
          </p:cNvSpPr>
          <p:nvPr/>
        </p:nvSpPr>
        <p:spPr bwMode="auto">
          <a:xfrm>
            <a:off x="2495550" y="6459538"/>
            <a:ext cx="347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B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6092" name="Group 49"/>
          <p:cNvGrpSpPr>
            <a:grpSpLocks/>
          </p:cNvGrpSpPr>
          <p:nvPr/>
        </p:nvGrpSpPr>
        <p:grpSpPr bwMode="auto">
          <a:xfrm>
            <a:off x="1524000" y="3779838"/>
            <a:ext cx="3124200" cy="2679700"/>
            <a:chOff x="960" y="2381"/>
            <a:chExt cx="1968" cy="1688"/>
          </a:xfrm>
        </p:grpSpPr>
        <p:sp>
          <p:nvSpPr>
            <p:cNvPr id="46114" name="Text Box 50"/>
            <p:cNvSpPr txBox="1">
              <a:spLocks noChangeArrowheads="1"/>
            </p:cNvSpPr>
            <p:nvPr/>
          </p:nvSpPr>
          <p:spPr bwMode="auto">
            <a:xfrm>
              <a:off x="2709" y="3492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C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6115" name="Group 51"/>
            <p:cNvGrpSpPr>
              <a:grpSpLocks/>
            </p:cNvGrpSpPr>
            <p:nvPr/>
          </p:nvGrpSpPr>
          <p:grpSpPr bwMode="auto">
            <a:xfrm>
              <a:off x="960" y="2381"/>
              <a:ext cx="1749" cy="1688"/>
              <a:chOff x="960" y="2381"/>
              <a:chExt cx="1749" cy="1688"/>
            </a:xfrm>
          </p:grpSpPr>
          <p:grpSp>
            <p:nvGrpSpPr>
              <p:cNvPr id="46116" name="Group 52"/>
              <p:cNvGrpSpPr>
                <a:grpSpLocks/>
              </p:cNvGrpSpPr>
              <p:nvPr/>
            </p:nvGrpSpPr>
            <p:grpSpPr bwMode="auto">
              <a:xfrm>
                <a:off x="1179" y="2603"/>
                <a:ext cx="1530" cy="1466"/>
                <a:chOff x="624" y="816"/>
                <a:chExt cx="1680" cy="1584"/>
              </a:xfrm>
            </p:grpSpPr>
            <p:sp>
              <p:nvSpPr>
                <p:cNvPr id="46127" name="Line 53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432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6128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056" y="1872"/>
                  <a:ext cx="1248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6129" name="Line 55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16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6130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624" y="816"/>
                  <a:ext cx="864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6131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056" y="816"/>
                  <a:ext cx="432" cy="15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6132" name="Line 58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816"/>
                  <a:ext cx="816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46117" name="Text Box 59"/>
              <p:cNvSpPr txBox="1">
                <a:spLocks noChangeArrowheads="1"/>
              </p:cNvSpPr>
              <p:nvPr/>
            </p:nvSpPr>
            <p:spPr bwMode="auto">
              <a:xfrm>
                <a:off x="960" y="3536"/>
                <a:ext cx="1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A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118" name="Text Box 60"/>
              <p:cNvSpPr txBox="1">
                <a:spLocks noChangeArrowheads="1"/>
              </p:cNvSpPr>
              <p:nvPr/>
            </p:nvSpPr>
            <p:spPr bwMode="auto">
              <a:xfrm>
                <a:off x="1922" y="2381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S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6119" name="Group 61"/>
              <p:cNvGrpSpPr>
                <a:grpSpLocks/>
              </p:cNvGrpSpPr>
              <p:nvPr/>
            </p:nvGrpSpPr>
            <p:grpSpPr bwMode="auto">
              <a:xfrm>
                <a:off x="2185" y="3767"/>
                <a:ext cx="249" cy="250"/>
                <a:chOff x="2064" y="3744"/>
                <a:chExt cx="274" cy="270"/>
              </a:xfrm>
            </p:grpSpPr>
            <p:sp>
              <p:nvSpPr>
                <p:cNvPr id="46125" name="AutoShape 62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46126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6120" name="Group 64"/>
              <p:cNvGrpSpPr>
                <a:grpSpLocks/>
              </p:cNvGrpSpPr>
              <p:nvPr/>
            </p:nvGrpSpPr>
            <p:grpSpPr bwMode="auto">
              <a:xfrm>
                <a:off x="2206" y="3072"/>
                <a:ext cx="242" cy="720"/>
                <a:chOff x="2206" y="3072"/>
                <a:chExt cx="242" cy="720"/>
              </a:xfrm>
            </p:grpSpPr>
            <p:sp>
              <p:nvSpPr>
                <p:cNvPr id="46121" name="Freeform 65"/>
                <p:cNvSpPr>
                  <a:spLocks/>
                </p:cNvSpPr>
                <p:nvPr/>
              </p:nvSpPr>
              <p:spPr bwMode="auto">
                <a:xfrm>
                  <a:off x="2206" y="3072"/>
                  <a:ext cx="236" cy="720"/>
                </a:xfrm>
                <a:custGeom>
                  <a:avLst/>
                  <a:gdLst>
                    <a:gd name="T0" fmla="*/ 96 w 236"/>
                    <a:gd name="T1" fmla="*/ 0 h 720"/>
                    <a:gd name="T2" fmla="*/ 236 w 236"/>
                    <a:gd name="T3" fmla="*/ 492 h 720"/>
                    <a:gd name="T4" fmla="*/ 0 w 236"/>
                    <a:gd name="T5" fmla="*/ 720 h 720"/>
                    <a:gd name="T6" fmla="*/ 25 w 236"/>
                    <a:gd name="T7" fmla="*/ 521 h 720"/>
                    <a:gd name="T8" fmla="*/ 96 w 236"/>
                    <a:gd name="T9" fmla="*/ 0 h 7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6"/>
                    <a:gd name="T16" fmla="*/ 0 h 720"/>
                    <a:gd name="T17" fmla="*/ 236 w 236"/>
                    <a:gd name="T18" fmla="*/ 720 h 7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6" h="720">
                      <a:moveTo>
                        <a:pt x="96" y="0"/>
                      </a:moveTo>
                      <a:lnTo>
                        <a:pt x="236" y="492"/>
                      </a:lnTo>
                      <a:lnTo>
                        <a:pt x="0" y="720"/>
                      </a:lnTo>
                      <a:lnTo>
                        <a:pt x="25" y="521"/>
                      </a:lnTo>
                      <a:lnTo>
                        <a:pt x="96" y="0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6122" name="Line 66"/>
                <p:cNvSpPr>
                  <a:spLocks noChangeShapeType="1"/>
                </p:cNvSpPr>
                <p:nvPr/>
              </p:nvSpPr>
              <p:spPr bwMode="auto">
                <a:xfrm>
                  <a:off x="2304" y="3072"/>
                  <a:ext cx="144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6123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2208" y="3552"/>
                  <a:ext cx="24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6124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2208" y="3072"/>
                  <a:ext cx="96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46093" name="Text Box 69"/>
          <p:cNvSpPr txBox="1">
            <a:spLocks noChangeArrowheads="1"/>
          </p:cNvSpPr>
          <p:nvPr/>
        </p:nvSpPr>
        <p:spPr bwMode="auto">
          <a:xfrm>
            <a:off x="6686550" y="6459538"/>
            <a:ext cx="347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B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6094" name="Group 70"/>
          <p:cNvGrpSpPr>
            <a:grpSpLocks/>
          </p:cNvGrpSpPr>
          <p:nvPr/>
        </p:nvGrpSpPr>
        <p:grpSpPr bwMode="auto">
          <a:xfrm>
            <a:off x="5715000" y="3779838"/>
            <a:ext cx="3124200" cy="2679700"/>
            <a:chOff x="3600" y="2381"/>
            <a:chExt cx="1968" cy="1688"/>
          </a:xfrm>
        </p:grpSpPr>
        <p:grpSp>
          <p:nvGrpSpPr>
            <p:cNvPr id="46096" name="Group 71"/>
            <p:cNvGrpSpPr>
              <a:grpSpLocks/>
            </p:cNvGrpSpPr>
            <p:nvPr/>
          </p:nvGrpSpPr>
          <p:grpSpPr bwMode="auto">
            <a:xfrm>
              <a:off x="3819" y="2603"/>
              <a:ext cx="1530" cy="1466"/>
              <a:chOff x="624" y="816"/>
              <a:chExt cx="1680" cy="1584"/>
            </a:xfrm>
          </p:grpSpPr>
          <p:sp>
            <p:nvSpPr>
              <p:cNvPr id="46108" name="Line 72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432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6109" name="Line 73"/>
              <p:cNvSpPr>
                <a:spLocks noChangeShapeType="1"/>
              </p:cNvSpPr>
              <p:nvPr/>
            </p:nvSpPr>
            <p:spPr bwMode="auto">
              <a:xfrm flipV="1">
                <a:off x="1056" y="1872"/>
                <a:ext cx="1248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6110" name="Line 74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16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6111" name="Line 75"/>
              <p:cNvSpPr>
                <a:spLocks noChangeShapeType="1"/>
              </p:cNvSpPr>
              <p:nvPr/>
            </p:nvSpPr>
            <p:spPr bwMode="auto">
              <a:xfrm flipV="1">
                <a:off x="624" y="816"/>
                <a:ext cx="864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6112" name="Line 76"/>
              <p:cNvSpPr>
                <a:spLocks noChangeShapeType="1"/>
              </p:cNvSpPr>
              <p:nvPr/>
            </p:nvSpPr>
            <p:spPr bwMode="auto">
              <a:xfrm flipV="1">
                <a:off x="1056" y="816"/>
                <a:ext cx="432" cy="15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6113" name="Line 77"/>
              <p:cNvSpPr>
                <a:spLocks noChangeShapeType="1"/>
              </p:cNvSpPr>
              <p:nvPr/>
            </p:nvSpPr>
            <p:spPr bwMode="auto">
              <a:xfrm flipH="1" flipV="1">
                <a:off x="1488" y="816"/>
                <a:ext cx="816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  <p:sp>
          <p:nvSpPr>
            <p:cNvPr id="46097" name="Text Box 78"/>
            <p:cNvSpPr txBox="1">
              <a:spLocks noChangeArrowheads="1"/>
            </p:cNvSpPr>
            <p:nvPr/>
          </p:nvSpPr>
          <p:spPr bwMode="auto">
            <a:xfrm>
              <a:off x="3600" y="3536"/>
              <a:ext cx="1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A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sp>
          <p:nvSpPr>
            <p:cNvPr id="46098" name="Text Box 79"/>
            <p:cNvSpPr txBox="1">
              <a:spLocks noChangeArrowheads="1"/>
            </p:cNvSpPr>
            <p:nvPr/>
          </p:nvSpPr>
          <p:spPr bwMode="auto">
            <a:xfrm>
              <a:off x="4562" y="2381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S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sp>
          <p:nvSpPr>
            <p:cNvPr id="46099" name="Text Box 80"/>
            <p:cNvSpPr txBox="1">
              <a:spLocks noChangeArrowheads="1"/>
            </p:cNvSpPr>
            <p:nvPr/>
          </p:nvSpPr>
          <p:spPr bwMode="auto">
            <a:xfrm>
              <a:off x="5349" y="3492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C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6100" name="Group 81"/>
            <p:cNvGrpSpPr>
              <a:grpSpLocks/>
            </p:cNvGrpSpPr>
            <p:nvPr/>
          </p:nvGrpSpPr>
          <p:grpSpPr bwMode="auto">
            <a:xfrm>
              <a:off x="4825" y="3767"/>
              <a:ext cx="249" cy="250"/>
              <a:chOff x="2064" y="3744"/>
              <a:chExt cx="274" cy="270"/>
            </a:xfrm>
          </p:grpSpPr>
          <p:sp>
            <p:nvSpPr>
              <p:cNvPr id="46106" name="AutoShape 82"/>
              <p:cNvSpPr>
                <a:spLocks noChangeArrowheads="1"/>
              </p:cNvSpPr>
              <p:nvPr/>
            </p:nvSpPr>
            <p:spPr bwMode="auto">
              <a:xfrm>
                <a:off x="2064" y="3744"/>
                <a:ext cx="48" cy="48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uk-UA" altLang="uk-UA"/>
              </a:p>
            </p:txBody>
          </p:sp>
          <p:sp>
            <p:nvSpPr>
              <p:cNvPr id="46107" name="Text Box 83"/>
              <p:cNvSpPr txBox="1">
                <a:spLocks noChangeArrowheads="1"/>
              </p:cNvSpPr>
              <p:nvPr/>
            </p:nvSpPr>
            <p:spPr bwMode="auto">
              <a:xfrm>
                <a:off x="2065" y="3744"/>
                <a:ext cx="273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M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6101" name="Group 84"/>
            <p:cNvGrpSpPr>
              <a:grpSpLocks/>
            </p:cNvGrpSpPr>
            <p:nvPr/>
          </p:nvGrpSpPr>
          <p:grpSpPr bwMode="auto">
            <a:xfrm>
              <a:off x="4560" y="3072"/>
              <a:ext cx="384" cy="720"/>
              <a:chOff x="4560" y="3072"/>
              <a:chExt cx="384" cy="720"/>
            </a:xfrm>
          </p:grpSpPr>
          <p:sp>
            <p:nvSpPr>
              <p:cNvPr id="46102" name="Freeform 85"/>
              <p:cNvSpPr>
                <a:spLocks/>
              </p:cNvSpPr>
              <p:nvPr/>
            </p:nvSpPr>
            <p:spPr bwMode="auto">
              <a:xfrm>
                <a:off x="4562" y="3072"/>
                <a:ext cx="380" cy="720"/>
              </a:xfrm>
              <a:custGeom>
                <a:avLst/>
                <a:gdLst>
                  <a:gd name="T0" fmla="*/ 380 w 380"/>
                  <a:gd name="T1" fmla="*/ 0 h 720"/>
                  <a:gd name="T2" fmla="*/ 311 w 380"/>
                  <a:gd name="T3" fmla="*/ 567 h 720"/>
                  <a:gd name="T4" fmla="*/ 284 w 380"/>
                  <a:gd name="T5" fmla="*/ 720 h 720"/>
                  <a:gd name="T6" fmla="*/ 0 w 380"/>
                  <a:gd name="T7" fmla="*/ 521 h 720"/>
                  <a:gd name="T8" fmla="*/ 380 w 38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0"/>
                  <a:gd name="T16" fmla="*/ 0 h 720"/>
                  <a:gd name="T17" fmla="*/ 380 w 380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0" h="720">
                    <a:moveTo>
                      <a:pt x="380" y="0"/>
                    </a:moveTo>
                    <a:lnTo>
                      <a:pt x="311" y="567"/>
                    </a:lnTo>
                    <a:lnTo>
                      <a:pt x="284" y="720"/>
                    </a:lnTo>
                    <a:lnTo>
                      <a:pt x="0" y="521"/>
                    </a:lnTo>
                    <a:lnTo>
                      <a:pt x="380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6103" name="Line 86"/>
              <p:cNvSpPr>
                <a:spLocks noChangeShapeType="1"/>
              </p:cNvSpPr>
              <p:nvPr/>
            </p:nvSpPr>
            <p:spPr bwMode="auto">
              <a:xfrm flipH="1">
                <a:off x="4560" y="3072"/>
                <a:ext cx="38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6104" name="Line 87"/>
              <p:cNvSpPr>
                <a:spLocks noChangeShapeType="1"/>
              </p:cNvSpPr>
              <p:nvPr/>
            </p:nvSpPr>
            <p:spPr bwMode="auto">
              <a:xfrm>
                <a:off x="4560" y="3600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6105" name="Line 88"/>
              <p:cNvSpPr>
                <a:spLocks noChangeShapeType="1"/>
              </p:cNvSpPr>
              <p:nvPr/>
            </p:nvSpPr>
            <p:spPr bwMode="auto">
              <a:xfrm flipH="1">
                <a:off x="4848" y="3072"/>
                <a:ext cx="9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  <p:sp>
        <p:nvSpPr>
          <p:cNvPr id="46095" name="Text Box 89"/>
          <p:cNvSpPr txBox="1">
            <a:spLocks noChangeArrowheads="1"/>
          </p:cNvSpPr>
          <p:nvPr/>
        </p:nvSpPr>
        <p:spPr bwMode="auto">
          <a:xfrm>
            <a:off x="304800" y="533400"/>
            <a:ext cx="861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/>
              <a:t>3</a:t>
            </a:r>
            <a:r>
              <a:rPr lang="uk-UA" altLang="uk-UA" sz="2000"/>
              <a:t> На якому малюнку зображено переріз тетраедра площиною, яка проходить через точку </a:t>
            </a:r>
            <a:r>
              <a:rPr lang="ru-RU" altLang="uk-UA" sz="2000"/>
              <a:t>М </a:t>
            </a:r>
            <a:r>
              <a:rPr lang="uk-UA" altLang="uk-UA" sz="2000"/>
              <a:t>і паралельна грані</a:t>
            </a:r>
            <a:r>
              <a:rPr lang="ru-RU" altLang="uk-UA" sz="2000"/>
              <a:t> </a:t>
            </a:r>
            <a:r>
              <a:rPr lang="en-US" altLang="uk-UA" sz="2000"/>
              <a:t>SA</a:t>
            </a:r>
            <a:r>
              <a:rPr lang="ru-RU" altLang="uk-UA" sz="2000"/>
              <a:t>В?</a:t>
            </a:r>
          </a:p>
        </p:txBody>
      </p:sp>
    </p:spTree>
    <p:extLst>
      <p:ext uri="{BB962C8B-B14F-4D97-AF65-F5344CB8AC3E}">
        <p14:creationId xmlns:p14="http://schemas.microsoft.com/office/powerpoint/2010/main" val="426893961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905000" y="152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uk-UA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Дайте відповіді на питання тесту</a:t>
            </a:r>
            <a:endParaRPr lang="ru-RU" altLang="uk-UA" b="1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10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1</a:t>
            </a:r>
          </a:p>
        </p:txBody>
      </p:sp>
      <p:sp>
        <p:nvSpPr>
          <p:cNvPr id="4710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3</a:t>
            </a:r>
          </a:p>
        </p:txBody>
      </p:sp>
      <p:sp>
        <p:nvSpPr>
          <p:cNvPr id="47109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2</a:t>
            </a:r>
          </a:p>
        </p:txBody>
      </p:sp>
      <p:sp>
        <p:nvSpPr>
          <p:cNvPr id="47110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4</a:t>
            </a:r>
          </a:p>
        </p:txBody>
      </p:sp>
      <p:sp>
        <p:nvSpPr>
          <p:cNvPr id="47111" name="Text Box 8"/>
          <p:cNvSpPr txBox="1">
            <a:spLocks noChangeArrowheads="1"/>
          </p:cNvSpPr>
          <p:nvPr/>
        </p:nvSpPr>
        <p:spPr bwMode="auto">
          <a:xfrm>
            <a:off x="2822575" y="1066800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S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7112" name="Group 9"/>
          <p:cNvGrpSpPr>
            <a:grpSpLocks/>
          </p:cNvGrpSpPr>
          <p:nvPr/>
        </p:nvGrpSpPr>
        <p:grpSpPr bwMode="auto">
          <a:xfrm>
            <a:off x="1295400" y="1447800"/>
            <a:ext cx="3124200" cy="2725738"/>
            <a:chOff x="816" y="894"/>
            <a:chExt cx="1968" cy="1717"/>
          </a:xfrm>
        </p:grpSpPr>
        <p:sp>
          <p:nvSpPr>
            <p:cNvPr id="47175" name="Text Box 10"/>
            <p:cNvSpPr txBox="1">
              <a:spLocks noChangeArrowheads="1"/>
            </p:cNvSpPr>
            <p:nvPr/>
          </p:nvSpPr>
          <p:spPr bwMode="auto">
            <a:xfrm>
              <a:off x="1428" y="2360"/>
              <a:ext cx="219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B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7176" name="Group 11"/>
            <p:cNvGrpSpPr>
              <a:grpSpLocks/>
            </p:cNvGrpSpPr>
            <p:nvPr/>
          </p:nvGrpSpPr>
          <p:grpSpPr bwMode="auto">
            <a:xfrm>
              <a:off x="816" y="894"/>
              <a:ext cx="1968" cy="1466"/>
              <a:chOff x="816" y="894"/>
              <a:chExt cx="1968" cy="1466"/>
            </a:xfrm>
          </p:grpSpPr>
          <p:sp>
            <p:nvSpPr>
              <p:cNvPr id="47177" name="Line 12"/>
              <p:cNvSpPr>
                <a:spLocks noChangeShapeType="1"/>
              </p:cNvSpPr>
              <p:nvPr/>
            </p:nvSpPr>
            <p:spPr bwMode="auto">
              <a:xfrm flipV="1">
                <a:off x="1680" y="1344"/>
                <a:ext cx="48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7178" name="Freeform 13"/>
              <p:cNvSpPr>
                <a:spLocks/>
              </p:cNvSpPr>
              <p:nvPr/>
            </p:nvSpPr>
            <p:spPr bwMode="auto">
              <a:xfrm>
                <a:off x="1682" y="1344"/>
                <a:ext cx="478" cy="720"/>
              </a:xfrm>
              <a:custGeom>
                <a:avLst/>
                <a:gdLst>
                  <a:gd name="T0" fmla="*/ 478 w 478"/>
                  <a:gd name="T1" fmla="*/ 0 h 720"/>
                  <a:gd name="T2" fmla="*/ 478 w 478"/>
                  <a:gd name="T3" fmla="*/ 528 h 720"/>
                  <a:gd name="T4" fmla="*/ 382 w 478"/>
                  <a:gd name="T5" fmla="*/ 720 h 720"/>
                  <a:gd name="T6" fmla="*/ 0 w 478"/>
                  <a:gd name="T7" fmla="*/ 539 h 720"/>
                  <a:gd name="T8" fmla="*/ 478 w 478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8"/>
                  <a:gd name="T16" fmla="*/ 0 h 720"/>
                  <a:gd name="T17" fmla="*/ 478 w 478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8" h="720">
                    <a:moveTo>
                      <a:pt x="478" y="0"/>
                    </a:moveTo>
                    <a:lnTo>
                      <a:pt x="478" y="528"/>
                    </a:lnTo>
                    <a:lnTo>
                      <a:pt x="382" y="720"/>
                    </a:lnTo>
                    <a:lnTo>
                      <a:pt x="0" y="539"/>
                    </a:lnTo>
                    <a:lnTo>
                      <a:pt x="478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7179" name="Line 14"/>
              <p:cNvSpPr>
                <a:spLocks noChangeShapeType="1"/>
              </p:cNvSpPr>
              <p:nvPr/>
            </p:nvSpPr>
            <p:spPr bwMode="auto">
              <a:xfrm>
                <a:off x="1035" y="1871"/>
                <a:ext cx="393" cy="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7180" name="Line 15"/>
              <p:cNvSpPr>
                <a:spLocks noChangeShapeType="1"/>
              </p:cNvSpPr>
              <p:nvPr/>
            </p:nvSpPr>
            <p:spPr bwMode="auto">
              <a:xfrm flipV="1">
                <a:off x="1428" y="1871"/>
                <a:ext cx="1137" cy="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7181" name="Line 16"/>
              <p:cNvSpPr>
                <a:spLocks noChangeShapeType="1"/>
              </p:cNvSpPr>
              <p:nvPr/>
            </p:nvSpPr>
            <p:spPr bwMode="auto">
              <a:xfrm>
                <a:off x="1035" y="1871"/>
                <a:ext cx="15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7182" name="Line 17"/>
              <p:cNvSpPr>
                <a:spLocks noChangeShapeType="1"/>
              </p:cNvSpPr>
              <p:nvPr/>
            </p:nvSpPr>
            <p:spPr bwMode="auto">
              <a:xfrm flipV="1">
                <a:off x="1035" y="894"/>
                <a:ext cx="787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7183" name="Line 18"/>
              <p:cNvSpPr>
                <a:spLocks noChangeShapeType="1"/>
              </p:cNvSpPr>
              <p:nvPr/>
            </p:nvSpPr>
            <p:spPr bwMode="auto">
              <a:xfrm flipV="1">
                <a:off x="1428" y="894"/>
                <a:ext cx="394" cy="14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7184" name="Line 19"/>
              <p:cNvSpPr>
                <a:spLocks noChangeShapeType="1"/>
              </p:cNvSpPr>
              <p:nvPr/>
            </p:nvSpPr>
            <p:spPr bwMode="auto">
              <a:xfrm flipH="1" flipV="1">
                <a:off x="1822" y="894"/>
                <a:ext cx="743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7185" name="Text Box 20"/>
              <p:cNvSpPr txBox="1">
                <a:spLocks noChangeArrowheads="1"/>
              </p:cNvSpPr>
              <p:nvPr/>
            </p:nvSpPr>
            <p:spPr bwMode="auto">
              <a:xfrm>
                <a:off x="816" y="1827"/>
                <a:ext cx="1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A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186" name="Text Box 21"/>
              <p:cNvSpPr txBox="1">
                <a:spLocks noChangeArrowheads="1"/>
              </p:cNvSpPr>
              <p:nvPr/>
            </p:nvSpPr>
            <p:spPr bwMode="auto">
              <a:xfrm>
                <a:off x="2565" y="1783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C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7187" name="Group 22"/>
              <p:cNvGrpSpPr>
                <a:grpSpLocks/>
              </p:cNvGrpSpPr>
              <p:nvPr/>
            </p:nvGrpSpPr>
            <p:grpSpPr bwMode="auto">
              <a:xfrm>
                <a:off x="2041" y="2058"/>
                <a:ext cx="249" cy="250"/>
                <a:chOff x="2064" y="3744"/>
                <a:chExt cx="274" cy="270"/>
              </a:xfrm>
            </p:grpSpPr>
            <p:sp>
              <p:nvSpPr>
                <p:cNvPr id="47191" name="AutoShape 23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4719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7188" name="Line 25"/>
              <p:cNvSpPr>
                <a:spLocks noChangeShapeType="1"/>
              </p:cNvSpPr>
              <p:nvPr/>
            </p:nvSpPr>
            <p:spPr bwMode="auto">
              <a:xfrm>
                <a:off x="1680" y="1872"/>
                <a:ext cx="38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7189" name="Line 26"/>
              <p:cNvSpPr>
                <a:spLocks noChangeShapeType="1"/>
              </p:cNvSpPr>
              <p:nvPr/>
            </p:nvSpPr>
            <p:spPr bwMode="auto">
              <a:xfrm flipV="1">
                <a:off x="2064" y="1872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7190" name="Line 27"/>
              <p:cNvSpPr>
                <a:spLocks noChangeShapeType="1"/>
              </p:cNvSpPr>
              <p:nvPr/>
            </p:nvSpPr>
            <p:spPr bwMode="auto">
              <a:xfrm flipV="1">
                <a:off x="2160" y="1344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  <p:sp>
        <p:nvSpPr>
          <p:cNvPr id="47113" name="Text Box 28"/>
          <p:cNvSpPr txBox="1">
            <a:spLocks noChangeArrowheads="1"/>
          </p:cNvSpPr>
          <p:nvPr/>
        </p:nvSpPr>
        <p:spPr bwMode="auto">
          <a:xfrm>
            <a:off x="6708775" y="990600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S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7114" name="Group 29"/>
          <p:cNvGrpSpPr>
            <a:grpSpLocks/>
          </p:cNvGrpSpPr>
          <p:nvPr/>
        </p:nvGrpSpPr>
        <p:grpSpPr bwMode="auto">
          <a:xfrm>
            <a:off x="5181600" y="1343025"/>
            <a:ext cx="3124200" cy="2725738"/>
            <a:chOff x="3264" y="846"/>
            <a:chExt cx="1968" cy="1717"/>
          </a:xfrm>
        </p:grpSpPr>
        <p:sp>
          <p:nvSpPr>
            <p:cNvPr id="47157" name="Text Box 30"/>
            <p:cNvSpPr txBox="1">
              <a:spLocks noChangeArrowheads="1"/>
            </p:cNvSpPr>
            <p:nvPr/>
          </p:nvSpPr>
          <p:spPr bwMode="auto">
            <a:xfrm>
              <a:off x="3264" y="1779"/>
              <a:ext cx="1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A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7158" name="Group 31"/>
            <p:cNvGrpSpPr>
              <a:grpSpLocks/>
            </p:cNvGrpSpPr>
            <p:nvPr/>
          </p:nvGrpSpPr>
          <p:grpSpPr bwMode="auto">
            <a:xfrm>
              <a:off x="3483" y="846"/>
              <a:ext cx="1749" cy="1717"/>
              <a:chOff x="3483" y="846"/>
              <a:chExt cx="1749" cy="1717"/>
            </a:xfrm>
          </p:grpSpPr>
          <p:grpSp>
            <p:nvGrpSpPr>
              <p:cNvPr id="47159" name="Group 32"/>
              <p:cNvGrpSpPr>
                <a:grpSpLocks/>
              </p:cNvGrpSpPr>
              <p:nvPr/>
            </p:nvGrpSpPr>
            <p:grpSpPr bwMode="auto">
              <a:xfrm>
                <a:off x="3483" y="846"/>
                <a:ext cx="1530" cy="1466"/>
                <a:chOff x="624" y="816"/>
                <a:chExt cx="1680" cy="1584"/>
              </a:xfrm>
            </p:grpSpPr>
            <p:sp>
              <p:nvSpPr>
                <p:cNvPr id="47169" name="Line 33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432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7170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056" y="1872"/>
                  <a:ext cx="1248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7171" name="Line 35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16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7172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624" y="816"/>
                  <a:ext cx="864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7173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1056" y="816"/>
                  <a:ext cx="432" cy="15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7174" name="Line 38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816"/>
                  <a:ext cx="816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47160" name="Text Box 39"/>
              <p:cNvSpPr txBox="1">
                <a:spLocks noChangeArrowheads="1"/>
              </p:cNvSpPr>
              <p:nvPr/>
            </p:nvSpPr>
            <p:spPr bwMode="auto">
              <a:xfrm>
                <a:off x="5013" y="1735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C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161" name="Text Box 40"/>
              <p:cNvSpPr txBox="1">
                <a:spLocks noChangeArrowheads="1"/>
              </p:cNvSpPr>
              <p:nvPr/>
            </p:nvSpPr>
            <p:spPr bwMode="auto">
              <a:xfrm>
                <a:off x="3876" y="2312"/>
                <a:ext cx="219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B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7162" name="Group 41"/>
              <p:cNvGrpSpPr>
                <a:grpSpLocks/>
              </p:cNvGrpSpPr>
              <p:nvPr/>
            </p:nvGrpSpPr>
            <p:grpSpPr bwMode="auto">
              <a:xfrm>
                <a:off x="4489" y="2010"/>
                <a:ext cx="249" cy="250"/>
                <a:chOff x="2064" y="3744"/>
                <a:chExt cx="274" cy="270"/>
              </a:xfrm>
            </p:grpSpPr>
            <p:sp>
              <p:nvSpPr>
                <p:cNvPr id="47167" name="AutoShape 42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47168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7163" name="Group 44"/>
              <p:cNvGrpSpPr>
                <a:grpSpLocks/>
              </p:cNvGrpSpPr>
              <p:nvPr/>
            </p:nvGrpSpPr>
            <p:grpSpPr bwMode="auto">
              <a:xfrm>
                <a:off x="4128" y="1296"/>
                <a:ext cx="870" cy="738"/>
                <a:chOff x="4128" y="1296"/>
                <a:chExt cx="870" cy="738"/>
              </a:xfrm>
            </p:grpSpPr>
            <p:sp>
              <p:nvSpPr>
                <p:cNvPr id="47164" name="Freeform 45"/>
                <p:cNvSpPr>
                  <a:spLocks/>
                </p:cNvSpPr>
                <p:nvPr/>
              </p:nvSpPr>
              <p:spPr bwMode="auto">
                <a:xfrm>
                  <a:off x="4128" y="1308"/>
                  <a:ext cx="870" cy="726"/>
                </a:xfrm>
                <a:custGeom>
                  <a:avLst/>
                  <a:gdLst>
                    <a:gd name="T0" fmla="*/ 480 w 870"/>
                    <a:gd name="T1" fmla="*/ 0 h 726"/>
                    <a:gd name="T2" fmla="*/ 870 w 870"/>
                    <a:gd name="T3" fmla="*/ 510 h 726"/>
                    <a:gd name="T4" fmla="*/ 390 w 870"/>
                    <a:gd name="T5" fmla="*/ 726 h 726"/>
                    <a:gd name="T6" fmla="*/ 0 w 870"/>
                    <a:gd name="T7" fmla="*/ 527 h 726"/>
                    <a:gd name="T8" fmla="*/ 480 w 870"/>
                    <a:gd name="T9" fmla="*/ 0 h 7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70"/>
                    <a:gd name="T16" fmla="*/ 0 h 726"/>
                    <a:gd name="T17" fmla="*/ 870 w 870"/>
                    <a:gd name="T18" fmla="*/ 726 h 7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70" h="726">
                      <a:moveTo>
                        <a:pt x="480" y="0"/>
                      </a:moveTo>
                      <a:lnTo>
                        <a:pt x="870" y="510"/>
                      </a:lnTo>
                      <a:lnTo>
                        <a:pt x="390" y="726"/>
                      </a:lnTo>
                      <a:lnTo>
                        <a:pt x="0" y="527"/>
                      </a:lnTo>
                      <a:lnTo>
                        <a:pt x="480" y="0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7165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4128" y="1296"/>
                  <a:ext cx="480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7166" name="Line 47"/>
                <p:cNvSpPr>
                  <a:spLocks noChangeShapeType="1"/>
                </p:cNvSpPr>
                <p:nvPr/>
              </p:nvSpPr>
              <p:spPr bwMode="auto">
                <a:xfrm>
                  <a:off x="4128" y="1824"/>
                  <a:ext cx="336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47115" name="Text Box 48"/>
          <p:cNvSpPr txBox="1">
            <a:spLocks noChangeArrowheads="1"/>
          </p:cNvSpPr>
          <p:nvPr/>
        </p:nvSpPr>
        <p:spPr bwMode="auto">
          <a:xfrm>
            <a:off x="2495550" y="6459538"/>
            <a:ext cx="347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B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7116" name="Group 49"/>
          <p:cNvGrpSpPr>
            <a:grpSpLocks/>
          </p:cNvGrpSpPr>
          <p:nvPr/>
        </p:nvGrpSpPr>
        <p:grpSpPr bwMode="auto">
          <a:xfrm>
            <a:off x="1524000" y="3779838"/>
            <a:ext cx="3124200" cy="2679700"/>
            <a:chOff x="960" y="2381"/>
            <a:chExt cx="1968" cy="1688"/>
          </a:xfrm>
        </p:grpSpPr>
        <p:sp>
          <p:nvSpPr>
            <p:cNvPr id="47138" name="Text Box 50"/>
            <p:cNvSpPr txBox="1">
              <a:spLocks noChangeArrowheads="1"/>
            </p:cNvSpPr>
            <p:nvPr/>
          </p:nvSpPr>
          <p:spPr bwMode="auto">
            <a:xfrm>
              <a:off x="2709" y="3492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C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7139" name="Group 51"/>
            <p:cNvGrpSpPr>
              <a:grpSpLocks/>
            </p:cNvGrpSpPr>
            <p:nvPr/>
          </p:nvGrpSpPr>
          <p:grpSpPr bwMode="auto">
            <a:xfrm>
              <a:off x="960" y="2381"/>
              <a:ext cx="1749" cy="1688"/>
              <a:chOff x="960" y="2381"/>
              <a:chExt cx="1749" cy="1688"/>
            </a:xfrm>
          </p:grpSpPr>
          <p:grpSp>
            <p:nvGrpSpPr>
              <p:cNvPr id="47140" name="Group 52"/>
              <p:cNvGrpSpPr>
                <a:grpSpLocks/>
              </p:cNvGrpSpPr>
              <p:nvPr/>
            </p:nvGrpSpPr>
            <p:grpSpPr bwMode="auto">
              <a:xfrm>
                <a:off x="1179" y="2603"/>
                <a:ext cx="1530" cy="1466"/>
                <a:chOff x="624" y="816"/>
                <a:chExt cx="1680" cy="1584"/>
              </a:xfrm>
            </p:grpSpPr>
            <p:sp>
              <p:nvSpPr>
                <p:cNvPr id="47151" name="Line 53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432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7152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056" y="1872"/>
                  <a:ext cx="1248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7153" name="Line 55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16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7154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624" y="816"/>
                  <a:ext cx="864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7155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056" y="816"/>
                  <a:ext cx="432" cy="15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7156" name="Line 58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816"/>
                  <a:ext cx="816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47141" name="Text Box 59"/>
              <p:cNvSpPr txBox="1">
                <a:spLocks noChangeArrowheads="1"/>
              </p:cNvSpPr>
              <p:nvPr/>
            </p:nvSpPr>
            <p:spPr bwMode="auto">
              <a:xfrm>
                <a:off x="960" y="3536"/>
                <a:ext cx="1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A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142" name="Text Box 60"/>
              <p:cNvSpPr txBox="1">
                <a:spLocks noChangeArrowheads="1"/>
              </p:cNvSpPr>
              <p:nvPr/>
            </p:nvSpPr>
            <p:spPr bwMode="auto">
              <a:xfrm>
                <a:off x="1922" y="2381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S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7143" name="Group 61"/>
              <p:cNvGrpSpPr>
                <a:grpSpLocks/>
              </p:cNvGrpSpPr>
              <p:nvPr/>
            </p:nvGrpSpPr>
            <p:grpSpPr bwMode="auto">
              <a:xfrm>
                <a:off x="2185" y="3767"/>
                <a:ext cx="249" cy="250"/>
                <a:chOff x="2064" y="3744"/>
                <a:chExt cx="274" cy="270"/>
              </a:xfrm>
            </p:grpSpPr>
            <p:sp>
              <p:nvSpPr>
                <p:cNvPr id="47149" name="AutoShape 62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47150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7144" name="Group 64"/>
              <p:cNvGrpSpPr>
                <a:grpSpLocks/>
              </p:cNvGrpSpPr>
              <p:nvPr/>
            </p:nvGrpSpPr>
            <p:grpSpPr bwMode="auto">
              <a:xfrm>
                <a:off x="2206" y="3072"/>
                <a:ext cx="242" cy="720"/>
                <a:chOff x="2206" y="3072"/>
                <a:chExt cx="242" cy="720"/>
              </a:xfrm>
            </p:grpSpPr>
            <p:sp>
              <p:nvSpPr>
                <p:cNvPr id="47145" name="Freeform 65"/>
                <p:cNvSpPr>
                  <a:spLocks/>
                </p:cNvSpPr>
                <p:nvPr/>
              </p:nvSpPr>
              <p:spPr bwMode="auto">
                <a:xfrm>
                  <a:off x="2206" y="3072"/>
                  <a:ext cx="236" cy="720"/>
                </a:xfrm>
                <a:custGeom>
                  <a:avLst/>
                  <a:gdLst>
                    <a:gd name="T0" fmla="*/ 96 w 236"/>
                    <a:gd name="T1" fmla="*/ 0 h 720"/>
                    <a:gd name="T2" fmla="*/ 236 w 236"/>
                    <a:gd name="T3" fmla="*/ 492 h 720"/>
                    <a:gd name="T4" fmla="*/ 0 w 236"/>
                    <a:gd name="T5" fmla="*/ 720 h 720"/>
                    <a:gd name="T6" fmla="*/ 25 w 236"/>
                    <a:gd name="T7" fmla="*/ 521 h 720"/>
                    <a:gd name="T8" fmla="*/ 96 w 236"/>
                    <a:gd name="T9" fmla="*/ 0 h 7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6"/>
                    <a:gd name="T16" fmla="*/ 0 h 720"/>
                    <a:gd name="T17" fmla="*/ 236 w 236"/>
                    <a:gd name="T18" fmla="*/ 720 h 7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6" h="720">
                      <a:moveTo>
                        <a:pt x="96" y="0"/>
                      </a:moveTo>
                      <a:lnTo>
                        <a:pt x="236" y="492"/>
                      </a:lnTo>
                      <a:lnTo>
                        <a:pt x="0" y="720"/>
                      </a:lnTo>
                      <a:lnTo>
                        <a:pt x="25" y="521"/>
                      </a:lnTo>
                      <a:lnTo>
                        <a:pt x="96" y="0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7146" name="Line 66"/>
                <p:cNvSpPr>
                  <a:spLocks noChangeShapeType="1"/>
                </p:cNvSpPr>
                <p:nvPr/>
              </p:nvSpPr>
              <p:spPr bwMode="auto">
                <a:xfrm>
                  <a:off x="2304" y="3072"/>
                  <a:ext cx="144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7147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2208" y="3552"/>
                  <a:ext cx="24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7148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2208" y="3072"/>
                  <a:ext cx="96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47117" name="Text Box 69"/>
          <p:cNvSpPr txBox="1">
            <a:spLocks noChangeArrowheads="1"/>
          </p:cNvSpPr>
          <p:nvPr/>
        </p:nvSpPr>
        <p:spPr bwMode="auto">
          <a:xfrm>
            <a:off x="6686550" y="6459538"/>
            <a:ext cx="347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B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7118" name="Group 70"/>
          <p:cNvGrpSpPr>
            <a:grpSpLocks/>
          </p:cNvGrpSpPr>
          <p:nvPr/>
        </p:nvGrpSpPr>
        <p:grpSpPr bwMode="auto">
          <a:xfrm>
            <a:off x="5715000" y="3779838"/>
            <a:ext cx="3124200" cy="2679700"/>
            <a:chOff x="3600" y="2381"/>
            <a:chExt cx="1968" cy="1688"/>
          </a:xfrm>
        </p:grpSpPr>
        <p:grpSp>
          <p:nvGrpSpPr>
            <p:cNvPr id="47120" name="Group 71"/>
            <p:cNvGrpSpPr>
              <a:grpSpLocks/>
            </p:cNvGrpSpPr>
            <p:nvPr/>
          </p:nvGrpSpPr>
          <p:grpSpPr bwMode="auto">
            <a:xfrm>
              <a:off x="3819" y="2603"/>
              <a:ext cx="1530" cy="1466"/>
              <a:chOff x="624" y="816"/>
              <a:chExt cx="1680" cy="1584"/>
            </a:xfrm>
          </p:grpSpPr>
          <p:sp>
            <p:nvSpPr>
              <p:cNvPr id="47132" name="Line 72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432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7133" name="Line 73"/>
              <p:cNvSpPr>
                <a:spLocks noChangeShapeType="1"/>
              </p:cNvSpPr>
              <p:nvPr/>
            </p:nvSpPr>
            <p:spPr bwMode="auto">
              <a:xfrm flipV="1">
                <a:off x="1056" y="1872"/>
                <a:ext cx="1248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7134" name="Line 74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16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7135" name="Line 75"/>
              <p:cNvSpPr>
                <a:spLocks noChangeShapeType="1"/>
              </p:cNvSpPr>
              <p:nvPr/>
            </p:nvSpPr>
            <p:spPr bwMode="auto">
              <a:xfrm flipV="1">
                <a:off x="624" y="816"/>
                <a:ext cx="864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7136" name="Line 76"/>
              <p:cNvSpPr>
                <a:spLocks noChangeShapeType="1"/>
              </p:cNvSpPr>
              <p:nvPr/>
            </p:nvSpPr>
            <p:spPr bwMode="auto">
              <a:xfrm flipV="1">
                <a:off x="1056" y="816"/>
                <a:ext cx="432" cy="15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7137" name="Line 77"/>
              <p:cNvSpPr>
                <a:spLocks noChangeShapeType="1"/>
              </p:cNvSpPr>
              <p:nvPr/>
            </p:nvSpPr>
            <p:spPr bwMode="auto">
              <a:xfrm flipH="1" flipV="1">
                <a:off x="1488" y="816"/>
                <a:ext cx="816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  <p:sp>
          <p:nvSpPr>
            <p:cNvPr id="47121" name="Text Box 78"/>
            <p:cNvSpPr txBox="1">
              <a:spLocks noChangeArrowheads="1"/>
            </p:cNvSpPr>
            <p:nvPr/>
          </p:nvSpPr>
          <p:spPr bwMode="auto">
            <a:xfrm>
              <a:off x="3600" y="3536"/>
              <a:ext cx="1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A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sp>
          <p:nvSpPr>
            <p:cNvPr id="47122" name="Text Box 79"/>
            <p:cNvSpPr txBox="1">
              <a:spLocks noChangeArrowheads="1"/>
            </p:cNvSpPr>
            <p:nvPr/>
          </p:nvSpPr>
          <p:spPr bwMode="auto">
            <a:xfrm>
              <a:off x="4562" y="2381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S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sp>
          <p:nvSpPr>
            <p:cNvPr id="47123" name="Text Box 80"/>
            <p:cNvSpPr txBox="1">
              <a:spLocks noChangeArrowheads="1"/>
            </p:cNvSpPr>
            <p:nvPr/>
          </p:nvSpPr>
          <p:spPr bwMode="auto">
            <a:xfrm>
              <a:off x="5349" y="3492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C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7124" name="Group 81"/>
            <p:cNvGrpSpPr>
              <a:grpSpLocks/>
            </p:cNvGrpSpPr>
            <p:nvPr/>
          </p:nvGrpSpPr>
          <p:grpSpPr bwMode="auto">
            <a:xfrm>
              <a:off x="4825" y="3767"/>
              <a:ext cx="249" cy="250"/>
              <a:chOff x="2064" y="3744"/>
              <a:chExt cx="274" cy="270"/>
            </a:xfrm>
          </p:grpSpPr>
          <p:sp>
            <p:nvSpPr>
              <p:cNvPr id="47130" name="AutoShape 82"/>
              <p:cNvSpPr>
                <a:spLocks noChangeArrowheads="1"/>
              </p:cNvSpPr>
              <p:nvPr/>
            </p:nvSpPr>
            <p:spPr bwMode="auto">
              <a:xfrm>
                <a:off x="2064" y="3744"/>
                <a:ext cx="48" cy="48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uk-UA" altLang="uk-UA"/>
              </a:p>
            </p:txBody>
          </p:sp>
          <p:sp>
            <p:nvSpPr>
              <p:cNvPr id="47131" name="Text Box 83"/>
              <p:cNvSpPr txBox="1">
                <a:spLocks noChangeArrowheads="1"/>
              </p:cNvSpPr>
              <p:nvPr/>
            </p:nvSpPr>
            <p:spPr bwMode="auto">
              <a:xfrm>
                <a:off x="2065" y="3744"/>
                <a:ext cx="273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M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7125" name="Group 84"/>
            <p:cNvGrpSpPr>
              <a:grpSpLocks/>
            </p:cNvGrpSpPr>
            <p:nvPr/>
          </p:nvGrpSpPr>
          <p:grpSpPr bwMode="auto">
            <a:xfrm>
              <a:off x="4560" y="3072"/>
              <a:ext cx="384" cy="720"/>
              <a:chOff x="4560" y="3072"/>
              <a:chExt cx="384" cy="720"/>
            </a:xfrm>
          </p:grpSpPr>
          <p:sp>
            <p:nvSpPr>
              <p:cNvPr id="47126" name="Freeform 85"/>
              <p:cNvSpPr>
                <a:spLocks/>
              </p:cNvSpPr>
              <p:nvPr/>
            </p:nvSpPr>
            <p:spPr bwMode="auto">
              <a:xfrm>
                <a:off x="4562" y="3072"/>
                <a:ext cx="380" cy="720"/>
              </a:xfrm>
              <a:custGeom>
                <a:avLst/>
                <a:gdLst>
                  <a:gd name="T0" fmla="*/ 380 w 380"/>
                  <a:gd name="T1" fmla="*/ 0 h 720"/>
                  <a:gd name="T2" fmla="*/ 311 w 380"/>
                  <a:gd name="T3" fmla="*/ 567 h 720"/>
                  <a:gd name="T4" fmla="*/ 284 w 380"/>
                  <a:gd name="T5" fmla="*/ 720 h 720"/>
                  <a:gd name="T6" fmla="*/ 0 w 380"/>
                  <a:gd name="T7" fmla="*/ 521 h 720"/>
                  <a:gd name="T8" fmla="*/ 380 w 38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0"/>
                  <a:gd name="T16" fmla="*/ 0 h 720"/>
                  <a:gd name="T17" fmla="*/ 380 w 380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0" h="720">
                    <a:moveTo>
                      <a:pt x="380" y="0"/>
                    </a:moveTo>
                    <a:lnTo>
                      <a:pt x="311" y="567"/>
                    </a:lnTo>
                    <a:lnTo>
                      <a:pt x="284" y="720"/>
                    </a:lnTo>
                    <a:lnTo>
                      <a:pt x="0" y="521"/>
                    </a:lnTo>
                    <a:lnTo>
                      <a:pt x="380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7127" name="Line 86"/>
              <p:cNvSpPr>
                <a:spLocks noChangeShapeType="1"/>
              </p:cNvSpPr>
              <p:nvPr/>
            </p:nvSpPr>
            <p:spPr bwMode="auto">
              <a:xfrm flipH="1">
                <a:off x="4560" y="3072"/>
                <a:ext cx="38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7128" name="Line 87"/>
              <p:cNvSpPr>
                <a:spLocks noChangeShapeType="1"/>
              </p:cNvSpPr>
              <p:nvPr/>
            </p:nvSpPr>
            <p:spPr bwMode="auto">
              <a:xfrm>
                <a:off x="4560" y="3600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7129" name="Line 88"/>
              <p:cNvSpPr>
                <a:spLocks noChangeShapeType="1"/>
              </p:cNvSpPr>
              <p:nvPr/>
            </p:nvSpPr>
            <p:spPr bwMode="auto">
              <a:xfrm flipH="1">
                <a:off x="4848" y="3072"/>
                <a:ext cx="9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  <p:sp>
        <p:nvSpPr>
          <p:cNvPr id="47119" name="Text Box 89"/>
          <p:cNvSpPr txBox="1">
            <a:spLocks noChangeArrowheads="1"/>
          </p:cNvSpPr>
          <p:nvPr/>
        </p:nvSpPr>
        <p:spPr bwMode="auto">
          <a:xfrm>
            <a:off x="304800" y="533400"/>
            <a:ext cx="861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/>
              <a:t>3</a:t>
            </a:r>
            <a:r>
              <a:rPr lang="uk-UA" altLang="uk-UA" sz="2000"/>
              <a:t> На якому малюнку зображено переріз тетраедра площиною, яка проходить через точку </a:t>
            </a:r>
            <a:r>
              <a:rPr lang="ru-RU" altLang="uk-UA" sz="2000"/>
              <a:t>М </a:t>
            </a:r>
            <a:r>
              <a:rPr lang="uk-UA" altLang="uk-UA" sz="2000"/>
              <a:t>і паралельна грані</a:t>
            </a:r>
            <a:r>
              <a:rPr lang="ru-RU" altLang="uk-UA" sz="2000"/>
              <a:t> </a:t>
            </a:r>
            <a:r>
              <a:rPr lang="en-US" altLang="uk-UA" sz="2000"/>
              <a:t>SA</a:t>
            </a:r>
            <a:r>
              <a:rPr lang="ru-RU" altLang="uk-UA" sz="2000"/>
              <a:t>В?</a:t>
            </a:r>
          </a:p>
        </p:txBody>
      </p:sp>
    </p:spTree>
    <p:extLst>
      <p:ext uri="{BB962C8B-B14F-4D97-AF65-F5344CB8AC3E}">
        <p14:creationId xmlns:p14="http://schemas.microsoft.com/office/powerpoint/2010/main" val="396057546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905000" y="152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uk-UA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Дайте відповіді на питання тесту</a:t>
            </a:r>
            <a:endParaRPr lang="ru-RU" altLang="uk-UA" b="1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1</a:t>
            </a:r>
          </a:p>
        </p:txBody>
      </p:sp>
      <p:sp>
        <p:nvSpPr>
          <p:cNvPr id="4813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3</a:t>
            </a:r>
          </a:p>
        </p:txBody>
      </p:sp>
      <p:sp>
        <p:nvSpPr>
          <p:cNvPr id="48133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2</a:t>
            </a:r>
          </a:p>
        </p:txBody>
      </p:sp>
      <p:sp>
        <p:nvSpPr>
          <p:cNvPr id="48134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4</a:t>
            </a:r>
          </a:p>
        </p:txBody>
      </p:sp>
      <p:sp>
        <p:nvSpPr>
          <p:cNvPr id="48135" name="Text Box 8"/>
          <p:cNvSpPr txBox="1">
            <a:spLocks noChangeArrowheads="1"/>
          </p:cNvSpPr>
          <p:nvPr/>
        </p:nvSpPr>
        <p:spPr bwMode="auto">
          <a:xfrm>
            <a:off x="2822575" y="1066800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S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8136" name="Group 9"/>
          <p:cNvGrpSpPr>
            <a:grpSpLocks/>
          </p:cNvGrpSpPr>
          <p:nvPr/>
        </p:nvGrpSpPr>
        <p:grpSpPr bwMode="auto">
          <a:xfrm>
            <a:off x="1295400" y="1447800"/>
            <a:ext cx="3124200" cy="2725738"/>
            <a:chOff x="816" y="894"/>
            <a:chExt cx="1968" cy="1717"/>
          </a:xfrm>
        </p:grpSpPr>
        <p:sp>
          <p:nvSpPr>
            <p:cNvPr id="48199" name="Text Box 10"/>
            <p:cNvSpPr txBox="1">
              <a:spLocks noChangeArrowheads="1"/>
            </p:cNvSpPr>
            <p:nvPr/>
          </p:nvSpPr>
          <p:spPr bwMode="auto">
            <a:xfrm>
              <a:off x="1428" y="2360"/>
              <a:ext cx="219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B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8200" name="Group 11"/>
            <p:cNvGrpSpPr>
              <a:grpSpLocks/>
            </p:cNvGrpSpPr>
            <p:nvPr/>
          </p:nvGrpSpPr>
          <p:grpSpPr bwMode="auto">
            <a:xfrm>
              <a:off x="816" y="894"/>
              <a:ext cx="1968" cy="1466"/>
              <a:chOff x="816" y="894"/>
              <a:chExt cx="1968" cy="1466"/>
            </a:xfrm>
          </p:grpSpPr>
          <p:sp>
            <p:nvSpPr>
              <p:cNvPr id="48201" name="Line 12"/>
              <p:cNvSpPr>
                <a:spLocks noChangeShapeType="1"/>
              </p:cNvSpPr>
              <p:nvPr/>
            </p:nvSpPr>
            <p:spPr bwMode="auto">
              <a:xfrm flipV="1">
                <a:off x="1680" y="1344"/>
                <a:ext cx="48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8202" name="Freeform 13"/>
              <p:cNvSpPr>
                <a:spLocks/>
              </p:cNvSpPr>
              <p:nvPr/>
            </p:nvSpPr>
            <p:spPr bwMode="auto">
              <a:xfrm>
                <a:off x="1682" y="1344"/>
                <a:ext cx="478" cy="720"/>
              </a:xfrm>
              <a:custGeom>
                <a:avLst/>
                <a:gdLst>
                  <a:gd name="T0" fmla="*/ 478 w 478"/>
                  <a:gd name="T1" fmla="*/ 0 h 720"/>
                  <a:gd name="T2" fmla="*/ 478 w 478"/>
                  <a:gd name="T3" fmla="*/ 528 h 720"/>
                  <a:gd name="T4" fmla="*/ 382 w 478"/>
                  <a:gd name="T5" fmla="*/ 720 h 720"/>
                  <a:gd name="T6" fmla="*/ 0 w 478"/>
                  <a:gd name="T7" fmla="*/ 539 h 720"/>
                  <a:gd name="T8" fmla="*/ 478 w 478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8"/>
                  <a:gd name="T16" fmla="*/ 0 h 720"/>
                  <a:gd name="T17" fmla="*/ 478 w 478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8" h="720">
                    <a:moveTo>
                      <a:pt x="478" y="0"/>
                    </a:moveTo>
                    <a:lnTo>
                      <a:pt x="478" y="528"/>
                    </a:lnTo>
                    <a:lnTo>
                      <a:pt x="382" y="720"/>
                    </a:lnTo>
                    <a:lnTo>
                      <a:pt x="0" y="539"/>
                    </a:lnTo>
                    <a:lnTo>
                      <a:pt x="478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8203" name="Line 14"/>
              <p:cNvSpPr>
                <a:spLocks noChangeShapeType="1"/>
              </p:cNvSpPr>
              <p:nvPr/>
            </p:nvSpPr>
            <p:spPr bwMode="auto">
              <a:xfrm>
                <a:off x="1035" y="1871"/>
                <a:ext cx="393" cy="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8204" name="Line 15"/>
              <p:cNvSpPr>
                <a:spLocks noChangeShapeType="1"/>
              </p:cNvSpPr>
              <p:nvPr/>
            </p:nvSpPr>
            <p:spPr bwMode="auto">
              <a:xfrm flipV="1">
                <a:off x="1428" y="1871"/>
                <a:ext cx="1137" cy="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8205" name="Line 16"/>
              <p:cNvSpPr>
                <a:spLocks noChangeShapeType="1"/>
              </p:cNvSpPr>
              <p:nvPr/>
            </p:nvSpPr>
            <p:spPr bwMode="auto">
              <a:xfrm>
                <a:off x="1035" y="1871"/>
                <a:ext cx="15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8206" name="Line 17"/>
              <p:cNvSpPr>
                <a:spLocks noChangeShapeType="1"/>
              </p:cNvSpPr>
              <p:nvPr/>
            </p:nvSpPr>
            <p:spPr bwMode="auto">
              <a:xfrm flipV="1">
                <a:off x="1035" y="894"/>
                <a:ext cx="787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8207" name="Line 18"/>
              <p:cNvSpPr>
                <a:spLocks noChangeShapeType="1"/>
              </p:cNvSpPr>
              <p:nvPr/>
            </p:nvSpPr>
            <p:spPr bwMode="auto">
              <a:xfrm flipV="1">
                <a:off x="1428" y="894"/>
                <a:ext cx="394" cy="14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8208" name="Line 19"/>
              <p:cNvSpPr>
                <a:spLocks noChangeShapeType="1"/>
              </p:cNvSpPr>
              <p:nvPr/>
            </p:nvSpPr>
            <p:spPr bwMode="auto">
              <a:xfrm flipH="1" flipV="1">
                <a:off x="1822" y="894"/>
                <a:ext cx="743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8209" name="Text Box 20"/>
              <p:cNvSpPr txBox="1">
                <a:spLocks noChangeArrowheads="1"/>
              </p:cNvSpPr>
              <p:nvPr/>
            </p:nvSpPr>
            <p:spPr bwMode="auto">
              <a:xfrm>
                <a:off x="816" y="1827"/>
                <a:ext cx="1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A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8210" name="Text Box 21"/>
              <p:cNvSpPr txBox="1">
                <a:spLocks noChangeArrowheads="1"/>
              </p:cNvSpPr>
              <p:nvPr/>
            </p:nvSpPr>
            <p:spPr bwMode="auto">
              <a:xfrm>
                <a:off x="2565" y="1783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C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8211" name="Group 22"/>
              <p:cNvGrpSpPr>
                <a:grpSpLocks/>
              </p:cNvGrpSpPr>
              <p:nvPr/>
            </p:nvGrpSpPr>
            <p:grpSpPr bwMode="auto">
              <a:xfrm>
                <a:off x="2041" y="2058"/>
                <a:ext cx="249" cy="250"/>
                <a:chOff x="2064" y="3744"/>
                <a:chExt cx="274" cy="270"/>
              </a:xfrm>
            </p:grpSpPr>
            <p:sp>
              <p:nvSpPr>
                <p:cNvPr id="48215" name="AutoShape 23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4821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8212" name="Line 25"/>
              <p:cNvSpPr>
                <a:spLocks noChangeShapeType="1"/>
              </p:cNvSpPr>
              <p:nvPr/>
            </p:nvSpPr>
            <p:spPr bwMode="auto">
              <a:xfrm>
                <a:off x="1680" y="1872"/>
                <a:ext cx="38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8213" name="Line 26"/>
              <p:cNvSpPr>
                <a:spLocks noChangeShapeType="1"/>
              </p:cNvSpPr>
              <p:nvPr/>
            </p:nvSpPr>
            <p:spPr bwMode="auto">
              <a:xfrm flipV="1">
                <a:off x="2064" y="1872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8214" name="Line 27"/>
              <p:cNvSpPr>
                <a:spLocks noChangeShapeType="1"/>
              </p:cNvSpPr>
              <p:nvPr/>
            </p:nvSpPr>
            <p:spPr bwMode="auto">
              <a:xfrm flipV="1">
                <a:off x="2160" y="1344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  <p:sp>
        <p:nvSpPr>
          <p:cNvPr id="48137" name="Text Box 28"/>
          <p:cNvSpPr txBox="1">
            <a:spLocks noChangeArrowheads="1"/>
          </p:cNvSpPr>
          <p:nvPr/>
        </p:nvSpPr>
        <p:spPr bwMode="auto">
          <a:xfrm>
            <a:off x="6708775" y="990600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S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8138" name="Group 29"/>
          <p:cNvGrpSpPr>
            <a:grpSpLocks/>
          </p:cNvGrpSpPr>
          <p:nvPr/>
        </p:nvGrpSpPr>
        <p:grpSpPr bwMode="auto">
          <a:xfrm>
            <a:off x="5181600" y="1343025"/>
            <a:ext cx="3124200" cy="2725738"/>
            <a:chOff x="3264" y="846"/>
            <a:chExt cx="1968" cy="1717"/>
          </a:xfrm>
        </p:grpSpPr>
        <p:sp>
          <p:nvSpPr>
            <p:cNvPr id="48181" name="Text Box 30"/>
            <p:cNvSpPr txBox="1">
              <a:spLocks noChangeArrowheads="1"/>
            </p:cNvSpPr>
            <p:nvPr/>
          </p:nvSpPr>
          <p:spPr bwMode="auto">
            <a:xfrm>
              <a:off x="3264" y="1779"/>
              <a:ext cx="1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A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8182" name="Group 31"/>
            <p:cNvGrpSpPr>
              <a:grpSpLocks/>
            </p:cNvGrpSpPr>
            <p:nvPr/>
          </p:nvGrpSpPr>
          <p:grpSpPr bwMode="auto">
            <a:xfrm>
              <a:off x="3483" y="846"/>
              <a:ext cx="1749" cy="1717"/>
              <a:chOff x="3483" y="846"/>
              <a:chExt cx="1749" cy="1717"/>
            </a:xfrm>
          </p:grpSpPr>
          <p:grpSp>
            <p:nvGrpSpPr>
              <p:cNvPr id="48183" name="Group 32"/>
              <p:cNvGrpSpPr>
                <a:grpSpLocks/>
              </p:cNvGrpSpPr>
              <p:nvPr/>
            </p:nvGrpSpPr>
            <p:grpSpPr bwMode="auto">
              <a:xfrm>
                <a:off x="3483" y="846"/>
                <a:ext cx="1530" cy="1466"/>
                <a:chOff x="624" y="816"/>
                <a:chExt cx="1680" cy="1584"/>
              </a:xfrm>
            </p:grpSpPr>
            <p:sp>
              <p:nvSpPr>
                <p:cNvPr id="48193" name="Line 33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432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8194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056" y="1872"/>
                  <a:ext cx="1248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8195" name="Line 35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16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8196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624" y="816"/>
                  <a:ext cx="864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8197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1056" y="816"/>
                  <a:ext cx="432" cy="15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8198" name="Line 38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816"/>
                  <a:ext cx="816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48184" name="Text Box 39"/>
              <p:cNvSpPr txBox="1">
                <a:spLocks noChangeArrowheads="1"/>
              </p:cNvSpPr>
              <p:nvPr/>
            </p:nvSpPr>
            <p:spPr bwMode="auto">
              <a:xfrm>
                <a:off x="5013" y="1735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C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8185" name="Text Box 40"/>
              <p:cNvSpPr txBox="1">
                <a:spLocks noChangeArrowheads="1"/>
              </p:cNvSpPr>
              <p:nvPr/>
            </p:nvSpPr>
            <p:spPr bwMode="auto">
              <a:xfrm>
                <a:off x="3876" y="2312"/>
                <a:ext cx="219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B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8186" name="Group 41"/>
              <p:cNvGrpSpPr>
                <a:grpSpLocks/>
              </p:cNvGrpSpPr>
              <p:nvPr/>
            </p:nvGrpSpPr>
            <p:grpSpPr bwMode="auto">
              <a:xfrm>
                <a:off x="4489" y="2010"/>
                <a:ext cx="249" cy="250"/>
                <a:chOff x="2064" y="3744"/>
                <a:chExt cx="274" cy="270"/>
              </a:xfrm>
            </p:grpSpPr>
            <p:sp>
              <p:nvSpPr>
                <p:cNvPr id="48191" name="AutoShape 42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48192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8187" name="Group 44"/>
              <p:cNvGrpSpPr>
                <a:grpSpLocks/>
              </p:cNvGrpSpPr>
              <p:nvPr/>
            </p:nvGrpSpPr>
            <p:grpSpPr bwMode="auto">
              <a:xfrm>
                <a:off x="4128" y="1296"/>
                <a:ext cx="870" cy="738"/>
                <a:chOff x="4128" y="1296"/>
                <a:chExt cx="870" cy="738"/>
              </a:xfrm>
            </p:grpSpPr>
            <p:sp>
              <p:nvSpPr>
                <p:cNvPr id="48188" name="Freeform 45"/>
                <p:cNvSpPr>
                  <a:spLocks/>
                </p:cNvSpPr>
                <p:nvPr/>
              </p:nvSpPr>
              <p:spPr bwMode="auto">
                <a:xfrm>
                  <a:off x="4128" y="1308"/>
                  <a:ext cx="870" cy="726"/>
                </a:xfrm>
                <a:custGeom>
                  <a:avLst/>
                  <a:gdLst>
                    <a:gd name="T0" fmla="*/ 480 w 870"/>
                    <a:gd name="T1" fmla="*/ 0 h 726"/>
                    <a:gd name="T2" fmla="*/ 870 w 870"/>
                    <a:gd name="T3" fmla="*/ 510 h 726"/>
                    <a:gd name="T4" fmla="*/ 390 w 870"/>
                    <a:gd name="T5" fmla="*/ 726 h 726"/>
                    <a:gd name="T6" fmla="*/ 0 w 870"/>
                    <a:gd name="T7" fmla="*/ 527 h 726"/>
                    <a:gd name="T8" fmla="*/ 480 w 870"/>
                    <a:gd name="T9" fmla="*/ 0 h 7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70"/>
                    <a:gd name="T16" fmla="*/ 0 h 726"/>
                    <a:gd name="T17" fmla="*/ 870 w 870"/>
                    <a:gd name="T18" fmla="*/ 726 h 7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70" h="726">
                      <a:moveTo>
                        <a:pt x="480" y="0"/>
                      </a:moveTo>
                      <a:lnTo>
                        <a:pt x="870" y="510"/>
                      </a:lnTo>
                      <a:lnTo>
                        <a:pt x="390" y="726"/>
                      </a:lnTo>
                      <a:lnTo>
                        <a:pt x="0" y="527"/>
                      </a:lnTo>
                      <a:lnTo>
                        <a:pt x="480" y="0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8189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4128" y="1296"/>
                  <a:ext cx="480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8190" name="Line 47"/>
                <p:cNvSpPr>
                  <a:spLocks noChangeShapeType="1"/>
                </p:cNvSpPr>
                <p:nvPr/>
              </p:nvSpPr>
              <p:spPr bwMode="auto">
                <a:xfrm>
                  <a:off x="4128" y="1824"/>
                  <a:ext cx="336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48139" name="Text Box 48"/>
          <p:cNvSpPr txBox="1">
            <a:spLocks noChangeArrowheads="1"/>
          </p:cNvSpPr>
          <p:nvPr/>
        </p:nvSpPr>
        <p:spPr bwMode="auto">
          <a:xfrm>
            <a:off x="2495550" y="6459538"/>
            <a:ext cx="347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B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8140" name="Group 49"/>
          <p:cNvGrpSpPr>
            <a:grpSpLocks/>
          </p:cNvGrpSpPr>
          <p:nvPr/>
        </p:nvGrpSpPr>
        <p:grpSpPr bwMode="auto">
          <a:xfrm>
            <a:off x="1524000" y="3779838"/>
            <a:ext cx="3124200" cy="2679700"/>
            <a:chOff x="960" y="2381"/>
            <a:chExt cx="1968" cy="1688"/>
          </a:xfrm>
        </p:grpSpPr>
        <p:sp>
          <p:nvSpPr>
            <p:cNvPr id="48162" name="Text Box 50"/>
            <p:cNvSpPr txBox="1">
              <a:spLocks noChangeArrowheads="1"/>
            </p:cNvSpPr>
            <p:nvPr/>
          </p:nvSpPr>
          <p:spPr bwMode="auto">
            <a:xfrm>
              <a:off x="2709" y="3492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C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8163" name="Group 51"/>
            <p:cNvGrpSpPr>
              <a:grpSpLocks/>
            </p:cNvGrpSpPr>
            <p:nvPr/>
          </p:nvGrpSpPr>
          <p:grpSpPr bwMode="auto">
            <a:xfrm>
              <a:off x="960" y="2381"/>
              <a:ext cx="1749" cy="1688"/>
              <a:chOff x="960" y="2381"/>
              <a:chExt cx="1749" cy="1688"/>
            </a:xfrm>
          </p:grpSpPr>
          <p:grpSp>
            <p:nvGrpSpPr>
              <p:cNvPr id="48164" name="Group 52"/>
              <p:cNvGrpSpPr>
                <a:grpSpLocks/>
              </p:cNvGrpSpPr>
              <p:nvPr/>
            </p:nvGrpSpPr>
            <p:grpSpPr bwMode="auto">
              <a:xfrm>
                <a:off x="1179" y="2603"/>
                <a:ext cx="1530" cy="1466"/>
                <a:chOff x="624" y="816"/>
                <a:chExt cx="1680" cy="1584"/>
              </a:xfrm>
            </p:grpSpPr>
            <p:sp>
              <p:nvSpPr>
                <p:cNvPr id="48175" name="Line 53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432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8176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056" y="1872"/>
                  <a:ext cx="1248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8177" name="Line 55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16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8178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624" y="816"/>
                  <a:ext cx="864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8179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056" y="816"/>
                  <a:ext cx="432" cy="15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8180" name="Line 58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816"/>
                  <a:ext cx="816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48165" name="Text Box 59"/>
              <p:cNvSpPr txBox="1">
                <a:spLocks noChangeArrowheads="1"/>
              </p:cNvSpPr>
              <p:nvPr/>
            </p:nvSpPr>
            <p:spPr bwMode="auto">
              <a:xfrm>
                <a:off x="960" y="3536"/>
                <a:ext cx="1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A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8166" name="Text Box 60"/>
              <p:cNvSpPr txBox="1">
                <a:spLocks noChangeArrowheads="1"/>
              </p:cNvSpPr>
              <p:nvPr/>
            </p:nvSpPr>
            <p:spPr bwMode="auto">
              <a:xfrm>
                <a:off x="1922" y="2381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S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8167" name="Group 61"/>
              <p:cNvGrpSpPr>
                <a:grpSpLocks/>
              </p:cNvGrpSpPr>
              <p:nvPr/>
            </p:nvGrpSpPr>
            <p:grpSpPr bwMode="auto">
              <a:xfrm>
                <a:off x="2185" y="3767"/>
                <a:ext cx="249" cy="250"/>
                <a:chOff x="2064" y="3744"/>
                <a:chExt cx="274" cy="270"/>
              </a:xfrm>
            </p:grpSpPr>
            <p:sp>
              <p:nvSpPr>
                <p:cNvPr id="48173" name="AutoShape 62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48174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8168" name="Group 64"/>
              <p:cNvGrpSpPr>
                <a:grpSpLocks/>
              </p:cNvGrpSpPr>
              <p:nvPr/>
            </p:nvGrpSpPr>
            <p:grpSpPr bwMode="auto">
              <a:xfrm>
                <a:off x="2206" y="3072"/>
                <a:ext cx="242" cy="720"/>
                <a:chOff x="2206" y="3072"/>
                <a:chExt cx="242" cy="720"/>
              </a:xfrm>
            </p:grpSpPr>
            <p:sp>
              <p:nvSpPr>
                <p:cNvPr id="48169" name="Freeform 65"/>
                <p:cNvSpPr>
                  <a:spLocks/>
                </p:cNvSpPr>
                <p:nvPr/>
              </p:nvSpPr>
              <p:spPr bwMode="auto">
                <a:xfrm>
                  <a:off x="2206" y="3072"/>
                  <a:ext cx="236" cy="720"/>
                </a:xfrm>
                <a:custGeom>
                  <a:avLst/>
                  <a:gdLst>
                    <a:gd name="T0" fmla="*/ 96 w 236"/>
                    <a:gd name="T1" fmla="*/ 0 h 720"/>
                    <a:gd name="T2" fmla="*/ 236 w 236"/>
                    <a:gd name="T3" fmla="*/ 492 h 720"/>
                    <a:gd name="T4" fmla="*/ 0 w 236"/>
                    <a:gd name="T5" fmla="*/ 720 h 720"/>
                    <a:gd name="T6" fmla="*/ 25 w 236"/>
                    <a:gd name="T7" fmla="*/ 521 h 720"/>
                    <a:gd name="T8" fmla="*/ 96 w 236"/>
                    <a:gd name="T9" fmla="*/ 0 h 7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6"/>
                    <a:gd name="T16" fmla="*/ 0 h 720"/>
                    <a:gd name="T17" fmla="*/ 236 w 236"/>
                    <a:gd name="T18" fmla="*/ 720 h 7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6" h="720">
                      <a:moveTo>
                        <a:pt x="96" y="0"/>
                      </a:moveTo>
                      <a:lnTo>
                        <a:pt x="236" y="492"/>
                      </a:lnTo>
                      <a:lnTo>
                        <a:pt x="0" y="720"/>
                      </a:lnTo>
                      <a:lnTo>
                        <a:pt x="25" y="521"/>
                      </a:lnTo>
                      <a:lnTo>
                        <a:pt x="96" y="0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8170" name="Line 66"/>
                <p:cNvSpPr>
                  <a:spLocks noChangeShapeType="1"/>
                </p:cNvSpPr>
                <p:nvPr/>
              </p:nvSpPr>
              <p:spPr bwMode="auto">
                <a:xfrm>
                  <a:off x="2304" y="3072"/>
                  <a:ext cx="144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8171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2208" y="3552"/>
                  <a:ext cx="24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8172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2208" y="3072"/>
                  <a:ext cx="96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48141" name="Text Box 69"/>
          <p:cNvSpPr txBox="1">
            <a:spLocks noChangeArrowheads="1"/>
          </p:cNvSpPr>
          <p:nvPr/>
        </p:nvSpPr>
        <p:spPr bwMode="auto">
          <a:xfrm>
            <a:off x="6686550" y="6459538"/>
            <a:ext cx="347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B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8142" name="Group 70"/>
          <p:cNvGrpSpPr>
            <a:grpSpLocks/>
          </p:cNvGrpSpPr>
          <p:nvPr/>
        </p:nvGrpSpPr>
        <p:grpSpPr bwMode="auto">
          <a:xfrm>
            <a:off x="5715000" y="3779838"/>
            <a:ext cx="3124200" cy="2679700"/>
            <a:chOff x="3600" y="2381"/>
            <a:chExt cx="1968" cy="1688"/>
          </a:xfrm>
        </p:grpSpPr>
        <p:grpSp>
          <p:nvGrpSpPr>
            <p:cNvPr id="48144" name="Group 71"/>
            <p:cNvGrpSpPr>
              <a:grpSpLocks/>
            </p:cNvGrpSpPr>
            <p:nvPr/>
          </p:nvGrpSpPr>
          <p:grpSpPr bwMode="auto">
            <a:xfrm>
              <a:off x="3819" y="2603"/>
              <a:ext cx="1530" cy="1466"/>
              <a:chOff x="624" y="816"/>
              <a:chExt cx="1680" cy="1584"/>
            </a:xfrm>
          </p:grpSpPr>
          <p:sp>
            <p:nvSpPr>
              <p:cNvPr id="48156" name="Line 72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432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8157" name="Line 73"/>
              <p:cNvSpPr>
                <a:spLocks noChangeShapeType="1"/>
              </p:cNvSpPr>
              <p:nvPr/>
            </p:nvSpPr>
            <p:spPr bwMode="auto">
              <a:xfrm flipV="1">
                <a:off x="1056" y="1872"/>
                <a:ext cx="1248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8158" name="Line 74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16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8159" name="Line 75"/>
              <p:cNvSpPr>
                <a:spLocks noChangeShapeType="1"/>
              </p:cNvSpPr>
              <p:nvPr/>
            </p:nvSpPr>
            <p:spPr bwMode="auto">
              <a:xfrm flipV="1">
                <a:off x="624" y="816"/>
                <a:ext cx="864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8160" name="Line 76"/>
              <p:cNvSpPr>
                <a:spLocks noChangeShapeType="1"/>
              </p:cNvSpPr>
              <p:nvPr/>
            </p:nvSpPr>
            <p:spPr bwMode="auto">
              <a:xfrm flipV="1">
                <a:off x="1056" y="816"/>
                <a:ext cx="432" cy="15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8161" name="Line 77"/>
              <p:cNvSpPr>
                <a:spLocks noChangeShapeType="1"/>
              </p:cNvSpPr>
              <p:nvPr/>
            </p:nvSpPr>
            <p:spPr bwMode="auto">
              <a:xfrm flipH="1" flipV="1">
                <a:off x="1488" y="816"/>
                <a:ext cx="816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  <p:sp>
          <p:nvSpPr>
            <p:cNvPr id="48145" name="Text Box 78"/>
            <p:cNvSpPr txBox="1">
              <a:spLocks noChangeArrowheads="1"/>
            </p:cNvSpPr>
            <p:nvPr/>
          </p:nvSpPr>
          <p:spPr bwMode="auto">
            <a:xfrm>
              <a:off x="3600" y="3536"/>
              <a:ext cx="1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A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sp>
          <p:nvSpPr>
            <p:cNvPr id="48146" name="Text Box 79"/>
            <p:cNvSpPr txBox="1">
              <a:spLocks noChangeArrowheads="1"/>
            </p:cNvSpPr>
            <p:nvPr/>
          </p:nvSpPr>
          <p:spPr bwMode="auto">
            <a:xfrm>
              <a:off x="4562" y="2381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S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sp>
          <p:nvSpPr>
            <p:cNvPr id="48147" name="Text Box 80"/>
            <p:cNvSpPr txBox="1">
              <a:spLocks noChangeArrowheads="1"/>
            </p:cNvSpPr>
            <p:nvPr/>
          </p:nvSpPr>
          <p:spPr bwMode="auto">
            <a:xfrm>
              <a:off x="5349" y="3492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C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8148" name="Group 81"/>
            <p:cNvGrpSpPr>
              <a:grpSpLocks/>
            </p:cNvGrpSpPr>
            <p:nvPr/>
          </p:nvGrpSpPr>
          <p:grpSpPr bwMode="auto">
            <a:xfrm>
              <a:off x="4825" y="3767"/>
              <a:ext cx="249" cy="250"/>
              <a:chOff x="2064" y="3744"/>
              <a:chExt cx="274" cy="270"/>
            </a:xfrm>
          </p:grpSpPr>
          <p:sp>
            <p:nvSpPr>
              <p:cNvPr id="48154" name="AutoShape 82"/>
              <p:cNvSpPr>
                <a:spLocks noChangeArrowheads="1"/>
              </p:cNvSpPr>
              <p:nvPr/>
            </p:nvSpPr>
            <p:spPr bwMode="auto">
              <a:xfrm>
                <a:off x="2064" y="3744"/>
                <a:ext cx="48" cy="48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uk-UA" altLang="uk-UA"/>
              </a:p>
            </p:txBody>
          </p:sp>
          <p:sp>
            <p:nvSpPr>
              <p:cNvPr id="48155" name="Text Box 83"/>
              <p:cNvSpPr txBox="1">
                <a:spLocks noChangeArrowheads="1"/>
              </p:cNvSpPr>
              <p:nvPr/>
            </p:nvSpPr>
            <p:spPr bwMode="auto">
              <a:xfrm>
                <a:off x="2065" y="3744"/>
                <a:ext cx="273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M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8149" name="Group 84"/>
            <p:cNvGrpSpPr>
              <a:grpSpLocks/>
            </p:cNvGrpSpPr>
            <p:nvPr/>
          </p:nvGrpSpPr>
          <p:grpSpPr bwMode="auto">
            <a:xfrm>
              <a:off x="4560" y="3072"/>
              <a:ext cx="384" cy="720"/>
              <a:chOff x="4560" y="3072"/>
              <a:chExt cx="384" cy="720"/>
            </a:xfrm>
          </p:grpSpPr>
          <p:sp>
            <p:nvSpPr>
              <p:cNvPr id="48150" name="Freeform 85"/>
              <p:cNvSpPr>
                <a:spLocks/>
              </p:cNvSpPr>
              <p:nvPr/>
            </p:nvSpPr>
            <p:spPr bwMode="auto">
              <a:xfrm>
                <a:off x="4562" y="3072"/>
                <a:ext cx="380" cy="720"/>
              </a:xfrm>
              <a:custGeom>
                <a:avLst/>
                <a:gdLst>
                  <a:gd name="T0" fmla="*/ 380 w 380"/>
                  <a:gd name="T1" fmla="*/ 0 h 720"/>
                  <a:gd name="T2" fmla="*/ 311 w 380"/>
                  <a:gd name="T3" fmla="*/ 567 h 720"/>
                  <a:gd name="T4" fmla="*/ 284 w 380"/>
                  <a:gd name="T5" fmla="*/ 720 h 720"/>
                  <a:gd name="T6" fmla="*/ 0 w 380"/>
                  <a:gd name="T7" fmla="*/ 521 h 720"/>
                  <a:gd name="T8" fmla="*/ 380 w 38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0"/>
                  <a:gd name="T16" fmla="*/ 0 h 720"/>
                  <a:gd name="T17" fmla="*/ 380 w 380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0" h="720">
                    <a:moveTo>
                      <a:pt x="380" y="0"/>
                    </a:moveTo>
                    <a:lnTo>
                      <a:pt x="311" y="567"/>
                    </a:lnTo>
                    <a:lnTo>
                      <a:pt x="284" y="720"/>
                    </a:lnTo>
                    <a:lnTo>
                      <a:pt x="0" y="521"/>
                    </a:lnTo>
                    <a:lnTo>
                      <a:pt x="380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8151" name="Line 86"/>
              <p:cNvSpPr>
                <a:spLocks noChangeShapeType="1"/>
              </p:cNvSpPr>
              <p:nvPr/>
            </p:nvSpPr>
            <p:spPr bwMode="auto">
              <a:xfrm flipH="1">
                <a:off x="4560" y="3072"/>
                <a:ext cx="38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8152" name="Line 87"/>
              <p:cNvSpPr>
                <a:spLocks noChangeShapeType="1"/>
              </p:cNvSpPr>
              <p:nvPr/>
            </p:nvSpPr>
            <p:spPr bwMode="auto">
              <a:xfrm>
                <a:off x="4560" y="3600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8153" name="Line 88"/>
              <p:cNvSpPr>
                <a:spLocks noChangeShapeType="1"/>
              </p:cNvSpPr>
              <p:nvPr/>
            </p:nvSpPr>
            <p:spPr bwMode="auto">
              <a:xfrm flipH="1">
                <a:off x="4848" y="3072"/>
                <a:ext cx="9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  <p:sp>
        <p:nvSpPr>
          <p:cNvPr id="48143" name="Text Box 89"/>
          <p:cNvSpPr txBox="1">
            <a:spLocks noChangeArrowheads="1"/>
          </p:cNvSpPr>
          <p:nvPr/>
        </p:nvSpPr>
        <p:spPr bwMode="auto">
          <a:xfrm>
            <a:off x="304800" y="533400"/>
            <a:ext cx="861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/>
              <a:t>3</a:t>
            </a:r>
            <a:r>
              <a:rPr lang="uk-UA" altLang="uk-UA" sz="2000"/>
              <a:t> На якому малюнку зображено переріз тетраедра площиною, яка проходить через точку </a:t>
            </a:r>
            <a:r>
              <a:rPr lang="ru-RU" altLang="uk-UA" sz="2000"/>
              <a:t>М </a:t>
            </a:r>
            <a:r>
              <a:rPr lang="uk-UA" altLang="uk-UA" sz="2000"/>
              <a:t>і паралельна грані</a:t>
            </a:r>
            <a:r>
              <a:rPr lang="ru-RU" altLang="uk-UA" sz="2000"/>
              <a:t> </a:t>
            </a:r>
            <a:r>
              <a:rPr lang="en-US" altLang="uk-UA" sz="2000"/>
              <a:t>SA</a:t>
            </a:r>
            <a:r>
              <a:rPr lang="ru-RU" altLang="uk-UA" sz="2000"/>
              <a:t>В?</a:t>
            </a:r>
          </a:p>
        </p:txBody>
      </p:sp>
    </p:spTree>
    <p:extLst>
      <p:ext uri="{BB962C8B-B14F-4D97-AF65-F5344CB8AC3E}">
        <p14:creationId xmlns:p14="http://schemas.microsoft.com/office/powerpoint/2010/main" val="180137569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905000" y="152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uk-UA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Дайте відповіді на питання тесту</a:t>
            </a:r>
            <a:endParaRPr lang="ru-RU" altLang="uk-UA" b="1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915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1</a:t>
            </a:r>
          </a:p>
        </p:txBody>
      </p:sp>
      <p:sp>
        <p:nvSpPr>
          <p:cNvPr id="4915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3</a:t>
            </a:r>
          </a:p>
        </p:txBody>
      </p:sp>
      <p:sp>
        <p:nvSpPr>
          <p:cNvPr id="49157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2</a:t>
            </a:r>
          </a:p>
        </p:txBody>
      </p:sp>
      <p:sp>
        <p:nvSpPr>
          <p:cNvPr id="49158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4</a:t>
            </a:r>
          </a:p>
        </p:txBody>
      </p:sp>
      <p:sp>
        <p:nvSpPr>
          <p:cNvPr id="49159" name="Text Box 8"/>
          <p:cNvSpPr txBox="1">
            <a:spLocks noChangeArrowheads="1"/>
          </p:cNvSpPr>
          <p:nvPr/>
        </p:nvSpPr>
        <p:spPr bwMode="auto">
          <a:xfrm>
            <a:off x="2822575" y="1066800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S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9160" name="Group 9"/>
          <p:cNvGrpSpPr>
            <a:grpSpLocks/>
          </p:cNvGrpSpPr>
          <p:nvPr/>
        </p:nvGrpSpPr>
        <p:grpSpPr bwMode="auto">
          <a:xfrm>
            <a:off x="1295400" y="1447800"/>
            <a:ext cx="3124200" cy="2725738"/>
            <a:chOff x="816" y="894"/>
            <a:chExt cx="1968" cy="1717"/>
          </a:xfrm>
        </p:grpSpPr>
        <p:sp>
          <p:nvSpPr>
            <p:cNvPr id="49223" name="Text Box 10"/>
            <p:cNvSpPr txBox="1">
              <a:spLocks noChangeArrowheads="1"/>
            </p:cNvSpPr>
            <p:nvPr/>
          </p:nvSpPr>
          <p:spPr bwMode="auto">
            <a:xfrm>
              <a:off x="1428" y="2360"/>
              <a:ext cx="219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B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9224" name="Group 11"/>
            <p:cNvGrpSpPr>
              <a:grpSpLocks/>
            </p:cNvGrpSpPr>
            <p:nvPr/>
          </p:nvGrpSpPr>
          <p:grpSpPr bwMode="auto">
            <a:xfrm>
              <a:off x="816" y="894"/>
              <a:ext cx="1968" cy="1466"/>
              <a:chOff x="816" y="894"/>
              <a:chExt cx="1968" cy="1466"/>
            </a:xfrm>
          </p:grpSpPr>
          <p:sp>
            <p:nvSpPr>
              <p:cNvPr id="49225" name="Line 12"/>
              <p:cNvSpPr>
                <a:spLocks noChangeShapeType="1"/>
              </p:cNvSpPr>
              <p:nvPr/>
            </p:nvSpPr>
            <p:spPr bwMode="auto">
              <a:xfrm flipV="1">
                <a:off x="1680" y="1344"/>
                <a:ext cx="48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9226" name="Freeform 13"/>
              <p:cNvSpPr>
                <a:spLocks/>
              </p:cNvSpPr>
              <p:nvPr/>
            </p:nvSpPr>
            <p:spPr bwMode="auto">
              <a:xfrm>
                <a:off x="1682" y="1344"/>
                <a:ext cx="478" cy="720"/>
              </a:xfrm>
              <a:custGeom>
                <a:avLst/>
                <a:gdLst>
                  <a:gd name="T0" fmla="*/ 478 w 478"/>
                  <a:gd name="T1" fmla="*/ 0 h 720"/>
                  <a:gd name="T2" fmla="*/ 478 w 478"/>
                  <a:gd name="T3" fmla="*/ 528 h 720"/>
                  <a:gd name="T4" fmla="*/ 382 w 478"/>
                  <a:gd name="T5" fmla="*/ 720 h 720"/>
                  <a:gd name="T6" fmla="*/ 0 w 478"/>
                  <a:gd name="T7" fmla="*/ 539 h 720"/>
                  <a:gd name="T8" fmla="*/ 478 w 478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8"/>
                  <a:gd name="T16" fmla="*/ 0 h 720"/>
                  <a:gd name="T17" fmla="*/ 478 w 478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8" h="720">
                    <a:moveTo>
                      <a:pt x="478" y="0"/>
                    </a:moveTo>
                    <a:lnTo>
                      <a:pt x="478" y="528"/>
                    </a:lnTo>
                    <a:lnTo>
                      <a:pt x="382" y="720"/>
                    </a:lnTo>
                    <a:lnTo>
                      <a:pt x="0" y="539"/>
                    </a:lnTo>
                    <a:lnTo>
                      <a:pt x="478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9227" name="Line 14"/>
              <p:cNvSpPr>
                <a:spLocks noChangeShapeType="1"/>
              </p:cNvSpPr>
              <p:nvPr/>
            </p:nvSpPr>
            <p:spPr bwMode="auto">
              <a:xfrm>
                <a:off x="1035" y="1871"/>
                <a:ext cx="393" cy="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9228" name="Line 15"/>
              <p:cNvSpPr>
                <a:spLocks noChangeShapeType="1"/>
              </p:cNvSpPr>
              <p:nvPr/>
            </p:nvSpPr>
            <p:spPr bwMode="auto">
              <a:xfrm flipV="1">
                <a:off x="1428" y="1871"/>
                <a:ext cx="1137" cy="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9229" name="Line 16"/>
              <p:cNvSpPr>
                <a:spLocks noChangeShapeType="1"/>
              </p:cNvSpPr>
              <p:nvPr/>
            </p:nvSpPr>
            <p:spPr bwMode="auto">
              <a:xfrm>
                <a:off x="1035" y="1871"/>
                <a:ext cx="15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9230" name="Line 17"/>
              <p:cNvSpPr>
                <a:spLocks noChangeShapeType="1"/>
              </p:cNvSpPr>
              <p:nvPr/>
            </p:nvSpPr>
            <p:spPr bwMode="auto">
              <a:xfrm flipV="1">
                <a:off x="1035" y="894"/>
                <a:ext cx="787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9231" name="Line 18"/>
              <p:cNvSpPr>
                <a:spLocks noChangeShapeType="1"/>
              </p:cNvSpPr>
              <p:nvPr/>
            </p:nvSpPr>
            <p:spPr bwMode="auto">
              <a:xfrm flipV="1">
                <a:off x="1428" y="894"/>
                <a:ext cx="394" cy="14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9232" name="Line 19"/>
              <p:cNvSpPr>
                <a:spLocks noChangeShapeType="1"/>
              </p:cNvSpPr>
              <p:nvPr/>
            </p:nvSpPr>
            <p:spPr bwMode="auto">
              <a:xfrm flipH="1" flipV="1">
                <a:off x="1822" y="894"/>
                <a:ext cx="743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9233" name="Text Box 20"/>
              <p:cNvSpPr txBox="1">
                <a:spLocks noChangeArrowheads="1"/>
              </p:cNvSpPr>
              <p:nvPr/>
            </p:nvSpPr>
            <p:spPr bwMode="auto">
              <a:xfrm>
                <a:off x="816" y="1827"/>
                <a:ext cx="1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A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9234" name="Text Box 21"/>
              <p:cNvSpPr txBox="1">
                <a:spLocks noChangeArrowheads="1"/>
              </p:cNvSpPr>
              <p:nvPr/>
            </p:nvSpPr>
            <p:spPr bwMode="auto">
              <a:xfrm>
                <a:off x="2565" y="1783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C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9235" name="Group 22"/>
              <p:cNvGrpSpPr>
                <a:grpSpLocks/>
              </p:cNvGrpSpPr>
              <p:nvPr/>
            </p:nvGrpSpPr>
            <p:grpSpPr bwMode="auto">
              <a:xfrm>
                <a:off x="2041" y="2058"/>
                <a:ext cx="249" cy="250"/>
                <a:chOff x="2064" y="3744"/>
                <a:chExt cx="274" cy="270"/>
              </a:xfrm>
            </p:grpSpPr>
            <p:sp>
              <p:nvSpPr>
                <p:cNvPr id="49239" name="AutoShape 23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4924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9236" name="Line 25"/>
              <p:cNvSpPr>
                <a:spLocks noChangeShapeType="1"/>
              </p:cNvSpPr>
              <p:nvPr/>
            </p:nvSpPr>
            <p:spPr bwMode="auto">
              <a:xfrm>
                <a:off x="1680" y="1872"/>
                <a:ext cx="38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9237" name="Line 26"/>
              <p:cNvSpPr>
                <a:spLocks noChangeShapeType="1"/>
              </p:cNvSpPr>
              <p:nvPr/>
            </p:nvSpPr>
            <p:spPr bwMode="auto">
              <a:xfrm flipV="1">
                <a:off x="2064" y="1872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9238" name="Line 27"/>
              <p:cNvSpPr>
                <a:spLocks noChangeShapeType="1"/>
              </p:cNvSpPr>
              <p:nvPr/>
            </p:nvSpPr>
            <p:spPr bwMode="auto">
              <a:xfrm flipV="1">
                <a:off x="2160" y="1344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  <p:sp>
        <p:nvSpPr>
          <p:cNvPr id="49161" name="Text Box 28"/>
          <p:cNvSpPr txBox="1">
            <a:spLocks noChangeArrowheads="1"/>
          </p:cNvSpPr>
          <p:nvPr/>
        </p:nvSpPr>
        <p:spPr bwMode="auto">
          <a:xfrm>
            <a:off x="6708775" y="990600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S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9162" name="Group 29"/>
          <p:cNvGrpSpPr>
            <a:grpSpLocks/>
          </p:cNvGrpSpPr>
          <p:nvPr/>
        </p:nvGrpSpPr>
        <p:grpSpPr bwMode="auto">
          <a:xfrm>
            <a:off x="5181600" y="1343025"/>
            <a:ext cx="3124200" cy="2725738"/>
            <a:chOff x="3264" y="846"/>
            <a:chExt cx="1968" cy="1717"/>
          </a:xfrm>
        </p:grpSpPr>
        <p:sp>
          <p:nvSpPr>
            <p:cNvPr id="49205" name="Text Box 30"/>
            <p:cNvSpPr txBox="1">
              <a:spLocks noChangeArrowheads="1"/>
            </p:cNvSpPr>
            <p:nvPr/>
          </p:nvSpPr>
          <p:spPr bwMode="auto">
            <a:xfrm>
              <a:off x="3264" y="1779"/>
              <a:ext cx="1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A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9206" name="Group 31"/>
            <p:cNvGrpSpPr>
              <a:grpSpLocks/>
            </p:cNvGrpSpPr>
            <p:nvPr/>
          </p:nvGrpSpPr>
          <p:grpSpPr bwMode="auto">
            <a:xfrm>
              <a:off x="3483" y="846"/>
              <a:ext cx="1749" cy="1717"/>
              <a:chOff x="3483" y="846"/>
              <a:chExt cx="1749" cy="1717"/>
            </a:xfrm>
          </p:grpSpPr>
          <p:grpSp>
            <p:nvGrpSpPr>
              <p:cNvPr id="49207" name="Group 32"/>
              <p:cNvGrpSpPr>
                <a:grpSpLocks/>
              </p:cNvGrpSpPr>
              <p:nvPr/>
            </p:nvGrpSpPr>
            <p:grpSpPr bwMode="auto">
              <a:xfrm>
                <a:off x="3483" y="846"/>
                <a:ext cx="1530" cy="1466"/>
                <a:chOff x="624" y="816"/>
                <a:chExt cx="1680" cy="1584"/>
              </a:xfrm>
            </p:grpSpPr>
            <p:sp>
              <p:nvSpPr>
                <p:cNvPr id="49217" name="Line 33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432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9218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056" y="1872"/>
                  <a:ext cx="1248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9219" name="Line 35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16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9220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624" y="816"/>
                  <a:ext cx="864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9221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1056" y="816"/>
                  <a:ext cx="432" cy="15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9222" name="Line 38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816"/>
                  <a:ext cx="816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49208" name="Text Box 39"/>
              <p:cNvSpPr txBox="1">
                <a:spLocks noChangeArrowheads="1"/>
              </p:cNvSpPr>
              <p:nvPr/>
            </p:nvSpPr>
            <p:spPr bwMode="auto">
              <a:xfrm>
                <a:off x="5013" y="1735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C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9209" name="Text Box 40"/>
              <p:cNvSpPr txBox="1">
                <a:spLocks noChangeArrowheads="1"/>
              </p:cNvSpPr>
              <p:nvPr/>
            </p:nvSpPr>
            <p:spPr bwMode="auto">
              <a:xfrm>
                <a:off x="3876" y="2312"/>
                <a:ext cx="219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B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9210" name="Group 41"/>
              <p:cNvGrpSpPr>
                <a:grpSpLocks/>
              </p:cNvGrpSpPr>
              <p:nvPr/>
            </p:nvGrpSpPr>
            <p:grpSpPr bwMode="auto">
              <a:xfrm>
                <a:off x="4489" y="2010"/>
                <a:ext cx="249" cy="250"/>
                <a:chOff x="2064" y="3744"/>
                <a:chExt cx="274" cy="270"/>
              </a:xfrm>
            </p:grpSpPr>
            <p:sp>
              <p:nvSpPr>
                <p:cNvPr id="49215" name="AutoShape 42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49216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9211" name="Group 44"/>
              <p:cNvGrpSpPr>
                <a:grpSpLocks/>
              </p:cNvGrpSpPr>
              <p:nvPr/>
            </p:nvGrpSpPr>
            <p:grpSpPr bwMode="auto">
              <a:xfrm>
                <a:off x="4128" y="1296"/>
                <a:ext cx="870" cy="738"/>
                <a:chOff x="4128" y="1296"/>
                <a:chExt cx="870" cy="738"/>
              </a:xfrm>
            </p:grpSpPr>
            <p:sp>
              <p:nvSpPr>
                <p:cNvPr id="49212" name="Freeform 45"/>
                <p:cNvSpPr>
                  <a:spLocks/>
                </p:cNvSpPr>
                <p:nvPr/>
              </p:nvSpPr>
              <p:spPr bwMode="auto">
                <a:xfrm>
                  <a:off x="4128" y="1308"/>
                  <a:ext cx="870" cy="726"/>
                </a:xfrm>
                <a:custGeom>
                  <a:avLst/>
                  <a:gdLst>
                    <a:gd name="T0" fmla="*/ 480 w 870"/>
                    <a:gd name="T1" fmla="*/ 0 h 726"/>
                    <a:gd name="T2" fmla="*/ 870 w 870"/>
                    <a:gd name="T3" fmla="*/ 510 h 726"/>
                    <a:gd name="T4" fmla="*/ 390 w 870"/>
                    <a:gd name="T5" fmla="*/ 726 h 726"/>
                    <a:gd name="T6" fmla="*/ 0 w 870"/>
                    <a:gd name="T7" fmla="*/ 527 h 726"/>
                    <a:gd name="T8" fmla="*/ 480 w 870"/>
                    <a:gd name="T9" fmla="*/ 0 h 7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70"/>
                    <a:gd name="T16" fmla="*/ 0 h 726"/>
                    <a:gd name="T17" fmla="*/ 870 w 870"/>
                    <a:gd name="T18" fmla="*/ 726 h 7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70" h="726">
                      <a:moveTo>
                        <a:pt x="480" y="0"/>
                      </a:moveTo>
                      <a:lnTo>
                        <a:pt x="870" y="510"/>
                      </a:lnTo>
                      <a:lnTo>
                        <a:pt x="390" y="726"/>
                      </a:lnTo>
                      <a:lnTo>
                        <a:pt x="0" y="527"/>
                      </a:lnTo>
                      <a:lnTo>
                        <a:pt x="480" y="0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9213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4128" y="1296"/>
                  <a:ext cx="480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9214" name="Line 47"/>
                <p:cNvSpPr>
                  <a:spLocks noChangeShapeType="1"/>
                </p:cNvSpPr>
                <p:nvPr/>
              </p:nvSpPr>
              <p:spPr bwMode="auto">
                <a:xfrm>
                  <a:off x="4128" y="1824"/>
                  <a:ext cx="336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49163" name="Text Box 48"/>
          <p:cNvSpPr txBox="1">
            <a:spLocks noChangeArrowheads="1"/>
          </p:cNvSpPr>
          <p:nvPr/>
        </p:nvSpPr>
        <p:spPr bwMode="auto">
          <a:xfrm>
            <a:off x="2495550" y="6459538"/>
            <a:ext cx="347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B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9164" name="Group 49"/>
          <p:cNvGrpSpPr>
            <a:grpSpLocks/>
          </p:cNvGrpSpPr>
          <p:nvPr/>
        </p:nvGrpSpPr>
        <p:grpSpPr bwMode="auto">
          <a:xfrm>
            <a:off x="1524000" y="3779838"/>
            <a:ext cx="3124200" cy="2679700"/>
            <a:chOff x="960" y="2381"/>
            <a:chExt cx="1968" cy="1688"/>
          </a:xfrm>
        </p:grpSpPr>
        <p:sp>
          <p:nvSpPr>
            <p:cNvPr id="49186" name="Text Box 50"/>
            <p:cNvSpPr txBox="1">
              <a:spLocks noChangeArrowheads="1"/>
            </p:cNvSpPr>
            <p:nvPr/>
          </p:nvSpPr>
          <p:spPr bwMode="auto">
            <a:xfrm>
              <a:off x="2709" y="3492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C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9187" name="Group 51"/>
            <p:cNvGrpSpPr>
              <a:grpSpLocks/>
            </p:cNvGrpSpPr>
            <p:nvPr/>
          </p:nvGrpSpPr>
          <p:grpSpPr bwMode="auto">
            <a:xfrm>
              <a:off x="960" y="2381"/>
              <a:ext cx="1749" cy="1688"/>
              <a:chOff x="960" y="2381"/>
              <a:chExt cx="1749" cy="1688"/>
            </a:xfrm>
          </p:grpSpPr>
          <p:grpSp>
            <p:nvGrpSpPr>
              <p:cNvPr id="49188" name="Group 52"/>
              <p:cNvGrpSpPr>
                <a:grpSpLocks/>
              </p:cNvGrpSpPr>
              <p:nvPr/>
            </p:nvGrpSpPr>
            <p:grpSpPr bwMode="auto">
              <a:xfrm>
                <a:off x="1179" y="2603"/>
                <a:ext cx="1530" cy="1466"/>
                <a:chOff x="624" y="816"/>
                <a:chExt cx="1680" cy="1584"/>
              </a:xfrm>
            </p:grpSpPr>
            <p:sp>
              <p:nvSpPr>
                <p:cNvPr id="49199" name="Line 53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432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9200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056" y="1872"/>
                  <a:ext cx="1248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9201" name="Line 55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16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9202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624" y="816"/>
                  <a:ext cx="864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9203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056" y="816"/>
                  <a:ext cx="432" cy="15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9204" name="Line 58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816"/>
                  <a:ext cx="816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49189" name="Text Box 59"/>
              <p:cNvSpPr txBox="1">
                <a:spLocks noChangeArrowheads="1"/>
              </p:cNvSpPr>
              <p:nvPr/>
            </p:nvSpPr>
            <p:spPr bwMode="auto">
              <a:xfrm>
                <a:off x="960" y="3536"/>
                <a:ext cx="1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A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9190" name="Text Box 60"/>
              <p:cNvSpPr txBox="1">
                <a:spLocks noChangeArrowheads="1"/>
              </p:cNvSpPr>
              <p:nvPr/>
            </p:nvSpPr>
            <p:spPr bwMode="auto">
              <a:xfrm>
                <a:off x="1922" y="2381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S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9191" name="Group 61"/>
              <p:cNvGrpSpPr>
                <a:grpSpLocks/>
              </p:cNvGrpSpPr>
              <p:nvPr/>
            </p:nvGrpSpPr>
            <p:grpSpPr bwMode="auto">
              <a:xfrm>
                <a:off x="2185" y="3767"/>
                <a:ext cx="249" cy="250"/>
                <a:chOff x="2064" y="3744"/>
                <a:chExt cx="274" cy="270"/>
              </a:xfrm>
            </p:grpSpPr>
            <p:sp>
              <p:nvSpPr>
                <p:cNvPr id="49197" name="AutoShape 62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49198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9192" name="Group 64"/>
              <p:cNvGrpSpPr>
                <a:grpSpLocks/>
              </p:cNvGrpSpPr>
              <p:nvPr/>
            </p:nvGrpSpPr>
            <p:grpSpPr bwMode="auto">
              <a:xfrm>
                <a:off x="2206" y="3072"/>
                <a:ext cx="242" cy="720"/>
                <a:chOff x="2206" y="3072"/>
                <a:chExt cx="242" cy="720"/>
              </a:xfrm>
            </p:grpSpPr>
            <p:sp>
              <p:nvSpPr>
                <p:cNvPr id="49193" name="Freeform 65"/>
                <p:cNvSpPr>
                  <a:spLocks/>
                </p:cNvSpPr>
                <p:nvPr/>
              </p:nvSpPr>
              <p:spPr bwMode="auto">
                <a:xfrm>
                  <a:off x="2206" y="3072"/>
                  <a:ext cx="236" cy="720"/>
                </a:xfrm>
                <a:custGeom>
                  <a:avLst/>
                  <a:gdLst>
                    <a:gd name="T0" fmla="*/ 96 w 236"/>
                    <a:gd name="T1" fmla="*/ 0 h 720"/>
                    <a:gd name="T2" fmla="*/ 236 w 236"/>
                    <a:gd name="T3" fmla="*/ 492 h 720"/>
                    <a:gd name="T4" fmla="*/ 0 w 236"/>
                    <a:gd name="T5" fmla="*/ 720 h 720"/>
                    <a:gd name="T6" fmla="*/ 25 w 236"/>
                    <a:gd name="T7" fmla="*/ 521 h 720"/>
                    <a:gd name="T8" fmla="*/ 96 w 236"/>
                    <a:gd name="T9" fmla="*/ 0 h 7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6"/>
                    <a:gd name="T16" fmla="*/ 0 h 720"/>
                    <a:gd name="T17" fmla="*/ 236 w 236"/>
                    <a:gd name="T18" fmla="*/ 720 h 7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6" h="720">
                      <a:moveTo>
                        <a:pt x="96" y="0"/>
                      </a:moveTo>
                      <a:lnTo>
                        <a:pt x="236" y="492"/>
                      </a:lnTo>
                      <a:lnTo>
                        <a:pt x="0" y="720"/>
                      </a:lnTo>
                      <a:lnTo>
                        <a:pt x="25" y="521"/>
                      </a:lnTo>
                      <a:lnTo>
                        <a:pt x="96" y="0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9194" name="Line 66"/>
                <p:cNvSpPr>
                  <a:spLocks noChangeShapeType="1"/>
                </p:cNvSpPr>
                <p:nvPr/>
              </p:nvSpPr>
              <p:spPr bwMode="auto">
                <a:xfrm>
                  <a:off x="2304" y="3072"/>
                  <a:ext cx="144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9195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2208" y="3552"/>
                  <a:ext cx="24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49196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2208" y="3072"/>
                  <a:ext cx="96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49165" name="Text Box 69"/>
          <p:cNvSpPr txBox="1">
            <a:spLocks noChangeArrowheads="1"/>
          </p:cNvSpPr>
          <p:nvPr/>
        </p:nvSpPr>
        <p:spPr bwMode="auto">
          <a:xfrm>
            <a:off x="6686550" y="6459538"/>
            <a:ext cx="347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B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49166" name="Group 70"/>
          <p:cNvGrpSpPr>
            <a:grpSpLocks/>
          </p:cNvGrpSpPr>
          <p:nvPr/>
        </p:nvGrpSpPr>
        <p:grpSpPr bwMode="auto">
          <a:xfrm>
            <a:off x="5715000" y="3779838"/>
            <a:ext cx="3124200" cy="2679700"/>
            <a:chOff x="3600" y="2381"/>
            <a:chExt cx="1968" cy="1688"/>
          </a:xfrm>
        </p:grpSpPr>
        <p:grpSp>
          <p:nvGrpSpPr>
            <p:cNvPr id="49168" name="Group 71"/>
            <p:cNvGrpSpPr>
              <a:grpSpLocks/>
            </p:cNvGrpSpPr>
            <p:nvPr/>
          </p:nvGrpSpPr>
          <p:grpSpPr bwMode="auto">
            <a:xfrm>
              <a:off x="3819" y="2603"/>
              <a:ext cx="1530" cy="1466"/>
              <a:chOff x="624" y="816"/>
              <a:chExt cx="1680" cy="1584"/>
            </a:xfrm>
          </p:grpSpPr>
          <p:sp>
            <p:nvSpPr>
              <p:cNvPr id="49180" name="Line 72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432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9181" name="Line 73"/>
              <p:cNvSpPr>
                <a:spLocks noChangeShapeType="1"/>
              </p:cNvSpPr>
              <p:nvPr/>
            </p:nvSpPr>
            <p:spPr bwMode="auto">
              <a:xfrm flipV="1">
                <a:off x="1056" y="1872"/>
                <a:ext cx="1248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9182" name="Line 74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16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9183" name="Line 75"/>
              <p:cNvSpPr>
                <a:spLocks noChangeShapeType="1"/>
              </p:cNvSpPr>
              <p:nvPr/>
            </p:nvSpPr>
            <p:spPr bwMode="auto">
              <a:xfrm flipV="1">
                <a:off x="624" y="816"/>
                <a:ext cx="864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9184" name="Line 76"/>
              <p:cNvSpPr>
                <a:spLocks noChangeShapeType="1"/>
              </p:cNvSpPr>
              <p:nvPr/>
            </p:nvSpPr>
            <p:spPr bwMode="auto">
              <a:xfrm flipV="1">
                <a:off x="1056" y="816"/>
                <a:ext cx="432" cy="15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9185" name="Line 77"/>
              <p:cNvSpPr>
                <a:spLocks noChangeShapeType="1"/>
              </p:cNvSpPr>
              <p:nvPr/>
            </p:nvSpPr>
            <p:spPr bwMode="auto">
              <a:xfrm flipH="1" flipV="1">
                <a:off x="1488" y="816"/>
                <a:ext cx="816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  <p:sp>
          <p:nvSpPr>
            <p:cNvPr id="49169" name="Text Box 78"/>
            <p:cNvSpPr txBox="1">
              <a:spLocks noChangeArrowheads="1"/>
            </p:cNvSpPr>
            <p:nvPr/>
          </p:nvSpPr>
          <p:spPr bwMode="auto">
            <a:xfrm>
              <a:off x="3600" y="3536"/>
              <a:ext cx="1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A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sp>
          <p:nvSpPr>
            <p:cNvPr id="49170" name="Text Box 79"/>
            <p:cNvSpPr txBox="1">
              <a:spLocks noChangeArrowheads="1"/>
            </p:cNvSpPr>
            <p:nvPr/>
          </p:nvSpPr>
          <p:spPr bwMode="auto">
            <a:xfrm>
              <a:off x="4562" y="2381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S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sp>
          <p:nvSpPr>
            <p:cNvPr id="49171" name="Text Box 80"/>
            <p:cNvSpPr txBox="1">
              <a:spLocks noChangeArrowheads="1"/>
            </p:cNvSpPr>
            <p:nvPr/>
          </p:nvSpPr>
          <p:spPr bwMode="auto">
            <a:xfrm>
              <a:off x="5349" y="3492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C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49172" name="Group 81"/>
            <p:cNvGrpSpPr>
              <a:grpSpLocks/>
            </p:cNvGrpSpPr>
            <p:nvPr/>
          </p:nvGrpSpPr>
          <p:grpSpPr bwMode="auto">
            <a:xfrm>
              <a:off x="4825" y="3767"/>
              <a:ext cx="249" cy="250"/>
              <a:chOff x="2064" y="3744"/>
              <a:chExt cx="274" cy="270"/>
            </a:xfrm>
          </p:grpSpPr>
          <p:sp>
            <p:nvSpPr>
              <p:cNvPr id="49178" name="AutoShape 82"/>
              <p:cNvSpPr>
                <a:spLocks noChangeArrowheads="1"/>
              </p:cNvSpPr>
              <p:nvPr/>
            </p:nvSpPr>
            <p:spPr bwMode="auto">
              <a:xfrm>
                <a:off x="2064" y="3744"/>
                <a:ext cx="48" cy="48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uk-UA" altLang="uk-UA"/>
              </a:p>
            </p:txBody>
          </p:sp>
          <p:sp>
            <p:nvSpPr>
              <p:cNvPr id="49179" name="Text Box 83"/>
              <p:cNvSpPr txBox="1">
                <a:spLocks noChangeArrowheads="1"/>
              </p:cNvSpPr>
              <p:nvPr/>
            </p:nvSpPr>
            <p:spPr bwMode="auto">
              <a:xfrm>
                <a:off x="2065" y="3744"/>
                <a:ext cx="273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M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9173" name="Group 84"/>
            <p:cNvGrpSpPr>
              <a:grpSpLocks/>
            </p:cNvGrpSpPr>
            <p:nvPr/>
          </p:nvGrpSpPr>
          <p:grpSpPr bwMode="auto">
            <a:xfrm>
              <a:off x="4560" y="3072"/>
              <a:ext cx="384" cy="720"/>
              <a:chOff x="4560" y="3072"/>
              <a:chExt cx="384" cy="720"/>
            </a:xfrm>
          </p:grpSpPr>
          <p:sp>
            <p:nvSpPr>
              <p:cNvPr id="49174" name="Freeform 85"/>
              <p:cNvSpPr>
                <a:spLocks/>
              </p:cNvSpPr>
              <p:nvPr/>
            </p:nvSpPr>
            <p:spPr bwMode="auto">
              <a:xfrm>
                <a:off x="4562" y="3072"/>
                <a:ext cx="380" cy="720"/>
              </a:xfrm>
              <a:custGeom>
                <a:avLst/>
                <a:gdLst>
                  <a:gd name="T0" fmla="*/ 380 w 380"/>
                  <a:gd name="T1" fmla="*/ 0 h 720"/>
                  <a:gd name="T2" fmla="*/ 311 w 380"/>
                  <a:gd name="T3" fmla="*/ 567 h 720"/>
                  <a:gd name="T4" fmla="*/ 284 w 380"/>
                  <a:gd name="T5" fmla="*/ 720 h 720"/>
                  <a:gd name="T6" fmla="*/ 0 w 380"/>
                  <a:gd name="T7" fmla="*/ 521 h 720"/>
                  <a:gd name="T8" fmla="*/ 380 w 38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0"/>
                  <a:gd name="T16" fmla="*/ 0 h 720"/>
                  <a:gd name="T17" fmla="*/ 380 w 380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0" h="720">
                    <a:moveTo>
                      <a:pt x="380" y="0"/>
                    </a:moveTo>
                    <a:lnTo>
                      <a:pt x="311" y="567"/>
                    </a:lnTo>
                    <a:lnTo>
                      <a:pt x="284" y="720"/>
                    </a:lnTo>
                    <a:lnTo>
                      <a:pt x="0" y="521"/>
                    </a:lnTo>
                    <a:lnTo>
                      <a:pt x="380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9175" name="Line 86"/>
              <p:cNvSpPr>
                <a:spLocks noChangeShapeType="1"/>
              </p:cNvSpPr>
              <p:nvPr/>
            </p:nvSpPr>
            <p:spPr bwMode="auto">
              <a:xfrm flipH="1">
                <a:off x="4560" y="3072"/>
                <a:ext cx="38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9176" name="Line 87"/>
              <p:cNvSpPr>
                <a:spLocks noChangeShapeType="1"/>
              </p:cNvSpPr>
              <p:nvPr/>
            </p:nvSpPr>
            <p:spPr bwMode="auto">
              <a:xfrm>
                <a:off x="4560" y="3600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49177" name="Line 88"/>
              <p:cNvSpPr>
                <a:spLocks noChangeShapeType="1"/>
              </p:cNvSpPr>
              <p:nvPr/>
            </p:nvSpPr>
            <p:spPr bwMode="auto">
              <a:xfrm flipH="1">
                <a:off x="4848" y="3072"/>
                <a:ext cx="9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  <p:sp>
        <p:nvSpPr>
          <p:cNvPr id="49167" name="Text Box 89"/>
          <p:cNvSpPr txBox="1">
            <a:spLocks noChangeArrowheads="1"/>
          </p:cNvSpPr>
          <p:nvPr/>
        </p:nvSpPr>
        <p:spPr bwMode="auto">
          <a:xfrm>
            <a:off x="304800" y="533400"/>
            <a:ext cx="861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/>
              <a:t>3</a:t>
            </a:r>
            <a:r>
              <a:rPr lang="uk-UA" altLang="uk-UA" sz="2000"/>
              <a:t> На якому малюнку зображено переріз тетраедра площиною, яка проходить через точку </a:t>
            </a:r>
            <a:r>
              <a:rPr lang="ru-RU" altLang="uk-UA" sz="2000"/>
              <a:t>М </a:t>
            </a:r>
            <a:r>
              <a:rPr lang="uk-UA" altLang="uk-UA" sz="2000"/>
              <a:t>і паралельна грані</a:t>
            </a:r>
            <a:r>
              <a:rPr lang="ru-RU" altLang="uk-UA" sz="2000"/>
              <a:t> </a:t>
            </a:r>
            <a:r>
              <a:rPr lang="en-US" altLang="uk-UA" sz="2000"/>
              <a:t>SA</a:t>
            </a:r>
            <a:r>
              <a:rPr lang="ru-RU" altLang="uk-UA" sz="2000"/>
              <a:t>В?</a:t>
            </a:r>
          </a:p>
        </p:txBody>
      </p:sp>
    </p:spTree>
    <p:extLst>
      <p:ext uri="{BB962C8B-B14F-4D97-AF65-F5344CB8AC3E}">
        <p14:creationId xmlns:p14="http://schemas.microsoft.com/office/powerpoint/2010/main" val="54687120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1905000" y="152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uk-UA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Дайте відповіді на питання тесту</a:t>
            </a:r>
            <a:endParaRPr lang="ru-RU" altLang="uk-UA" b="1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017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1</a:t>
            </a:r>
          </a:p>
        </p:txBody>
      </p:sp>
      <p:sp>
        <p:nvSpPr>
          <p:cNvPr id="5018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3</a:t>
            </a:r>
          </a:p>
        </p:txBody>
      </p:sp>
      <p:sp>
        <p:nvSpPr>
          <p:cNvPr id="50181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2</a:t>
            </a:r>
          </a:p>
        </p:txBody>
      </p:sp>
      <p:sp>
        <p:nvSpPr>
          <p:cNvPr id="50182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4</a:t>
            </a:r>
          </a:p>
        </p:txBody>
      </p:sp>
      <p:sp>
        <p:nvSpPr>
          <p:cNvPr id="50183" name="Text Box 8"/>
          <p:cNvSpPr txBox="1">
            <a:spLocks noChangeArrowheads="1"/>
          </p:cNvSpPr>
          <p:nvPr/>
        </p:nvSpPr>
        <p:spPr bwMode="auto">
          <a:xfrm>
            <a:off x="2822575" y="1066800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S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50184" name="Group 9"/>
          <p:cNvGrpSpPr>
            <a:grpSpLocks/>
          </p:cNvGrpSpPr>
          <p:nvPr/>
        </p:nvGrpSpPr>
        <p:grpSpPr bwMode="auto">
          <a:xfrm>
            <a:off x="1295400" y="1447800"/>
            <a:ext cx="3124200" cy="2725738"/>
            <a:chOff x="816" y="894"/>
            <a:chExt cx="1968" cy="1717"/>
          </a:xfrm>
        </p:grpSpPr>
        <p:sp>
          <p:nvSpPr>
            <p:cNvPr id="50247" name="Text Box 10"/>
            <p:cNvSpPr txBox="1">
              <a:spLocks noChangeArrowheads="1"/>
            </p:cNvSpPr>
            <p:nvPr/>
          </p:nvSpPr>
          <p:spPr bwMode="auto">
            <a:xfrm>
              <a:off x="1428" y="2360"/>
              <a:ext cx="219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B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50248" name="Group 11"/>
            <p:cNvGrpSpPr>
              <a:grpSpLocks/>
            </p:cNvGrpSpPr>
            <p:nvPr/>
          </p:nvGrpSpPr>
          <p:grpSpPr bwMode="auto">
            <a:xfrm>
              <a:off x="816" y="894"/>
              <a:ext cx="1968" cy="1466"/>
              <a:chOff x="816" y="894"/>
              <a:chExt cx="1968" cy="1466"/>
            </a:xfrm>
          </p:grpSpPr>
          <p:sp>
            <p:nvSpPr>
              <p:cNvPr id="50249" name="Line 12"/>
              <p:cNvSpPr>
                <a:spLocks noChangeShapeType="1"/>
              </p:cNvSpPr>
              <p:nvPr/>
            </p:nvSpPr>
            <p:spPr bwMode="auto">
              <a:xfrm flipV="1">
                <a:off x="1680" y="1344"/>
                <a:ext cx="48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0250" name="Freeform 13"/>
              <p:cNvSpPr>
                <a:spLocks/>
              </p:cNvSpPr>
              <p:nvPr/>
            </p:nvSpPr>
            <p:spPr bwMode="auto">
              <a:xfrm>
                <a:off x="1682" y="1344"/>
                <a:ext cx="478" cy="720"/>
              </a:xfrm>
              <a:custGeom>
                <a:avLst/>
                <a:gdLst>
                  <a:gd name="T0" fmla="*/ 478 w 478"/>
                  <a:gd name="T1" fmla="*/ 0 h 720"/>
                  <a:gd name="T2" fmla="*/ 478 w 478"/>
                  <a:gd name="T3" fmla="*/ 528 h 720"/>
                  <a:gd name="T4" fmla="*/ 382 w 478"/>
                  <a:gd name="T5" fmla="*/ 720 h 720"/>
                  <a:gd name="T6" fmla="*/ 0 w 478"/>
                  <a:gd name="T7" fmla="*/ 539 h 720"/>
                  <a:gd name="T8" fmla="*/ 478 w 478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8"/>
                  <a:gd name="T16" fmla="*/ 0 h 720"/>
                  <a:gd name="T17" fmla="*/ 478 w 478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8" h="720">
                    <a:moveTo>
                      <a:pt x="478" y="0"/>
                    </a:moveTo>
                    <a:lnTo>
                      <a:pt x="478" y="528"/>
                    </a:lnTo>
                    <a:lnTo>
                      <a:pt x="382" y="720"/>
                    </a:lnTo>
                    <a:lnTo>
                      <a:pt x="0" y="539"/>
                    </a:lnTo>
                    <a:lnTo>
                      <a:pt x="478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0251" name="Line 14"/>
              <p:cNvSpPr>
                <a:spLocks noChangeShapeType="1"/>
              </p:cNvSpPr>
              <p:nvPr/>
            </p:nvSpPr>
            <p:spPr bwMode="auto">
              <a:xfrm>
                <a:off x="1035" y="1871"/>
                <a:ext cx="393" cy="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0252" name="Line 15"/>
              <p:cNvSpPr>
                <a:spLocks noChangeShapeType="1"/>
              </p:cNvSpPr>
              <p:nvPr/>
            </p:nvSpPr>
            <p:spPr bwMode="auto">
              <a:xfrm flipV="1">
                <a:off x="1428" y="1871"/>
                <a:ext cx="1137" cy="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0253" name="Line 16"/>
              <p:cNvSpPr>
                <a:spLocks noChangeShapeType="1"/>
              </p:cNvSpPr>
              <p:nvPr/>
            </p:nvSpPr>
            <p:spPr bwMode="auto">
              <a:xfrm>
                <a:off x="1035" y="1871"/>
                <a:ext cx="15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0254" name="Line 17"/>
              <p:cNvSpPr>
                <a:spLocks noChangeShapeType="1"/>
              </p:cNvSpPr>
              <p:nvPr/>
            </p:nvSpPr>
            <p:spPr bwMode="auto">
              <a:xfrm flipV="1">
                <a:off x="1035" y="894"/>
                <a:ext cx="787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0255" name="Line 18"/>
              <p:cNvSpPr>
                <a:spLocks noChangeShapeType="1"/>
              </p:cNvSpPr>
              <p:nvPr/>
            </p:nvSpPr>
            <p:spPr bwMode="auto">
              <a:xfrm flipV="1">
                <a:off x="1428" y="894"/>
                <a:ext cx="394" cy="14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0256" name="Line 19"/>
              <p:cNvSpPr>
                <a:spLocks noChangeShapeType="1"/>
              </p:cNvSpPr>
              <p:nvPr/>
            </p:nvSpPr>
            <p:spPr bwMode="auto">
              <a:xfrm flipH="1" flipV="1">
                <a:off x="1822" y="894"/>
                <a:ext cx="743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0257" name="Text Box 20"/>
              <p:cNvSpPr txBox="1">
                <a:spLocks noChangeArrowheads="1"/>
              </p:cNvSpPr>
              <p:nvPr/>
            </p:nvSpPr>
            <p:spPr bwMode="auto">
              <a:xfrm>
                <a:off x="816" y="1827"/>
                <a:ext cx="1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A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258" name="Text Box 21"/>
              <p:cNvSpPr txBox="1">
                <a:spLocks noChangeArrowheads="1"/>
              </p:cNvSpPr>
              <p:nvPr/>
            </p:nvSpPr>
            <p:spPr bwMode="auto">
              <a:xfrm>
                <a:off x="2565" y="1783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C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0259" name="Group 22"/>
              <p:cNvGrpSpPr>
                <a:grpSpLocks/>
              </p:cNvGrpSpPr>
              <p:nvPr/>
            </p:nvGrpSpPr>
            <p:grpSpPr bwMode="auto">
              <a:xfrm>
                <a:off x="2041" y="2058"/>
                <a:ext cx="249" cy="250"/>
                <a:chOff x="2064" y="3744"/>
                <a:chExt cx="274" cy="270"/>
              </a:xfrm>
            </p:grpSpPr>
            <p:sp>
              <p:nvSpPr>
                <p:cNvPr id="50263" name="AutoShape 23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5026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50260" name="Line 25"/>
              <p:cNvSpPr>
                <a:spLocks noChangeShapeType="1"/>
              </p:cNvSpPr>
              <p:nvPr/>
            </p:nvSpPr>
            <p:spPr bwMode="auto">
              <a:xfrm>
                <a:off x="1680" y="1872"/>
                <a:ext cx="38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0261" name="Line 26"/>
              <p:cNvSpPr>
                <a:spLocks noChangeShapeType="1"/>
              </p:cNvSpPr>
              <p:nvPr/>
            </p:nvSpPr>
            <p:spPr bwMode="auto">
              <a:xfrm flipV="1">
                <a:off x="2064" y="1872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0262" name="Line 27"/>
              <p:cNvSpPr>
                <a:spLocks noChangeShapeType="1"/>
              </p:cNvSpPr>
              <p:nvPr/>
            </p:nvSpPr>
            <p:spPr bwMode="auto">
              <a:xfrm flipV="1">
                <a:off x="2160" y="1344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  <p:sp>
        <p:nvSpPr>
          <p:cNvPr id="50185" name="Text Box 28"/>
          <p:cNvSpPr txBox="1">
            <a:spLocks noChangeArrowheads="1"/>
          </p:cNvSpPr>
          <p:nvPr/>
        </p:nvSpPr>
        <p:spPr bwMode="auto">
          <a:xfrm>
            <a:off x="6708775" y="990600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S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50186" name="Group 29"/>
          <p:cNvGrpSpPr>
            <a:grpSpLocks/>
          </p:cNvGrpSpPr>
          <p:nvPr/>
        </p:nvGrpSpPr>
        <p:grpSpPr bwMode="auto">
          <a:xfrm>
            <a:off x="5181600" y="1343025"/>
            <a:ext cx="3124200" cy="2725738"/>
            <a:chOff x="3264" y="846"/>
            <a:chExt cx="1968" cy="1717"/>
          </a:xfrm>
        </p:grpSpPr>
        <p:sp>
          <p:nvSpPr>
            <p:cNvPr id="50229" name="Text Box 30"/>
            <p:cNvSpPr txBox="1">
              <a:spLocks noChangeArrowheads="1"/>
            </p:cNvSpPr>
            <p:nvPr/>
          </p:nvSpPr>
          <p:spPr bwMode="auto">
            <a:xfrm>
              <a:off x="3264" y="1779"/>
              <a:ext cx="1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A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50230" name="Group 31"/>
            <p:cNvGrpSpPr>
              <a:grpSpLocks/>
            </p:cNvGrpSpPr>
            <p:nvPr/>
          </p:nvGrpSpPr>
          <p:grpSpPr bwMode="auto">
            <a:xfrm>
              <a:off x="3483" y="846"/>
              <a:ext cx="1749" cy="1717"/>
              <a:chOff x="3483" y="846"/>
              <a:chExt cx="1749" cy="1717"/>
            </a:xfrm>
          </p:grpSpPr>
          <p:grpSp>
            <p:nvGrpSpPr>
              <p:cNvPr id="50231" name="Group 32"/>
              <p:cNvGrpSpPr>
                <a:grpSpLocks/>
              </p:cNvGrpSpPr>
              <p:nvPr/>
            </p:nvGrpSpPr>
            <p:grpSpPr bwMode="auto">
              <a:xfrm>
                <a:off x="3483" y="846"/>
                <a:ext cx="1530" cy="1466"/>
                <a:chOff x="624" y="816"/>
                <a:chExt cx="1680" cy="1584"/>
              </a:xfrm>
            </p:grpSpPr>
            <p:sp>
              <p:nvSpPr>
                <p:cNvPr id="50241" name="Line 33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432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0242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056" y="1872"/>
                  <a:ext cx="1248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0243" name="Line 35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16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0244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624" y="816"/>
                  <a:ext cx="864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0245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1056" y="816"/>
                  <a:ext cx="432" cy="15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0246" name="Line 38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816"/>
                  <a:ext cx="816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50232" name="Text Box 39"/>
              <p:cNvSpPr txBox="1">
                <a:spLocks noChangeArrowheads="1"/>
              </p:cNvSpPr>
              <p:nvPr/>
            </p:nvSpPr>
            <p:spPr bwMode="auto">
              <a:xfrm>
                <a:off x="5013" y="1735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C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233" name="Text Box 40"/>
              <p:cNvSpPr txBox="1">
                <a:spLocks noChangeArrowheads="1"/>
              </p:cNvSpPr>
              <p:nvPr/>
            </p:nvSpPr>
            <p:spPr bwMode="auto">
              <a:xfrm>
                <a:off x="3876" y="2312"/>
                <a:ext cx="219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B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0234" name="Group 41"/>
              <p:cNvGrpSpPr>
                <a:grpSpLocks/>
              </p:cNvGrpSpPr>
              <p:nvPr/>
            </p:nvGrpSpPr>
            <p:grpSpPr bwMode="auto">
              <a:xfrm>
                <a:off x="4489" y="2010"/>
                <a:ext cx="249" cy="250"/>
                <a:chOff x="2064" y="3744"/>
                <a:chExt cx="274" cy="270"/>
              </a:xfrm>
            </p:grpSpPr>
            <p:sp>
              <p:nvSpPr>
                <p:cNvPr id="50239" name="AutoShape 42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50240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0235" name="Group 44"/>
              <p:cNvGrpSpPr>
                <a:grpSpLocks/>
              </p:cNvGrpSpPr>
              <p:nvPr/>
            </p:nvGrpSpPr>
            <p:grpSpPr bwMode="auto">
              <a:xfrm>
                <a:off x="4128" y="1296"/>
                <a:ext cx="870" cy="738"/>
                <a:chOff x="4128" y="1296"/>
                <a:chExt cx="870" cy="738"/>
              </a:xfrm>
            </p:grpSpPr>
            <p:sp>
              <p:nvSpPr>
                <p:cNvPr id="50236" name="Freeform 45"/>
                <p:cNvSpPr>
                  <a:spLocks/>
                </p:cNvSpPr>
                <p:nvPr/>
              </p:nvSpPr>
              <p:spPr bwMode="auto">
                <a:xfrm>
                  <a:off x="4128" y="1308"/>
                  <a:ext cx="870" cy="726"/>
                </a:xfrm>
                <a:custGeom>
                  <a:avLst/>
                  <a:gdLst>
                    <a:gd name="T0" fmla="*/ 480 w 870"/>
                    <a:gd name="T1" fmla="*/ 0 h 726"/>
                    <a:gd name="T2" fmla="*/ 870 w 870"/>
                    <a:gd name="T3" fmla="*/ 510 h 726"/>
                    <a:gd name="T4" fmla="*/ 390 w 870"/>
                    <a:gd name="T5" fmla="*/ 726 h 726"/>
                    <a:gd name="T6" fmla="*/ 0 w 870"/>
                    <a:gd name="T7" fmla="*/ 527 h 726"/>
                    <a:gd name="T8" fmla="*/ 480 w 870"/>
                    <a:gd name="T9" fmla="*/ 0 h 7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70"/>
                    <a:gd name="T16" fmla="*/ 0 h 726"/>
                    <a:gd name="T17" fmla="*/ 870 w 870"/>
                    <a:gd name="T18" fmla="*/ 726 h 7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70" h="726">
                      <a:moveTo>
                        <a:pt x="480" y="0"/>
                      </a:moveTo>
                      <a:lnTo>
                        <a:pt x="870" y="510"/>
                      </a:lnTo>
                      <a:lnTo>
                        <a:pt x="390" y="726"/>
                      </a:lnTo>
                      <a:lnTo>
                        <a:pt x="0" y="527"/>
                      </a:lnTo>
                      <a:lnTo>
                        <a:pt x="480" y="0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0237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4128" y="1296"/>
                  <a:ext cx="480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0238" name="Line 47"/>
                <p:cNvSpPr>
                  <a:spLocks noChangeShapeType="1"/>
                </p:cNvSpPr>
                <p:nvPr/>
              </p:nvSpPr>
              <p:spPr bwMode="auto">
                <a:xfrm>
                  <a:off x="4128" y="1824"/>
                  <a:ext cx="336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50187" name="Text Box 48"/>
          <p:cNvSpPr txBox="1">
            <a:spLocks noChangeArrowheads="1"/>
          </p:cNvSpPr>
          <p:nvPr/>
        </p:nvSpPr>
        <p:spPr bwMode="auto">
          <a:xfrm>
            <a:off x="2495550" y="6459538"/>
            <a:ext cx="347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B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50188" name="Group 49"/>
          <p:cNvGrpSpPr>
            <a:grpSpLocks/>
          </p:cNvGrpSpPr>
          <p:nvPr/>
        </p:nvGrpSpPr>
        <p:grpSpPr bwMode="auto">
          <a:xfrm>
            <a:off x="1524000" y="3779838"/>
            <a:ext cx="3124200" cy="2679700"/>
            <a:chOff x="960" y="2381"/>
            <a:chExt cx="1968" cy="1688"/>
          </a:xfrm>
        </p:grpSpPr>
        <p:sp>
          <p:nvSpPr>
            <p:cNvPr id="50210" name="Text Box 50"/>
            <p:cNvSpPr txBox="1">
              <a:spLocks noChangeArrowheads="1"/>
            </p:cNvSpPr>
            <p:nvPr/>
          </p:nvSpPr>
          <p:spPr bwMode="auto">
            <a:xfrm>
              <a:off x="2709" y="3492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C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50211" name="Group 51"/>
            <p:cNvGrpSpPr>
              <a:grpSpLocks/>
            </p:cNvGrpSpPr>
            <p:nvPr/>
          </p:nvGrpSpPr>
          <p:grpSpPr bwMode="auto">
            <a:xfrm>
              <a:off x="960" y="2381"/>
              <a:ext cx="1749" cy="1688"/>
              <a:chOff x="960" y="2381"/>
              <a:chExt cx="1749" cy="1688"/>
            </a:xfrm>
          </p:grpSpPr>
          <p:grpSp>
            <p:nvGrpSpPr>
              <p:cNvPr id="50212" name="Group 52"/>
              <p:cNvGrpSpPr>
                <a:grpSpLocks/>
              </p:cNvGrpSpPr>
              <p:nvPr/>
            </p:nvGrpSpPr>
            <p:grpSpPr bwMode="auto">
              <a:xfrm>
                <a:off x="1179" y="2603"/>
                <a:ext cx="1530" cy="1466"/>
                <a:chOff x="624" y="816"/>
                <a:chExt cx="1680" cy="1584"/>
              </a:xfrm>
            </p:grpSpPr>
            <p:sp>
              <p:nvSpPr>
                <p:cNvPr id="50223" name="Line 53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432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0224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056" y="1872"/>
                  <a:ext cx="1248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0225" name="Line 55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16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0226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624" y="816"/>
                  <a:ext cx="864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0227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056" y="816"/>
                  <a:ext cx="432" cy="15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0228" name="Line 58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816"/>
                  <a:ext cx="816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50213" name="Text Box 59"/>
              <p:cNvSpPr txBox="1">
                <a:spLocks noChangeArrowheads="1"/>
              </p:cNvSpPr>
              <p:nvPr/>
            </p:nvSpPr>
            <p:spPr bwMode="auto">
              <a:xfrm>
                <a:off x="960" y="3536"/>
                <a:ext cx="1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A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214" name="Text Box 60"/>
              <p:cNvSpPr txBox="1">
                <a:spLocks noChangeArrowheads="1"/>
              </p:cNvSpPr>
              <p:nvPr/>
            </p:nvSpPr>
            <p:spPr bwMode="auto">
              <a:xfrm>
                <a:off x="1922" y="2381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S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0215" name="Group 61"/>
              <p:cNvGrpSpPr>
                <a:grpSpLocks/>
              </p:cNvGrpSpPr>
              <p:nvPr/>
            </p:nvGrpSpPr>
            <p:grpSpPr bwMode="auto">
              <a:xfrm>
                <a:off x="2185" y="3767"/>
                <a:ext cx="249" cy="250"/>
                <a:chOff x="2064" y="3744"/>
                <a:chExt cx="274" cy="270"/>
              </a:xfrm>
            </p:grpSpPr>
            <p:sp>
              <p:nvSpPr>
                <p:cNvPr id="50221" name="AutoShape 62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50222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0216" name="Group 64"/>
              <p:cNvGrpSpPr>
                <a:grpSpLocks/>
              </p:cNvGrpSpPr>
              <p:nvPr/>
            </p:nvGrpSpPr>
            <p:grpSpPr bwMode="auto">
              <a:xfrm>
                <a:off x="2206" y="3072"/>
                <a:ext cx="242" cy="720"/>
                <a:chOff x="2206" y="3072"/>
                <a:chExt cx="242" cy="720"/>
              </a:xfrm>
            </p:grpSpPr>
            <p:sp>
              <p:nvSpPr>
                <p:cNvPr id="50217" name="Freeform 65"/>
                <p:cNvSpPr>
                  <a:spLocks/>
                </p:cNvSpPr>
                <p:nvPr/>
              </p:nvSpPr>
              <p:spPr bwMode="auto">
                <a:xfrm>
                  <a:off x="2206" y="3072"/>
                  <a:ext cx="236" cy="720"/>
                </a:xfrm>
                <a:custGeom>
                  <a:avLst/>
                  <a:gdLst>
                    <a:gd name="T0" fmla="*/ 96 w 236"/>
                    <a:gd name="T1" fmla="*/ 0 h 720"/>
                    <a:gd name="T2" fmla="*/ 236 w 236"/>
                    <a:gd name="T3" fmla="*/ 492 h 720"/>
                    <a:gd name="T4" fmla="*/ 0 w 236"/>
                    <a:gd name="T5" fmla="*/ 720 h 720"/>
                    <a:gd name="T6" fmla="*/ 25 w 236"/>
                    <a:gd name="T7" fmla="*/ 521 h 720"/>
                    <a:gd name="T8" fmla="*/ 96 w 236"/>
                    <a:gd name="T9" fmla="*/ 0 h 7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6"/>
                    <a:gd name="T16" fmla="*/ 0 h 720"/>
                    <a:gd name="T17" fmla="*/ 236 w 236"/>
                    <a:gd name="T18" fmla="*/ 720 h 7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6" h="720">
                      <a:moveTo>
                        <a:pt x="96" y="0"/>
                      </a:moveTo>
                      <a:lnTo>
                        <a:pt x="236" y="492"/>
                      </a:lnTo>
                      <a:lnTo>
                        <a:pt x="0" y="720"/>
                      </a:lnTo>
                      <a:lnTo>
                        <a:pt x="25" y="521"/>
                      </a:lnTo>
                      <a:lnTo>
                        <a:pt x="96" y="0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0218" name="Line 66"/>
                <p:cNvSpPr>
                  <a:spLocks noChangeShapeType="1"/>
                </p:cNvSpPr>
                <p:nvPr/>
              </p:nvSpPr>
              <p:spPr bwMode="auto">
                <a:xfrm>
                  <a:off x="2304" y="3072"/>
                  <a:ext cx="144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0219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2208" y="3552"/>
                  <a:ext cx="24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0220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2208" y="3072"/>
                  <a:ext cx="96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50189" name="Text Box 69"/>
          <p:cNvSpPr txBox="1">
            <a:spLocks noChangeArrowheads="1"/>
          </p:cNvSpPr>
          <p:nvPr/>
        </p:nvSpPr>
        <p:spPr bwMode="auto">
          <a:xfrm>
            <a:off x="6686550" y="6459538"/>
            <a:ext cx="347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B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50190" name="Group 70"/>
          <p:cNvGrpSpPr>
            <a:grpSpLocks/>
          </p:cNvGrpSpPr>
          <p:nvPr/>
        </p:nvGrpSpPr>
        <p:grpSpPr bwMode="auto">
          <a:xfrm>
            <a:off x="5715000" y="3779838"/>
            <a:ext cx="3124200" cy="2679700"/>
            <a:chOff x="3600" y="2381"/>
            <a:chExt cx="1968" cy="1688"/>
          </a:xfrm>
        </p:grpSpPr>
        <p:grpSp>
          <p:nvGrpSpPr>
            <p:cNvPr id="50192" name="Group 71"/>
            <p:cNvGrpSpPr>
              <a:grpSpLocks/>
            </p:cNvGrpSpPr>
            <p:nvPr/>
          </p:nvGrpSpPr>
          <p:grpSpPr bwMode="auto">
            <a:xfrm>
              <a:off x="3819" y="2603"/>
              <a:ext cx="1530" cy="1466"/>
              <a:chOff x="624" y="816"/>
              <a:chExt cx="1680" cy="1584"/>
            </a:xfrm>
          </p:grpSpPr>
          <p:sp>
            <p:nvSpPr>
              <p:cNvPr id="50204" name="Line 72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432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0205" name="Line 73"/>
              <p:cNvSpPr>
                <a:spLocks noChangeShapeType="1"/>
              </p:cNvSpPr>
              <p:nvPr/>
            </p:nvSpPr>
            <p:spPr bwMode="auto">
              <a:xfrm flipV="1">
                <a:off x="1056" y="1872"/>
                <a:ext cx="1248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0206" name="Line 74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16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0207" name="Line 75"/>
              <p:cNvSpPr>
                <a:spLocks noChangeShapeType="1"/>
              </p:cNvSpPr>
              <p:nvPr/>
            </p:nvSpPr>
            <p:spPr bwMode="auto">
              <a:xfrm flipV="1">
                <a:off x="624" y="816"/>
                <a:ext cx="864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0208" name="Line 76"/>
              <p:cNvSpPr>
                <a:spLocks noChangeShapeType="1"/>
              </p:cNvSpPr>
              <p:nvPr/>
            </p:nvSpPr>
            <p:spPr bwMode="auto">
              <a:xfrm flipV="1">
                <a:off x="1056" y="816"/>
                <a:ext cx="432" cy="15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0209" name="Line 77"/>
              <p:cNvSpPr>
                <a:spLocks noChangeShapeType="1"/>
              </p:cNvSpPr>
              <p:nvPr/>
            </p:nvSpPr>
            <p:spPr bwMode="auto">
              <a:xfrm flipH="1" flipV="1">
                <a:off x="1488" y="816"/>
                <a:ext cx="816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  <p:sp>
          <p:nvSpPr>
            <p:cNvPr id="50193" name="Text Box 78"/>
            <p:cNvSpPr txBox="1">
              <a:spLocks noChangeArrowheads="1"/>
            </p:cNvSpPr>
            <p:nvPr/>
          </p:nvSpPr>
          <p:spPr bwMode="auto">
            <a:xfrm>
              <a:off x="3600" y="3536"/>
              <a:ext cx="1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A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sp>
          <p:nvSpPr>
            <p:cNvPr id="50194" name="Text Box 79"/>
            <p:cNvSpPr txBox="1">
              <a:spLocks noChangeArrowheads="1"/>
            </p:cNvSpPr>
            <p:nvPr/>
          </p:nvSpPr>
          <p:spPr bwMode="auto">
            <a:xfrm>
              <a:off x="4562" y="2381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S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sp>
          <p:nvSpPr>
            <p:cNvPr id="50195" name="Text Box 80"/>
            <p:cNvSpPr txBox="1">
              <a:spLocks noChangeArrowheads="1"/>
            </p:cNvSpPr>
            <p:nvPr/>
          </p:nvSpPr>
          <p:spPr bwMode="auto">
            <a:xfrm>
              <a:off x="5349" y="3492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C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50196" name="Group 81"/>
            <p:cNvGrpSpPr>
              <a:grpSpLocks/>
            </p:cNvGrpSpPr>
            <p:nvPr/>
          </p:nvGrpSpPr>
          <p:grpSpPr bwMode="auto">
            <a:xfrm>
              <a:off x="4825" y="3767"/>
              <a:ext cx="249" cy="250"/>
              <a:chOff x="2064" y="3744"/>
              <a:chExt cx="274" cy="270"/>
            </a:xfrm>
          </p:grpSpPr>
          <p:sp>
            <p:nvSpPr>
              <p:cNvPr id="50202" name="AutoShape 82"/>
              <p:cNvSpPr>
                <a:spLocks noChangeArrowheads="1"/>
              </p:cNvSpPr>
              <p:nvPr/>
            </p:nvSpPr>
            <p:spPr bwMode="auto">
              <a:xfrm>
                <a:off x="2064" y="3744"/>
                <a:ext cx="48" cy="48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uk-UA" altLang="uk-UA"/>
              </a:p>
            </p:txBody>
          </p:sp>
          <p:sp>
            <p:nvSpPr>
              <p:cNvPr id="50203" name="Text Box 83"/>
              <p:cNvSpPr txBox="1">
                <a:spLocks noChangeArrowheads="1"/>
              </p:cNvSpPr>
              <p:nvPr/>
            </p:nvSpPr>
            <p:spPr bwMode="auto">
              <a:xfrm>
                <a:off x="2065" y="3744"/>
                <a:ext cx="273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M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0197" name="Group 84"/>
            <p:cNvGrpSpPr>
              <a:grpSpLocks/>
            </p:cNvGrpSpPr>
            <p:nvPr/>
          </p:nvGrpSpPr>
          <p:grpSpPr bwMode="auto">
            <a:xfrm>
              <a:off x="4560" y="3072"/>
              <a:ext cx="384" cy="720"/>
              <a:chOff x="4560" y="3072"/>
              <a:chExt cx="384" cy="720"/>
            </a:xfrm>
          </p:grpSpPr>
          <p:sp>
            <p:nvSpPr>
              <p:cNvPr id="50198" name="Freeform 85"/>
              <p:cNvSpPr>
                <a:spLocks/>
              </p:cNvSpPr>
              <p:nvPr/>
            </p:nvSpPr>
            <p:spPr bwMode="auto">
              <a:xfrm>
                <a:off x="4562" y="3072"/>
                <a:ext cx="380" cy="720"/>
              </a:xfrm>
              <a:custGeom>
                <a:avLst/>
                <a:gdLst>
                  <a:gd name="T0" fmla="*/ 380 w 380"/>
                  <a:gd name="T1" fmla="*/ 0 h 720"/>
                  <a:gd name="T2" fmla="*/ 311 w 380"/>
                  <a:gd name="T3" fmla="*/ 567 h 720"/>
                  <a:gd name="T4" fmla="*/ 284 w 380"/>
                  <a:gd name="T5" fmla="*/ 720 h 720"/>
                  <a:gd name="T6" fmla="*/ 0 w 380"/>
                  <a:gd name="T7" fmla="*/ 521 h 720"/>
                  <a:gd name="T8" fmla="*/ 380 w 38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0"/>
                  <a:gd name="T16" fmla="*/ 0 h 720"/>
                  <a:gd name="T17" fmla="*/ 380 w 380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0" h="720">
                    <a:moveTo>
                      <a:pt x="380" y="0"/>
                    </a:moveTo>
                    <a:lnTo>
                      <a:pt x="311" y="567"/>
                    </a:lnTo>
                    <a:lnTo>
                      <a:pt x="284" y="720"/>
                    </a:lnTo>
                    <a:lnTo>
                      <a:pt x="0" y="521"/>
                    </a:lnTo>
                    <a:lnTo>
                      <a:pt x="380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0199" name="Line 86"/>
              <p:cNvSpPr>
                <a:spLocks noChangeShapeType="1"/>
              </p:cNvSpPr>
              <p:nvPr/>
            </p:nvSpPr>
            <p:spPr bwMode="auto">
              <a:xfrm flipH="1">
                <a:off x="4560" y="3072"/>
                <a:ext cx="38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0200" name="Line 87"/>
              <p:cNvSpPr>
                <a:spLocks noChangeShapeType="1"/>
              </p:cNvSpPr>
              <p:nvPr/>
            </p:nvSpPr>
            <p:spPr bwMode="auto">
              <a:xfrm>
                <a:off x="4560" y="3600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0201" name="Line 88"/>
              <p:cNvSpPr>
                <a:spLocks noChangeShapeType="1"/>
              </p:cNvSpPr>
              <p:nvPr/>
            </p:nvSpPr>
            <p:spPr bwMode="auto">
              <a:xfrm flipH="1">
                <a:off x="4848" y="3072"/>
                <a:ext cx="9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  <p:sp>
        <p:nvSpPr>
          <p:cNvPr id="50191" name="Text Box 89"/>
          <p:cNvSpPr txBox="1">
            <a:spLocks noChangeArrowheads="1"/>
          </p:cNvSpPr>
          <p:nvPr/>
        </p:nvSpPr>
        <p:spPr bwMode="auto">
          <a:xfrm>
            <a:off x="304800" y="533400"/>
            <a:ext cx="861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/>
              <a:t>3</a:t>
            </a:r>
            <a:r>
              <a:rPr lang="uk-UA" altLang="uk-UA" sz="2000"/>
              <a:t> На якому малюнку зображено переріз тетраедра площиною, яка проходить через точку </a:t>
            </a:r>
            <a:r>
              <a:rPr lang="ru-RU" altLang="uk-UA" sz="2000"/>
              <a:t>М </a:t>
            </a:r>
            <a:r>
              <a:rPr lang="uk-UA" altLang="uk-UA" sz="2000"/>
              <a:t>і паралельна грані</a:t>
            </a:r>
            <a:r>
              <a:rPr lang="ru-RU" altLang="uk-UA" sz="2000"/>
              <a:t> </a:t>
            </a:r>
            <a:r>
              <a:rPr lang="en-US" altLang="uk-UA" sz="2000"/>
              <a:t>SA</a:t>
            </a:r>
            <a:r>
              <a:rPr lang="ru-RU" altLang="uk-UA" sz="2000"/>
              <a:t>В?</a:t>
            </a:r>
          </a:p>
        </p:txBody>
      </p:sp>
    </p:spTree>
    <p:extLst>
      <p:ext uri="{BB962C8B-B14F-4D97-AF65-F5344CB8AC3E}">
        <p14:creationId xmlns:p14="http://schemas.microsoft.com/office/powerpoint/2010/main" val="157620944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3006096"/>
          </a:xfr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Твердження 1: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 дві точки прямої належать площині, то 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вся пряма належить площині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905000" y="152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uk-UA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Дайте відповіді на питання тесту</a:t>
            </a:r>
            <a:endParaRPr lang="ru-RU" altLang="uk-UA" b="1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0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1</a:t>
            </a:r>
          </a:p>
        </p:txBody>
      </p:sp>
      <p:sp>
        <p:nvSpPr>
          <p:cNvPr id="51204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3</a:t>
            </a:r>
          </a:p>
        </p:txBody>
      </p:sp>
      <p:sp>
        <p:nvSpPr>
          <p:cNvPr id="51205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2</a:t>
            </a:r>
          </a:p>
        </p:txBody>
      </p:sp>
      <p:sp>
        <p:nvSpPr>
          <p:cNvPr id="51206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4</a:t>
            </a:r>
          </a:p>
        </p:txBody>
      </p:sp>
      <p:sp>
        <p:nvSpPr>
          <p:cNvPr id="51207" name="Text Box 8"/>
          <p:cNvSpPr txBox="1">
            <a:spLocks noChangeArrowheads="1"/>
          </p:cNvSpPr>
          <p:nvPr/>
        </p:nvSpPr>
        <p:spPr bwMode="auto">
          <a:xfrm>
            <a:off x="2822575" y="1066800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S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51208" name="Group 9"/>
          <p:cNvGrpSpPr>
            <a:grpSpLocks/>
          </p:cNvGrpSpPr>
          <p:nvPr/>
        </p:nvGrpSpPr>
        <p:grpSpPr bwMode="auto">
          <a:xfrm>
            <a:off x="1295400" y="1447800"/>
            <a:ext cx="3124200" cy="2725738"/>
            <a:chOff x="816" y="894"/>
            <a:chExt cx="1968" cy="1717"/>
          </a:xfrm>
        </p:grpSpPr>
        <p:sp>
          <p:nvSpPr>
            <p:cNvPr id="51271" name="Text Box 10"/>
            <p:cNvSpPr txBox="1">
              <a:spLocks noChangeArrowheads="1"/>
            </p:cNvSpPr>
            <p:nvPr/>
          </p:nvSpPr>
          <p:spPr bwMode="auto">
            <a:xfrm>
              <a:off x="1428" y="2360"/>
              <a:ext cx="219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B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51272" name="Group 11"/>
            <p:cNvGrpSpPr>
              <a:grpSpLocks/>
            </p:cNvGrpSpPr>
            <p:nvPr/>
          </p:nvGrpSpPr>
          <p:grpSpPr bwMode="auto">
            <a:xfrm>
              <a:off x="816" y="894"/>
              <a:ext cx="1968" cy="1466"/>
              <a:chOff x="816" y="894"/>
              <a:chExt cx="1968" cy="1466"/>
            </a:xfrm>
          </p:grpSpPr>
          <p:sp>
            <p:nvSpPr>
              <p:cNvPr id="51273" name="Line 12"/>
              <p:cNvSpPr>
                <a:spLocks noChangeShapeType="1"/>
              </p:cNvSpPr>
              <p:nvPr/>
            </p:nvSpPr>
            <p:spPr bwMode="auto">
              <a:xfrm flipV="1">
                <a:off x="1680" y="1344"/>
                <a:ext cx="48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1274" name="Freeform 13"/>
              <p:cNvSpPr>
                <a:spLocks/>
              </p:cNvSpPr>
              <p:nvPr/>
            </p:nvSpPr>
            <p:spPr bwMode="auto">
              <a:xfrm>
                <a:off x="1682" y="1344"/>
                <a:ext cx="478" cy="720"/>
              </a:xfrm>
              <a:custGeom>
                <a:avLst/>
                <a:gdLst>
                  <a:gd name="T0" fmla="*/ 478 w 478"/>
                  <a:gd name="T1" fmla="*/ 0 h 720"/>
                  <a:gd name="T2" fmla="*/ 478 w 478"/>
                  <a:gd name="T3" fmla="*/ 528 h 720"/>
                  <a:gd name="T4" fmla="*/ 382 w 478"/>
                  <a:gd name="T5" fmla="*/ 720 h 720"/>
                  <a:gd name="T6" fmla="*/ 0 w 478"/>
                  <a:gd name="T7" fmla="*/ 539 h 720"/>
                  <a:gd name="T8" fmla="*/ 478 w 478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8"/>
                  <a:gd name="T16" fmla="*/ 0 h 720"/>
                  <a:gd name="T17" fmla="*/ 478 w 478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8" h="720">
                    <a:moveTo>
                      <a:pt x="478" y="0"/>
                    </a:moveTo>
                    <a:lnTo>
                      <a:pt x="478" y="528"/>
                    </a:lnTo>
                    <a:lnTo>
                      <a:pt x="382" y="720"/>
                    </a:lnTo>
                    <a:lnTo>
                      <a:pt x="0" y="539"/>
                    </a:lnTo>
                    <a:lnTo>
                      <a:pt x="478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1275" name="Line 14"/>
              <p:cNvSpPr>
                <a:spLocks noChangeShapeType="1"/>
              </p:cNvSpPr>
              <p:nvPr/>
            </p:nvSpPr>
            <p:spPr bwMode="auto">
              <a:xfrm>
                <a:off x="1035" y="1871"/>
                <a:ext cx="393" cy="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1276" name="Line 15"/>
              <p:cNvSpPr>
                <a:spLocks noChangeShapeType="1"/>
              </p:cNvSpPr>
              <p:nvPr/>
            </p:nvSpPr>
            <p:spPr bwMode="auto">
              <a:xfrm flipV="1">
                <a:off x="1428" y="1871"/>
                <a:ext cx="1137" cy="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1277" name="Line 16"/>
              <p:cNvSpPr>
                <a:spLocks noChangeShapeType="1"/>
              </p:cNvSpPr>
              <p:nvPr/>
            </p:nvSpPr>
            <p:spPr bwMode="auto">
              <a:xfrm>
                <a:off x="1035" y="1871"/>
                <a:ext cx="15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1278" name="Line 17"/>
              <p:cNvSpPr>
                <a:spLocks noChangeShapeType="1"/>
              </p:cNvSpPr>
              <p:nvPr/>
            </p:nvSpPr>
            <p:spPr bwMode="auto">
              <a:xfrm flipV="1">
                <a:off x="1035" y="894"/>
                <a:ext cx="787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1279" name="Line 18"/>
              <p:cNvSpPr>
                <a:spLocks noChangeShapeType="1"/>
              </p:cNvSpPr>
              <p:nvPr/>
            </p:nvSpPr>
            <p:spPr bwMode="auto">
              <a:xfrm flipV="1">
                <a:off x="1428" y="894"/>
                <a:ext cx="394" cy="14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1280" name="Line 19"/>
              <p:cNvSpPr>
                <a:spLocks noChangeShapeType="1"/>
              </p:cNvSpPr>
              <p:nvPr/>
            </p:nvSpPr>
            <p:spPr bwMode="auto">
              <a:xfrm flipH="1" flipV="1">
                <a:off x="1822" y="894"/>
                <a:ext cx="743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1281" name="Text Box 20"/>
              <p:cNvSpPr txBox="1">
                <a:spLocks noChangeArrowheads="1"/>
              </p:cNvSpPr>
              <p:nvPr/>
            </p:nvSpPr>
            <p:spPr bwMode="auto">
              <a:xfrm>
                <a:off x="816" y="1827"/>
                <a:ext cx="1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A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51282" name="Text Box 21"/>
              <p:cNvSpPr txBox="1">
                <a:spLocks noChangeArrowheads="1"/>
              </p:cNvSpPr>
              <p:nvPr/>
            </p:nvSpPr>
            <p:spPr bwMode="auto">
              <a:xfrm>
                <a:off x="2565" y="1783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C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1283" name="Group 22"/>
              <p:cNvGrpSpPr>
                <a:grpSpLocks/>
              </p:cNvGrpSpPr>
              <p:nvPr/>
            </p:nvGrpSpPr>
            <p:grpSpPr bwMode="auto">
              <a:xfrm>
                <a:off x="2041" y="2058"/>
                <a:ext cx="249" cy="250"/>
                <a:chOff x="2064" y="3744"/>
                <a:chExt cx="274" cy="270"/>
              </a:xfrm>
            </p:grpSpPr>
            <p:sp>
              <p:nvSpPr>
                <p:cNvPr id="51287" name="AutoShape 23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5128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51284" name="Line 25"/>
              <p:cNvSpPr>
                <a:spLocks noChangeShapeType="1"/>
              </p:cNvSpPr>
              <p:nvPr/>
            </p:nvSpPr>
            <p:spPr bwMode="auto">
              <a:xfrm>
                <a:off x="1680" y="1872"/>
                <a:ext cx="38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1285" name="Line 26"/>
              <p:cNvSpPr>
                <a:spLocks noChangeShapeType="1"/>
              </p:cNvSpPr>
              <p:nvPr/>
            </p:nvSpPr>
            <p:spPr bwMode="auto">
              <a:xfrm flipV="1">
                <a:off x="2064" y="1872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1286" name="Line 27"/>
              <p:cNvSpPr>
                <a:spLocks noChangeShapeType="1"/>
              </p:cNvSpPr>
              <p:nvPr/>
            </p:nvSpPr>
            <p:spPr bwMode="auto">
              <a:xfrm flipV="1">
                <a:off x="2160" y="1344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  <p:sp>
        <p:nvSpPr>
          <p:cNvPr id="51209" name="Text Box 28"/>
          <p:cNvSpPr txBox="1">
            <a:spLocks noChangeArrowheads="1"/>
          </p:cNvSpPr>
          <p:nvPr/>
        </p:nvSpPr>
        <p:spPr bwMode="auto">
          <a:xfrm>
            <a:off x="6708775" y="990600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S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51210" name="Group 29"/>
          <p:cNvGrpSpPr>
            <a:grpSpLocks/>
          </p:cNvGrpSpPr>
          <p:nvPr/>
        </p:nvGrpSpPr>
        <p:grpSpPr bwMode="auto">
          <a:xfrm>
            <a:off x="5181600" y="1343025"/>
            <a:ext cx="3124200" cy="2725738"/>
            <a:chOff x="3264" y="846"/>
            <a:chExt cx="1968" cy="1717"/>
          </a:xfrm>
        </p:grpSpPr>
        <p:sp>
          <p:nvSpPr>
            <p:cNvPr id="51253" name="Text Box 30"/>
            <p:cNvSpPr txBox="1">
              <a:spLocks noChangeArrowheads="1"/>
            </p:cNvSpPr>
            <p:nvPr/>
          </p:nvSpPr>
          <p:spPr bwMode="auto">
            <a:xfrm>
              <a:off x="3264" y="1779"/>
              <a:ext cx="1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A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51254" name="Group 31"/>
            <p:cNvGrpSpPr>
              <a:grpSpLocks/>
            </p:cNvGrpSpPr>
            <p:nvPr/>
          </p:nvGrpSpPr>
          <p:grpSpPr bwMode="auto">
            <a:xfrm>
              <a:off x="3483" y="846"/>
              <a:ext cx="1749" cy="1717"/>
              <a:chOff x="3483" y="846"/>
              <a:chExt cx="1749" cy="1717"/>
            </a:xfrm>
          </p:grpSpPr>
          <p:grpSp>
            <p:nvGrpSpPr>
              <p:cNvPr id="51255" name="Group 32"/>
              <p:cNvGrpSpPr>
                <a:grpSpLocks/>
              </p:cNvGrpSpPr>
              <p:nvPr/>
            </p:nvGrpSpPr>
            <p:grpSpPr bwMode="auto">
              <a:xfrm>
                <a:off x="3483" y="846"/>
                <a:ext cx="1530" cy="1466"/>
                <a:chOff x="624" y="816"/>
                <a:chExt cx="1680" cy="1584"/>
              </a:xfrm>
            </p:grpSpPr>
            <p:sp>
              <p:nvSpPr>
                <p:cNvPr id="51265" name="Line 33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432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1266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056" y="1872"/>
                  <a:ext cx="1248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1267" name="Line 35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16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1268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624" y="816"/>
                  <a:ext cx="864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1269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1056" y="816"/>
                  <a:ext cx="432" cy="15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1270" name="Line 38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816"/>
                  <a:ext cx="816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51256" name="Text Box 39"/>
              <p:cNvSpPr txBox="1">
                <a:spLocks noChangeArrowheads="1"/>
              </p:cNvSpPr>
              <p:nvPr/>
            </p:nvSpPr>
            <p:spPr bwMode="auto">
              <a:xfrm>
                <a:off x="5013" y="1735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C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51257" name="Text Box 40"/>
              <p:cNvSpPr txBox="1">
                <a:spLocks noChangeArrowheads="1"/>
              </p:cNvSpPr>
              <p:nvPr/>
            </p:nvSpPr>
            <p:spPr bwMode="auto">
              <a:xfrm>
                <a:off x="3876" y="2312"/>
                <a:ext cx="219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B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1258" name="Group 41"/>
              <p:cNvGrpSpPr>
                <a:grpSpLocks/>
              </p:cNvGrpSpPr>
              <p:nvPr/>
            </p:nvGrpSpPr>
            <p:grpSpPr bwMode="auto">
              <a:xfrm>
                <a:off x="4489" y="2010"/>
                <a:ext cx="249" cy="250"/>
                <a:chOff x="2064" y="3744"/>
                <a:chExt cx="274" cy="270"/>
              </a:xfrm>
            </p:grpSpPr>
            <p:sp>
              <p:nvSpPr>
                <p:cNvPr id="51263" name="AutoShape 42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51264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1259" name="Group 44"/>
              <p:cNvGrpSpPr>
                <a:grpSpLocks/>
              </p:cNvGrpSpPr>
              <p:nvPr/>
            </p:nvGrpSpPr>
            <p:grpSpPr bwMode="auto">
              <a:xfrm>
                <a:off x="4128" y="1296"/>
                <a:ext cx="870" cy="738"/>
                <a:chOff x="4128" y="1296"/>
                <a:chExt cx="870" cy="738"/>
              </a:xfrm>
            </p:grpSpPr>
            <p:sp>
              <p:nvSpPr>
                <p:cNvPr id="51260" name="Freeform 45"/>
                <p:cNvSpPr>
                  <a:spLocks/>
                </p:cNvSpPr>
                <p:nvPr/>
              </p:nvSpPr>
              <p:spPr bwMode="auto">
                <a:xfrm>
                  <a:off x="4128" y="1308"/>
                  <a:ext cx="870" cy="726"/>
                </a:xfrm>
                <a:custGeom>
                  <a:avLst/>
                  <a:gdLst>
                    <a:gd name="T0" fmla="*/ 480 w 870"/>
                    <a:gd name="T1" fmla="*/ 0 h 726"/>
                    <a:gd name="T2" fmla="*/ 870 w 870"/>
                    <a:gd name="T3" fmla="*/ 510 h 726"/>
                    <a:gd name="T4" fmla="*/ 390 w 870"/>
                    <a:gd name="T5" fmla="*/ 726 h 726"/>
                    <a:gd name="T6" fmla="*/ 0 w 870"/>
                    <a:gd name="T7" fmla="*/ 527 h 726"/>
                    <a:gd name="T8" fmla="*/ 480 w 870"/>
                    <a:gd name="T9" fmla="*/ 0 h 7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70"/>
                    <a:gd name="T16" fmla="*/ 0 h 726"/>
                    <a:gd name="T17" fmla="*/ 870 w 870"/>
                    <a:gd name="T18" fmla="*/ 726 h 7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70" h="726">
                      <a:moveTo>
                        <a:pt x="480" y="0"/>
                      </a:moveTo>
                      <a:lnTo>
                        <a:pt x="870" y="510"/>
                      </a:lnTo>
                      <a:lnTo>
                        <a:pt x="390" y="726"/>
                      </a:lnTo>
                      <a:lnTo>
                        <a:pt x="0" y="527"/>
                      </a:lnTo>
                      <a:lnTo>
                        <a:pt x="480" y="0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1261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4128" y="1296"/>
                  <a:ext cx="480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1262" name="Line 47"/>
                <p:cNvSpPr>
                  <a:spLocks noChangeShapeType="1"/>
                </p:cNvSpPr>
                <p:nvPr/>
              </p:nvSpPr>
              <p:spPr bwMode="auto">
                <a:xfrm>
                  <a:off x="4128" y="1824"/>
                  <a:ext cx="336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51211" name="Text Box 48"/>
          <p:cNvSpPr txBox="1">
            <a:spLocks noChangeArrowheads="1"/>
          </p:cNvSpPr>
          <p:nvPr/>
        </p:nvSpPr>
        <p:spPr bwMode="auto">
          <a:xfrm>
            <a:off x="2495550" y="6459538"/>
            <a:ext cx="347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B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51212" name="Group 49"/>
          <p:cNvGrpSpPr>
            <a:grpSpLocks/>
          </p:cNvGrpSpPr>
          <p:nvPr/>
        </p:nvGrpSpPr>
        <p:grpSpPr bwMode="auto">
          <a:xfrm>
            <a:off x="1524000" y="3779838"/>
            <a:ext cx="3124200" cy="2679700"/>
            <a:chOff x="960" y="2381"/>
            <a:chExt cx="1968" cy="1688"/>
          </a:xfrm>
        </p:grpSpPr>
        <p:sp>
          <p:nvSpPr>
            <p:cNvPr id="51234" name="Text Box 50"/>
            <p:cNvSpPr txBox="1">
              <a:spLocks noChangeArrowheads="1"/>
            </p:cNvSpPr>
            <p:nvPr/>
          </p:nvSpPr>
          <p:spPr bwMode="auto">
            <a:xfrm>
              <a:off x="2709" y="3492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C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51235" name="Group 51"/>
            <p:cNvGrpSpPr>
              <a:grpSpLocks/>
            </p:cNvGrpSpPr>
            <p:nvPr/>
          </p:nvGrpSpPr>
          <p:grpSpPr bwMode="auto">
            <a:xfrm>
              <a:off x="960" y="2381"/>
              <a:ext cx="1749" cy="1688"/>
              <a:chOff x="960" y="2381"/>
              <a:chExt cx="1749" cy="1688"/>
            </a:xfrm>
          </p:grpSpPr>
          <p:grpSp>
            <p:nvGrpSpPr>
              <p:cNvPr id="51236" name="Group 52"/>
              <p:cNvGrpSpPr>
                <a:grpSpLocks/>
              </p:cNvGrpSpPr>
              <p:nvPr/>
            </p:nvGrpSpPr>
            <p:grpSpPr bwMode="auto">
              <a:xfrm>
                <a:off x="1179" y="2603"/>
                <a:ext cx="1530" cy="1466"/>
                <a:chOff x="624" y="816"/>
                <a:chExt cx="1680" cy="1584"/>
              </a:xfrm>
            </p:grpSpPr>
            <p:sp>
              <p:nvSpPr>
                <p:cNvPr id="51247" name="Line 53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432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1248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056" y="1872"/>
                  <a:ext cx="1248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1249" name="Line 55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16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1250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624" y="816"/>
                  <a:ext cx="864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1251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056" y="816"/>
                  <a:ext cx="432" cy="15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1252" name="Line 58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816"/>
                  <a:ext cx="816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51237" name="Text Box 59"/>
              <p:cNvSpPr txBox="1">
                <a:spLocks noChangeArrowheads="1"/>
              </p:cNvSpPr>
              <p:nvPr/>
            </p:nvSpPr>
            <p:spPr bwMode="auto">
              <a:xfrm>
                <a:off x="960" y="3536"/>
                <a:ext cx="1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A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51238" name="Text Box 60"/>
              <p:cNvSpPr txBox="1">
                <a:spLocks noChangeArrowheads="1"/>
              </p:cNvSpPr>
              <p:nvPr/>
            </p:nvSpPr>
            <p:spPr bwMode="auto">
              <a:xfrm>
                <a:off x="1922" y="2381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S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1239" name="Group 61"/>
              <p:cNvGrpSpPr>
                <a:grpSpLocks/>
              </p:cNvGrpSpPr>
              <p:nvPr/>
            </p:nvGrpSpPr>
            <p:grpSpPr bwMode="auto">
              <a:xfrm>
                <a:off x="2185" y="3767"/>
                <a:ext cx="249" cy="250"/>
                <a:chOff x="2064" y="3744"/>
                <a:chExt cx="274" cy="270"/>
              </a:xfrm>
            </p:grpSpPr>
            <p:sp>
              <p:nvSpPr>
                <p:cNvPr id="51245" name="AutoShape 62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51246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1240" name="Group 64"/>
              <p:cNvGrpSpPr>
                <a:grpSpLocks/>
              </p:cNvGrpSpPr>
              <p:nvPr/>
            </p:nvGrpSpPr>
            <p:grpSpPr bwMode="auto">
              <a:xfrm>
                <a:off x="2206" y="3072"/>
                <a:ext cx="242" cy="720"/>
                <a:chOff x="2206" y="3072"/>
                <a:chExt cx="242" cy="720"/>
              </a:xfrm>
            </p:grpSpPr>
            <p:sp>
              <p:nvSpPr>
                <p:cNvPr id="51241" name="Freeform 65"/>
                <p:cNvSpPr>
                  <a:spLocks/>
                </p:cNvSpPr>
                <p:nvPr/>
              </p:nvSpPr>
              <p:spPr bwMode="auto">
                <a:xfrm>
                  <a:off x="2206" y="3072"/>
                  <a:ext cx="236" cy="720"/>
                </a:xfrm>
                <a:custGeom>
                  <a:avLst/>
                  <a:gdLst>
                    <a:gd name="T0" fmla="*/ 96 w 236"/>
                    <a:gd name="T1" fmla="*/ 0 h 720"/>
                    <a:gd name="T2" fmla="*/ 236 w 236"/>
                    <a:gd name="T3" fmla="*/ 492 h 720"/>
                    <a:gd name="T4" fmla="*/ 0 w 236"/>
                    <a:gd name="T5" fmla="*/ 720 h 720"/>
                    <a:gd name="T6" fmla="*/ 25 w 236"/>
                    <a:gd name="T7" fmla="*/ 521 h 720"/>
                    <a:gd name="T8" fmla="*/ 96 w 236"/>
                    <a:gd name="T9" fmla="*/ 0 h 7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6"/>
                    <a:gd name="T16" fmla="*/ 0 h 720"/>
                    <a:gd name="T17" fmla="*/ 236 w 236"/>
                    <a:gd name="T18" fmla="*/ 720 h 7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6" h="720">
                      <a:moveTo>
                        <a:pt x="96" y="0"/>
                      </a:moveTo>
                      <a:lnTo>
                        <a:pt x="236" y="492"/>
                      </a:lnTo>
                      <a:lnTo>
                        <a:pt x="0" y="720"/>
                      </a:lnTo>
                      <a:lnTo>
                        <a:pt x="25" y="521"/>
                      </a:lnTo>
                      <a:lnTo>
                        <a:pt x="96" y="0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1242" name="Line 66"/>
                <p:cNvSpPr>
                  <a:spLocks noChangeShapeType="1"/>
                </p:cNvSpPr>
                <p:nvPr/>
              </p:nvSpPr>
              <p:spPr bwMode="auto">
                <a:xfrm>
                  <a:off x="2304" y="3072"/>
                  <a:ext cx="144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1243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2208" y="3552"/>
                  <a:ext cx="24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1244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2208" y="3072"/>
                  <a:ext cx="96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51213" name="Text Box 69"/>
          <p:cNvSpPr txBox="1">
            <a:spLocks noChangeArrowheads="1"/>
          </p:cNvSpPr>
          <p:nvPr/>
        </p:nvSpPr>
        <p:spPr bwMode="auto">
          <a:xfrm>
            <a:off x="6686550" y="6459538"/>
            <a:ext cx="347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B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51214" name="Group 70"/>
          <p:cNvGrpSpPr>
            <a:grpSpLocks/>
          </p:cNvGrpSpPr>
          <p:nvPr/>
        </p:nvGrpSpPr>
        <p:grpSpPr bwMode="auto">
          <a:xfrm>
            <a:off x="5715000" y="3779838"/>
            <a:ext cx="3124200" cy="2679700"/>
            <a:chOff x="3600" y="2381"/>
            <a:chExt cx="1968" cy="1688"/>
          </a:xfrm>
        </p:grpSpPr>
        <p:grpSp>
          <p:nvGrpSpPr>
            <p:cNvPr id="51216" name="Group 71"/>
            <p:cNvGrpSpPr>
              <a:grpSpLocks/>
            </p:cNvGrpSpPr>
            <p:nvPr/>
          </p:nvGrpSpPr>
          <p:grpSpPr bwMode="auto">
            <a:xfrm>
              <a:off x="3819" y="2603"/>
              <a:ext cx="1530" cy="1466"/>
              <a:chOff x="624" y="816"/>
              <a:chExt cx="1680" cy="1584"/>
            </a:xfrm>
          </p:grpSpPr>
          <p:sp>
            <p:nvSpPr>
              <p:cNvPr id="51228" name="Line 72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432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1229" name="Line 73"/>
              <p:cNvSpPr>
                <a:spLocks noChangeShapeType="1"/>
              </p:cNvSpPr>
              <p:nvPr/>
            </p:nvSpPr>
            <p:spPr bwMode="auto">
              <a:xfrm flipV="1">
                <a:off x="1056" y="1872"/>
                <a:ext cx="1248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1230" name="Line 74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16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1231" name="Line 75"/>
              <p:cNvSpPr>
                <a:spLocks noChangeShapeType="1"/>
              </p:cNvSpPr>
              <p:nvPr/>
            </p:nvSpPr>
            <p:spPr bwMode="auto">
              <a:xfrm flipV="1">
                <a:off x="624" y="816"/>
                <a:ext cx="864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1232" name="Line 76"/>
              <p:cNvSpPr>
                <a:spLocks noChangeShapeType="1"/>
              </p:cNvSpPr>
              <p:nvPr/>
            </p:nvSpPr>
            <p:spPr bwMode="auto">
              <a:xfrm flipV="1">
                <a:off x="1056" y="816"/>
                <a:ext cx="432" cy="15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1233" name="Line 77"/>
              <p:cNvSpPr>
                <a:spLocks noChangeShapeType="1"/>
              </p:cNvSpPr>
              <p:nvPr/>
            </p:nvSpPr>
            <p:spPr bwMode="auto">
              <a:xfrm flipH="1" flipV="1">
                <a:off x="1488" y="816"/>
                <a:ext cx="816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  <p:sp>
          <p:nvSpPr>
            <p:cNvPr id="51217" name="Text Box 78"/>
            <p:cNvSpPr txBox="1">
              <a:spLocks noChangeArrowheads="1"/>
            </p:cNvSpPr>
            <p:nvPr/>
          </p:nvSpPr>
          <p:spPr bwMode="auto">
            <a:xfrm>
              <a:off x="3600" y="3536"/>
              <a:ext cx="1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A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sp>
          <p:nvSpPr>
            <p:cNvPr id="51218" name="Text Box 79"/>
            <p:cNvSpPr txBox="1">
              <a:spLocks noChangeArrowheads="1"/>
            </p:cNvSpPr>
            <p:nvPr/>
          </p:nvSpPr>
          <p:spPr bwMode="auto">
            <a:xfrm>
              <a:off x="4562" y="2381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S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sp>
          <p:nvSpPr>
            <p:cNvPr id="51219" name="Text Box 80"/>
            <p:cNvSpPr txBox="1">
              <a:spLocks noChangeArrowheads="1"/>
            </p:cNvSpPr>
            <p:nvPr/>
          </p:nvSpPr>
          <p:spPr bwMode="auto">
            <a:xfrm>
              <a:off x="5349" y="3492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C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51220" name="Group 81"/>
            <p:cNvGrpSpPr>
              <a:grpSpLocks/>
            </p:cNvGrpSpPr>
            <p:nvPr/>
          </p:nvGrpSpPr>
          <p:grpSpPr bwMode="auto">
            <a:xfrm>
              <a:off x="4825" y="3767"/>
              <a:ext cx="249" cy="250"/>
              <a:chOff x="2064" y="3744"/>
              <a:chExt cx="274" cy="270"/>
            </a:xfrm>
          </p:grpSpPr>
          <p:sp>
            <p:nvSpPr>
              <p:cNvPr id="51226" name="AutoShape 82"/>
              <p:cNvSpPr>
                <a:spLocks noChangeArrowheads="1"/>
              </p:cNvSpPr>
              <p:nvPr/>
            </p:nvSpPr>
            <p:spPr bwMode="auto">
              <a:xfrm>
                <a:off x="2064" y="3744"/>
                <a:ext cx="48" cy="48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uk-UA" altLang="uk-UA"/>
              </a:p>
            </p:txBody>
          </p:sp>
          <p:sp>
            <p:nvSpPr>
              <p:cNvPr id="51227" name="Text Box 83"/>
              <p:cNvSpPr txBox="1">
                <a:spLocks noChangeArrowheads="1"/>
              </p:cNvSpPr>
              <p:nvPr/>
            </p:nvSpPr>
            <p:spPr bwMode="auto">
              <a:xfrm>
                <a:off x="2065" y="3744"/>
                <a:ext cx="273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M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1221" name="Group 84"/>
            <p:cNvGrpSpPr>
              <a:grpSpLocks/>
            </p:cNvGrpSpPr>
            <p:nvPr/>
          </p:nvGrpSpPr>
          <p:grpSpPr bwMode="auto">
            <a:xfrm>
              <a:off x="4560" y="3072"/>
              <a:ext cx="384" cy="720"/>
              <a:chOff x="4560" y="3072"/>
              <a:chExt cx="384" cy="720"/>
            </a:xfrm>
          </p:grpSpPr>
          <p:sp>
            <p:nvSpPr>
              <p:cNvPr id="51222" name="Freeform 85"/>
              <p:cNvSpPr>
                <a:spLocks/>
              </p:cNvSpPr>
              <p:nvPr/>
            </p:nvSpPr>
            <p:spPr bwMode="auto">
              <a:xfrm>
                <a:off x="4562" y="3072"/>
                <a:ext cx="380" cy="720"/>
              </a:xfrm>
              <a:custGeom>
                <a:avLst/>
                <a:gdLst>
                  <a:gd name="T0" fmla="*/ 380 w 380"/>
                  <a:gd name="T1" fmla="*/ 0 h 720"/>
                  <a:gd name="T2" fmla="*/ 311 w 380"/>
                  <a:gd name="T3" fmla="*/ 567 h 720"/>
                  <a:gd name="T4" fmla="*/ 284 w 380"/>
                  <a:gd name="T5" fmla="*/ 720 h 720"/>
                  <a:gd name="T6" fmla="*/ 0 w 380"/>
                  <a:gd name="T7" fmla="*/ 521 h 720"/>
                  <a:gd name="T8" fmla="*/ 380 w 38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0"/>
                  <a:gd name="T16" fmla="*/ 0 h 720"/>
                  <a:gd name="T17" fmla="*/ 380 w 380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0" h="720">
                    <a:moveTo>
                      <a:pt x="380" y="0"/>
                    </a:moveTo>
                    <a:lnTo>
                      <a:pt x="311" y="567"/>
                    </a:lnTo>
                    <a:lnTo>
                      <a:pt x="284" y="720"/>
                    </a:lnTo>
                    <a:lnTo>
                      <a:pt x="0" y="521"/>
                    </a:lnTo>
                    <a:lnTo>
                      <a:pt x="380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1223" name="Line 86"/>
              <p:cNvSpPr>
                <a:spLocks noChangeShapeType="1"/>
              </p:cNvSpPr>
              <p:nvPr/>
            </p:nvSpPr>
            <p:spPr bwMode="auto">
              <a:xfrm flipH="1">
                <a:off x="4560" y="3072"/>
                <a:ext cx="38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1224" name="Line 87"/>
              <p:cNvSpPr>
                <a:spLocks noChangeShapeType="1"/>
              </p:cNvSpPr>
              <p:nvPr/>
            </p:nvSpPr>
            <p:spPr bwMode="auto">
              <a:xfrm>
                <a:off x="4560" y="3600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1225" name="Line 88"/>
              <p:cNvSpPr>
                <a:spLocks noChangeShapeType="1"/>
              </p:cNvSpPr>
              <p:nvPr/>
            </p:nvSpPr>
            <p:spPr bwMode="auto">
              <a:xfrm flipH="1">
                <a:off x="4848" y="3072"/>
                <a:ext cx="9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  <p:sp>
        <p:nvSpPr>
          <p:cNvPr id="51215" name="Text Box 89"/>
          <p:cNvSpPr txBox="1">
            <a:spLocks noChangeArrowheads="1"/>
          </p:cNvSpPr>
          <p:nvPr/>
        </p:nvSpPr>
        <p:spPr bwMode="auto">
          <a:xfrm>
            <a:off x="304800" y="533400"/>
            <a:ext cx="861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/>
              <a:t>3</a:t>
            </a:r>
            <a:r>
              <a:rPr lang="ru-RU" altLang="uk-UA" sz="2000"/>
              <a:t>.</a:t>
            </a:r>
            <a:r>
              <a:rPr lang="uk-UA" altLang="uk-UA" sz="2000"/>
              <a:t> На якому малюнку зображено переріз тетраедра площиною, яка проходить через точку </a:t>
            </a:r>
            <a:r>
              <a:rPr lang="ru-RU" altLang="uk-UA" sz="2000"/>
              <a:t>М </a:t>
            </a:r>
            <a:r>
              <a:rPr lang="uk-UA" altLang="uk-UA" sz="2000"/>
              <a:t>і паралельна грані</a:t>
            </a:r>
            <a:r>
              <a:rPr lang="ru-RU" altLang="uk-UA" sz="2000"/>
              <a:t> </a:t>
            </a:r>
            <a:r>
              <a:rPr lang="en-US" altLang="uk-UA" sz="2000"/>
              <a:t>SA</a:t>
            </a:r>
            <a:r>
              <a:rPr lang="ru-RU" altLang="uk-UA" sz="2000"/>
              <a:t>В?</a:t>
            </a:r>
          </a:p>
        </p:txBody>
      </p:sp>
    </p:spTree>
    <p:extLst>
      <p:ext uri="{BB962C8B-B14F-4D97-AF65-F5344CB8AC3E}">
        <p14:creationId xmlns:p14="http://schemas.microsoft.com/office/powerpoint/2010/main" val="110139938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1</a:t>
            </a:r>
          </a:p>
        </p:txBody>
      </p:sp>
      <p:sp>
        <p:nvSpPr>
          <p:cNvPr id="5222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3</a:t>
            </a:r>
          </a:p>
        </p:txBody>
      </p:sp>
      <p:sp>
        <p:nvSpPr>
          <p:cNvPr id="5222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2</a:t>
            </a:r>
          </a:p>
        </p:txBody>
      </p:sp>
      <p:sp>
        <p:nvSpPr>
          <p:cNvPr id="52229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4</a:t>
            </a:r>
          </a:p>
        </p:txBody>
      </p:sp>
      <p:sp>
        <p:nvSpPr>
          <p:cNvPr id="52230" name="Text Box 8"/>
          <p:cNvSpPr txBox="1">
            <a:spLocks noChangeArrowheads="1"/>
          </p:cNvSpPr>
          <p:nvPr/>
        </p:nvSpPr>
        <p:spPr bwMode="auto">
          <a:xfrm>
            <a:off x="2822575" y="1066800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S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52231" name="Group 9"/>
          <p:cNvGrpSpPr>
            <a:grpSpLocks/>
          </p:cNvGrpSpPr>
          <p:nvPr/>
        </p:nvGrpSpPr>
        <p:grpSpPr bwMode="auto">
          <a:xfrm>
            <a:off x="1295400" y="1447800"/>
            <a:ext cx="3124200" cy="2725738"/>
            <a:chOff x="816" y="894"/>
            <a:chExt cx="1968" cy="1717"/>
          </a:xfrm>
        </p:grpSpPr>
        <p:sp>
          <p:nvSpPr>
            <p:cNvPr id="52295" name="Text Box 10"/>
            <p:cNvSpPr txBox="1">
              <a:spLocks noChangeArrowheads="1"/>
            </p:cNvSpPr>
            <p:nvPr/>
          </p:nvSpPr>
          <p:spPr bwMode="auto">
            <a:xfrm>
              <a:off x="1428" y="2360"/>
              <a:ext cx="219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B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52296" name="Group 11"/>
            <p:cNvGrpSpPr>
              <a:grpSpLocks/>
            </p:cNvGrpSpPr>
            <p:nvPr/>
          </p:nvGrpSpPr>
          <p:grpSpPr bwMode="auto">
            <a:xfrm>
              <a:off x="816" y="894"/>
              <a:ext cx="1968" cy="1466"/>
              <a:chOff x="816" y="894"/>
              <a:chExt cx="1968" cy="1466"/>
            </a:xfrm>
          </p:grpSpPr>
          <p:sp>
            <p:nvSpPr>
              <p:cNvPr id="52297" name="Line 12"/>
              <p:cNvSpPr>
                <a:spLocks noChangeShapeType="1"/>
              </p:cNvSpPr>
              <p:nvPr/>
            </p:nvSpPr>
            <p:spPr bwMode="auto">
              <a:xfrm flipV="1">
                <a:off x="1680" y="1344"/>
                <a:ext cx="48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2298" name="Freeform 13"/>
              <p:cNvSpPr>
                <a:spLocks/>
              </p:cNvSpPr>
              <p:nvPr/>
            </p:nvSpPr>
            <p:spPr bwMode="auto">
              <a:xfrm>
                <a:off x="1682" y="1344"/>
                <a:ext cx="478" cy="720"/>
              </a:xfrm>
              <a:custGeom>
                <a:avLst/>
                <a:gdLst>
                  <a:gd name="T0" fmla="*/ 478 w 478"/>
                  <a:gd name="T1" fmla="*/ 0 h 720"/>
                  <a:gd name="T2" fmla="*/ 478 w 478"/>
                  <a:gd name="T3" fmla="*/ 528 h 720"/>
                  <a:gd name="T4" fmla="*/ 382 w 478"/>
                  <a:gd name="T5" fmla="*/ 720 h 720"/>
                  <a:gd name="T6" fmla="*/ 0 w 478"/>
                  <a:gd name="T7" fmla="*/ 539 h 720"/>
                  <a:gd name="T8" fmla="*/ 478 w 478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8"/>
                  <a:gd name="T16" fmla="*/ 0 h 720"/>
                  <a:gd name="T17" fmla="*/ 478 w 478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8" h="720">
                    <a:moveTo>
                      <a:pt x="478" y="0"/>
                    </a:moveTo>
                    <a:lnTo>
                      <a:pt x="478" y="528"/>
                    </a:lnTo>
                    <a:lnTo>
                      <a:pt x="382" y="720"/>
                    </a:lnTo>
                    <a:lnTo>
                      <a:pt x="0" y="539"/>
                    </a:lnTo>
                    <a:lnTo>
                      <a:pt x="478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2299" name="Line 14"/>
              <p:cNvSpPr>
                <a:spLocks noChangeShapeType="1"/>
              </p:cNvSpPr>
              <p:nvPr/>
            </p:nvSpPr>
            <p:spPr bwMode="auto">
              <a:xfrm>
                <a:off x="1035" y="1871"/>
                <a:ext cx="393" cy="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2300" name="Line 15"/>
              <p:cNvSpPr>
                <a:spLocks noChangeShapeType="1"/>
              </p:cNvSpPr>
              <p:nvPr/>
            </p:nvSpPr>
            <p:spPr bwMode="auto">
              <a:xfrm flipV="1">
                <a:off x="1428" y="1871"/>
                <a:ext cx="1137" cy="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2301" name="Line 16"/>
              <p:cNvSpPr>
                <a:spLocks noChangeShapeType="1"/>
              </p:cNvSpPr>
              <p:nvPr/>
            </p:nvSpPr>
            <p:spPr bwMode="auto">
              <a:xfrm>
                <a:off x="1035" y="1871"/>
                <a:ext cx="15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2302" name="Line 17"/>
              <p:cNvSpPr>
                <a:spLocks noChangeShapeType="1"/>
              </p:cNvSpPr>
              <p:nvPr/>
            </p:nvSpPr>
            <p:spPr bwMode="auto">
              <a:xfrm flipV="1">
                <a:off x="1035" y="894"/>
                <a:ext cx="787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2303" name="Line 18"/>
              <p:cNvSpPr>
                <a:spLocks noChangeShapeType="1"/>
              </p:cNvSpPr>
              <p:nvPr/>
            </p:nvSpPr>
            <p:spPr bwMode="auto">
              <a:xfrm flipV="1">
                <a:off x="1428" y="894"/>
                <a:ext cx="394" cy="14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2304" name="Line 19"/>
              <p:cNvSpPr>
                <a:spLocks noChangeShapeType="1"/>
              </p:cNvSpPr>
              <p:nvPr/>
            </p:nvSpPr>
            <p:spPr bwMode="auto">
              <a:xfrm flipH="1" flipV="1">
                <a:off x="1822" y="894"/>
                <a:ext cx="743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2305" name="Text Box 20"/>
              <p:cNvSpPr txBox="1">
                <a:spLocks noChangeArrowheads="1"/>
              </p:cNvSpPr>
              <p:nvPr/>
            </p:nvSpPr>
            <p:spPr bwMode="auto">
              <a:xfrm>
                <a:off x="816" y="1827"/>
                <a:ext cx="1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A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52306" name="Text Box 21"/>
              <p:cNvSpPr txBox="1">
                <a:spLocks noChangeArrowheads="1"/>
              </p:cNvSpPr>
              <p:nvPr/>
            </p:nvSpPr>
            <p:spPr bwMode="auto">
              <a:xfrm>
                <a:off x="2565" y="1783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C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2307" name="Group 22"/>
              <p:cNvGrpSpPr>
                <a:grpSpLocks/>
              </p:cNvGrpSpPr>
              <p:nvPr/>
            </p:nvGrpSpPr>
            <p:grpSpPr bwMode="auto">
              <a:xfrm>
                <a:off x="2041" y="2058"/>
                <a:ext cx="249" cy="250"/>
                <a:chOff x="2064" y="3744"/>
                <a:chExt cx="274" cy="270"/>
              </a:xfrm>
            </p:grpSpPr>
            <p:sp>
              <p:nvSpPr>
                <p:cNvPr id="52311" name="AutoShape 23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5231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52308" name="Line 25"/>
              <p:cNvSpPr>
                <a:spLocks noChangeShapeType="1"/>
              </p:cNvSpPr>
              <p:nvPr/>
            </p:nvSpPr>
            <p:spPr bwMode="auto">
              <a:xfrm>
                <a:off x="1680" y="1872"/>
                <a:ext cx="38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2309" name="Line 26"/>
              <p:cNvSpPr>
                <a:spLocks noChangeShapeType="1"/>
              </p:cNvSpPr>
              <p:nvPr/>
            </p:nvSpPr>
            <p:spPr bwMode="auto">
              <a:xfrm flipV="1">
                <a:off x="2064" y="1872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2310" name="Line 27"/>
              <p:cNvSpPr>
                <a:spLocks noChangeShapeType="1"/>
              </p:cNvSpPr>
              <p:nvPr/>
            </p:nvSpPr>
            <p:spPr bwMode="auto">
              <a:xfrm flipV="1">
                <a:off x="2160" y="1344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  <p:sp>
        <p:nvSpPr>
          <p:cNvPr id="52232" name="Text Box 28"/>
          <p:cNvSpPr txBox="1">
            <a:spLocks noChangeArrowheads="1"/>
          </p:cNvSpPr>
          <p:nvPr/>
        </p:nvSpPr>
        <p:spPr bwMode="auto">
          <a:xfrm>
            <a:off x="6708775" y="990600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S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52233" name="Group 29"/>
          <p:cNvGrpSpPr>
            <a:grpSpLocks/>
          </p:cNvGrpSpPr>
          <p:nvPr/>
        </p:nvGrpSpPr>
        <p:grpSpPr bwMode="auto">
          <a:xfrm>
            <a:off x="5181600" y="1343025"/>
            <a:ext cx="3124200" cy="2725738"/>
            <a:chOff x="3264" y="846"/>
            <a:chExt cx="1968" cy="1717"/>
          </a:xfrm>
        </p:grpSpPr>
        <p:sp>
          <p:nvSpPr>
            <p:cNvPr id="52277" name="Text Box 30"/>
            <p:cNvSpPr txBox="1">
              <a:spLocks noChangeArrowheads="1"/>
            </p:cNvSpPr>
            <p:nvPr/>
          </p:nvSpPr>
          <p:spPr bwMode="auto">
            <a:xfrm>
              <a:off x="3264" y="1779"/>
              <a:ext cx="1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A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52278" name="Group 31"/>
            <p:cNvGrpSpPr>
              <a:grpSpLocks/>
            </p:cNvGrpSpPr>
            <p:nvPr/>
          </p:nvGrpSpPr>
          <p:grpSpPr bwMode="auto">
            <a:xfrm>
              <a:off x="3483" y="846"/>
              <a:ext cx="1749" cy="1717"/>
              <a:chOff x="3483" y="846"/>
              <a:chExt cx="1749" cy="1717"/>
            </a:xfrm>
          </p:grpSpPr>
          <p:grpSp>
            <p:nvGrpSpPr>
              <p:cNvPr id="52279" name="Group 32"/>
              <p:cNvGrpSpPr>
                <a:grpSpLocks/>
              </p:cNvGrpSpPr>
              <p:nvPr/>
            </p:nvGrpSpPr>
            <p:grpSpPr bwMode="auto">
              <a:xfrm>
                <a:off x="3483" y="846"/>
                <a:ext cx="1530" cy="1466"/>
                <a:chOff x="624" y="816"/>
                <a:chExt cx="1680" cy="1584"/>
              </a:xfrm>
            </p:grpSpPr>
            <p:sp>
              <p:nvSpPr>
                <p:cNvPr id="52289" name="Line 33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432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2290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056" y="1872"/>
                  <a:ext cx="1248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2291" name="Line 35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16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2292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624" y="816"/>
                  <a:ext cx="864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2293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1056" y="816"/>
                  <a:ext cx="432" cy="15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2294" name="Line 38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816"/>
                  <a:ext cx="816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52280" name="Text Box 39"/>
              <p:cNvSpPr txBox="1">
                <a:spLocks noChangeArrowheads="1"/>
              </p:cNvSpPr>
              <p:nvPr/>
            </p:nvSpPr>
            <p:spPr bwMode="auto">
              <a:xfrm>
                <a:off x="5013" y="1735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C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52281" name="Text Box 40"/>
              <p:cNvSpPr txBox="1">
                <a:spLocks noChangeArrowheads="1"/>
              </p:cNvSpPr>
              <p:nvPr/>
            </p:nvSpPr>
            <p:spPr bwMode="auto">
              <a:xfrm>
                <a:off x="3876" y="2312"/>
                <a:ext cx="219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B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2282" name="Group 41"/>
              <p:cNvGrpSpPr>
                <a:grpSpLocks/>
              </p:cNvGrpSpPr>
              <p:nvPr/>
            </p:nvGrpSpPr>
            <p:grpSpPr bwMode="auto">
              <a:xfrm>
                <a:off x="4489" y="2010"/>
                <a:ext cx="249" cy="250"/>
                <a:chOff x="2064" y="3744"/>
                <a:chExt cx="274" cy="270"/>
              </a:xfrm>
            </p:grpSpPr>
            <p:sp>
              <p:nvSpPr>
                <p:cNvPr id="52287" name="AutoShape 42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52288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2283" name="Group 44"/>
              <p:cNvGrpSpPr>
                <a:grpSpLocks/>
              </p:cNvGrpSpPr>
              <p:nvPr/>
            </p:nvGrpSpPr>
            <p:grpSpPr bwMode="auto">
              <a:xfrm>
                <a:off x="4128" y="1296"/>
                <a:ext cx="870" cy="738"/>
                <a:chOff x="4128" y="1296"/>
                <a:chExt cx="870" cy="738"/>
              </a:xfrm>
            </p:grpSpPr>
            <p:sp>
              <p:nvSpPr>
                <p:cNvPr id="52284" name="Freeform 45"/>
                <p:cNvSpPr>
                  <a:spLocks/>
                </p:cNvSpPr>
                <p:nvPr/>
              </p:nvSpPr>
              <p:spPr bwMode="auto">
                <a:xfrm>
                  <a:off x="4128" y="1308"/>
                  <a:ext cx="870" cy="726"/>
                </a:xfrm>
                <a:custGeom>
                  <a:avLst/>
                  <a:gdLst>
                    <a:gd name="T0" fmla="*/ 480 w 870"/>
                    <a:gd name="T1" fmla="*/ 0 h 726"/>
                    <a:gd name="T2" fmla="*/ 870 w 870"/>
                    <a:gd name="T3" fmla="*/ 510 h 726"/>
                    <a:gd name="T4" fmla="*/ 390 w 870"/>
                    <a:gd name="T5" fmla="*/ 726 h 726"/>
                    <a:gd name="T6" fmla="*/ 0 w 870"/>
                    <a:gd name="T7" fmla="*/ 527 h 726"/>
                    <a:gd name="T8" fmla="*/ 480 w 870"/>
                    <a:gd name="T9" fmla="*/ 0 h 7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70"/>
                    <a:gd name="T16" fmla="*/ 0 h 726"/>
                    <a:gd name="T17" fmla="*/ 870 w 870"/>
                    <a:gd name="T18" fmla="*/ 726 h 7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70" h="726">
                      <a:moveTo>
                        <a:pt x="480" y="0"/>
                      </a:moveTo>
                      <a:lnTo>
                        <a:pt x="870" y="510"/>
                      </a:lnTo>
                      <a:lnTo>
                        <a:pt x="390" y="726"/>
                      </a:lnTo>
                      <a:lnTo>
                        <a:pt x="0" y="527"/>
                      </a:lnTo>
                      <a:lnTo>
                        <a:pt x="480" y="0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2285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4128" y="1296"/>
                  <a:ext cx="480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2286" name="Line 47"/>
                <p:cNvSpPr>
                  <a:spLocks noChangeShapeType="1"/>
                </p:cNvSpPr>
                <p:nvPr/>
              </p:nvSpPr>
              <p:spPr bwMode="auto">
                <a:xfrm>
                  <a:off x="4128" y="1824"/>
                  <a:ext cx="336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52234" name="Text Box 48"/>
          <p:cNvSpPr txBox="1">
            <a:spLocks noChangeArrowheads="1"/>
          </p:cNvSpPr>
          <p:nvPr/>
        </p:nvSpPr>
        <p:spPr bwMode="auto">
          <a:xfrm>
            <a:off x="2495550" y="6459538"/>
            <a:ext cx="347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B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52235" name="Group 49"/>
          <p:cNvGrpSpPr>
            <a:grpSpLocks/>
          </p:cNvGrpSpPr>
          <p:nvPr/>
        </p:nvGrpSpPr>
        <p:grpSpPr bwMode="auto">
          <a:xfrm>
            <a:off x="1524000" y="3779838"/>
            <a:ext cx="3124200" cy="2679700"/>
            <a:chOff x="960" y="2381"/>
            <a:chExt cx="1968" cy="1688"/>
          </a:xfrm>
        </p:grpSpPr>
        <p:sp>
          <p:nvSpPr>
            <p:cNvPr id="52258" name="Text Box 50"/>
            <p:cNvSpPr txBox="1">
              <a:spLocks noChangeArrowheads="1"/>
            </p:cNvSpPr>
            <p:nvPr/>
          </p:nvSpPr>
          <p:spPr bwMode="auto">
            <a:xfrm>
              <a:off x="2709" y="3492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C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52259" name="Group 51"/>
            <p:cNvGrpSpPr>
              <a:grpSpLocks/>
            </p:cNvGrpSpPr>
            <p:nvPr/>
          </p:nvGrpSpPr>
          <p:grpSpPr bwMode="auto">
            <a:xfrm>
              <a:off x="960" y="2381"/>
              <a:ext cx="1749" cy="1688"/>
              <a:chOff x="960" y="2381"/>
              <a:chExt cx="1749" cy="1688"/>
            </a:xfrm>
          </p:grpSpPr>
          <p:grpSp>
            <p:nvGrpSpPr>
              <p:cNvPr id="52260" name="Group 52"/>
              <p:cNvGrpSpPr>
                <a:grpSpLocks/>
              </p:cNvGrpSpPr>
              <p:nvPr/>
            </p:nvGrpSpPr>
            <p:grpSpPr bwMode="auto">
              <a:xfrm>
                <a:off x="1179" y="2603"/>
                <a:ext cx="1530" cy="1466"/>
                <a:chOff x="624" y="816"/>
                <a:chExt cx="1680" cy="1584"/>
              </a:xfrm>
            </p:grpSpPr>
            <p:sp>
              <p:nvSpPr>
                <p:cNvPr id="52271" name="Line 53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432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2272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056" y="1872"/>
                  <a:ext cx="1248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2273" name="Line 55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16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2274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624" y="816"/>
                  <a:ext cx="864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2275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056" y="816"/>
                  <a:ext cx="432" cy="15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2276" name="Line 58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816"/>
                  <a:ext cx="816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52261" name="Text Box 59"/>
              <p:cNvSpPr txBox="1">
                <a:spLocks noChangeArrowheads="1"/>
              </p:cNvSpPr>
              <p:nvPr/>
            </p:nvSpPr>
            <p:spPr bwMode="auto">
              <a:xfrm>
                <a:off x="960" y="3536"/>
                <a:ext cx="1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A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52262" name="Text Box 60"/>
              <p:cNvSpPr txBox="1">
                <a:spLocks noChangeArrowheads="1"/>
              </p:cNvSpPr>
              <p:nvPr/>
            </p:nvSpPr>
            <p:spPr bwMode="auto">
              <a:xfrm>
                <a:off x="1922" y="2381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S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2263" name="Group 61"/>
              <p:cNvGrpSpPr>
                <a:grpSpLocks/>
              </p:cNvGrpSpPr>
              <p:nvPr/>
            </p:nvGrpSpPr>
            <p:grpSpPr bwMode="auto">
              <a:xfrm>
                <a:off x="2185" y="3767"/>
                <a:ext cx="249" cy="250"/>
                <a:chOff x="2064" y="3744"/>
                <a:chExt cx="274" cy="270"/>
              </a:xfrm>
            </p:grpSpPr>
            <p:sp>
              <p:nvSpPr>
                <p:cNvPr id="52269" name="AutoShape 62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52270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2264" name="Group 64"/>
              <p:cNvGrpSpPr>
                <a:grpSpLocks/>
              </p:cNvGrpSpPr>
              <p:nvPr/>
            </p:nvGrpSpPr>
            <p:grpSpPr bwMode="auto">
              <a:xfrm>
                <a:off x="2206" y="3072"/>
                <a:ext cx="242" cy="720"/>
                <a:chOff x="2206" y="3072"/>
                <a:chExt cx="242" cy="720"/>
              </a:xfrm>
            </p:grpSpPr>
            <p:sp>
              <p:nvSpPr>
                <p:cNvPr id="52265" name="Freeform 65"/>
                <p:cNvSpPr>
                  <a:spLocks/>
                </p:cNvSpPr>
                <p:nvPr/>
              </p:nvSpPr>
              <p:spPr bwMode="auto">
                <a:xfrm>
                  <a:off x="2206" y="3072"/>
                  <a:ext cx="236" cy="720"/>
                </a:xfrm>
                <a:custGeom>
                  <a:avLst/>
                  <a:gdLst>
                    <a:gd name="T0" fmla="*/ 96 w 236"/>
                    <a:gd name="T1" fmla="*/ 0 h 720"/>
                    <a:gd name="T2" fmla="*/ 236 w 236"/>
                    <a:gd name="T3" fmla="*/ 492 h 720"/>
                    <a:gd name="T4" fmla="*/ 0 w 236"/>
                    <a:gd name="T5" fmla="*/ 720 h 720"/>
                    <a:gd name="T6" fmla="*/ 25 w 236"/>
                    <a:gd name="T7" fmla="*/ 521 h 720"/>
                    <a:gd name="T8" fmla="*/ 96 w 236"/>
                    <a:gd name="T9" fmla="*/ 0 h 7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6"/>
                    <a:gd name="T16" fmla="*/ 0 h 720"/>
                    <a:gd name="T17" fmla="*/ 236 w 236"/>
                    <a:gd name="T18" fmla="*/ 720 h 7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6" h="720">
                      <a:moveTo>
                        <a:pt x="96" y="0"/>
                      </a:moveTo>
                      <a:lnTo>
                        <a:pt x="236" y="492"/>
                      </a:lnTo>
                      <a:lnTo>
                        <a:pt x="0" y="720"/>
                      </a:lnTo>
                      <a:lnTo>
                        <a:pt x="25" y="521"/>
                      </a:lnTo>
                      <a:lnTo>
                        <a:pt x="96" y="0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2266" name="Line 66"/>
                <p:cNvSpPr>
                  <a:spLocks noChangeShapeType="1"/>
                </p:cNvSpPr>
                <p:nvPr/>
              </p:nvSpPr>
              <p:spPr bwMode="auto">
                <a:xfrm>
                  <a:off x="2304" y="3072"/>
                  <a:ext cx="144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2267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2208" y="3552"/>
                  <a:ext cx="24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2268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2208" y="3072"/>
                  <a:ext cx="96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52236" name="Text Box 69"/>
          <p:cNvSpPr txBox="1">
            <a:spLocks noChangeArrowheads="1"/>
          </p:cNvSpPr>
          <p:nvPr/>
        </p:nvSpPr>
        <p:spPr bwMode="auto">
          <a:xfrm>
            <a:off x="6686550" y="6459538"/>
            <a:ext cx="347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B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52237" name="Group 70"/>
          <p:cNvGrpSpPr>
            <a:grpSpLocks/>
          </p:cNvGrpSpPr>
          <p:nvPr/>
        </p:nvGrpSpPr>
        <p:grpSpPr bwMode="auto">
          <a:xfrm>
            <a:off x="5715000" y="3779838"/>
            <a:ext cx="3124200" cy="2679700"/>
            <a:chOff x="3600" y="2381"/>
            <a:chExt cx="1968" cy="1688"/>
          </a:xfrm>
        </p:grpSpPr>
        <p:grpSp>
          <p:nvGrpSpPr>
            <p:cNvPr id="52240" name="Group 71"/>
            <p:cNvGrpSpPr>
              <a:grpSpLocks/>
            </p:cNvGrpSpPr>
            <p:nvPr/>
          </p:nvGrpSpPr>
          <p:grpSpPr bwMode="auto">
            <a:xfrm>
              <a:off x="3819" y="2603"/>
              <a:ext cx="1530" cy="1466"/>
              <a:chOff x="624" y="816"/>
              <a:chExt cx="1680" cy="1584"/>
            </a:xfrm>
          </p:grpSpPr>
          <p:sp>
            <p:nvSpPr>
              <p:cNvPr id="52252" name="Line 72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432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2253" name="Line 73"/>
              <p:cNvSpPr>
                <a:spLocks noChangeShapeType="1"/>
              </p:cNvSpPr>
              <p:nvPr/>
            </p:nvSpPr>
            <p:spPr bwMode="auto">
              <a:xfrm flipV="1">
                <a:off x="1056" y="1872"/>
                <a:ext cx="1248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2254" name="Line 74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16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2255" name="Line 75"/>
              <p:cNvSpPr>
                <a:spLocks noChangeShapeType="1"/>
              </p:cNvSpPr>
              <p:nvPr/>
            </p:nvSpPr>
            <p:spPr bwMode="auto">
              <a:xfrm flipV="1">
                <a:off x="624" y="816"/>
                <a:ext cx="864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2256" name="Line 76"/>
              <p:cNvSpPr>
                <a:spLocks noChangeShapeType="1"/>
              </p:cNvSpPr>
              <p:nvPr/>
            </p:nvSpPr>
            <p:spPr bwMode="auto">
              <a:xfrm flipV="1">
                <a:off x="1056" y="816"/>
                <a:ext cx="432" cy="15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2257" name="Line 77"/>
              <p:cNvSpPr>
                <a:spLocks noChangeShapeType="1"/>
              </p:cNvSpPr>
              <p:nvPr/>
            </p:nvSpPr>
            <p:spPr bwMode="auto">
              <a:xfrm flipH="1" flipV="1">
                <a:off x="1488" y="816"/>
                <a:ext cx="816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  <p:sp>
          <p:nvSpPr>
            <p:cNvPr id="52241" name="Text Box 78"/>
            <p:cNvSpPr txBox="1">
              <a:spLocks noChangeArrowheads="1"/>
            </p:cNvSpPr>
            <p:nvPr/>
          </p:nvSpPr>
          <p:spPr bwMode="auto">
            <a:xfrm>
              <a:off x="3600" y="3536"/>
              <a:ext cx="1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A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sp>
          <p:nvSpPr>
            <p:cNvPr id="52242" name="Text Box 79"/>
            <p:cNvSpPr txBox="1">
              <a:spLocks noChangeArrowheads="1"/>
            </p:cNvSpPr>
            <p:nvPr/>
          </p:nvSpPr>
          <p:spPr bwMode="auto">
            <a:xfrm>
              <a:off x="4562" y="2381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S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sp>
          <p:nvSpPr>
            <p:cNvPr id="52243" name="Text Box 80"/>
            <p:cNvSpPr txBox="1">
              <a:spLocks noChangeArrowheads="1"/>
            </p:cNvSpPr>
            <p:nvPr/>
          </p:nvSpPr>
          <p:spPr bwMode="auto">
            <a:xfrm>
              <a:off x="5349" y="3492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C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52244" name="Group 81"/>
            <p:cNvGrpSpPr>
              <a:grpSpLocks/>
            </p:cNvGrpSpPr>
            <p:nvPr/>
          </p:nvGrpSpPr>
          <p:grpSpPr bwMode="auto">
            <a:xfrm>
              <a:off x="4825" y="3767"/>
              <a:ext cx="249" cy="250"/>
              <a:chOff x="2064" y="3744"/>
              <a:chExt cx="274" cy="270"/>
            </a:xfrm>
          </p:grpSpPr>
          <p:sp>
            <p:nvSpPr>
              <p:cNvPr id="52250" name="AutoShape 82"/>
              <p:cNvSpPr>
                <a:spLocks noChangeArrowheads="1"/>
              </p:cNvSpPr>
              <p:nvPr/>
            </p:nvSpPr>
            <p:spPr bwMode="auto">
              <a:xfrm>
                <a:off x="2064" y="3744"/>
                <a:ext cx="48" cy="48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uk-UA" altLang="uk-UA"/>
              </a:p>
            </p:txBody>
          </p:sp>
          <p:sp>
            <p:nvSpPr>
              <p:cNvPr id="52251" name="Text Box 83"/>
              <p:cNvSpPr txBox="1">
                <a:spLocks noChangeArrowheads="1"/>
              </p:cNvSpPr>
              <p:nvPr/>
            </p:nvSpPr>
            <p:spPr bwMode="auto">
              <a:xfrm>
                <a:off x="2065" y="3744"/>
                <a:ext cx="273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M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2245" name="Group 84"/>
            <p:cNvGrpSpPr>
              <a:grpSpLocks/>
            </p:cNvGrpSpPr>
            <p:nvPr/>
          </p:nvGrpSpPr>
          <p:grpSpPr bwMode="auto">
            <a:xfrm>
              <a:off x="4560" y="3072"/>
              <a:ext cx="384" cy="720"/>
              <a:chOff x="4560" y="3072"/>
              <a:chExt cx="384" cy="720"/>
            </a:xfrm>
          </p:grpSpPr>
          <p:sp>
            <p:nvSpPr>
              <p:cNvPr id="52246" name="Freeform 85"/>
              <p:cNvSpPr>
                <a:spLocks/>
              </p:cNvSpPr>
              <p:nvPr/>
            </p:nvSpPr>
            <p:spPr bwMode="auto">
              <a:xfrm>
                <a:off x="4562" y="3072"/>
                <a:ext cx="380" cy="720"/>
              </a:xfrm>
              <a:custGeom>
                <a:avLst/>
                <a:gdLst>
                  <a:gd name="T0" fmla="*/ 380 w 380"/>
                  <a:gd name="T1" fmla="*/ 0 h 720"/>
                  <a:gd name="T2" fmla="*/ 311 w 380"/>
                  <a:gd name="T3" fmla="*/ 567 h 720"/>
                  <a:gd name="T4" fmla="*/ 284 w 380"/>
                  <a:gd name="T5" fmla="*/ 720 h 720"/>
                  <a:gd name="T6" fmla="*/ 0 w 380"/>
                  <a:gd name="T7" fmla="*/ 521 h 720"/>
                  <a:gd name="T8" fmla="*/ 380 w 38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0"/>
                  <a:gd name="T16" fmla="*/ 0 h 720"/>
                  <a:gd name="T17" fmla="*/ 380 w 380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0" h="720">
                    <a:moveTo>
                      <a:pt x="380" y="0"/>
                    </a:moveTo>
                    <a:lnTo>
                      <a:pt x="311" y="567"/>
                    </a:lnTo>
                    <a:lnTo>
                      <a:pt x="284" y="720"/>
                    </a:lnTo>
                    <a:lnTo>
                      <a:pt x="0" y="521"/>
                    </a:lnTo>
                    <a:lnTo>
                      <a:pt x="380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2247" name="Line 86"/>
              <p:cNvSpPr>
                <a:spLocks noChangeShapeType="1"/>
              </p:cNvSpPr>
              <p:nvPr/>
            </p:nvSpPr>
            <p:spPr bwMode="auto">
              <a:xfrm flipH="1">
                <a:off x="4560" y="3072"/>
                <a:ext cx="38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2248" name="Line 87"/>
              <p:cNvSpPr>
                <a:spLocks noChangeShapeType="1"/>
              </p:cNvSpPr>
              <p:nvPr/>
            </p:nvSpPr>
            <p:spPr bwMode="auto">
              <a:xfrm>
                <a:off x="4560" y="3600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2249" name="Line 88"/>
              <p:cNvSpPr>
                <a:spLocks noChangeShapeType="1"/>
              </p:cNvSpPr>
              <p:nvPr/>
            </p:nvSpPr>
            <p:spPr bwMode="auto">
              <a:xfrm flipH="1">
                <a:off x="4848" y="3072"/>
                <a:ext cx="9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  <p:sp>
        <p:nvSpPr>
          <p:cNvPr id="52238" name="Text Box 89"/>
          <p:cNvSpPr txBox="1">
            <a:spLocks noChangeArrowheads="1"/>
          </p:cNvSpPr>
          <p:nvPr/>
        </p:nvSpPr>
        <p:spPr bwMode="auto">
          <a:xfrm>
            <a:off x="304800" y="533400"/>
            <a:ext cx="861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/>
              <a:t>3</a:t>
            </a:r>
            <a:r>
              <a:rPr lang="ru-RU" altLang="uk-UA" sz="2000"/>
              <a:t>.</a:t>
            </a:r>
            <a:r>
              <a:rPr lang="uk-UA" altLang="uk-UA" sz="2000"/>
              <a:t> На якому малюнку зображено переріз тетраедра площиною, яка проходить через точку </a:t>
            </a:r>
            <a:r>
              <a:rPr lang="ru-RU" altLang="uk-UA" sz="2000"/>
              <a:t>М </a:t>
            </a:r>
            <a:r>
              <a:rPr lang="uk-UA" altLang="uk-UA" sz="2000"/>
              <a:t>і паралельна грані</a:t>
            </a:r>
            <a:r>
              <a:rPr lang="ru-RU" altLang="uk-UA" sz="2000"/>
              <a:t> </a:t>
            </a:r>
            <a:r>
              <a:rPr lang="en-US" altLang="uk-UA" sz="2000"/>
              <a:t>SA</a:t>
            </a:r>
            <a:r>
              <a:rPr lang="ru-RU" altLang="uk-UA" sz="2000"/>
              <a:t>В?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476375" y="0"/>
            <a:ext cx="6624638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uk-UA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Дайте відповіді на питання тесту</a:t>
            </a:r>
            <a:endParaRPr lang="ru-RU" altLang="uk-UA" b="1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228782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1</a:t>
            </a:r>
          </a:p>
        </p:txBody>
      </p:sp>
      <p:sp>
        <p:nvSpPr>
          <p:cNvPr id="5325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3</a:t>
            </a:r>
          </a:p>
        </p:txBody>
      </p:sp>
      <p:sp>
        <p:nvSpPr>
          <p:cNvPr id="5325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2</a:t>
            </a:r>
          </a:p>
        </p:txBody>
      </p:sp>
      <p:sp>
        <p:nvSpPr>
          <p:cNvPr id="53253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4</a:t>
            </a:r>
          </a:p>
        </p:txBody>
      </p:sp>
      <p:sp>
        <p:nvSpPr>
          <p:cNvPr id="53254" name="Text Box 8"/>
          <p:cNvSpPr txBox="1">
            <a:spLocks noChangeArrowheads="1"/>
          </p:cNvSpPr>
          <p:nvPr/>
        </p:nvSpPr>
        <p:spPr bwMode="auto">
          <a:xfrm>
            <a:off x="2822575" y="1066800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S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53255" name="Group 9"/>
          <p:cNvGrpSpPr>
            <a:grpSpLocks/>
          </p:cNvGrpSpPr>
          <p:nvPr/>
        </p:nvGrpSpPr>
        <p:grpSpPr bwMode="auto">
          <a:xfrm>
            <a:off x="1295400" y="1447800"/>
            <a:ext cx="3124200" cy="2725738"/>
            <a:chOff x="816" y="894"/>
            <a:chExt cx="1968" cy="1717"/>
          </a:xfrm>
        </p:grpSpPr>
        <p:sp>
          <p:nvSpPr>
            <p:cNvPr id="53319" name="Text Box 10"/>
            <p:cNvSpPr txBox="1">
              <a:spLocks noChangeArrowheads="1"/>
            </p:cNvSpPr>
            <p:nvPr/>
          </p:nvSpPr>
          <p:spPr bwMode="auto">
            <a:xfrm>
              <a:off x="1428" y="2360"/>
              <a:ext cx="219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B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53320" name="Group 11"/>
            <p:cNvGrpSpPr>
              <a:grpSpLocks/>
            </p:cNvGrpSpPr>
            <p:nvPr/>
          </p:nvGrpSpPr>
          <p:grpSpPr bwMode="auto">
            <a:xfrm>
              <a:off x="816" y="894"/>
              <a:ext cx="1968" cy="1466"/>
              <a:chOff x="816" y="894"/>
              <a:chExt cx="1968" cy="1466"/>
            </a:xfrm>
          </p:grpSpPr>
          <p:sp>
            <p:nvSpPr>
              <p:cNvPr id="53321" name="Line 12"/>
              <p:cNvSpPr>
                <a:spLocks noChangeShapeType="1"/>
              </p:cNvSpPr>
              <p:nvPr/>
            </p:nvSpPr>
            <p:spPr bwMode="auto">
              <a:xfrm flipV="1">
                <a:off x="1680" y="1344"/>
                <a:ext cx="48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3322" name="Freeform 13"/>
              <p:cNvSpPr>
                <a:spLocks/>
              </p:cNvSpPr>
              <p:nvPr/>
            </p:nvSpPr>
            <p:spPr bwMode="auto">
              <a:xfrm>
                <a:off x="1682" y="1344"/>
                <a:ext cx="478" cy="720"/>
              </a:xfrm>
              <a:custGeom>
                <a:avLst/>
                <a:gdLst>
                  <a:gd name="T0" fmla="*/ 478 w 478"/>
                  <a:gd name="T1" fmla="*/ 0 h 720"/>
                  <a:gd name="T2" fmla="*/ 478 w 478"/>
                  <a:gd name="T3" fmla="*/ 528 h 720"/>
                  <a:gd name="T4" fmla="*/ 382 w 478"/>
                  <a:gd name="T5" fmla="*/ 720 h 720"/>
                  <a:gd name="T6" fmla="*/ 0 w 478"/>
                  <a:gd name="T7" fmla="*/ 539 h 720"/>
                  <a:gd name="T8" fmla="*/ 478 w 478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8"/>
                  <a:gd name="T16" fmla="*/ 0 h 720"/>
                  <a:gd name="T17" fmla="*/ 478 w 478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8" h="720">
                    <a:moveTo>
                      <a:pt x="478" y="0"/>
                    </a:moveTo>
                    <a:lnTo>
                      <a:pt x="478" y="528"/>
                    </a:lnTo>
                    <a:lnTo>
                      <a:pt x="382" y="720"/>
                    </a:lnTo>
                    <a:lnTo>
                      <a:pt x="0" y="539"/>
                    </a:lnTo>
                    <a:lnTo>
                      <a:pt x="478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3323" name="Line 14"/>
              <p:cNvSpPr>
                <a:spLocks noChangeShapeType="1"/>
              </p:cNvSpPr>
              <p:nvPr/>
            </p:nvSpPr>
            <p:spPr bwMode="auto">
              <a:xfrm>
                <a:off x="1035" y="1871"/>
                <a:ext cx="393" cy="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3324" name="Line 15"/>
              <p:cNvSpPr>
                <a:spLocks noChangeShapeType="1"/>
              </p:cNvSpPr>
              <p:nvPr/>
            </p:nvSpPr>
            <p:spPr bwMode="auto">
              <a:xfrm flipV="1">
                <a:off x="1428" y="1871"/>
                <a:ext cx="1137" cy="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3325" name="Line 16"/>
              <p:cNvSpPr>
                <a:spLocks noChangeShapeType="1"/>
              </p:cNvSpPr>
              <p:nvPr/>
            </p:nvSpPr>
            <p:spPr bwMode="auto">
              <a:xfrm>
                <a:off x="1035" y="1871"/>
                <a:ext cx="15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3326" name="Line 17"/>
              <p:cNvSpPr>
                <a:spLocks noChangeShapeType="1"/>
              </p:cNvSpPr>
              <p:nvPr/>
            </p:nvSpPr>
            <p:spPr bwMode="auto">
              <a:xfrm flipV="1">
                <a:off x="1035" y="894"/>
                <a:ext cx="787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3327" name="Line 18"/>
              <p:cNvSpPr>
                <a:spLocks noChangeShapeType="1"/>
              </p:cNvSpPr>
              <p:nvPr/>
            </p:nvSpPr>
            <p:spPr bwMode="auto">
              <a:xfrm flipV="1">
                <a:off x="1428" y="894"/>
                <a:ext cx="394" cy="14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3328" name="Line 19"/>
              <p:cNvSpPr>
                <a:spLocks noChangeShapeType="1"/>
              </p:cNvSpPr>
              <p:nvPr/>
            </p:nvSpPr>
            <p:spPr bwMode="auto">
              <a:xfrm flipH="1" flipV="1">
                <a:off x="1822" y="894"/>
                <a:ext cx="743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3329" name="Text Box 20"/>
              <p:cNvSpPr txBox="1">
                <a:spLocks noChangeArrowheads="1"/>
              </p:cNvSpPr>
              <p:nvPr/>
            </p:nvSpPr>
            <p:spPr bwMode="auto">
              <a:xfrm>
                <a:off x="816" y="1827"/>
                <a:ext cx="1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A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53330" name="Text Box 21"/>
              <p:cNvSpPr txBox="1">
                <a:spLocks noChangeArrowheads="1"/>
              </p:cNvSpPr>
              <p:nvPr/>
            </p:nvSpPr>
            <p:spPr bwMode="auto">
              <a:xfrm>
                <a:off x="2565" y="1783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C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3331" name="Group 22"/>
              <p:cNvGrpSpPr>
                <a:grpSpLocks/>
              </p:cNvGrpSpPr>
              <p:nvPr/>
            </p:nvGrpSpPr>
            <p:grpSpPr bwMode="auto">
              <a:xfrm>
                <a:off x="2041" y="2058"/>
                <a:ext cx="249" cy="250"/>
                <a:chOff x="2064" y="3744"/>
                <a:chExt cx="274" cy="270"/>
              </a:xfrm>
            </p:grpSpPr>
            <p:sp>
              <p:nvSpPr>
                <p:cNvPr id="53335" name="AutoShape 23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5333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53332" name="Line 25"/>
              <p:cNvSpPr>
                <a:spLocks noChangeShapeType="1"/>
              </p:cNvSpPr>
              <p:nvPr/>
            </p:nvSpPr>
            <p:spPr bwMode="auto">
              <a:xfrm>
                <a:off x="1680" y="1872"/>
                <a:ext cx="38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3333" name="Line 26"/>
              <p:cNvSpPr>
                <a:spLocks noChangeShapeType="1"/>
              </p:cNvSpPr>
              <p:nvPr/>
            </p:nvSpPr>
            <p:spPr bwMode="auto">
              <a:xfrm flipV="1">
                <a:off x="2064" y="1872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3334" name="Line 27"/>
              <p:cNvSpPr>
                <a:spLocks noChangeShapeType="1"/>
              </p:cNvSpPr>
              <p:nvPr/>
            </p:nvSpPr>
            <p:spPr bwMode="auto">
              <a:xfrm flipV="1">
                <a:off x="2160" y="1344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  <p:sp>
        <p:nvSpPr>
          <p:cNvPr id="53256" name="Text Box 28"/>
          <p:cNvSpPr txBox="1">
            <a:spLocks noChangeArrowheads="1"/>
          </p:cNvSpPr>
          <p:nvPr/>
        </p:nvSpPr>
        <p:spPr bwMode="auto">
          <a:xfrm>
            <a:off x="6708775" y="990600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S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53257" name="Group 29"/>
          <p:cNvGrpSpPr>
            <a:grpSpLocks/>
          </p:cNvGrpSpPr>
          <p:nvPr/>
        </p:nvGrpSpPr>
        <p:grpSpPr bwMode="auto">
          <a:xfrm>
            <a:off x="5181600" y="1343025"/>
            <a:ext cx="3124200" cy="2725738"/>
            <a:chOff x="3264" y="846"/>
            <a:chExt cx="1968" cy="1717"/>
          </a:xfrm>
        </p:grpSpPr>
        <p:sp>
          <p:nvSpPr>
            <p:cNvPr id="53301" name="Text Box 30"/>
            <p:cNvSpPr txBox="1">
              <a:spLocks noChangeArrowheads="1"/>
            </p:cNvSpPr>
            <p:nvPr/>
          </p:nvSpPr>
          <p:spPr bwMode="auto">
            <a:xfrm>
              <a:off x="3264" y="1779"/>
              <a:ext cx="1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A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53302" name="Group 31"/>
            <p:cNvGrpSpPr>
              <a:grpSpLocks/>
            </p:cNvGrpSpPr>
            <p:nvPr/>
          </p:nvGrpSpPr>
          <p:grpSpPr bwMode="auto">
            <a:xfrm>
              <a:off x="3483" y="846"/>
              <a:ext cx="1749" cy="1717"/>
              <a:chOff x="3483" y="846"/>
              <a:chExt cx="1749" cy="1717"/>
            </a:xfrm>
          </p:grpSpPr>
          <p:grpSp>
            <p:nvGrpSpPr>
              <p:cNvPr id="53303" name="Group 32"/>
              <p:cNvGrpSpPr>
                <a:grpSpLocks/>
              </p:cNvGrpSpPr>
              <p:nvPr/>
            </p:nvGrpSpPr>
            <p:grpSpPr bwMode="auto">
              <a:xfrm>
                <a:off x="3483" y="846"/>
                <a:ext cx="1530" cy="1466"/>
                <a:chOff x="624" y="816"/>
                <a:chExt cx="1680" cy="1584"/>
              </a:xfrm>
            </p:grpSpPr>
            <p:sp>
              <p:nvSpPr>
                <p:cNvPr id="53313" name="Line 33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432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3314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056" y="1872"/>
                  <a:ext cx="1248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3315" name="Line 35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16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3316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624" y="816"/>
                  <a:ext cx="864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3317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1056" y="816"/>
                  <a:ext cx="432" cy="15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3318" name="Line 38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816"/>
                  <a:ext cx="816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53304" name="Text Box 39"/>
              <p:cNvSpPr txBox="1">
                <a:spLocks noChangeArrowheads="1"/>
              </p:cNvSpPr>
              <p:nvPr/>
            </p:nvSpPr>
            <p:spPr bwMode="auto">
              <a:xfrm>
                <a:off x="5013" y="1735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C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53305" name="Text Box 40"/>
              <p:cNvSpPr txBox="1">
                <a:spLocks noChangeArrowheads="1"/>
              </p:cNvSpPr>
              <p:nvPr/>
            </p:nvSpPr>
            <p:spPr bwMode="auto">
              <a:xfrm>
                <a:off x="3876" y="2312"/>
                <a:ext cx="219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B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3306" name="Group 41"/>
              <p:cNvGrpSpPr>
                <a:grpSpLocks/>
              </p:cNvGrpSpPr>
              <p:nvPr/>
            </p:nvGrpSpPr>
            <p:grpSpPr bwMode="auto">
              <a:xfrm>
                <a:off x="4489" y="2010"/>
                <a:ext cx="249" cy="250"/>
                <a:chOff x="2064" y="3744"/>
                <a:chExt cx="274" cy="270"/>
              </a:xfrm>
            </p:grpSpPr>
            <p:sp>
              <p:nvSpPr>
                <p:cNvPr id="53311" name="AutoShape 42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53312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3307" name="Group 44"/>
              <p:cNvGrpSpPr>
                <a:grpSpLocks/>
              </p:cNvGrpSpPr>
              <p:nvPr/>
            </p:nvGrpSpPr>
            <p:grpSpPr bwMode="auto">
              <a:xfrm>
                <a:off x="4128" y="1296"/>
                <a:ext cx="870" cy="738"/>
                <a:chOff x="4128" y="1296"/>
                <a:chExt cx="870" cy="738"/>
              </a:xfrm>
            </p:grpSpPr>
            <p:sp>
              <p:nvSpPr>
                <p:cNvPr id="53308" name="Freeform 45"/>
                <p:cNvSpPr>
                  <a:spLocks/>
                </p:cNvSpPr>
                <p:nvPr/>
              </p:nvSpPr>
              <p:spPr bwMode="auto">
                <a:xfrm>
                  <a:off x="4128" y="1308"/>
                  <a:ext cx="870" cy="726"/>
                </a:xfrm>
                <a:custGeom>
                  <a:avLst/>
                  <a:gdLst>
                    <a:gd name="T0" fmla="*/ 480 w 870"/>
                    <a:gd name="T1" fmla="*/ 0 h 726"/>
                    <a:gd name="T2" fmla="*/ 870 w 870"/>
                    <a:gd name="T3" fmla="*/ 510 h 726"/>
                    <a:gd name="T4" fmla="*/ 390 w 870"/>
                    <a:gd name="T5" fmla="*/ 726 h 726"/>
                    <a:gd name="T6" fmla="*/ 0 w 870"/>
                    <a:gd name="T7" fmla="*/ 527 h 726"/>
                    <a:gd name="T8" fmla="*/ 480 w 870"/>
                    <a:gd name="T9" fmla="*/ 0 h 7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70"/>
                    <a:gd name="T16" fmla="*/ 0 h 726"/>
                    <a:gd name="T17" fmla="*/ 870 w 870"/>
                    <a:gd name="T18" fmla="*/ 726 h 7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70" h="726">
                      <a:moveTo>
                        <a:pt x="480" y="0"/>
                      </a:moveTo>
                      <a:lnTo>
                        <a:pt x="870" y="510"/>
                      </a:lnTo>
                      <a:lnTo>
                        <a:pt x="390" y="726"/>
                      </a:lnTo>
                      <a:lnTo>
                        <a:pt x="0" y="527"/>
                      </a:lnTo>
                      <a:lnTo>
                        <a:pt x="480" y="0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3309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4128" y="1296"/>
                  <a:ext cx="480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3310" name="Line 47"/>
                <p:cNvSpPr>
                  <a:spLocks noChangeShapeType="1"/>
                </p:cNvSpPr>
                <p:nvPr/>
              </p:nvSpPr>
              <p:spPr bwMode="auto">
                <a:xfrm>
                  <a:off x="4128" y="1824"/>
                  <a:ext cx="336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53258" name="Text Box 48"/>
          <p:cNvSpPr txBox="1">
            <a:spLocks noChangeArrowheads="1"/>
          </p:cNvSpPr>
          <p:nvPr/>
        </p:nvSpPr>
        <p:spPr bwMode="auto">
          <a:xfrm>
            <a:off x="2495550" y="6459538"/>
            <a:ext cx="347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B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53259" name="Group 49"/>
          <p:cNvGrpSpPr>
            <a:grpSpLocks/>
          </p:cNvGrpSpPr>
          <p:nvPr/>
        </p:nvGrpSpPr>
        <p:grpSpPr bwMode="auto">
          <a:xfrm>
            <a:off x="1524000" y="3779838"/>
            <a:ext cx="3124200" cy="2679700"/>
            <a:chOff x="960" y="2381"/>
            <a:chExt cx="1968" cy="1688"/>
          </a:xfrm>
        </p:grpSpPr>
        <p:sp>
          <p:nvSpPr>
            <p:cNvPr id="53282" name="Text Box 50"/>
            <p:cNvSpPr txBox="1">
              <a:spLocks noChangeArrowheads="1"/>
            </p:cNvSpPr>
            <p:nvPr/>
          </p:nvSpPr>
          <p:spPr bwMode="auto">
            <a:xfrm>
              <a:off x="2709" y="3492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C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53283" name="Group 51"/>
            <p:cNvGrpSpPr>
              <a:grpSpLocks/>
            </p:cNvGrpSpPr>
            <p:nvPr/>
          </p:nvGrpSpPr>
          <p:grpSpPr bwMode="auto">
            <a:xfrm>
              <a:off x="960" y="2381"/>
              <a:ext cx="1749" cy="1688"/>
              <a:chOff x="960" y="2381"/>
              <a:chExt cx="1749" cy="1688"/>
            </a:xfrm>
          </p:grpSpPr>
          <p:grpSp>
            <p:nvGrpSpPr>
              <p:cNvPr id="53284" name="Group 52"/>
              <p:cNvGrpSpPr>
                <a:grpSpLocks/>
              </p:cNvGrpSpPr>
              <p:nvPr/>
            </p:nvGrpSpPr>
            <p:grpSpPr bwMode="auto">
              <a:xfrm>
                <a:off x="1179" y="2603"/>
                <a:ext cx="1530" cy="1466"/>
                <a:chOff x="624" y="816"/>
                <a:chExt cx="1680" cy="1584"/>
              </a:xfrm>
            </p:grpSpPr>
            <p:sp>
              <p:nvSpPr>
                <p:cNvPr id="53295" name="Line 53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432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3296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056" y="1872"/>
                  <a:ext cx="1248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3297" name="Line 55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16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3298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624" y="816"/>
                  <a:ext cx="864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3299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056" y="816"/>
                  <a:ext cx="432" cy="15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3300" name="Line 58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816"/>
                  <a:ext cx="816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53285" name="Text Box 59"/>
              <p:cNvSpPr txBox="1">
                <a:spLocks noChangeArrowheads="1"/>
              </p:cNvSpPr>
              <p:nvPr/>
            </p:nvSpPr>
            <p:spPr bwMode="auto">
              <a:xfrm>
                <a:off x="960" y="3536"/>
                <a:ext cx="1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A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53286" name="Text Box 60"/>
              <p:cNvSpPr txBox="1">
                <a:spLocks noChangeArrowheads="1"/>
              </p:cNvSpPr>
              <p:nvPr/>
            </p:nvSpPr>
            <p:spPr bwMode="auto">
              <a:xfrm>
                <a:off x="1922" y="2381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S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3287" name="Group 61"/>
              <p:cNvGrpSpPr>
                <a:grpSpLocks/>
              </p:cNvGrpSpPr>
              <p:nvPr/>
            </p:nvGrpSpPr>
            <p:grpSpPr bwMode="auto">
              <a:xfrm>
                <a:off x="2185" y="3767"/>
                <a:ext cx="249" cy="250"/>
                <a:chOff x="2064" y="3744"/>
                <a:chExt cx="274" cy="270"/>
              </a:xfrm>
            </p:grpSpPr>
            <p:sp>
              <p:nvSpPr>
                <p:cNvPr id="53293" name="AutoShape 62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53294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3288" name="Group 64"/>
              <p:cNvGrpSpPr>
                <a:grpSpLocks/>
              </p:cNvGrpSpPr>
              <p:nvPr/>
            </p:nvGrpSpPr>
            <p:grpSpPr bwMode="auto">
              <a:xfrm>
                <a:off x="2206" y="3072"/>
                <a:ext cx="242" cy="720"/>
                <a:chOff x="2206" y="3072"/>
                <a:chExt cx="242" cy="720"/>
              </a:xfrm>
            </p:grpSpPr>
            <p:sp>
              <p:nvSpPr>
                <p:cNvPr id="53289" name="Freeform 65"/>
                <p:cNvSpPr>
                  <a:spLocks/>
                </p:cNvSpPr>
                <p:nvPr/>
              </p:nvSpPr>
              <p:spPr bwMode="auto">
                <a:xfrm>
                  <a:off x="2206" y="3072"/>
                  <a:ext cx="236" cy="720"/>
                </a:xfrm>
                <a:custGeom>
                  <a:avLst/>
                  <a:gdLst>
                    <a:gd name="T0" fmla="*/ 96 w 236"/>
                    <a:gd name="T1" fmla="*/ 0 h 720"/>
                    <a:gd name="T2" fmla="*/ 236 w 236"/>
                    <a:gd name="T3" fmla="*/ 492 h 720"/>
                    <a:gd name="T4" fmla="*/ 0 w 236"/>
                    <a:gd name="T5" fmla="*/ 720 h 720"/>
                    <a:gd name="T6" fmla="*/ 25 w 236"/>
                    <a:gd name="T7" fmla="*/ 521 h 720"/>
                    <a:gd name="T8" fmla="*/ 96 w 236"/>
                    <a:gd name="T9" fmla="*/ 0 h 7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6"/>
                    <a:gd name="T16" fmla="*/ 0 h 720"/>
                    <a:gd name="T17" fmla="*/ 236 w 236"/>
                    <a:gd name="T18" fmla="*/ 720 h 7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6" h="720">
                      <a:moveTo>
                        <a:pt x="96" y="0"/>
                      </a:moveTo>
                      <a:lnTo>
                        <a:pt x="236" y="492"/>
                      </a:lnTo>
                      <a:lnTo>
                        <a:pt x="0" y="720"/>
                      </a:lnTo>
                      <a:lnTo>
                        <a:pt x="25" y="521"/>
                      </a:lnTo>
                      <a:lnTo>
                        <a:pt x="96" y="0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3290" name="Line 66"/>
                <p:cNvSpPr>
                  <a:spLocks noChangeShapeType="1"/>
                </p:cNvSpPr>
                <p:nvPr/>
              </p:nvSpPr>
              <p:spPr bwMode="auto">
                <a:xfrm>
                  <a:off x="2304" y="3072"/>
                  <a:ext cx="144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3291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2208" y="3552"/>
                  <a:ext cx="24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3292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2208" y="3072"/>
                  <a:ext cx="96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53260" name="Text Box 69"/>
          <p:cNvSpPr txBox="1">
            <a:spLocks noChangeArrowheads="1"/>
          </p:cNvSpPr>
          <p:nvPr/>
        </p:nvSpPr>
        <p:spPr bwMode="auto">
          <a:xfrm>
            <a:off x="6686550" y="6459538"/>
            <a:ext cx="347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B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53261" name="Group 70"/>
          <p:cNvGrpSpPr>
            <a:grpSpLocks/>
          </p:cNvGrpSpPr>
          <p:nvPr/>
        </p:nvGrpSpPr>
        <p:grpSpPr bwMode="auto">
          <a:xfrm>
            <a:off x="5715000" y="3779838"/>
            <a:ext cx="3124200" cy="2679700"/>
            <a:chOff x="3600" y="2381"/>
            <a:chExt cx="1968" cy="1688"/>
          </a:xfrm>
        </p:grpSpPr>
        <p:grpSp>
          <p:nvGrpSpPr>
            <p:cNvPr id="53264" name="Group 71"/>
            <p:cNvGrpSpPr>
              <a:grpSpLocks/>
            </p:cNvGrpSpPr>
            <p:nvPr/>
          </p:nvGrpSpPr>
          <p:grpSpPr bwMode="auto">
            <a:xfrm>
              <a:off x="3819" y="2603"/>
              <a:ext cx="1530" cy="1466"/>
              <a:chOff x="624" y="816"/>
              <a:chExt cx="1680" cy="1584"/>
            </a:xfrm>
          </p:grpSpPr>
          <p:sp>
            <p:nvSpPr>
              <p:cNvPr id="53276" name="Line 72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432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3277" name="Line 73"/>
              <p:cNvSpPr>
                <a:spLocks noChangeShapeType="1"/>
              </p:cNvSpPr>
              <p:nvPr/>
            </p:nvSpPr>
            <p:spPr bwMode="auto">
              <a:xfrm flipV="1">
                <a:off x="1056" y="1872"/>
                <a:ext cx="1248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3278" name="Line 74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16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3279" name="Line 75"/>
              <p:cNvSpPr>
                <a:spLocks noChangeShapeType="1"/>
              </p:cNvSpPr>
              <p:nvPr/>
            </p:nvSpPr>
            <p:spPr bwMode="auto">
              <a:xfrm flipV="1">
                <a:off x="624" y="816"/>
                <a:ext cx="864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3280" name="Line 76"/>
              <p:cNvSpPr>
                <a:spLocks noChangeShapeType="1"/>
              </p:cNvSpPr>
              <p:nvPr/>
            </p:nvSpPr>
            <p:spPr bwMode="auto">
              <a:xfrm flipV="1">
                <a:off x="1056" y="816"/>
                <a:ext cx="432" cy="15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3281" name="Line 77"/>
              <p:cNvSpPr>
                <a:spLocks noChangeShapeType="1"/>
              </p:cNvSpPr>
              <p:nvPr/>
            </p:nvSpPr>
            <p:spPr bwMode="auto">
              <a:xfrm flipH="1" flipV="1">
                <a:off x="1488" y="816"/>
                <a:ext cx="816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  <p:sp>
          <p:nvSpPr>
            <p:cNvPr id="53265" name="Text Box 78"/>
            <p:cNvSpPr txBox="1">
              <a:spLocks noChangeArrowheads="1"/>
            </p:cNvSpPr>
            <p:nvPr/>
          </p:nvSpPr>
          <p:spPr bwMode="auto">
            <a:xfrm>
              <a:off x="3600" y="3536"/>
              <a:ext cx="1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A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sp>
          <p:nvSpPr>
            <p:cNvPr id="53266" name="Text Box 79"/>
            <p:cNvSpPr txBox="1">
              <a:spLocks noChangeArrowheads="1"/>
            </p:cNvSpPr>
            <p:nvPr/>
          </p:nvSpPr>
          <p:spPr bwMode="auto">
            <a:xfrm>
              <a:off x="4562" y="2381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S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sp>
          <p:nvSpPr>
            <p:cNvPr id="53267" name="Text Box 80"/>
            <p:cNvSpPr txBox="1">
              <a:spLocks noChangeArrowheads="1"/>
            </p:cNvSpPr>
            <p:nvPr/>
          </p:nvSpPr>
          <p:spPr bwMode="auto">
            <a:xfrm>
              <a:off x="5349" y="3492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C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53268" name="Group 81"/>
            <p:cNvGrpSpPr>
              <a:grpSpLocks/>
            </p:cNvGrpSpPr>
            <p:nvPr/>
          </p:nvGrpSpPr>
          <p:grpSpPr bwMode="auto">
            <a:xfrm>
              <a:off x="4825" y="3767"/>
              <a:ext cx="249" cy="250"/>
              <a:chOff x="2064" y="3744"/>
              <a:chExt cx="274" cy="270"/>
            </a:xfrm>
          </p:grpSpPr>
          <p:sp>
            <p:nvSpPr>
              <p:cNvPr id="53274" name="AutoShape 82"/>
              <p:cNvSpPr>
                <a:spLocks noChangeArrowheads="1"/>
              </p:cNvSpPr>
              <p:nvPr/>
            </p:nvSpPr>
            <p:spPr bwMode="auto">
              <a:xfrm>
                <a:off x="2064" y="3744"/>
                <a:ext cx="48" cy="48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uk-UA" altLang="uk-UA"/>
              </a:p>
            </p:txBody>
          </p:sp>
          <p:sp>
            <p:nvSpPr>
              <p:cNvPr id="53275" name="Text Box 83"/>
              <p:cNvSpPr txBox="1">
                <a:spLocks noChangeArrowheads="1"/>
              </p:cNvSpPr>
              <p:nvPr/>
            </p:nvSpPr>
            <p:spPr bwMode="auto">
              <a:xfrm>
                <a:off x="2065" y="3744"/>
                <a:ext cx="273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M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3269" name="Group 84"/>
            <p:cNvGrpSpPr>
              <a:grpSpLocks/>
            </p:cNvGrpSpPr>
            <p:nvPr/>
          </p:nvGrpSpPr>
          <p:grpSpPr bwMode="auto">
            <a:xfrm>
              <a:off x="4560" y="3072"/>
              <a:ext cx="384" cy="720"/>
              <a:chOff x="4560" y="3072"/>
              <a:chExt cx="384" cy="720"/>
            </a:xfrm>
          </p:grpSpPr>
          <p:sp>
            <p:nvSpPr>
              <p:cNvPr id="53270" name="Freeform 85"/>
              <p:cNvSpPr>
                <a:spLocks/>
              </p:cNvSpPr>
              <p:nvPr/>
            </p:nvSpPr>
            <p:spPr bwMode="auto">
              <a:xfrm>
                <a:off x="4562" y="3072"/>
                <a:ext cx="380" cy="720"/>
              </a:xfrm>
              <a:custGeom>
                <a:avLst/>
                <a:gdLst>
                  <a:gd name="T0" fmla="*/ 380 w 380"/>
                  <a:gd name="T1" fmla="*/ 0 h 720"/>
                  <a:gd name="T2" fmla="*/ 311 w 380"/>
                  <a:gd name="T3" fmla="*/ 567 h 720"/>
                  <a:gd name="T4" fmla="*/ 284 w 380"/>
                  <a:gd name="T5" fmla="*/ 720 h 720"/>
                  <a:gd name="T6" fmla="*/ 0 w 380"/>
                  <a:gd name="T7" fmla="*/ 521 h 720"/>
                  <a:gd name="T8" fmla="*/ 380 w 38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0"/>
                  <a:gd name="T16" fmla="*/ 0 h 720"/>
                  <a:gd name="T17" fmla="*/ 380 w 380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0" h="720">
                    <a:moveTo>
                      <a:pt x="380" y="0"/>
                    </a:moveTo>
                    <a:lnTo>
                      <a:pt x="311" y="567"/>
                    </a:lnTo>
                    <a:lnTo>
                      <a:pt x="284" y="720"/>
                    </a:lnTo>
                    <a:lnTo>
                      <a:pt x="0" y="521"/>
                    </a:lnTo>
                    <a:lnTo>
                      <a:pt x="380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3271" name="Line 86"/>
              <p:cNvSpPr>
                <a:spLocks noChangeShapeType="1"/>
              </p:cNvSpPr>
              <p:nvPr/>
            </p:nvSpPr>
            <p:spPr bwMode="auto">
              <a:xfrm flipH="1">
                <a:off x="4560" y="3072"/>
                <a:ext cx="38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3272" name="Line 87"/>
              <p:cNvSpPr>
                <a:spLocks noChangeShapeType="1"/>
              </p:cNvSpPr>
              <p:nvPr/>
            </p:nvSpPr>
            <p:spPr bwMode="auto">
              <a:xfrm>
                <a:off x="4560" y="3600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3273" name="Line 88"/>
              <p:cNvSpPr>
                <a:spLocks noChangeShapeType="1"/>
              </p:cNvSpPr>
              <p:nvPr/>
            </p:nvSpPr>
            <p:spPr bwMode="auto">
              <a:xfrm flipH="1">
                <a:off x="4848" y="3072"/>
                <a:ext cx="9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  <p:sp>
        <p:nvSpPr>
          <p:cNvPr id="53262" name="Text Box 89"/>
          <p:cNvSpPr txBox="1">
            <a:spLocks noChangeArrowheads="1"/>
          </p:cNvSpPr>
          <p:nvPr/>
        </p:nvSpPr>
        <p:spPr bwMode="auto">
          <a:xfrm>
            <a:off x="395288" y="549275"/>
            <a:ext cx="85391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/>
              <a:t>3</a:t>
            </a:r>
            <a:r>
              <a:rPr lang="uk-UA" altLang="uk-UA" sz="2000"/>
              <a:t> На якому малюнку зображено переріз тетраедра площиною, яка проходить через точку </a:t>
            </a:r>
            <a:r>
              <a:rPr lang="ru-RU" altLang="uk-UA" sz="2000"/>
              <a:t>М </a:t>
            </a:r>
            <a:r>
              <a:rPr lang="uk-UA" altLang="uk-UA" sz="2000"/>
              <a:t>і паралельна грані</a:t>
            </a:r>
            <a:r>
              <a:rPr lang="ru-RU" altLang="uk-UA" sz="2000"/>
              <a:t> </a:t>
            </a:r>
            <a:r>
              <a:rPr lang="en-US" altLang="uk-UA" sz="2000"/>
              <a:t>SA</a:t>
            </a:r>
            <a:r>
              <a:rPr lang="ru-RU" altLang="uk-UA" sz="2000"/>
              <a:t>В?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619250" y="188913"/>
            <a:ext cx="6624638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uk-UA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Дайте відповіді на питання тесту</a:t>
            </a:r>
            <a:endParaRPr lang="ru-RU" altLang="uk-UA" b="1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656621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1905000" y="152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uk-UA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Дайте відповіді на питання тесту</a:t>
            </a:r>
            <a:endParaRPr lang="ru-RU" altLang="uk-UA" b="1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427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1</a:t>
            </a:r>
          </a:p>
        </p:txBody>
      </p:sp>
      <p:sp>
        <p:nvSpPr>
          <p:cNvPr id="5427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3</a:t>
            </a:r>
          </a:p>
        </p:txBody>
      </p:sp>
      <p:sp>
        <p:nvSpPr>
          <p:cNvPr id="54277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18288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2</a:t>
            </a:r>
          </a:p>
        </p:txBody>
      </p:sp>
      <p:sp>
        <p:nvSpPr>
          <p:cNvPr id="54278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4648200"/>
            <a:ext cx="457200" cy="457200"/>
          </a:xfrm>
          <a:prstGeom prst="actionButtonBlank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uk-UA" b="1" i="1"/>
              <a:t>4</a:t>
            </a:r>
          </a:p>
        </p:txBody>
      </p:sp>
      <p:sp>
        <p:nvSpPr>
          <p:cNvPr id="54279" name="Text Box 8"/>
          <p:cNvSpPr txBox="1">
            <a:spLocks noChangeArrowheads="1"/>
          </p:cNvSpPr>
          <p:nvPr/>
        </p:nvSpPr>
        <p:spPr bwMode="auto">
          <a:xfrm>
            <a:off x="2822575" y="1066800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S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54280" name="Group 9"/>
          <p:cNvGrpSpPr>
            <a:grpSpLocks/>
          </p:cNvGrpSpPr>
          <p:nvPr/>
        </p:nvGrpSpPr>
        <p:grpSpPr bwMode="auto">
          <a:xfrm>
            <a:off x="1295400" y="1447800"/>
            <a:ext cx="3124200" cy="2725738"/>
            <a:chOff x="816" y="894"/>
            <a:chExt cx="1968" cy="1717"/>
          </a:xfrm>
        </p:grpSpPr>
        <p:sp>
          <p:nvSpPr>
            <p:cNvPr id="54343" name="Text Box 10"/>
            <p:cNvSpPr txBox="1">
              <a:spLocks noChangeArrowheads="1"/>
            </p:cNvSpPr>
            <p:nvPr/>
          </p:nvSpPr>
          <p:spPr bwMode="auto">
            <a:xfrm>
              <a:off x="1428" y="2360"/>
              <a:ext cx="219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B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54344" name="Group 11"/>
            <p:cNvGrpSpPr>
              <a:grpSpLocks/>
            </p:cNvGrpSpPr>
            <p:nvPr/>
          </p:nvGrpSpPr>
          <p:grpSpPr bwMode="auto">
            <a:xfrm>
              <a:off x="816" y="894"/>
              <a:ext cx="1968" cy="1466"/>
              <a:chOff x="816" y="894"/>
              <a:chExt cx="1968" cy="1466"/>
            </a:xfrm>
          </p:grpSpPr>
          <p:sp>
            <p:nvSpPr>
              <p:cNvPr id="54345" name="Line 12"/>
              <p:cNvSpPr>
                <a:spLocks noChangeShapeType="1"/>
              </p:cNvSpPr>
              <p:nvPr/>
            </p:nvSpPr>
            <p:spPr bwMode="auto">
              <a:xfrm flipV="1">
                <a:off x="1680" y="1344"/>
                <a:ext cx="48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4346" name="Freeform 13"/>
              <p:cNvSpPr>
                <a:spLocks/>
              </p:cNvSpPr>
              <p:nvPr/>
            </p:nvSpPr>
            <p:spPr bwMode="auto">
              <a:xfrm>
                <a:off x="1682" y="1344"/>
                <a:ext cx="478" cy="720"/>
              </a:xfrm>
              <a:custGeom>
                <a:avLst/>
                <a:gdLst>
                  <a:gd name="T0" fmla="*/ 478 w 478"/>
                  <a:gd name="T1" fmla="*/ 0 h 720"/>
                  <a:gd name="T2" fmla="*/ 478 w 478"/>
                  <a:gd name="T3" fmla="*/ 528 h 720"/>
                  <a:gd name="T4" fmla="*/ 382 w 478"/>
                  <a:gd name="T5" fmla="*/ 720 h 720"/>
                  <a:gd name="T6" fmla="*/ 0 w 478"/>
                  <a:gd name="T7" fmla="*/ 539 h 720"/>
                  <a:gd name="T8" fmla="*/ 478 w 478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8"/>
                  <a:gd name="T16" fmla="*/ 0 h 720"/>
                  <a:gd name="T17" fmla="*/ 478 w 478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8" h="720">
                    <a:moveTo>
                      <a:pt x="478" y="0"/>
                    </a:moveTo>
                    <a:lnTo>
                      <a:pt x="478" y="528"/>
                    </a:lnTo>
                    <a:lnTo>
                      <a:pt x="382" y="720"/>
                    </a:lnTo>
                    <a:lnTo>
                      <a:pt x="0" y="539"/>
                    </a:lnTo>
                    <a:lnTo>
                      <a:pt x="478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4347" name="Line 14"/>
              <p:cNvSpPr>
                <a:spLocks noChangeShapeType="1"/>
              </p:cNvSpPr>
              <p:nvPr/>
            </p:nvSpPr>
            <p:spPr bwMode="auto">
              <a:xfrm>
                <a:off x="1035" y="1871"/>
                <a:ext cx="393" cy="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4348" name="Line 15"/>
              <p:cNvSpPr>
                <a:spLocks noChangeShapeType="1"/>
              </p:cNvSpPr>
              <p:nvPr/>
            </p:nvSpPr>
            <p:spPr bwMode="auto">
              <a:xfrm flipV="1">
                <a:off x="1428" y="1871"/>
                <a:ext cx="1137" cy="4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4349" name="Line 16"/>
              <p:cNvSpPr>
                <a:spLocks noChangeShapeType="1"/>
              </p:cNvSpPr>
              <p:nvPr/>
            </p:nvSpPr>
            <p:spPr bwMode="auto">
              <a:xfrm>
                <a:off x="1035" y="1871"/>
                <a:ext cx="15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4350" name="Line 17"/>
              <p:cNvSpPr>
                <a:spLocks noChangeShapeType="1"/>
              </p:cNvSpPr>
              <p:nvPr/>
            </p:nvSpPr>
            <p:spPr bwMode="auto">
              <a:xfrm flipV="1">
                <a:off x="1035" y="894"/>
                <a:ext cx="787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4351" name="Line 18"/>
              <p:cNvSpPr>
                <a:spLocks noChangeShapeType="1"/>
              </p:cNvSpPr>
              <p:nvPr/>
            </p:nvSpPr>
            <p:spPr bwMode="auto">
              <a:xfrm flipV="1">
                <a:off x="1428" y="894"/>
                <a:ext cx="394" cy="14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4352" name="Line 19"/>
              <p:cNvSpPr>
                <a:spLocks noChangeShapeType="1"/>
              </p:cNvSpPr>
              <p:nvPr/>
            </p:nvSpPr>
            <p:spPr bwMode="auto">
              <a:xfrm flipH="1" flipV="1">
                <a:off x="1822" y="894"/>
                <a:ext cx="743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4353" name="Text Box 20"/>
              <p:cNvSpPr txBox="1">
                <a:spLocks noChangeArrowheads="1"/>
              </p:cNvSpPr>
              <p:nvPr/>
            </p:nvSpPr>
            <p:spPr bwMode="auto">
              <a:xfrm>
                <a:off x="816" y="1827"/>
                <a:ext cx="1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A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54" name="Text Box 21"/>
              <p:cNvSpPr txBox="1">
                <a:spLocks noChangeArrowheads="1"/>
              </p:cNvSpPr>
              <p:nvPr/>
            </p:nvSpPr>
            <p:spPr bwMode="auto">
              <a:xfrm>
                <a:off x="2565" y="1783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C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4355" name="Group 22"/>
              <p:cNvGrpSpPr>
                <a:grpSpLocks/>
              </p:cNvGrpSpPr>
              <p:nvPr/>
            </p:nvGrpSpPr>
            <p:grpSpPr bwMode="auto">
              <a:xfrm>
                <a:off x="2041" y="2058"/>
                <a:ext cx="249" cy="250"/>
                <a:chOff x="2064" y="3744"/>
                <a:chExt cx="274" cy="270"/>
              </a:xfrm>
            </p:grpSpPr>
            <p:sp>
              <p:nvSpPr>
                <p:cNvPr id="54359" name="AutoShape 23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5436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54356" name="Line 25"/>
              <p:cNvSpPr>
                <a:spLocks noChangeShapeType="1"/>
              </p:cNvSpPr>
              <p:nvPr/>
            </p:nvSpPr>
            <p:spPr bwMode="auto">
              <a:xfrm>
                <a:off x="1680" y="1872"/>
                <a:ext cx="38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4357" name="Line 26"/>
              <p:cNvSpPr>
                <a:spLocks noChangeShapeType="1"/>
              </p:cNvSpPr>
              <p:nvPr/>
            </p:nvSpPr>
            <p:spPr bwMode="auto">
              <a:xfrm flipV="1">
                <a:off x="2064" y="1872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4358" name="Line 27"/>
              <p:cNvSpPr>
                <a:spLocks noChangeShapeType="1"/>
              </p:cNvSpPr>
              <p:nvPr/>
            </p:nvSpPr>
            <p:spPr bwMode="auto">
              <a:xfrm flipV="1">
                <a:off x="2160" y="1344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  <p:sp>
        <p:nvSpPr>
          <p:cNvPr id="54281" name="Text Box 28"/>
          <p:cNvSpPr txBox="1">
            <a:spLocks noChangeArrowheads="1"/>
          </p:cNvSpPr>
          <p:nvPr/>
        </p:nvSpPr>
        <p:spPr bwMode="auto">
          <a:xfrm>
            <a:off x="6708775" y="990600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S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54282" name="Group 29"/>
          <p:cNvGrpSpPr>
            <a:grpSpLocks/>
          </p:cNvGrpSpPr>
          <p:nvPr/>
        </p:nvGrpSpPr>
        <p:grpSpPr bwMode="auto">
          <a:xfrm>
            <a:off x="5181600" y="1343025"/>
            <a:ext cx="3124200" cy="2725738"/>
            <a:chOff x="3264" y="846"/>
            <a:chExt cx="1968" cy="1717"/>
          </a:xfrm>
        </p:grpSpPr>
        <p:sp>
          <p:nvSpPr>
            <p:cNvPr id="54325" name="Text Box 30"/>
            <p:cNvSpPr txBox="1">
              <a:spLocks noChangeArrowheads="1"/>
            </p:cNvSpPr>
            <p:nvPr/>
          </p:nvSpPr>
          <p:spPr bwMode="auto">
            <a:xfrm>
              <a:off x="3264" y="1779"/>
              <a:ext cx="1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A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54326" name="Group 31"/>
            <p:cNvGrpSpPr>
              <a:grpSpLocks/>
            </p:cNvGrpSpPr>
            <p:nvPr/>
          </p:nvGrpSpPr>
          <p:grpSpPr bwMode="auto">
            <a:xfrm>
              <a:off x="3483" y="846"/>
              <a:ext cx="1749" cy="1717"/>
              <a:chOff x="3483" y="846"/>
              <a:chExt cx="1749" cy="1717"/>
            </a:xfrm>
          </p:grpSpPr>
          <p:grpSp>
            <p:nvGrpSpPr>
              <p:cNvPr id="54327" name="Group 32"/>
              <p:cNvGrpSpPr>
                <a:grpSpLocks/>
              </p:cNvGrpSpPr>
              <p:nvPr/>
            </p:nvGrpSpPr>
            <p:grpSpPr bwMode="auto">
              <a:xfrm>
                <a:off x="3483" y="846"/>
                <a:ext cx="1530" cy="1466"/>
                <a:chOff x="624" y="816"/>
                <a:chExt cx="1680" cy="1584"/>
              </a:xfrm>
            </p:grpSpPr>
            <p:sp>
              <p:nvSpPr>
                <p:cNvPr id="54337" name="Line 33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432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4338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056" y="1872"/>
                  <a:ext cx="1248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4339" name="Line 35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16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4340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624" y="816"/>
                  <a:ext cx="864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4341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1056" y="816"/>
                  <a:ext cx="432" cy="15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4342" name="Line 38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816"/>
                  <a:ext cx="816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54328" name="Text Box 39"/>
              <p:cNvSpPr txBox="1">
                <a:spLocks noChangeArrowheads="1"/>
              </p:cNvSpPr>
              <p:nvPr/>
            </p:nvSpPr>
            <p:spPr bwMode="auto">
              <a:xfrm>
                <a:off x="5013" y="1735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C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29" name="Text Box 40"/>
              <p:cNvSpPr txBox="1">
                <a:spLocks noChangeArrowheads="1"/>
              </p:cNvSpPr>
              <p:nvPr/>
            </p:nvSpPr>
            <p:spPr bwMode="auto">
              <a:xfrm>
                <a:off x="3876" y="2312"/>
                <a:ext cx="219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B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4330" name="Group 41"/>
              <p:cNvGrpSpPr>
                <a:grpSpLocks/>
              </p:cNvGrpSpPr>
              <p:nvPr/>
            </p:nvGrpSpPr>
            <p:grpSpPr bwMode="auto">
              <a:xfrm>
                <a:off x="4489" y="2010"/>
                <a:ext cx="249" cy="250"/>
                <a:chOff x="2064" y="3744"/>
                <a:chExt cx="274" cy="270"/>
              </a:xfrm>
            </p:grpSpPr>
            <p:sp>
              <p:nvSpPr>
                <p:cNvPr id="54335" name="AutoShape 42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54336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4331" name="Group 44"/>
              <p:cNvGrpSpPr>
                <a:grpSpLocks/>
              </p:cNvGrpSpPr>
              <p:nvPr/>
            </p:nvGrpSpPr>
            <p:grpSpPr bwMode="auto">
              <a:xfrm>
                <a:off x="4128" y="1296"/>
                <a:ext cx="870" cy="738"/>
                <a:chOff x="4128" y="1296"/>
                <a:chExt cx="870" cy="738"/>
              </a:xfrm>
            </p:grpSpPr>
            <p:sp>
              <p:nvSpPr>
                <p:cNvPr id="54332" name="Freeform 45"/>
                <p:cNvSpPr>
                  <a:spLocks/>
                </p:cNvSpPr>
                <p:nvPr/>
              </p:nvSpPr>
              <p:spPr bwMode="auto">
                <a:xfrm>
                  <a:off x="4128" y="1308"/>
                  <a:ext cx="870" cy="726"/>
                </a:xfrm>
                <a:custGeom>
                  <a:avLst/>
                  <a:gdLst>
                    <a:gd name="T0" fmla="*/ 480 w 870"/>
                    <a:gd name="T1" fmla="*/ 0 h 726"/>
                    <a:gd name="T2" fmla="*/ 870 w 870"/>
                    <a:gd name="T3" fmla="*/ 510 h 726"/>
                    <a:gd name="T4" fmla="*/ 390 w 870"/>
                    <a:gd name="T5" fmla="*/ 726 h 726"/>
                    <a:gd name="T6" fmla="*/ 0 w 870"/>
                    <a:gd name="T7" fmla="*/ 527 h 726"/>
                    <a:gd name="T8" fmla="*/ 480 w 870"/>
                    <a:gd name="T9" fmla="*/ 0 h 7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70"/>
                    <a:gd name="T16" fmla="*/ 0 h 726"/>
                    <a:gd name="T17" fmla="*/ 870 w 870"/>
                    <a:gd name="T18" fmla="*/ 726 h 7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70" h="726">
                      <a:moveTo>
                        <a:pt x="480" y="0"/>
                      </a:moveTo>
                      <a:lnTo>
                        <a:pt x="870" y="510"/>
                      </a:lnTo>
                      <a:lnTo>
                        <a:pt x="390" y="726"/>
                      </a:lnTo>
                      <a:lnTo>
                        <a:pt x="0" y="527"/>
                      </a:lnTo>
                      <a:lnTo>
                        <a:pt x="480" y="0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4333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4128" y="1296"/>
                  <a:ext cx="480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4334" name="Line 47"/>
                <p:cNvSpPr>
                  <a:spLocks noChangeShapeType="1"/>
                </p:cNvSpPr>
                <p:nvPr/>
              </p:nvSpPr>
              <p:spPr bwMode="auto">
                <a:xfrm>
                  <a:off x="4128" y="1824"/>
                  <a:ext cx="336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54283" name="Text Box 48"/>
          <p:cNvSpPr txBox="1">
            <a:spLocks noChangeArrowheads="1"/>
          </p:cNvSpPr>
          <p:nvPr/>
        </p:nvSpPr>
        <p:spPr bwMode="auto">
          <a:xfrm>
            <a:off x="2495550" y="6459538"/>
            <a:ext cx="347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B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54284" name="Group 49"/>
          <p:cNvGrpSpPr>
            <a:grpSpLocks/>
          </p:cNvGrpSpPr>
          <p:nvPr/>
        </p:nvGrpSpPr>
        <p:grpSpPr bwMode="auto">
          <a:xfrm>
            <a:off x="1524000" y="3779838"/>
            <a:ext cx="3124200" cy="2679700"/>
            <a:chOff x="960" y="2381"/>
            <a:chExt cx="1968" cy="1688"/>
          </a:xfrm>
        </p:grpSpPr>
        <p:sp>
          <p:nvSpPr>
            <p:cNvPr id="54306" name="Text Box 50"/>
            <p:cNvSpPr txBox="1">
              <a:spLocks noChangeArrowheads="1"/>
            </p:cNvSpPr>
            <p:nvPr/>
          </p:nvSpPr>
          <p:spPr bwMode="auto">
            <a:xfrm>
              <a:off x="2709" y="3492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C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54307" name="Group 51"/>
            <p:cNvGrpSpPr>
              <a:grpSpLocks/>
            </p:cNvGrpSpPr>
            <p:nvPr/>
          </p:nvGrpSpPr>
          <p:grpSpPr bwMode="auto">
            <a:xfrm>
              <a:off x="960" y="2381"/>
              <a:ext cx="1749" cy="1688"/>
              <a:chOff x="960" y="2381"/>
              <a:chExt cx="1749" cy="1688"/>
            </a:xfrm>
          </p:grpSpPr>
          <p:grpSp>
            <p:nvGrpSpPr>
              <p:cNvPr id="54308" name="Group 52"/>
              <p:cNvGrpSpPr>
                <a:grpSpLocks/>
              </p:cNvGrpSpPr>
              <p:nvPr/>
            </p:nvGrpSpPr>
            <p:grpSpPr bwMode="auto">
              <a:xfrm>
                <a:off x="1179" y="2603"/>
                <a:ext cx="1530" cy="1466"/>
                <a:chOff x="624" y="816"/>
                <a:chExt cx="1680" cy="1584"/>
              </a:xfrm>
            </p:grpSpPr>
            <p:sp>
              <p:nvSpPr>
                <p:cNvPr id="54319" name="Line 53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432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4320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056" y="1872"/>
                  <a:ext cx="1248" cy="5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4321" name="Line 55"/>
                <p:cNvSpPr>
                  <a:spLocks noChangeShapeType="1"/>
                </p:cNvSpPr>
                <p:nvPr/>
              </p:nvSpPr>
              <p:spPr bwMode="auto">
                <a:xfrm>
                  <a:off x="624" y="1872"/>
                  <a:ext cx="16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4322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624" y="816"/>
                  <a:ext cx="864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4323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056" y="816"/>
                  <a:ext cx="432" cy="15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4324" name="Line 58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816"/>
                  <a:ext cx="816" cy="10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  <p:sp>
            <p:nvSpPr>
              <p:cNvPr id="54309" name="Text Box 59"/>
              <p:cNvSpPr txBox="1">
                <a:spLocks noChangeArrowheads="1"/>
              </p:cNvSpPr>
              <p:nvPr/>
            </p:nvSpPr>
            <p:spPr bwMode="auto">
              <a:xfrm>
                <a:off x="960" y="3536"/>
                <a:ext cx="1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A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310" name="Text Box 60"/>
              <p:cNvSpPr txBox="1">
                <a:spLocks noChangeArrowheads="1"/>
              </p:cNvSpPr>
              <p:nvPr/>
            </p:nvSpPr>
            <p:spPr bwMode="auto">
              <a:xfrm>
                <a:off x="1922" y="2381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S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4311" name="Group 61"/>
              <p:cNvGrpSpPr>
                <a:grpSpLocks/>
              </p:cNvGrpSpPr>
              <p:nvPr/>
            </p:nvGrpSpPr>
            <p:grpSpPr bwMode="auto">
              <a:xfrm>
                <a:off x="2185" y="3767"/>
                <a:ext cx="249" cy="250"/>
                <a:chOff x="2064" y="3744"/>
                <a:chExt cx="274" cy="270"/>
              </a:xfrm>
            </p:grpSpPr>
            <p:sp>
              <p:nvSpPr>
                <p:cNvPr id="54317" name="AutoShape 62"/>
                <p:cNvSpPr>
                  <a:spLocks noChangeArrowheads="1"/>
                </p:cNvSpPr>
                <p:nvPr/>
              </p:nvSpPr>
              <p:spPr bwMode="auto">
                <a:xfrm>
                  <a:off x="2064" y="3744"/>
                  <a:ext cx="48" cy="48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uk-UA" altLang="uk-UA"/>
                </a:p>
              </p:txBody>
            </p:sp>
            <p:sp>
              <p:nvSpPr>
                <p:cNvPr id="54318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065" y="3744"/>
                  <a:ext cx="27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uk-UA" sz="2000">
                      <a:solidFill>
                        <a:srgbClr val="000000"/>
                      </a:solidFill>
                    </a:rPr>
                    <a:t>M</a:t>
                  </a:r>
                  <a:endParaRPr lang="ru-RU" altLang="uk-UA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4312" name="Group 64"/>
              <p:cNvGrpSpPr>
                <a:grpSpLocks/>
              </p:cNvGrpSpPr>
              <p:nvPr/>
            </p:nvGrpSpPr>
            <p:grpSpPr bwMode="auto">
              <a:xfrm>
                <a:off x="2206" y="3072"/>
                <a:ext cx="242" cy="720"/>
                <a:chOff x="2206" y="3072"/>
                <a:chExt cx="242" cy="720"/>
              </a:xfrm>
            </p:grpSpPr>
            <p:sp>
              <p:nvSpPr>
                <p:cNvPr id="54313" name="Freeform 65"/>
                <p:cNvSpPr>
                  <a:spLocks/>
                </p:cNvSpPr>
                <p:nvPr/>
              </p:nvSpPr>
              <p:spPr bwMode="auto">
                <a:xfrm>
                  <a:off x="2206" y="3072"/>
                  <a:ext cx="236" cy="720"/>
                </a:xfrm>
                <a:custGeom>
                  <a:avLst/>
                  <a:gdLst>
                    <a:gd name="T0" fmla="*/ 96 w 236"/>
                    <a:gd name="T1" fmla="*/ 0 h 720"/>
                    <a:gd name="T2" fmla="*/ 236 w 236"/>
                    <a:gd name="T3" fmla="*/ 492 h 720"/>
                    <a:gd name="T4" fmla="*/ 0 w 236"/>
                    <a:gd name="T5" fmla="*/ 720 h 720"/>
                    <a:gd name="T6" fmla="*/ 25 w 236"/>
                    <a:gd name="T7" fmla="*/ 521 h 720"/>
                    <a:gd name="T8" fmla="*/ 96 w 236"/>
                    <a:gd name="T9" fmla="*/ 0 h 7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6"/>
                    <a:gd name="T16" fmla="*/ 0 h 720"/>
                    <a:gd name="T17" fmla="*/ 236 w 236"/>
                    <a:gd name="T18" fmla="*/ 720 h 7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6" h="720">
                      <a:moveTo>
                        <a:pt x="96" y="0"/>
                      </a:moveTo>
                      <a:lnTo>
                        <a:pt x="236" y="492"/>
                      </a:lnTo>
                      <a:lnTo>
                        <a:pt x="0" y="720"/>
                      </a:lnTo>
                      <a:lnTo>
                        <a:pt x="25" y="521"/>
                      </a:lnTo>
                      <a:lnTo>
                        <a:pt x="96" y="0"/>
                      </a:lnTo>
                      <a:close/>
                    </a:path>
                  </a:pathLst>
                </a:cu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4314" name="Line 66"/>
                <p:cNvSpPr>
                  <a:spLocks noChangeShapeType="1"/>
                </p:cNvSpPr>
                <p:nvPr/>
              </p:nvSpPr>
              <p:spPr bwMode="auto">
                <a:xfrm>
                  <a:off x="2304" y="3072"/>
                  <a:ext cx="144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4315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2208" y="3552"/>
                  <a:ext cx="24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  <p:sp>
              <p:nvSpPr>
                <p:cNvPr id="54316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2208" y="3072"/>
                  <a:ext cx="96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54285" name="Text Box 69"/>
          <p:cNvSpPr txBox="1">
            <a:spLocks noChangeArrowheads="1"/>
          </p:cNvSpPr>
          <p:nvPr/>
        </p:nvSpPr>
        <p:spPr bwMode="auto">
          <a:xfrm>
            <a:off x="6686550" y="6459538"/>
            <a:ext cx="347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>
                <a:solidFill>
                  <a:srgbClr val="000000"/>
                </a:solidFill>
              </a:rPr>
              <a:t>B</a:t>
            </a:r>
            <a:endParaRPr lang="ru-RU" altLang="uk-UA" sz="2000">
              <a:solidFill>
                <a:srgbClr val="000000"/>
              </a:solidFill>
            </a:endParaRPr>
          </a:p>
        </p:txBody>
      </p:sp>
      <p:grpSp>
        <p:nvGrpSpPr>
          <p:cNvPr id="54286" name="Group 70"/>
          <p:cNvGrpSpPr>
            <a:grpSpLocks/>
          </p:cNvGrpSpPr>
          <p:nvPr/>
        </p:nvGrpSpPr>
        <p:grpSpPr bwMode="auto">
          <a:xfrm>
            <a:off x="5715000" y="3779838"/>
            <a:ext cx="3124200" cy="2679700"/>
            <a:chOff x="3600" y="2381"/>
            <a:chExt cx="1968" cy="1688"/>
          </a:xfrm>
        </p:grpSpPr>
        <p:grpSp>
          <p:nvGrpSpPr>
            <p:cNvPr id="54288" name="Group 71"/>
            <p:cNvGrpSpPr>
              <a:grpSpLocks/>
            </p:cNvGrpSpPr>
            <p:nvPr/>
          </p:nvGrpSpPr>
          <p:grpSpPr bwMode="auto">
            <a:xfrm>
              <a:off x="3819" y="2603"/>
              <a:ext cx="1530" cy="1466"/>
              <a:chOff x="624" y="816"/>
              <a:chExt cx="1680" cy="1584"/>
            </a:xfrm>
          </p:grpSpPr>
          <p:sp>
            <p:nvSpPr>
              <p:cNvPr id="54300" name="Line 72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432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4301" name="Line 73"/>
              <p:cNvSpPr>
                <a:spLocks noChangeShapeType="1"/>
              </p:cNvSpPr>
              <p:nvPr/>
            </p:nvSpPr>
            <p:spPr bwMode="auto">
              <a:xfrm flipV="1">
                <a:off x="1056" y="1872"/>
                <a:ext cx="1248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4302" name="Line 74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16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4303" name="Line 75"/>
              <p:cNvSpPr>
                <a:spLocks noChangeShapeType="1"/>
              </p:cNvSpPr>
              <p:nvPr/>
            </p:nvSpPr>
            <p:spPr bwMode="auto">
              <a:xfrm flipV="1">
                <a:off x="624" y="816"/>
                <a:ext cx="864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4304" name="Line 76"/>
              <p:cNvSpPr>
                <a:spLocks noChangeShapeType="1"/>
              </p:cNvSpPr>
              <p:nvPr/>
            </p:nvSpPr>
            <p:spPr bwMode="auto">
              <a:xfrm flipV="1">
                <a:off x="1056" y="816"/>
                <a:ext cx="432" cy="15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4305" name="Line 77"/>
              <p:cNvSpPr>
                <a:spLocks noChangeShapeType="1"/>
              </p:cNvSpPr>
              <p:nvPr/>
            </p:nvSpPr>
            <p:spPr bwMode="auto">
              <a:xfrm flipH="1" flipV="1">
                <a:off x="1488" y="816"/>
                <a:ext cx="816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  <p:sp>
          <p:nvSpPr>
            <p:cNvPr id="54289" name="Text Box 78"/>
            <p:cNvSpPr txBox="1">
              <a:spLocks noChangeArrowheads="1"/>
            </p:cNvSpPr>
            <p:nvPr/>
          </p:nvSpPr>
          <p:spPr bwMode="auto">
            <a:xfrm>
              <a:off x="3600" y="3536"/>
              <a:ext cx="1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A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sp>
          <p:nvSpPr>
            <p:cNvPr id="54290" name="Text Box 79"/>
            <p:cNvSpPr txBox="1">
              <a:spLocks noChangeArrowheads="1"/>
            </p:cNvSpPr>
            <p:nvPr/>
          </p:nvSpPr>
          <p:spPr bwMode="auto">
            <a:xfrm>
              <a:off x="4562" y="2381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S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sp>
          <p:nvSpPr>
            <p:cNvPr id="54291" name="Text Box 80"/>
            <p:cNvSpPr txBox="1">
              <a:spLocks noChangeArrowheads="1"/>
            </p:cNvSpPr>
            <p:nvPr/>
          </p:nvSpPr>
          <p:spPr bwMode="auto">
            <a:xfrm>
              <a:off x="5349" y="3492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uk-UA" sz="2000">
                  <a:solidFill>
                    <a:srgbClr val="000000"/>
                  </a:solidFill>
                </a:rPr>
                <a:t>C</a:t>
              </a:r>
              <a:endParaRPr lang="ru-RU" altLang="uk-UA" sz="2000">
                <a:solidFill>
                  <a:srgbClr val="000000"/>
                </a:solidFill>
              </a:endParaRPr>
            </a:p>
          </p:txBody>
        </p:sp>
        <p:grpSp>
          <p:nvGrpSpPr>
            <p:cNvPr id="54292" name="Group 81"/>
            <p:cNvGrpSpPr>
              <a:grpSpLocks/>
            </p:cNvGrpSpPr>
            <p:nvPr/>
          </p:nvGrpSpPr>
          <p:grpSpPr bwMode="auto">
            <a:xfrm>
              <a:off x="4825" y="3767"/>
              <a:ext cx="249" cy="250"/>
              <a:chOff x="2064" y="3744"/>
              <a:chExt cx="274" cy="270"/>
            </a:xfrm>
          </p:grpSpPr>
          <p:sp>
            <p:nvSpPr>
              <p:cNvPr id="54298" name="AutoShape 82"/>
              <p:cNvSpPr>
                <a:spLocks noChangeArrowheads="1"/>
              </p:cNvSpPr>
              <p:nvPr/>
            </p:nvSpPr>
            <p:spPr bwMode="auto">
              <a:xfrm>
                <a:off x="2064" y="3744"/>
                <a:ext cx="48" cy="48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uk-UA" altLang="uk-UA"/>
              </a:p>
            </p:txBody>
          </p:sp>
          <p:sp>
            <p:nvSpPr>
              <p:cNvPr id="54299" name="Text Box 83"/>
              <p:cNvSpPr txBox="1">
                <a:spLocks noChangeArrowheads="1"/>
              </p:cNvSpPr>
              <p:nvPr/>
            </p:nvSpPr>
            <p:spPr bwMode="auto">
              <a:xfrm>
                <a:off x="2065" y="3744"/>
                <a:ext cx="273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uk-UA" sz="2000">
                    <a:solidFill>
                      <a:srgbClr val="000000"/>
                    </a:solidFill>
                  </a:rPr>
                  <a:t>M</a:t>
                </a:r>
                <a:endParaRPr lang="ru-RU" altLang="uk-UA" sz="2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4293" name="Group 84"/>
            <p:cNvGrpSpPr>
              <a:grpSpLocks/>
            </p:cNvGrpSpPr>
            <p:nvPr/>
          </p:nvGrpSpPr>
          <p:grpSpPr bwMode="auto">
            <a:xfrm>
              <a:off x="4560" y="3072"/>
              <a:ext cx="384" cy="720"/>
              <a:chOff x="4560" y="3072"/>
              <a:chExt cx="384" cy="720"/>
            </a:xfrm>
          </p:grpSpPr>
          <p:sp>
            <p:nvSpPr>
              <p:cNvPr id="54294" name="Freeform 85"/>
              <p:cNvSpPr>
                <a:spLocks/>
              </p:cNvSpPr>
              <p:nvPr/>
            </p:nvSpPr>
            <p:spPr bwMode="auto">
              <a:xfrm>
                <a:off x="4562" y="3072"/>
                <a:ext cx="380" cy="720"/>
              </a:xfrm>
              <a:custGeom>
                <a:avLst/>
                <a:gdLst>
                  <a:gd name="T0" fmla="*/ 380 w 380"/>
                  <a:gd name="T1" fmla="*/ 0 h 720"/>
                  <a:gd name="T2" fmla="*/ 311 w 380"/>
                  <a:gd name="T3" fmla="*/ 567 h 720"/>
                  <a:gd name="T4" fmla="*/ 284 w 380"/>
                  <a:gd name="T5" fmla="*/ 720 h 720"/>
                  <a:gd name="T6" fmla="*/ 0 w 380"/>
                  <a:gd name="T7" fmla="*/ 521 h 720"/>
                  <a:gd name="T8" fmla="*/ 380 w 38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0"/>
                  <a:gd name="T16" fmla="*/ 0 h 720"/>
                  <a:gd name="T17" fmla="*/ 380 w 380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0" h="720">
                    <a:moveTo>
                      <a:pt x="380" y="0"/>
                    </a:moveTo>
                    <a:lnTo>
                      <a:pt x="311" y="567"/>
                    </a:lnTo>
                    <a:lnTo>
                      <a:pt x="284" y="720"/>
                    </a:lnTo>
                    <a:lnTo>
                      <a:pt x="0" y="521"/>
                    </a:lnTo>
                    <a:lnTo>
                      <a:pt x="380" y="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4295" name="Line 86"/>
              <p:cNvSpPr>
                <a:spLocks noChangeShapeType="1"/>
              </p:cNvSpPr>
              <p:nvPr/>
            </p:nvSpPr>
            <p:spPr bwMode="auto">
              <a:xfrm flipH="1">
                <a:off x="4560" y="3072"/>
                <a:ext cx="38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4296" name="Line 87"/>
              <p:cNvSpPr>
                <a:spLocks noChangeShapeType="1"/>
              </p:cNvSpPr>
              <p:nvPr/>
            </p:nvSpPr>
            <p:spPr bwMode="auto">
              <a:xfrm>
                <a:off x="4560" y="3600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54297" name="Line 88"/>
              <p:cNvSpPr>
                <a:spLocks noChangeShapeType="1"/>
              </p:cNvSpPr>
              <p:nvPr/>
            </p:nvSpPr>
            <p:spPr bwMode="auto">
              <a:xfrm flipH="1">
                <a:off x="4848" y="3072"/>
                <a:ext cx="9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  <p:sp>
        <p:nvSpPr>
          <p:cNvPr id="54287" name="Text Box 89"/>
          <p:cNvSpPr txBox="1">
            <a:spLocks noChangeArrowheads="1"/>
          </p:cNvSpPr>
          <p:nvPr/>
        </p:nvSpPr>
        <p:spPr bwMode="auto">
          <a:xfrm>
            <a:off x="304800" y="533400"/>
            <a:ext cx="861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uk-UA" sz="2000"/>
              <a:t>3</a:t>
            </a:r>
            <a:r>
              <a:rPr lang="uk-UA" altLang="uk-UA" sz="2000"/>
              <a:t> На якому малюнку зображено переріз тетраедра площиною, яка проходить через точку </a:t>
            </a:r>
            <a:r>
              <a:rPr lang="ru-RU" altLang="uk-UA" sz="2000"/>
              <a:t>М </a:t>
            </a:r>
            <a:r>
              <a:rPr lang="uk-UA" altLang="uk-UA" sz="2000"/>
              <a:t>і паралельна грані</a:t>
            </a:r>
            <a:r>
              <a:rPr lang="ru-RU" altLang="uk-UA" sz="2000"/>
              <a:t> </a:t>
            </a:r>
            <a:r>
              <a:rPr lang="en-US" altLang="uk-UA" sz="2000"/>
              <a:t>SA</a:t>
            </a:r>
            <a:r>
              <a:rPr lang="ru-RU" altLang="uk-UA" sz="2000"/>
              <a:t>В?</a:t>
            </a:r>
          </a:p>
        </p:txBody>
      </p:sp>
    </p:spTree>
    <p:extLst>
      <p:ext uri="{BB962C8B-B14F-4D97-AF65-F5344CB8AC3E}">
        <p14:creationId xmlns:p14="http://schemas.microsoft.com/office/powerpoint/2010/main" val="238375696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905000" y="152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uk-UA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РЕЗУЛЬТАТИ ТЕСТУВАННЯ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066800" y="2286000"/>
            <a:ext cx="739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uk-UA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ВИ НАБРАЛИ 0 БАЛІВ</a:t>
            </a:r>
          </a:p>
        </p:txBody>
      </p:sp>
    </p:spTree>
    <p:extLst>
      <p:ext uri="{BB962C8B-B14F-4D97-AF65-F5344CB8AC3E}">
        <p14:creationId xmlns:p14="http://schemas.microsoft.com/office/powerpoint/2010/main" val="304183482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76065" y="764704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uk-UA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РЕЗУЛЬТАТИ ТЕСТУВАННЯ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223565" y="2348880"/>
            <a:ext cx="739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uk-UA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ВИ НАБРАЛИ 1 БАЛ</a:t>
            </a:r>
          </a:p>
        </p:txBody>
      </p:sp>
    </p:spTree>
    <p:extLst>
      <p:ext uri="{BB962C8B-B14F-4D97-AF65-F5344CB8AC3E}">
        <p14:creationId xmlns:p14="http://schemas.microsoft.com/office/powerpoint/2010/main" val="154215696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905000" y="152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uk-UA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РЕЗУЛЬТАТИ ТЕСТУВАННЯ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66800" y="2286000"/>
            <a:ext cx="739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uk-UA" sz="40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ВИ НАБРАЛИ 2 БАЛ</a:t>
            </a:r>
            <a:r>
              <a:rPr lang="ru-RU" altLang="uk-UA" sz="54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и</a:t>
            </a:r>
          </a:p>
        </p:txBody>
      </p:sp>
    </p:spTree>
    <p:extLst>
      <p:ext uri="{BB962C8B-B14F-4D97-AF65-F5344CB8AC3E}">
        <p14:creationId xmlns:p14="http://schemas.microsoft.com/office/powerpoint/2010/main" val="210278792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905000" y="152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uk-UA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РЕЗУЛЬТАТИ ТЕСТУВАННЯ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66800" y="2286000"/>
            <a:ext cx="739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ВИ НАБРАЛИ 3 БАЛ</a:t>
            </a:r>
            <a:r>
              <a:rPr lang="uk-UA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59975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8229600" cy="2716354"/>
          </a:xfr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Твердження 2:</a:t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Якщо дві паралельні площини перетинаються третьою, то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лінії їх перетину паралельні</a:t>
            </a:r>
            <a:endParaRPr lang="ru-RU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2212868"/>
          </a:xfr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8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сліду</a:t>
            </a:r>
            <a:endParaRPr lang="ru-RU" sz="8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188640"/>
            <a:ext cx="8229600" cy="5297487"/>
          </a:xfr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Площина перерізу має спільну пряму з площиною кожної грані многогранника. Пряму, по якій січна площина перетинає площину грані многогранника, називають </a:t>
            </a: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слідом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січної площини.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6250" y="274638"/>
            <a:ext cx="4857750" cy="4225925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сліду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071678"/>
            <a:ext cx="2714644" cy="332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786182" y="4643446"/>
            <a:ext cx="32147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2143108" y="4572008"/>
            <a:ext cx="4214842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5500694" y="457200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857488" y="2500306"/>
            <a:ext cx="3143272" cy="2500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3714744" y="321468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5" name="Прямая соединительная линия 14"/>
          <p:cNvCxnSpPr>
            <a:stCxn id="13" idx="0"/>
          </p:cNvCxnSpPr>
          <p:nvPr/>
        </p:nvCxnSpPr>
        <p:spPr>
          <a:xfrm flipH="1">
            <a:off x="3428992" y="3214686"/>
            <a:ext cx="357190" cy="1643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1928794" y="785794"/>
            <a:ext cx="0" cy="1714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1071538" y="1000108"/>
            <a:ext cx="1785950" cy="1500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1857356" y="164305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6" name="Прямая соединительная линия 25"/>
          <p:cNvCxnSpPr>
            <a:stCxn id="22" idx="1"/>
          </p:cNvCxnSpPr>
          <p:nvPr/>
        </p:nvCxnSpPr>
        <p:spPr>
          <a:xfrm>
            <a:off x="1878280" y="1663974"/>
            <a:ext cx="407704" cy="42653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1928794" y="2428868"/>
            <a:ext cx="142876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Полилиния 29"/>
          <p:cNvSpPr/>
          <p:nvPr/>
        </p:nvSpPr>
        <p:spPr>
          <a:xfrm>
            <a:off x="1967345" y="2452255"/>
            <a:ext cx="1828800" cy="2493818"/>
          </a:xfrm>
          <a:custGeom>
            <a:avLst/>
            <a:gdLst>
              <a:gd name="connsiteX0" fmla="*/ 0 w 1828800"/>
              <a:gd name="connsiteY0" fmla="*/ 0 h 2493818"/>
              <a:gd name="connsiteX1" fmla="*/ 900546 w 1828800"/>
              <a:gd name="connsiteY1" fmla="*/ 13854 h 2493818"/>
              <a:gd name="connsiteX2" fmla="*/ 1828800 w 1828800"/>
              <a:gd name="connsiteY2" fmla="*/ 845127 h 2493818"/>
              <a:gd name="connsiteX3" fmla="*/ 1468582 w 1828800"/>
              <a:gd name="connsiteY3" fmla="*/ 2410690 h 2493818"/>
              <a:gd name="connsiteX4" fmla="*/ 207819 w 1828800"/>
              <a:gd name="connsiteY4" fmla="*/ 2493818 h 2493818"/>
              <a:gd name="connsiteX5" fmla="*/ 0 w 1828800"/>
              <a:gd name="connsiteY5" fmla="*/ 0 h 2493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2493818">
                <a:moveTo>
                  <a:pt x="0" y="0"/>
                </a:moveTo>
                <a:lnTo>
                  <a:pt x="900546" y="13854"/>
                </a:lnTo>
                <a:lnTo>
                  <a:pt x="1828800" y="845127"/>
                </a:lnTo>
                <a:lnTo>
                  <a:pt x="1468582" y="2410690"/>
                </a:lnTo>
                <a:lnTo>
                  <a:pt x="207819" y="2493818"/>
                </a:lnTo>
                <a:lnTo>
                  <a:pt x="0" y="0"/>
                </a:lnTo>
                <a:close/>
              </a:path>
            </a:pathLst>
          </a:custGeom>
          <a:solidFill>
            <a:srgbClr val="66FFFF">
              <a:alpha val="50196"/>
            </a:srgb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3" grpId="0" animBg="1"/>
      <p:bldP spid="22" grpId="0" animBg="1"/>
      <p:bldP spid="27" grpId="0" animBg="1"/>
      <p:bldP spid="3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3.6|3.5|3.5|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0.5"/>
</p:tagLst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642</TotalTime>
  <Words>1187</Words>
  <Application>Microsoft Office PowerPoint</Application>
  <PresentationFormat>Экран (4:3)</PresentationFormat>
  <Paragraphs>613</Paragraphs>
  <Slides>57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57</vt:i4>
      </vt:variant>
    </vt:vector>
  </HeadingPairs>
  <TitlesOfParts>
    <vt:vector size="63" baseType="lpstr">
      <vt:lpstr>Arial</vt:lpstr>
      <vt:lpstr>Calibri</vt:lpstr>
      <vt:lpstr>Calibri Light</vt:lpstr>
      <vt:lpstr>Times New Roman</vt:lpstr>
      <vt:lpstr>Wingdings</vt:lpstr>
      <vt:lpstr>Ретро</vt:lpstr>
      <vt:lpstr>  Побудова перерізів многогранників  </vt:lpstr>
      <vt:lpstr>Зміст </vt:lpstr>
      <vt:lpstr>                              призма                              піраміда            прямокутний паралелепіпед                  куб</vt:lpstr>
      <vt:lpstr>Геометричні поняття:                    Точка – вершина                     Пряма – ребро                            Площина - грань    </vt:lpstr>
      <vt:lpstr>Твердження 1: Якщо дві точки прямої належать площині, то і вся пряма належить площині</vt:lpstr>
      <vt:lpstr>Твердження 2: Якщо дві паралельні площини перетинаються третьою, то лінії їх перетину паралельні</vt:lpstr>
      <vt:lpstr>Метод сліду</vt:lpstr>
      <vt:lpstr> Площина перерізу має спільну пряму з площиною кожної грані многогранника. Пряму, по якій січна площина перетинає площину грані многогранника, називають слідом січної площини.</vt:lpstr>
      <vt:lpstr>Метод сліду      </vt:lpstr>
      <vt:lpstr>Метод внутрішнього проектування</vt:lpstr>
      <vt:lpstr> Задача.  Побудувати переріз чотирикутної призми площиною, яка проходить через точки M,N,P, які належать її бічним ребрам.</vt:lpstr>
      <vt:lpstr>Метод внутрішнього проектування                 </vt:lpstr>
      <vt:lpstr>Проектуються дані точки на площину основи, в площині основи будується чотирикутник, у якого-три вершини-проекції даних точок, а четверта-одна із вершин основи</vt:lpstr>
      <vt:lpstr>Презентация PowerPoint</vt:lpstr>
      <vt:lpstr> у площині перерізу будується прообраз точки перетину діагоналей одержаного чотирикутника</vt:lpstr>
      <vt:lpstr>Презентация PowerPoint</vt:lpstr>
      <vt:lpstr> будуються точки перетину січної площини з ребрами</vt:lpstr>
      <vt:lpstr>Презентация PowerPoint</vt:lpstr>
      <vt:lpstr>Практикум 1 (Метод сліду) Побудувати переріз куба площиною, яка проходить через  дані точки:                                        а)                              б)                                   в) </vt:lpstr>
      <vt:lpstr>Практикум 1 побудова (рис.а)       </vt:lpstr>
      <vt:lpstr>Практикум 1  побудова(рис.б)      </vt:lpstr>
      <vt:lpstr>  Практикум 1  Побудова (рис.в)         </vt:lpstr>
      <vt:lpstr>Практикум 1  Побудувати перерізи піраміди:           a)                                  б)                                         в) </vt:lpstr>
      <vt:lpstr>Практикум 1  Побудова (рис.а)     </vt:lpstr>
      <vt:lpstr>Практикум 1  Побудова (рис. б)      </vt:lpstr>
      <vt:lpstr>Практикум 1  Побудова (рис. в)       </vt:lpstr>
      <vt:lpstr>Практикум 2 Метод внутрішнього проектування     Задача. Побудувати переріз чотирикутної призми площиною, заданою трьома точками на бічних гранях призми.  </vt:lpstr>
      <vt:lpstr>Презентация PowerPoint</vt:lpstr>
      <vt:lpstr> Метод внутрішнього проектування        </vt:lpstr>
      <vt:lpstr>Практикум 2  Метод внутрішнього проектування   Задача. Точки K,L,M лежать на різних гранях довільної чотирикутної призми. Побудуйте переріз призми площиною KLM.  </vt:lpstr>
      <vt:lpstr>Метод внутрішнього проектування         </vt:lpstr>
      <vt:lpstr>Метод внутрішнього проектування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сліду</dc:title>
  <dc:creator>Oksana Satur</dc:creator>
  <cp:lastModifiedBy>Oksana Satur</cp:lastModifiedBy>
  <cp:revision>82</cp:revision>
  <dcterms:modified xsi:type="dcterms:W3CDTF">2019-10-03T18:35:21Z</dcterms:modified>
</cp:coreProperties>
</file>