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5AF4E-9963-4B70-88E2-01C7706AB0E8}" v="139" dt="2022-11-07T16:29:57.800"/>
    <p1510:client id="{65DBB7E3-7716-4FCC-8B46-678B157C052B}" v="275" dt="2022-11-07T17:03:58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32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040699-B73C-4AD7-9E02-966557AF04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252163-BDB8-4DF7-8E65-B02AE0443382}">
      <dgm:prSet/>
      <dgm:spPr/>
      <dgm:t>
        <a:bodyPr/>
        <a:lstStyle/>
        <a:p>
          <a:r>
            <a:rPr lang="ru-RU"/>
            <a:t>науково-технічна новизна;</a:t>
          </a:r>
          <a:endParaRPr lang="en-US"/>
        </a:p>
      </dgm:t>
    </dgm:pt>
    <dgm:pt modelId="{67B335BA-8C9C-4763-A4FA-745ED7EBD5AA}" type="parTrans" cxnId="{9124BFEE-C475-437B-B5E7-98287157E651}">
      <dgm:prSet/>
      <dgm:spPr/>
      <dgm:t>
        <a:bodyPr/>
        <a:lstStyle/>
        <a:p>
          <a:endParaRPr lang="en-US"/>
        </a:p>
      </dgm:t>
    </dgm:pt>
    <dgm:pt modelId="{86C972DE-8EDC-4A6C-BC23-F26A55C7CFEA}" type="sibTrans" cxnId="{9124BFEE-C475-437B-B5E7-98287157E651}">
      <dgm:prSet/>
      <dgm:spPr/>
      <dgm:t>
        <a:bodyPr/>
        <a:lstStyle/>
        <a:p>
          <a:endParaRPr lang="en-US"/>
        </a:p>
      </dgm:t>
    </dgm:pt>
    <dgm:pt modelId="{8466BEC8-3601-45F1-980A-111114A39AEC}">
      <dgm:prSet/>
      <dgm:spPr/>
      <dgm:t>
        <a:bodyPr/>
        <a:lstStyle/>
        <a:p>
          <a:r>
            <a:rPr lang="ru-RU"/>
            <a:t>можливість виробничого використання;</a:t>
          </a:r>
          <a:endParaRPr lang="en-US"/>
        </a:p>
      </dgm:t>
    </dgm:pt>
    <dgm:pt modelId="{72930BAB-B3A7-40A4-95E3-A06A333CE0F6}" type="parTrans" cxnId="{86C11D4C-F538-4860-9FD4-FEFC728B1059}">
      <dgm:prSet/>
      <dgm:spPr/>
      <dgm:t>
        <a:bodyPr/>
        <a:lstStyle/>
        <a:p>
          <a:endParaRPr lang="en-US"/>
        </a:p>
      </dgm:t>
    </dgm:pt>
    <dgm:pt modelId="{DA610D45-077C-4B25-BDBF-E6492DD860B3}" type="sibTrans" cxnId="{86C11D4C-F538-4860-9FD4-FEFC728B1059}">
      <dgm:prSet/>
      <dgm:spPr/>
      <dgm:t>
        <a:bodyPr/>
        <a:lstStyle/>
        <a:p>
          <a:endParaRPr lang="en-US"/>
        </a:p>
      </dgm:t>
    </dgm:pt>
    <dgm:pt modelId="{197B85C0-E531-4AF3-AD66-579F494096C4}">
      <dgm:prSet/>
      <dgm:spPr/>
      <dgm:t>
        <a:bodyPr/>
        <a:lstStyle/>
        <a:p>
          <a:r>
            <a:rPr lang="ru-RU"/>
            <a:t>комерційна реалізація.</a:t>
          </a:r>
          <a:endParaRPr lang="en-US"/>
        </a:p>
      </dgm:t>
    </dgm:pt>
    <dgm:pt modelId="{0790E882-38E3-4FFF-AE9C-387D73F0598A}" type="parTrans" cxnId="{359A8AF3-3AC3-4EEC-814B-F4CB215DD40A}">
      <dgm:prSet/>
      <dgm:spPr/>
      <dgm:t>
        <a:bodyPr/>
        <a:lstStyle/>
        <a:p>
          <a:endParaRPr lang="en-US"/>
        </a:p>
      </dgm:t>
    </dgm:pt>
    <dgm:pt modelId="{49D4DDB1-BE46-4586-8D82-CD4AB4405627}" type="sibTrans" cxnId="{359A8AF3-3AC3-4EEC-814B-F4CB215DD40A}">
      <dgm:prSet/>
      <dgm:spPr/>
      <dgm:t>
        <a:bodyPr/>
        <a:lstStyle/>
        <a:p>
          <a:endParaRPr lang="en-US"/>
        </a:p>
      </dgm:t>
    </dgm:pt>
    <dgm:pt modelId="{7A024348-41FF-41F9-BAFB-479D7058AF63}" type="pres">
      <dgm:prSet presAssocID="{10040699-B73C-4AD7-9E02-966557AF04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F728CD-B120-46EF-92CD-9D6032A54EB1}" type="pres">
      <dgm:prSet presAssocID="{02252163-BDB8-4DF7-8E65-B02AE04433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154FA-9AC8-4E7A-BF17-CE351915C2B2}" type="pres">
      <dgm:prSet presAssocID="{86C972DE-8EDC-4A6C-BC23-F26A55C7CFEA}" presName="spacer" presStyleCnt="0"/>
      <dgm:spPr/>
    </dgm:pt>
    <dgm:pt modelId="{E3C2F8E2-046A-40BB-AD5A-F68BC8643305}" type="pres">
      <dgm:prSet presAssocID="{8466BEC8-3601-45F1-980A-111114A39A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20E98-BF6D-4B46-96EA-3F941D162EFB}" type="pres">
      <dgm:prSet presAssocID="{DA610D45-077C-4B25-BDBF-E6492DD860B3}" presName="spacer" presStyleCnt="0"/>
      <dgm:spPr/>
    </dgm:pt>
    <dgm:pt modelId="{65E2F615-AC57-494D-822A-FC43576C6D56}" type="pres">
      <dgm:prSet presAssocID="{197B85C0-E531-4AF3-AD66-579F494096C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9A8AF3-3AC3-4EEC-814B-F4CB215DD40A}" srcId="{10040699-B73C-4AD7-9E02-966557AF0405}" destId="{197B85C0-E531-4AF3-AD66-579F494096C4}" srcOrd="2" destOrd="0" parTransId="{0790E882-38E3-4FFF-AE9C-387D73F0598A}" sibTransId="{49D4DDB1-BE46-4586-8D82-CD4AB4405627}"/>
    <dgm:cxn modelId="{33B68FD9-501A-407D-AEDC-FFDCB982DBB3}" type="presOf" srcId="{02252163-BDB8-4DF7-8E65-B02AE0443382}" destId="{29F728CD-B120-46EF-92CD-9D6032A54EB1}" srcOrd="0" destOrd="0" presId="urn:microsoft.com/office/officeart/2005/8/layout/vList2"/>
    <dgm:cxn modelId="{3EB1F54F-75F1-42EA-9034-E9208A9C7421}" type="presOf" srcId="{197B85C0-E531-4AF3-AD66-579F494096C4}" destId="{65E2F615-AC57-494D-822A-FC43576C6D56}" srcOrd="0" destOrd="0" presId="urn:microsoft.com/office/officeart/2005/8/layout/vList2"/>
    <dgm:cxn modelId="{94744592-BB59-45A2-934A-1666F496FFBC}" type="presOf" srcId="{8466BEC8-3601-45F1-980A-111114A39AEC}" destId="{E3C2F8E2-046A-40BB-AD5A-F68BC8643305}" srcOrd="0" destOrd="0" presId="urn:microsoft.com/office/officeart/2005/8/layout/vList2"/>
    <dgm:cxn modelId="{9124BFEE-C475-437B-B5E7-98287157E651}" srcId="{10040699-B73C-4AD7-9E02-966557AF0405}" destId="{02252163-BDB8-4DF7-8E65-B02AE0443382}" srcOrd="0" destOrd="0" parTransId="{67B335BA-8C9C-4763-A4FA-745ED7EBD5AA}" sibTransId="{86C972DE-8EDC-4A6C-BC23-F26A55C7CFEA}"/>
    <dgm:cxn modelId="{784E9519-D687-4F79-8F93-0C9CB1071650}" type="presOf" srcId="{10040699-B73C-4AD7-9E02-966557AF0405}" destId="{7A024348-41FF-41F9-BAFB-479D7058AF63}" srcOrd="0" destOrd="0" presId="urn:microsoft.com/office/officeart/2005/8/layout/vList2"/>
    <dgm:cxn modelId="{86C11D4C-F538-4860-9FD4-FEFC728B1059}" srcId="{10040699-B73C-4AD7-9E02-966557AF0405}" destId="{8466BEC8-3601-45F1-980A-111114A39AEC}" srcOrd="1" destOrd="0" parTransId="{72930BAB-B3A7-40A4-95E3-A06A333CE0F6}" sibTransId="{DA610D45-077C-4B25-BDBF-E6492DD860B3}"/>
    <dgm:cxn modelId="{3BCEE650-7614-434C-B304-6E7611A2E6AF}" type="presParOf" srcId="{7A024348-41FF-41F9-BAFB-479D7058AF63}" destId="{29F728CD-B120-46EF-92CD-9D6032A54EB1}" srcOrd="0" destOrd="0" presId="urn:microsoft.com/office/officeart/2005/8/layout/vList2"/>
    <dgm:cxn modelId="{48D3E4DA-2F4B-4B7B-A0F0-447DC27080FF}" type="presParOf" srcId="{7A024348-41FF-41F9-BAFB-479D7058AF63}" destId="{D4D154FA-9AC8-4E7A-BF17-CE351915C2B2}" srcOrd="1" destOrd="0" presId="urn:microsoft.com/office/officeart/2005/8/layout/vList2"/>
    <dgm:cxn modelId="{C9D84982-C4EA-4A98-9BCF-84E73E9AA02B}" type="presParOf" srcId="{7A024348-41FF-41F9-BAFB-479D7058AF63}" destId="{E3C2F8E2-046A-40BB-AD5A-F68BC8643305}" srcOrd="2" destOrd="0" presId="urn:microsoft.com/office/officeart/2005/8/layout/vList2"/>
    <dgm:cxn modelId="{B56531DB-D559-44E2-A71C-C6BD5ECD0291}" type="presParOf" srcId="{7A024348-41FF-41F9-BAFB-479D7058AF63}" destId="{B3120E98-BF6D-4B46-96EA-3F941D162EFB}" srcOrd="3" destOrd="0" presId="urn:microsoft.com/office/officeart/2005/8/layout/vList2"/>
    <dgm:cxn modelId="{C24A3F00-65DE-488E-BB95-E8F9ACA2E480}" type="presParOf" srcId="{7A024348-41FF-41F9-BAFB-479D7058AF63}" destId="{65E2F615-AC57-494D-822A-FC43576C6D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F728CD-B120-46EF-92CD-9D6032A54EB1}">
      <dsp:nvSpPr>
        <dsp:cNvPr id="0" name=""/>
        <dsp:cNvSpPr/>
      </dsp:nvSpPr>
      <dsp:spPr>
        <a:xfrm>
          <a:off x="0" y="388223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/>
            <a:t>науково-технічна новизна;</a:t>
          </a:r>
          <a:endParaRPr lang="en-US" sz="4600" kern="1200"/>
        </a:p>
      </dsp:txBody>
      <dsp:txXfrm>
        <a:off x="0" y="388223"/>
        <a:ext cx="10515600" cy="1103310"/>
      </dsp:txXfrm>
    </dsp:sp>
    <dsp:sp modelId="{E3C2F8E2-046A-40BB-AD5A-F68BC8643305}">
      <dsp:nvSpPr>
        <dsp:cNvPr id="0" name=""/>
        <dsp:cNvSpPr/>
      </dsp:nvSpPr>
      <dsp:spPr>
        <a:xfrm>
          <a:off x="0" y="1624014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/>
            <a:t>можливість виробничого використання;</a:t>
          </a:r>
          <a:endParaRPr lang="en-US" sz="4600" kern="1200"/>
        </a:p>
      </dsp:txBody>
      <dsp:txXfrm>
        <a:off x="0" y="1624014"/>
        <a:ext cx="10515600" cy="1103310"/>
      </dsp:txXfrm>
    </dsp:sp>
    <dsp:sp modelId="{65E2F615-AC57-494D-822A-FC43576C6D56}">
      <dsp:nvSpPr>
        <dsp:cNvPr id="0" name=""/>
        <dsp:cNvSpPr/>
      </dsp:nvSpPr>
      <dsp:spPr>
        <a:xfrm>
          <a:off x="0" y="2859803"/>
          <a:ext cx="10515600" cy="11033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/>
            <a:t>комерційна реалізація.</a:t>
          </a:r>
          <a:endParaRPr lang="en-US" sz="4600" kern="1200"/>
        </a:p>
      </dsp:txBody>
      <dsp:txXfrm>
        <a:off x="0" y="2859803"/>
        <a:ext cx="10515600" cy="1103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26355CF0-422E-4E6A-95EA-261971F670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6557" y="637953"/>
            <a:ext cx="7659688" cy="3189507"/>
          </a:xfrm>
        </p:spPr>
        <p:txBody>
          <a:bodyPr>
            <a:normAutofit/>
          </a:bodyPr>
          <a:lstStyle/>
          <a:p>
            <a:pPr algn="l"/>
            <a:r>
              <a:rPr lang="uk-UA" sz="6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Тема 11:</a:t>
            </a:r>
            <a:br>
              <a:rPr lang="uk-UA" sz="6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</a:br>
            <a:r>
              <a:rPr lang="ru-RU" sz="6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Презентація</a:t>
            </a:r>
            <a:r>
              <a:rPr lang="ru-RU" sz="6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 </a:t>
            </a:r>
            <a:r>
              <a:rPr lang="ru-RU" sz="62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на тему:</a:t>
            </a:r>
            <a:br>
              <a:rPr lang="ru-RU" sz="62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</a:br>
            <a:r>
              <a:rPr lang="ru-RU" sz="6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Інноваційна</a:t>
            </a:r>
            <a:r>
              <a:rPr lang="ru-RU" sz="6200" dirty="0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 </a:t>
            </a:r>
            <a:r>
              <a:rPr lang="ru-RU" sz="6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Calibri Light"/>
              </a:rPr>
              <a:t>діяльність</a:t>
            </a:r>
            <a:endParaRPr lang="ru-RU" sz="6200" dirty="0">
              <a:solidFill>
                <a:schemeClr val="tx1">
                  <a:lumMod val="75000"/>
                  <a:lumOff val="25000"/>
                </a:schemeClr>
              </a:solidFill>
              <a:cs typeface="Calibri Light"/>
            </a:endParaRPr>
          </a:p>
        </p:txBody>
      </p:sp>
      <p:sp>
        <p:nvSpPr>
          <p:cNvPr id="25" name="Freeform 5">
            <a:extLst>
              <a:ext uri="{FF2B5EF4-FFF2-40B4-BE49-F238E27FC236}">
                <a16:creationId xmlns="" xmlns:a16="http://schemas.microsoft.com/office/drawing/2014/main" id="{8AA5B50B-519E-4763-9EFB-2C80373D1F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789091" y="4356608"/>
            <a:ext cx="542047" cy="1997227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6">
            <a:extLst>
              <a:ext uri="{FF2B5EF4-FFF2-40B4-BE49-F238E27FC236}">
                <a16:creationId xmlns="" xmlns:a16="http://schemas.microsoft.com/office/drawing/2014/main" id="{298FD7FF-CB14-4A07-B879-0731A1847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783841" y="4214476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="" xmlns:a16="http://schemas.microsoft.com/office/drawing/2014/main" id="{CA0D5741-1590-4555-A7A7-DC9B4E2EE4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H="1">
            <a:off x="951746" y="4122185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="" xmlns:a16="http://schemas.microsoft.com/office/drawing/2014/main" id="{3E9C0339-B0D3-40BA-96EF-3C1DB738AE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726820" y="4214476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7">
            <a:extLst>
              <a:ext uri="{FF2B5EF4-FFF2-40B4-BE49-F238E27FC236}">
                <a16:creationId xmlns="" xmlns:a16="http://schemas.microsoft.com/office/drawing/2014/main" id="{A4B9A42A-C5B8-4470-8743-670E34420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8728739" y="4122186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8">
            <a:extLst>
              <a:ext uri="{FF2B5EF4-FFF2-40B4-BE49-F238E27FC236}">
                <a16:creationId xmlns="" xmlns:a16="http://schemas.microsoft.com/office/drawing/2014/main" id="{EDB12AFC-55F8-4AE8-9351-0F38D0C5DD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51447" y="4122187"/>
            <a:ext cx="7978524" cy="164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6557" y="4376667"/>
            <a:ext cx="7659688" cy="10892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uk-UA" sz="2800" dirty="0" smtClean="0">
                <a:solidFill>
                  <a:srgbClr val="FEFFFF"/>
                </a:solidFill>
              </a:rPr>
              <a:t>Викладач : </a:t>
            </a:r>
            <a:r>
              <a:rPr lang="uk-UA" sz="2800" dirty="0" err="1" smtClean="0">
                <a:solidFill>
                  <a:srgbClr val="FEFFFF"/>
                </a:solidFill>
              </a:rPr>
              <a:t>Костіна</a:t>
            </a:r>
            <a:r>
              <a:rPr lang="uk-UA" sz="2800" smtClean="0">
                <a:solidFill>
                  <a:srgbClr val="FEFFFF"/>
                </a:solidFill>
              </a:rPr>
              <a:t> Т.Ю.</a:t>
            </a:r>
            <a:endParaRPr lang="ru-RU" sz="2800" dirty="0">
              <a:solidFill>
                <a:srgbClr val="FEFFFF"/>
              </a:solidFill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="" xmlns:a16="http://schemas.microsoft.com/office/drawing/2014/main" id="{C58506DD-7B3D-4594-846B-F78590BE9F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9065946" y="4356608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11A6C77-6109-4F77-975B-C375615A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B343D17-9934-455E-B326-2F39206BA4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="" xmlns:a16="http://schemas.microsoft.com/office/drawing/2014/main" id="{A8AA2B63-BFCD-40D0-B2D0-CB714D70E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="" xmlns:a16="http://schemas.microsoft.com/office/drawing/2014/main" id="{80834EBB-06EA-4C69-AF7A-D5A4E69D8A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="" xmlns:a16="http://schemas.microsoft.com/office/drawing/2014/main" id="{2D314EC1-63E0-43B5-9CD5-F25593B2CA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="" xmlns:a16="http://schemas.microsoft.com/office/drawing/2014/main" id="{9577EB7D-16A7-4E05-9105-431E72966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EC1741C3-592F-47B5-93A0-66FC0BB97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FB5B42-8439-8226-4B7E-B49ED9062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5.</a:t>
            </a:r>
            <a:r>
              <a:rPr lang="ru-RU" sz="4000" b="1">
                <a:solidFill>
                  <a:srgbClr val="FFFFFF"/>
                </a:solidFill>
                <a:ea typeface="+mj-lt"/>
                <a:cs typeface="+mj-lt"/>
              </a:rPr>
              <a:t>Організаційний прогрес: суть, об’єкти, напрямки і тенденції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2CA92B5-1A7D-8131-B46E-ECF61F1F59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9235" r="15366" b="-2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1CE4B3-4DA7-6CEB-AEF3-B852443EB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2200" b="1" i="1">
                <a:ea typeface="+mn-lt"/>
                <a:cs typeface="+mn-lt"/>
              </a:rPr>
              <a:t>Організаційний прогрес - </a:t>
            </a:r>
            <a:r>
              <a:rPr lang="ru-RU" sz="2200" i="1">
                <a:ea typeface="+mn-lt"/>
                <a:cs typeface="+mn-lt"/>
              </a:rPr>
              <a:t>це застосування нових та удосконалення існуючих методів і форм організації виробництва, праці, елементів господарського механізму в усіх ланках управління економікою</a:t>
            </a:r>
            <a:endParaRPr lang="ru-RU" sz="2200"/>
          </a:p>
          <a:p>
            <a:pPr marL="0" indent="0">
              <a:buNone/>
            </a:pPr>
            <a:r>
              <a:rPr lang="ru-RU" sz="2200">
                <a:ea typeface="+mn-lt"/>
                <a:cs typeface="+mn-lt"/>
              </a:rPr>
              <a:t>Організаційний прогрес узагальнює процес використання організаційних, економічних та соціальних нововведень, що має наслідком підвищення ефективності виробництва.</a:t>
            </a:r>
            <a:endParaRPr lang="ru-RU" sz="2200">
              <a:cs typeface="Calibri" panose="020F0502020204030204"/>
            </a:endParaRPr>
          </a:p>
          <a:p>
            <a:pPr marL="0" indent="0">
              <a:buNone/>
            </a:pPr>
            <a:endParaRPr lang="ru-RU" sz="2200" b="1" i="1">
              <a:cs typeface="Calibri"/>
            </a:endParaRPr>
          </a:p>
          <a:p>
            <a:endParaRPr lang="ru-RU" sz="2200" i="1">
              <a:cs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522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="" xmlns:a16="http://schemas.microsoft.com/office/drawing/2014/main" id="{427D15F9-FBA9-45B6-A1EE-7E26109074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549D845D-9A57-49AC-9523-BB0D6DA6FE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8" name="Freeform 44">
              <a:extLst>
                <a:ext uri="{FF2B5EF4-FFF2-40B4-BE49-F238E27FC236}">
                  <a16:creationId xmlns="" xmlns:a16="http://schemas.microsoft.com/office/drawing/2014/main" id="{3348EFE1-9D21-4DC0-8EC9-C887670613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">
              <a:extLst>
                <a:ext uri="{FF2B5EF4-FFF2-40B4-BE49-F238E27FC236}">
                  <a16:creationId xmlns="" xmlns:a16="http://schemas.microsoft.com/office/drawing/2014/main" id="{D9CD0CF4-76F6-470E-A8EF-DD74FC196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>
              <a:extLst>
                <a:ext uri="{FF2B5EF4-FFF2-40B4-BE49-F238E27FC236}">
                  <a16:creationId xmlns="" xmlns:a16="http://schemas.microsoft.com/office/drawing/2014/main" id="{71645EB6-7E0C-491E-9A5B-C25E80A64A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>
              <a:extLst>
                <a:ext uri="{FF2B5EF4-FFF2-40B4-BE49-F238E27FC236}">
                  <a16:creationId xmlns="" xmlns:a16="http://schemas.microsoft.com/office/drawing/2014/main" id="{D20E5CAC-62A4-48E1-9F9F-1F8176683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053A11D2-F06B-447E-96A7-27A21A8FA6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2B75FC-465C-9599-8A18-4ABAEABA2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  <a:cs typeface="Calibri Light"/>
              </a:rPr>
              <a:t>План</a:t>
            </a:r>
          </a:p>
        </p:txBody>
      </p:sp>
      <p:pic>
        <p:nvPicPr>
          <p:cNvPr id="22" name="Graphic 21" descr="Контур робота">
            <a:extLst>
              <a:ext uri="{FF2B5EF4-FFF2-40B4-BE49-F238E27FC236}">
                <a16:creationId xmlns="" xmlns:a16="http://schemas.microsoft.com/office/drawing/2014/main" id="{4AE0D039-63E6-B757-436F-59B7BF3F95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4412F1-75EA-9453-D64E-8CB0F133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1.Інноваційні процеси: поняття, види і характеристика.</a:t>
            </a:r>
            <a:endParaRPr lang="ru-RU" sz="2000">
              <a:cs typeface="Calibri"/>
            </a:endParaRPr>
          </a:p>
          <a:p>
            <a:r>
              <a:rPr lang="ru-RU" sz="2000">
                <a:ea typeface="+mn-lt"/>
                <a:cs typeface="+mn-lt"/>
              </a:rPr>
              <a:t>2.Основи методики визначення економічної ефективності технічних нововведень.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3.Оцінка сукупного економічного ефекту від технічних нововведень.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4.Розрахунок комерційного ефекту у виробників технічних новинок.</a:t>
            </a:r>
            <a:endParaRPr lang="ru-RU" sz="2000"/>
          </a:p>
          <a:p>
            <a:r>
              <a:rPr lang="ru-RU" sz="2000">
                <a:ea typeface="+mn-lt"/>
                <a:cs typeface="+mn-lt"/>
              </a:rPr>
              <a:t>5.Організаційний прогрес: суть, об’єкти, напрямки і тенденції.</a:t>
            </a:r>
            <a:endParaRPr lang="ru-RU" sz="2000"/>
          </a:p>
          <a:p>
            <a:endParaRPr lang="ru-RU" sz="200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74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F4C0B10B-D2C4-4A54-AFAD-3D27DF88B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B6BADB90-C74B-40D6-86DC-503F65FCE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="" xmlns:a16="http://schemas.microsoft.com/office/drawing/2014/main" id="{6559431D-1886-4AE0-9B87-9AD2ECAB84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="" xmlns:a16="http://schemas.microsoft.com/office/drawing/2014/main" id="{373850A5-B04A-4FCD-9E73-EE322167F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="" xmlns:a16="http://schemas.microsoft.com/office/drawing/2014/main" id="{82C18C67-80FA-4738-AA53-0AF2419F98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="" xmlns:a16="http://schemas.microsoft.com/office/drawing/2014/main" id="{48543B1A-8BF5-4C63-8404-41B2EA70B3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92DF5096-E051-498C-A3ED-CBA77A813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1E3857-76E9-BF1A-0B93-8DCC02B4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948212"/>
            <a:ext cx="10306520" cy="1325563"/>
          </a:xfrm>
        </p:spPr>
        <p:txBody>
          <a:bodyPr>
            <a:normAutofit/>
          </a:bodyPr>
          <a:lstStyle/>
          <a:p>
            <a:r>
              <a:rPr lang="ru-RU" sz="4000">
                <a:solidFill>
                  <a:srgbClr val="FFFFFF"/>
                </a:solidFill>
                <a:cs typeface="Calibri Light"/>
              </a:rPr>
              <a:t>1.</a:t>
            </a:r>
            <a:r>
              <a:rPr lang="ru-RU" sz="4000" b="1">
                <a:solidFill>
                  <a:srgbClr val="FFFFFF"/>
                </a:solidFill>
                <a:ea typeface="+mj-lt"/>
                <a:cs typeface="+mj-lt"/>
              </a:rPr>
              <a:t>Інноваційні процеси: поняття, види і характеристика</a:t>
            </a:r>
            <a:endParaRPr lang="ru-RU" sz="4000">
              <a:solidFill>
                <a:srgbClr val="FFFFFF"/>
              </a:solidFill>
              <a:cs typeface="Calibri Light"/>
            </a:endParaRPr>
          </a:p>
          <a:p>
            <a:endParaRPr lang="ru-RU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B309D7E-1BB5-B11B-3FA5-C8FC0EF0D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114" y="2494450"/>
            <a:ext cx="4346621" cy="37264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 b="1" i="1" dirty="0" err="1">
                <a:ea typeface="+mn-lt"/>
                <a:cs typeface="+mn-lt"/>
              </a:rPr>
              <a:t>Інноваційні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процеси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i="1" dirty="0">
                <a:ea typeface="+mn-lt"/>
                <a:cs typeface="+mn-lt"/>
              </a:rPr>
              <a:t>є </a:t>
            </a:r>
            <a:r>
              <a:rPr lang="ru-RU" sz="1600" i="1" dirty="0" err="1">
                <a:ea typeface="+mn-lt"/>
                <a:cs typeface="+mn-lt"/>
              </a:rPr>
              <a:t>сукупністю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якісно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нових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прогресивних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змін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dirty="0" err="1">
                <a:ea typeface="+mn-lt"/>
                <a:cs typeface="+mn-lt"/>
              </a:rPr>
              <a:t>які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безперервно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виникають</a:t>
            </a:r>
            <a:r>
              <a:rPr lang="ru-RU" sz="1600" i="1" dirty="0">
                <a:ea typeface="+mn-lt"/>
                <a:cs typeface="+mn-lt"/>
              </a:rPr>
              <a:t> у </a:t>
            </a:r>
            <a:r>
              <a:rPr lang="ru-RU" sz="1600" i="1" dirty="0" err="1">
                <a:ea typeface="+mn-lt"/>
                <a:cs typeface="+mn-lt"/>
              </a:rPr>
              <a:t>просторі</a:t>
            </a:r>
            <a:r>
              <a:rPr lang="ru-RU" sz="1600" i="1" dirty="0">
                <a:ea typeface="+mn-lt"/>
                <a:cs typeface="+mn-lt"/>
              </a:rPr>
              <a:t> та </a:t>
            </a:r>
            <a:r>
              <a:rPr lang="ru-RU" sz="1600" i="1" dirty="0" err="1">
                <a:ea typeface="+mn-lt"/>
                <a:cs typeface="+mn-lt"/>
              </a:rPr>
              <a:t>часі</a:t>
            </a:r>
            <a:endParaRPr lang="ru-RU" sz="1600" i="1" dirty="0" err="1"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 b="1" i="1" dirty="0" err="1">
                <a:ea typeface="+mn-lt"/>
                <a:cs typeface="+mn-lt"/>
              </a:rPr>
              <a:t>Інновації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i="1" dirty="0">
                <a:ea typeface="+mn-lt"/>
                <a:cs typeface="+mn-lt"/>
              </a:rPr>
              <a:t>- </a:t>
            </a:r>
            <a:r>
              <a:rPr lang="ru-RU" sz="1600" i="1" dirty="0" err="1">
                <a:ea typeface="+mn-lt"/>
                <a:cs typeface="+mn-lt"/>
              </a:rPr>
              <a:t>новостворені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або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вдосконалені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конкурентоспроможні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технології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dirty="0" err="1">
                <a:ea typeface="+mn-lt"/>
                <a:cs typeface="+mn-lt"/>
              </a:rPr>
              <a:t>продукція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dirty="0" err="1">
                <a:ea typeface="+mn-lt"/>
                <a:cs typeface="+mn-lt"/>
              </a:rPr>
              <a:t>послуги</a:t>
            </a:r>
            <a:r>
              <a:rPr lang="ru-RU" sz="1600" i="1" dirty="0">
                <a:ea typeface="+mn-lt"/>
                <a:cs typeface="+mn-lt"/>
              </a:rPr>
              <a:t>, а </a:t>
            </a:r>
            <a:r>
              <a:rPr lang="ru-RU" sz="1600" i="1" dirty="0" err="1">
                <a:ea typeface="+mn-lt"/>
                <a:cs typeface="+mn-lt"/>
              </a:rPr>
              <a:t>також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організаційно-технічні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рішення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виробничого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dirty="0" err="1">
                <a:ea typeface="+mn-lt"/>
                <a:cs typeface="+mn-lt"/>
              </a:rPr>
              <a:t>адміністративного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dirty="0" err="1">
                <a:ea typeface="+mn-lt"/>
                <a:cs typeface="+mn-lt"/>
              </a:rPr>
              <a:t>комерційного</a:t>
            </a:r>
            <a:r>
              <a:rPr lang="ru-RU" sz="1600" i="1" dirty="0">
                <a:ea typeface="+mn-lt"/>
                <a:cs typeface="+mn-lt"/>
              </a:rPr>
              <a:t> характеру, </a:t>
            </a:r>
            <a:r>
              <a:rPr lang="ru-RU" sz="1600" i="1" dirty="0" err="1">
                <a:ea typeface="+mn-lt"/>
                <a:cs typeface="+mn-lt"/>
              </a:rPr>
              <a:t>які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істотно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поліпшують</a:t>
            </a:r>
            <a:r>
              <a:rPr lang="ru-RU" sz="1600" i="1" dirty="0">
                <a:ea typeface="+mn-lt"/>
                <a:cs typeface="+mn-lt"/>
              </a:rPr>
              <a:t> структуру і </a:t>
            </a:r>
            <a:r>
              <a:rPr lang="ru-RU" sz="1600" i="1" dirty="0" err="1">
                <a:ea typeface="+mn-lt"/>
                <a:cs typeface="+mn-lt"/>
              </a:rPr>
              <a:t>якість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виробництва</a:t>
            </a:r>
            <a:r>
              <a:rPr lang="ru-RU" sz="1600" i="1" dirty="0">
                <a:ea typeface="+mn-lt"/>
                <a:cs typeface="+mn-lt"/>
              </a:rPr>
              <a:t> та </a:t>
            </a:r>
            <a:r>
              <a:rPr lang="ru-RU" sz="1600" i="1" dirty="0" err="1">
                <a:ea typeface="+mn-lt"/>
                <a:cs typeface="+mn-lt"/>
              </a:rPr>
              <a:t>соціальної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сфери</a:t>
            </a:r>
            <a:endParaRPr lang="ru-RU" sz="1600" i="1" dirty="0" err="1">
              <a:cs typeface="Calibri"/>
            </a:endParaRPr>
          </a:p>
          <a:p>
            <a:pPr marL="0" indent="0">
              <a:buNone/>
            </a:pPr>
            <a:r>
              <a:rPr lang="ru-RU" sz="1600" b="1" i="1" dirty="0" err="1">
                <a:ea typeface="+mn-lt"/>
                <a:cs typeface="+mn-lt"/>
              </a:rPr>
              <a:t>Інноваційна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діяльність</a:t>
            </a:r>
            <a:r>
              <a:rPr lang="ru-RU" sz="1600" i="1" dirty="0">
                <a:ea typeface="+mn-lt"/>
                <a:cs typeface="+mn-lt"/>
              </a:rPr>
              <a:t> - </a:t>
            </a:r>
            <a:r>
              <a:rPr lang="ru-RU" sz="1600" i="1" dirty="0" err="1">
                <a:ea typeface="+mn-lt"/>
                <a:cs typeface="+mn-lt"/>
              </a:rPr>
              <a:t>це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діяльність</a:t>
            </a:r>
            <a:r>
              <a:rPr lang="ru-RU" sz="1600" i="1" dirty="0">
                <a:ea typeface="+mn-lt"/>
                <a:cs typeface="+mn-lt"/>
              </a:rPr>
              <a:t>, </a:t>
            </a:r>
            <a:r>
              <a:rPr lang="ru-RU" sz="1600" i="1" dirty="0" err="1">
                <a:ea typeface="+mn-lt"/>
                <a:cs typeface="+mn-lt"/>
              </a:rPr>
              <a:t>спрямована</a:t>
            </a:r>
            <a:r>
              <a:rPr lang="ru-RU" sz="1600" i="1" dirty="0">
                <a:ea typeface="+mn-lt"/>
                <a:cs typeface="+mn-lt"/>
              </a:rPr>
              <a:t> на </a:t>
            </a:r>
            <a:r>
              <a:rPr lang="ru-RU" sz="1600" i="1" dirty="0" err="1">
                <a:ea typeface="+mn-lt"/>
                <a:cs typeface="+mn-lt"/>
              </a:rPr>
              <a:t>використання</a:t>
            </a:r>
            <a:r>
              <a:rPr lang="ru-RU" sz="1600" i="1" dirty="0">
                <a:ea typeface="+mn-lt"/>
                <a:cs typeface="+mn-lt"/>
              </a:rPr>
              <a:t> і </a:t>
            </a:r>
            <a:r>
              <a:rPr lang="ru-RU" sz="1600" i="1" dirty="0" err="1">
                <a:ea typeface="+mn-lt"/>
                <a:cs typeface="+mn-lt"/>
              </a:rPr>
              <a:t>комерціалізацію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результатів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наукових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досліджень</a:t>
            </a:r>
            <a:r>
              <a:rPr lang="ru-RU" sz="1600" i="1" dirty="0">
                <a:ea typeface="+mn-lt"/>
                <a:cs typeface="+mn-lt"/>
              </a:rPr>
              <a:t> та </a:t>
            </a:r>
            <a:r>
              <a:rPr lang="ru-RU" sz="1600" i="1" dirty="0" err="1">
                <a:ea typeface="+mn-lt"/>
                <a:cs typeface="+mn-lt"/>
              </a:rPr>
              <a:t>розробок</a:t>
            </a:r>
            <a:r>
              <a:rPr lang="ru-RU" sz="1600" i="1" dirty="0">
                <a:ea typeface="+mn-lt"/>
                <a:cs typeface="+mn-lt"/>
              </a:rPr>
              <a:t>. Вона </a:t>
            </a:r>
            <a:r>
              <a:rPr lang="ru-RU" sz="1600" i="1" dirty="0" err="1">
                <a:ea typeface="+mn-lt"/>
                <a:cs typeface="+mn-lt"/>
              </a:rPr>
              <a:t>зумовлює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виробництво</a:t>
            </a:r>
            <a:r>
              <a:rPr lang="ru-RU" sz="1600" i="1" dirty="0">
                <a:ea typeface="+mn-lt"/>
                <a:cs typeface="+mn-lt"/>
              </a:rPr>
              <a:t> і </a:t>
            </a:r>
            <a:r>
              <a:rPr lang="ru-RU" sz="1600" i="1" dirty="0" err="1">
                <a:ea typeface="+mn-lt"/>
                <a:cs typeface="+mn-lt"/>
              </a:rPr>
              <a:t>реалізацію</a:t>
            </a:r>
            <a:r>
              <a:rPr lang="ru-RU" sz="1600" i="1" dirty="0">
                <a:ea typeface="+mn-lt"/>
                <a:cs typeface="+mn-lt"/>
              </a:rPr>
              <a:t> на ринку </a:t>
            </a:r>
            <a:r>
              <a:rPr lang="ru-RU" sz="1600" i="1" dirty="0" err="1">
                <a:ea typeface="+mn-lt"/>
                <a:cs typeface="+mn-lt"/>
              </a:rPr>
              <a:t>нових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конкурентоспроможних</a:t>
            </a:r>
            <a:r>
              <a:rPr lang="ru-RU" sz="1600" i="1" dirty="0">
                <a:ea typeface="+mn-lt"/>
                <a:cs typeface="+mn-lt"/>
              </a:rPr>
              <a:t> </a:t>
            </a:r>
            <a:r>
              <a:rPr lang="ru-RU" sz="1600" i="1" dirty="0" err="1">
                <a:ea typeface="+mn-lt"/>
                <a:cs typeface="+mn-lt"/>
              </a:rPr>
              <a:t>товарів</a:t>
            </a:r>
            <a:r>
              <a:rPr lang="ru-RU" sz="1600" i="1" dirty="0">
                <a:ea typeface="+mn-lt"/>
                <a:cs typeface="+mn-lt"/>
              </a:rPr>
              <a:t> і </a:t>
            </a:r>
            <a:r>
              <a:rPr lang="ru-RU" sz="1600" i="1" dirty="0" err="1">
                <a:ea typeface="+mn-lt"/>
                <a:cs typeface="+mn-lt"/>
              </a:rPr>
              <a:t>послуг</a:t>
            </a:r>
            <a:endParaRPr lang="ru-RU" sz="1600" i="1" dirty="0" err="1">
              <a:cs typeface="Calibri"/>
            </a:endParaRPr>
          </a:p>
          <a:p>
            <a:pPr marL="457200" indent="-457200"/>
            <a:endParaRPr lang="ru-RU" sz="1300" i="1">
              <a:cs typeface="Calibri"/>
            </a:endParaRPr>
          </a:p>
          <a:p>
            <a:pPr marL="457200" indent="-457200"/>
            <a:endParaRPr lang="ru-RU" sz="1300" i="1">
              <a:cs typeface="Calibri"/>
            </a:endParaRPr>
          </a:p>
          <a:p>
            <a:pPr marL="0" indent="0">
              <a:buNone/>
            </a:pPr>
            <a:endParaRPr lang="ru-RU" sz="1300" i="1">
              <a:cs typeface="Calibri"/>
            </a:endParaRPr>
          </a:p>
          <a:p>
            <a:endParaRPr lang="ru-RU" sz="1300">
              <a:cs typeface="Calibri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70C5D96-1B76-EAE1-6BC5-3267A851CF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021" r="507" b="1"/>
          <a:stretch/>
        </p:blipFill>
        <p:spPr>
          <a:xfrm>
            <a:off x="5893739" y="2492376"/>
            <a:ext cx="5007557" cy="3726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69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1F77F6-1B5A-9069-9653-314EA33C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>
                <a:ea typeface="+mj-lt"/>
                <a:cs typeface="+mj-lt"/>
              </a:rPr>
              <a:t>Інновації</a:t>
            </a:r>
            <a:r>
              <a:rPr lang="ru-RU" i="1" dirty="0">
                <a:ea typeface="+mj-lt"/>
                <a:cs typeface="+mj-lt"/>
              </a:rPr>
              <a:t> як основа </a:t>
            </a:r>
            <a:r>
              <a:rPr lang="ru-RU" i="1" dirty="0" err="1">
                <a:ea typeface="+mj-lt"/>
                <a:cs typeface="+mj-lt"/>
              </a:rPr>
              <a:t>інноваційних</a:t>
            </a:r>
            <a:r>
              <a:rPr lang="ru-RU" i="1" dirty="0">
                <a:ea typeface="+mj-lt"/>
                <a:cs typeface="+mj-lt"/>
              </a:rPr>
              <a:t> </a:t>
            </a:r>
            <a:r>
              <a:rPr lang="ru-RU" i="1" dirty="0" err="1">
                <a:ea typeface="+mj-lt"/>
                <a:cs typeface="+mj-lt"/>
              </a:rPr>
              <a:t>процесів</a:t>
            </a:r>
            <a:r>
              <a:rPr lang="ru-RU" i="1" dirty="0">
                <a:ea typeface="+mj-lt"/>
                <a:cs typeface="+mj-lt"/>
              </a:rPr>
              <a:t> </a:t>
            </a:r>
            <a:r>
              <a:rPr lang="ru-RU" i="1" dirty="0" err="1">
                <a:ea typeface="+mj-lt"/>
                <a:cs typeface="+mj-lt"/>
              </a:rPr>
              <a:t>мають</a:t>
            </a:r>
            <a:r>
              <a:rPr lang="ru-RU" i="1" dirty="0">
                <a:ea typeface="+mj-lt"/>
                <a:cs typeface="+mj-lt"/>
              </a:rPr>
              <a:t> </a:t>
            </a:r>
            <a:r>
              <a:rPr lang="ru-RU" i="1" dirty="0" err="1">
                <a:ea typeface="+mj-lt"/>
                <a:cs typeface="+mj-lt"/>
              </a:rPr>
              <a:t>такі</a:t>
            </a:r>
            <a:r>
              <a:rPr lang="ru-RU" i="1" dirty="0">
                <a:ea typeface="+mj-lt"/>
                <a:cs typeface="+mj-lt"/>
              </a:rPr>
              <a:t> </a:t>
            </a:r>
            <a:r>
              <a:rPr lang="ru-RU" i="1" dirty="0" err="1">
                <a:ea typeface="+mj-lt"/>
                <a:cs typeface="+mj-lt"/>
              </a:rPr>
              <a:t>властивості</a:t>
            </a:r>
            <a:r>
              <a:rPr lang="ru-RU" i="1" dirty="0">
                <a:ea typeface="+mj-lt"/>
                <a:cs typeface="+mj-lt"/>
              </a:rPr>
              <a:t>:</a:t>
            </a:r>
            <a:endParaRPr lang="ru-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4C1413C2-AC4D-7DE8-80F5-CC13354588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2529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427D15F9-FBA9-45B6-A1EE-7E26109074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549D845D-9A57-49AC-9523-BB0D6DA6FE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="" xmlns:a16="http://schemas.microsoft.com/office/drawing/2014/main" id="{3348EFE1-9D21-4DC0-8EC9-C887670613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="" xmlns:a16="http://schemas.microsoft.com/office/drawing/2014/main" id="{D9CD0CF4-76F6-470E-A8EF-DD74FC196CA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="" xmlns:a16="http://schemas.microsoft.com/office/drawing/2014/main" id="{71645EB6-7E0C-491E-9A5B-C25E80A64A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="" xmlns:a16="http://schemas.microsoft.com/office/drawing/2014/main" id="{D20E5CAC-62A4-48E1-9F9F-1F81766831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053A11D2-F06B-447E-96A7-27A21A8FA6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9F5532-973C-7335-917C-32E710D1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67" y="977520"/>
            <a:ext cx="10306520" cy="1325563"/>
          </a:xfrm>
        </p:spPr>
        <p:txBody>
          <a:bodyPr>
            <a:normAutofit/>
          </a:bodyPr>
          <a:lstStyle/>
          <a:p>
            <a:r>
              <a:rPr lang="ru-RU" sz="4000" b="1" i="1">
                <a:solidFill>
                  <a:srgbClr val="FFFFFF"/>
                </a:solidFill>
              </a:rPr>
              <a:t>Основними джерелами фінансування інноваційної діяльності є:</a:t>
            </a:r>
            <a:endParaRPr lang="ru-RU" sz="4000">
              <a:solidFill>
                <a:srgbClr val="FFFFFF"/>
              </a:solidFill>
            </a:endParaRPr>
          </a:p>
          <a:p>
            <a:endParaRPr lang="ru-RU" sz="400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14830BF-FEB4-ABBB-CA4D-D32F7C8F11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4902" y="3307116"/>
            <a:ext cx="3209779" cy="193389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A32D93C-6DA9-E6AB-8822-8796CC21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7789" y="2326978"/>
            <a:ext cx="6832243" cy="384367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 dirty="0" err="1">
                <a:ea typeface="+mn-lt"/>
                <a:cs typeface="+mn-lt"/>
              </a:rPr>
              <a:t>грошові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кошти</a:t>
            </a:r>
            <a:r>
              <a:rPr lang="ru-RU" sz="1600" dirty="0">
                <a:ea typeface="+mn-lt"/>
                <a:cs typeface="+mn-lt"/>
              </a:rPr>
              <a:t>    у    </a:t>
            </a:r>
            <a:r>
              <a:rPr lang="ru-RU" sz="1600" dirty="0" err="1">
                <a:ea typeface="+mn-lt"/>
                <a:cs typeface="+mn-lt"/>
              </a:rPr>
              <a:t>вигляді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асигнувань</a:t>
            </a:r>
            <a:r>
              <a:rPr lang="ru-RU" sz="1600" dirty="0">
                <a:ea typeface="+mn-lt"/>
                <a:cs typeface="+mn-lt"/>
              </a:rPr>
              <a:t>    з    державного    та    </a:t>
            </a:r>
            <a:r>
              <a:rPr lang="ru-RU" sz="1600" dirty="0" err="1">
                <a:ea typeface="+mn-lt"/>
                <a:cs typeface="+mn-lt"/>
              </a:rPr>
              <a:t>регіонального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бюджетів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 panose="020F0502020204030204"/>
            </a:endParaRPr>
          </a:p>
          <a:p>
            <a:r>
              <a:rPr lang="ru-RU" sz="1600" dirty="0" err="1">
                <a:ea typeface="+mn-lt"/>
                <a:cs typeface="+mn-lt"/>
              </a:rPr>
              <a:t>кошти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спеціальних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фондів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фінансування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інноваційної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dirty="0" err="1">
                <a:ea typeface="+mn-lt"/>
                <a:cs typeface="+mn-lt"/>
              </a:rPr>
              <a:t>діяльності</a:t>
            </a:r>
            <a:r>
              <a:rPr lang="ru-RU" sz="1600" dirty="0">
                <a:ea typeface="+mn-lt"/>
                <a:cs typeface="+mn-lt"/>
              </a:rPr>
              <a:t>,    </a:t>
            </a:r>
            <a:r>
              <a:rPr lang="ru-RU" sz="1600" dirty="0" err="1">
                <a:ea typeface="+mn-lt"/>
                <a:cs typeface="+mn-lt"/>
              </a:rPr>
              <a:t>які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утворюються</a:t>
            </a:r>
            <a:r>
              <a:rPr lang="ru-RU" sz="1600" dirty="0">
                <a:ea typeface="+mn-lt"/>
                <a:cs typeface="+mn-lt"/>
              </a:rPr>
              <a:t> на </a:t>
            </a:r>
            <a:r>
              <a:rPr lang="ru-RU" sz="1600" dirty="0" err="1">
                <a:ea typeface="+mn-lt"/>
                <a:cs typeface="+mn-lt"/>
              </a:rPr>
              <a:t>підприємствах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або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регіональними</a:t>
            </a:r>
            <a:r>
              <a:rPr lang="ru-RU" sz="1600" dirty="0">
                <a:ea typeface="+mn-lt"/>
                <a:cs typeface="+mn-lt"/>
              </a:rPr>
              <a:t> органами </a:t>
            </a:r>
            <a:r>
              <a:rPr lang="ru-RU" sz="1600" dirty="0" err="1">
                <a:ea typeface="+mn-lt"/>
                <a:cs typeface="+mn-lt"/>
              </a:rPr>
              <a:t>управління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/>
            </a:endParaRPr>
          </a:p>
          <a:p>
            <a:r>
              <a:rPr lang="ru-RU" sz="1600" err="1">
                <a:ea typeface="+mn-lt"/>
                <a:cs typeface="+mn-lt"/>
              </a:rPr>
              <a:t>власні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err="1">
                <a:ea typeface="+mn-lt"/>
                <a:cs typeface="+mn-lt"/>
              </a:rPr>
              <a:t>кошти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err="1">
                <a:ea typeface="+mn-lt"/>
                <a:cs typeface="+mn-lt"/>
              </a:rPr>
              <a:t>підприємств</a:t>
            </a:r>
            <a:r>
              <a:rPr lang="ru-RU" sz="1600" dirty="0">
                <a:ea typeface="+mn-lt"/>
                <a:cs typeface="+mn-lt"/>
              </a:rPr>
              <a:t>    у    </a:t>
            </a:r>
            <a:r>
              <a:rPr lang="ru-RU" sz="1600" err="1">
                <a:ea typeface="+mn-lt"/>
                <a:cs typeface="+mn-lt"/>
              </a:rPr>
              <a:t>вигляді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err="1">
                <a:ea typeface="+mn-lt"/>
                <a:cs typeface="+mn-lt"/>
              </a:rPr>
              <a:t>частини</a:t>
            </a:r>
            <a:r>
              <a:rPr lang="ru-RU" sz="1600" dirty="0">
                <a:ea typeface="+mn-lt"/>
                <a:cs typeface="+mn-lt"/>
              </a:rPr>
              <a:t>    </a:t>
            </a:r>
            <a:r>
              <a:rPr lang="ru-RU" sz="1600" err="1">
                <a:ea typeface="+mn-lt"/>
                <a:cs typeface="+mn-lt"/>
              </a:rPr>
              <a:t>прибутку</a:t>
            </a:r>
            <a:r>
              <a:rPr lang="ru-RU" sz="1600" dirty="0">
                <a:ea typeface="+mn-lt"/>
                <a:cs typeface="+mn-lt"/>
              </a:rPr>
              <a:t>,    а    </a:t>
            </a:r>
            <a:r>
              <a:rPr lang="ru-RU" sz="1600" err="1">
                <a:ea typeface="+mn-lt"/>
                <a:cs typeface="+mn-lt"/>
              </a:rPr>
              <a:t>також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нагромаджені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суми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амортизаційних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відрахувань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/>
            </a:endParaRPr>
          </a:p>
          <a:p>
            <a:r>
              <a:rPr lang="ru-RU" sz="1600" err="1">
                <a:ea typeface="+mn-lt"/>
                <a:cs typeface="+mn-lt"/>
              </a:rPr>
              <a:t>інвестиційні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ресурси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різних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комерційних</a:t>
            </a:r>
            <a:r>
              <a:rPr lang="ru-RU" sz="1600" dirty="0">
                <a:ea typeface="+mn-lt"/>
                <a:cs typeface="+mn-lt"/>
              </a:rPr>
              <a:t> структур: </a:t>
            </a:r>
            <a:r>
              <a:rPr lang="ru-RU" sz="1600" err="1">
                <a:ea typeface="+mn-lt"/>
                <a:cs typeface="+mn-lt"/>
              </a:rPr>
              <a:t>комерційних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банків</a:t>
            </a:r>
            <a:r>
              <a:rPr lang="ru-RU" sz="1600" dirty="0">
                <a:ea typeface="+mn-lt"/>
                <a:cs typeface="+mn-lt"/>
              </a:rPr>
              <a:t>, </a:t>
            </a:r>
            <a:r>
              <a:rPr lang="ru-RU" sz="1600" err="1">
                <a:ea typeface="+mn-lt"/>
                <a:cs typeface="+mn-lt"/>
              </a:rPr>
              <a:t>інвестиційних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err="1">
                <a:ea typeface="+mn-lt"/>
                <a:cs typeface="+mn-lt"/>
              </a:rPr>
              <a:t>страхових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компаній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тощо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/>
            </a:endParaRPr>
          </a:p>
          <a:p>
            <a:r>
              <a:rPr lang="ru-RU" sz="1600" err="1">
                <a:ea typeface="+mn-lt"/>
                <a:cs typeface="+mn-lt"/>
              </a:rPr>
              <a:t>кредитні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ресурси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спеціально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уповноважених</a:t>
            </a:r>
            <a:r>
              <a:rPr lang="ru-RU" sz="1600" dirty="0">
                <a:ea typeface="+mn-lt"/>
                <a:cs typeface="+mn-lt"/>
              </a:rPr>
              <a:t> урядом </a:t>
            </a:r>
            <a:r>
              <a:rPr lang="ru-RU" sz="1600" err="1">
                <a:ea typeface="+mn-lt"/>
                <a:cs typeface="+mn-lt"/>
              </a:rPr>
              <a:t>інвестиційних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банків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/>
            </a:endParaRPr>
          </a:p>
          <a:p>
            <a:r>
              <a:rPr lang="ru-RU" sz="1600" err="1">
                <a:ea typeface="+mn-lt"/>
                <a:cs typeface="+mn-lt"/>
              </a:rPr>
              <a:t>кошти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вітчизняних</a:t>
            </a:r>
            <a:r>
              <a:rPr lang="ru-RU" sz="1600" dirty="0">
                <a:ea typeface="+mn-lt"/>
                <a:cs typeface="+mn-lt"/>
              </a:rPr>
              <a:t> та </a:t>
            </a:r>
            <a:r>
              <a:rPr lang="ru-RU" sz="1600" err="1">
                <a:ea typeface="+mn-lt"/>
                <a:cs typeface="+mn-lt"/>
              </a:rPr>
              <a:t>зарубіжних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наукових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фондів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/>
            </a:endParaRPr>
          </a:p>
          <a:p>
            <a:r>
              <a:rPr lang="ru-RU" sz="1600" err="1">
                <a:ea typeface="+mn-lt"/>
                <a:cs typeface="+mn-lt"/>
              </a:rPr>
              <a:t>іноземні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інвестиції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фірм</a:t>
            </a:r>
            <a:r>
              <a:rPr lang="ru-RU" sz="1600" dirty="0">
                <a:ea typeface="+mn-lt"/>
                <a:cs typeface="+mn-lt"/>
              </a:rPr>
              <a:t> і </a:t>
            </a:r>
            <a:r>
              <a:rPr lang="ru-RU" sz="1600" err="1">
                <a:ea typeface="+mn-lt"/>
                <a:cs typeface="+mn-lt"/>
              </a:rPr>
              <a:t>компаній</a:t>
            </a:r>
            <a:r>
              <a:rPr lang="ru-RU" sz="1600" dirty="0">
                <a:ea typeface="+mn-lt"/>
                <a:cs typeface="+mn-lt"/>
              </a:rPr>
              <a:t>;</a:t>
            </a:r>
            <a:endParaRPr lang="ru-RU" sz="1600" dirty="0">
              <a:cs typeface="Calibri"/>
            </a:endParaRPr>
          </a:p>
          <a:p>
            <a:r>
              <a:rPr lang="ru-RU" sz="1600" err="1">
                <a:ea typeface="+mn-lt"/>
                <a:cs typeface="+mn-lt"/>
              </a:rPr>
              <a:t>грошові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кошти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приватних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err="1">
                <a:ea typeface="+mn-lt"/>
                <a:cs typeface="+mn-lt"/>
              </a:rPr>
              <a:t>осіб</a:t>
            </a:r>
            <a:r>
              <a:rPr lang="ru-RU" sz="1600" dirty="0">
                <a:ea typeface="+mn-lt"/>
                <a:cs typeface="+mn-lt"/>
              </a:rPr>
              <a:t>.</a:t>
            </a:r>
            <a:endParaRPr lang="ru-RU" sz="1600" dirty="0"/>
          </a:p>
          <a:p>
            <a:endParaRPr lang="ru-RU" sz="130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214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11A6C77-6109-4F77-975B-C375615A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B343D17-9934-455E-B326-2F39206BA4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6" name="Freeform 44">
              <a:extLst>
                <a:ext uri="{FF2B5EF4-FFF2-40B4-BE49-F238E27FC236}">
                  <a16:creationId xmlns="" xmlns:a16="http://schemas.microsoft.com/office/drawing/2014/main" id="{A8AA2B63-BFCD-40D0-B2D0-CB714D70E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="" xmlns:a16="http://schemas.microsoft.com/office/drawing/2014/main" id="{80834EBB-06EA-4C69-AF7A-D5A4E69D8A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">
              <a:extLst>
                <a:ext uri="{FF2B5EF4-FFF2-40B4-BE49-F238E27FC236}">
                  <a16:creationId xmlns="" xmlns:a16="http://schemas.microsoft.com/office/drawing/2014/main" id="{2D314EC1-63E0-43B5-9CD5-F25593B2CA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="" xmlns:a16="http://schemas.microsoft.com/office/drawing/2014/main" id="{9577EB7D-16A7-4E05-9105-431E729665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="" xmlns:a16="http://schemas.microsoft.com/office/drawing/2014/main" id="{EC1741C3-592F-47B5-93A0-66FC0BB97E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589BA0-A250-0680-58A9-C85C345C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  <a:ea typeface="+mj-lt"/>
                <a:cs typeface="+mj-lt"/>
              </a:rPr>
              <a:t>2.Основи методики визначення економічної ефективності технічних нововведень</a:t>
            </a:r>
            <a:endParaRPr lang="ru-RU" sz="4000">
              <a:solidFill>
                <a:srgbClr val="FFFFFF"/>
              </a:solidFill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626F6FF-F0FA-1348-C327-AF892C89F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5307" r="19654" b="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567549-9560-E25D-E81E-69D6CB04A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350" y="2465143"/>
            <a:ext cx="6819682" cy="4065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 b="1" i="1" dirty="0" err="1"/>
              <a:t>Ефект</a:t>
            </a:r>
            <a:r>
              <a:rPr lang="ru-RU" sz="1600" b="1" i="1" dirty="0"/>
              <a:t> </a:t>
            </a:r>
            <a:r>
              <a:rPr lang="ru-RU" sz="1600" i="1" dirty="0" err="1"/>
              <a:t>визначається</a:t>
            </a:r>
            <a:r>
              <a:rPr lang="ru-RU" sz="1600" i="1" dirty="0"/>
              <a:t> як </a:t>
            </a:r>
            <a:r>
              <a:rPr lang="ru-RU" sz="1600" i="1" dirty="0" err="1"/>
              <a:t>різниця</a:t>
            </a:r>
            <a:r>
              <a:rPr lang="ru-RU" sz="1600" i="1" dirty="0"/>
              <a:t> </a:t>
            </a:r>
            <a:r>
              <a:rPr lang="ru-RU" sz="1600" i="1" dirty="0" err="1"/>
              <a:t>між</a:t>
            </a:r>
            <a:r>
              <a:rPr lang="ru-RU" sz="1600" i="1" dirty="0"/>
              <a:t> </a:t>
            </a:r>
            <a:r>
              <a:rPr lang="ru-RU" sz="1600" i="1" dirty="0" err="1"/>
              <a:t>вартісною</a:t>
            </a:r>
            <a:r>
              <a:rPr lang="ru-RU" sz="1600" i="1" dirty="0"/>
              <a:t> </a:t>
            </a:r>
            <a:r>
              <a:rPr lang="ru-RU" sz="1600" i="1" dirty="0" err="1"/>
              <a:t>оцінкою</a:t>
            </a:r>
            <a:r>
              <a:rPr lang="ru-RU" sz="1600" i="1" dirty="0"/>
              <a:t> </a:t>
            </a:r>
            <a:r>
              <a:rPr lang="ru-RU" sz="1600" i="1" dirty="0" err="1"/>
              <a:t>результатів</a:t>
            </a:r>
            <a:r>
              <a:rPr lang="ru-RU" sz="1600" i="1" dirty="0"/>
              <a:t> та </a:t>
            </a:r>
            <a:r>
              <a:rPr lang="ru-RU" sz="1600" i="1" dirty="0" err="1"/>
              <a:t>вартісною</a:t>
            </a:r>
            <a:r>
              <a:rPr lang="ru-RU" sz="1600" i="1" dirty="0"/>
              <a:t> </a:t>
            </a:r>
            <a:r>
              <a:rPr lang="ru-RU" sz="1600" i="1" dirty="0" err="1"/>
              <a:t>оцінкою</a:t>
            </a:r>
            <a:r>
              <a:rPr lang="ru-RU" sz="1600" i="1" dirty="0"/>
              <a:t> </a:t>
            </a:r>
            <a:r>
              <a:rPr lang="ru-RU" sz="1600" i="1" dirty="0" err="1"/>
              <a:t>сукупних</a:t>
            </a:r>
            <a:r>
              <a:rPr lang="ru-RU" sz="1600" i="1" dirty="0"/>
              <a:t> </a:t>
            </a:r>
            <a:r>
              <a:rPr lang="ru-RU" sz="1600" i="1" dirty="0" err="1"/>
              <a:t>витрат</a:t>
            </a:r>
            <a:r>
              <a:rPr lang="ru-RU" sz="1600" i="1" dirty="0"/>
              <a:t> </a:t>
            </a:r>
            <a:r>
              <a:rPr lang="ru-RU" sz="1600" i="1" dirty="0" err="1"/>
              <a:t>ресурсів</a:t>
            </a:r>
            <a:r>
              <a:rPr lang="ru-RU" sz="1600" i="1" dirty="0"/>
              <a:t> за </a:t>
            </a:r>
            <a:r>
              <a:rPr lang="ru-RU" sz="1600" i="1" dirty="0" err="1"/>
              <a:t>певний</a:t>
            </a:r>
            <a:r>
              <a:rPr lang="ru-RU" sz="1600" i="1" dirty="0"/>
              <a:t> </a:t>
            </a:r>
            <a:r>
              <a:rPr lang="ru-RU" sz="1600" i="1" dirty="0" err="1"/>
              <a:t>період</a:t>
            </a:r>
            <a:r>
              <a:rPr lang="ru-RU" sz="1600" i="1" dirty="0"/>
              <a:t>.</a:t>
            </a:r>
            <a:endParaRPr lang="ru-RU" sz="1600" dirty="0">
              <a:cs typeface="Calibri"/>
            </a:endParaRPr>
          </a:p>
          <a:p>
            <a:pPr marL="0" indent="0">
              <a:buNone/>
            </a:pPr>
            <a:r>
              <a:rPr lang="ru-RU" sz="1600" dirty="0" err="1">
                <a:ea typeface="+mn-lt"/>
                <a:cs typeface="+mn-lt"/>
              </a:rPr>
              <a:t>Залежно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від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вирішуваних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dirty="0" err="1">
                <a:ea typeface="+mn-lt"/>
                <a:cs typeface="+mn-lt"/>
              </a:rPr>
              <a:t>завдань</a:t>
            </a:r>
            <a:r>
              <a:rPr lang="ru-RU" sz="1600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економічний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ефект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від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технічних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нововведень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може</a:t>
            </a:r>
            <a:r>
              <a:rPr lang="ru-RU" sz="1600" b="1" i="1" dirty="0">
                <a:ea typeface="+mn-lt"/>
                <a:cs typeface="+mn-lt"/>
              </a:rPr>
              <a:t> бути </a:t>
            </a:r>
            <a:r>
              <a:rPr lang="ru-RU" sz="1600" b="1" i="1" dirty="0" err="1">
                <a:ea typeface="+mn-lt"/>
                <a:cs typeface="+mn-lt"/>
              </a:rPr>
              <a:t>двох</a:t>
            </a:r>
            <a:r>
              <a:rPr lang="ru-RU" sz="1600" b="1" i="1" dirty="0">
                <a:ea typeface="+mn-lt"/>
                <a:cs typeface="+mn-lt"/>
              </a:rPr>
              <a:t> </a:t>
            </a:r>
            <a:r>
              <a:rPr lang="ru-RU" sz="1600" b="1" i="1" dirty="0" err="1">
                <a:ea typeface="+mn-lt"/>
                <a:cs typeface="+mn-lt"/>
              </a:rPr>
              <a:t>видів</a:t>
            </a:r>
            <a:r>
              <a:rPr lang="ru-RU" sz="1600" b="1" i="1" dirty="0">
                <a:ea typeface="+mn-lt"/>
                <a:cs typeface="+mn-lt"/>
              </a:rPr>
              <a:t>:</a:t>
            </a:r>
            <a:endParaRPr lang="ru-RU" sz="16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500" b="1" i="1" dirty="0">
                <a:cs typeface="Calibri"/>
              </a:rPr>
              <a:t>1)</a:t>
            </a:r>
            <a:r>
              <a:rPr lang="ru-RU" sz="1500" b="1" i="1" dirty="0">
                <a:ea typeface="+mn-lt"/>
                <a:cs typeface="+mn-lt"/>
              </a:rPr>
              <a:t> </a:t>
            </a:r>
            <a:r>
              <a:rPr lang="ru-RU" sz="1500" b="1" i="1" dirty="0" err="1">
                <a:ea typeface="+mn-lt"/>
                <a:cs typeface="+mn-lt"/>
              </a:rPr>
              <a:t>Загальноекономічний</a:t>
            </a:r>
            <a:r>
              <a:rPr lang="ru-RU" sz="1500" b="1" i="1" dirty="0">
                <a:ea typeface="+mn-lt"/>
                <a:cs typeface="+mn-lt"/>
              </a:rPr>
              <a:t> </a:t>
            </a:r>
            <a:r>
              <a:rPr lang="ru-RU" sz="1500" b="1" i="1" dirty="0" err="1">
                <a:ea typeface="+mn-lt"/>
                <a:cs typeface="+mn-lt"/>
              </a:rPr>
              <a:t>ефект</a:t>
            </a:r>
            <a:r>
              <a:rPr lang="ru-RU" sz="1500" b="1" i="1" dirty="0">
                <a:ea typeface="+mn-lt"/>
                <a:cs typeface="+mn-lt"/>
              </a:rPr>
              <a:t> </a:t>
            </a:r>
            <a:r>
              <a:rPr lang="ru-RU" sz="1500" i="1" dirty="0">
                <a:ea typeface="+mn-lt"/>
                <a:cs typeface="+mn-lt"/>
              </a:rPr>
              <a:t>(з точки </a:t>
            </a:r>
            <a:r>
              <a:rPr lang="ru-RU" sz="1500" i="1" dirty="0" err="1">
                <a:ea typeface="+mn-lt"/>
                <a:cs typeface="+mn-lt"/>
              </a:rPr>
              <a:t>зору</a:t>
            </a:r>
            <a:r>
              <a:rPr lang="ru-RU" sz="1500" i="1" dirty="0">
                <a:ea typeface="+mn-lt"/>
                <a:cs typeface="+mn-lt"/>
              </a:rPr>
              <a:t> </a:t>
            </a:r>
            <a:r>
              <a:rPr lang="ru-RU" sz="1500" i="1" dirty="0" err="1">
                <a:ea typeface="+mn-lt"/>
                <a:cs typeface="+mn-lt"/>
              </a:rPr>
              <a:t>національної</a:t>
            </a:r>
            <a:r>
              <a:rPr lang="ru-RU" sz="1500" i="1" dirty="0">
                <a:ea typeface="+mn-lt"/>
                <a:cs typeface="+mn-lt"/>
              </a:rPr>
              <a:t> </a:t>
            </a:r>
            <a:r>
              <a:rPr lang="ru-RU" sz="1500" i="1" dirty="0" err="1">
                <a:ea typeface="+mn-lt"/>
                <a:cs typeface="+mn-lt"/>
              </a:rPr>
              <a:t>економіки</a:t>
            </a:r>
            <a:r>
              <a:rPr lang="ru-RU" sz="1500" i="1" dirty="0">
                <a:ea typeface="+mn-lt"/>
                <a:cs typeface="+mn-lt"/>
              </a:rPr>
              <a:t>) </a:t>
            </a:r>
            <a:r>
              <a:rPr lang="ru-RU" sz="1500" dirty="0">
                <a:ea typeface="+mn-lt"/>
                <a:cs typeface="+mn-lt"/>
              </a:rPr>
              <a:t>- </a:t>
            </a:r>
            <a:r>
              <a:rPr lang="ru-RU" sz="1500" dirty="0" err="1">
                <a:ea typeface="+mn-lt"/>
                <a:cs typeface="+mn-lt"/>
              </a:rPr>
              <a:t>загальний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ефект</a:t>
            </a:r>
            <a:r>
              <a:rPr lang="ru-RU" sz="1500" dirty="0">
                <a:ea typeface="+mn-lt"/>
                <a:cs typeface="+mn-lt"/>
              </a:rPr>
              <a:t> за </a:t>
            </a:r>
            <a:r>
              <a:rPr lang="ru-RU" sz="1500" dirty="0" err="1">
                <a:ea typeface="+mn-lt"/>
                <a:cs typeface="+mn-lt"/>
              </a:rPr>
              <a:t>умовами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використання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нової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техніки</a:t>
            </a:r>
            <a:r>
              <a:rPr lang="ru-RU" sz="1500" dirty="0">
                <a:ea typeface="+mn-lt"/>
                <a:cs typeface="+mn-lt"/>
              </a:rPr>
              <a:t> та </a:t>
            </a:r>
            <a:r>
              <a:rPr lang="ru-RU" sz="1500" dirty="0" err="1">
                <a:ea typeface="+mn-lt"/>
                <a:cs typeface="+mn-lt"/>
              </a:rPr>
              <a:t>інших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нововведень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який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обчислюється</a:t>
            </a:r>
            <a:r>
              <a:rPr lang="ru-RU" sz="1500" dirty="0">
                <a:ea typeface="+mn-lt"/>
                <a:cs typeface="+mn-lt"/>
              </a:rPr>
              <a:t> шляхом </a:t>
            </a:r>
            <a:r>
              <a:rPr lang="ru-RU" sz="1500" dirty="0" err="1">
                <a:ea typeface="+mn-lt"/>
                <a:cs typeface="+mn-lt"/>
              </a:rPr>
              <a:t>порівняння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загальних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результатів</a:t>
            </a:r>
            <a:r>
              <a:rPr lang="ru-RU" sz="1500" dirty="0">
                <a:ea typeface="+mn-lt"/>
                <a:cs typeface="+mn-lt"/>
              </a:rPr>
              <a:t> за </a:t>
            </a:r>
            <a:r>
              <a:rPr lang="ru-RU" sz="1500" dirty="0" err="1">
                <a:ea typeface="+mn-lt"/>
                <a:cs typeface="+mn-lt"/>
              </a:rPr>
              <a:t>місцем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використання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нової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техніки</a:t>
            </a:r>
            <a:r>
              <a:rPr lang="ru-RU" sz="1500" dirty="0">
                <a:ea typeface="+mn-lt"/>
                <a:cs typeface="+mn-lt"/>
              </a:rPr>
              <a:t> та </a:t>
            </a:r>
            <a:r>
              <a:rPr lang="ru-RU" sz="1500" dirty="0" err="1">
                <a:ea typeface="+mn-lt"/>
                <a:cs typeface="+mn-lt"/>
              </a:rPr>
              <a:t>усіх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витрат</a:t>
            </a:r>
            <a:r>
              <a:rPr lang="ru-RU" sz="1500" dirty="0">
                <a:ea typeface="+mn-lt"/>
                <a:cs typeface="+mn-lt"/>
              </a:rPr>
              <a:t> на </a:t>
            </a:r>
            <a:r>
              <a:rPr lang="ru-RU" sz="1500" dirty="0" err="1">
                <a:ea typeface="+mn-lt"/>
                <a:cs typeface="+mn-lt"/>
              </a:rPr>
              <a:t>її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розробку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виробництво</a:t>
            </a:r>
            <a:r>
              <a:rPr lang="ru-RU" sz="1500" dirty="0">
                <a:ea typeface="+mn-lt"/>
                <a:cs typeface="+mn-lt"/>
              </a:rPr>
              <a:t> і </a:t>
            </a:r>
            <a:r>
              <a:rPr lang="ru-RU" sz="1500" dirty="0" err="1">
                <a:ea typeface="+mn-lt"/>
                <a:cs typeface="+mn-lt"/>
              </a:rPr>
              <a:t>споживання</a:t>
            </a:r>
            <a:r>
              <a:rPr lang="ru-RU" sz="1500" dirty="0">
                <a:ea typeface="+mn-lt"/>
                <a:cs typeface="+mn-lt"/>
              </a:rPr>
              <a:t>;</a:t>
            </a:r>
            <a:endParaRPr lang="ru-RU" sz="1500" b="1" i="1" dirty="0">
              <a:cs typeface="Calibri"/>
            </a:endParaRPr>
          </a:p>
          <a:p>
            <a:pPr marL="0" indent="0">
              <a:buNone/>
            </a:pPr>
            <a:r>
              <a:rPr lang="ru-RU" sz="1500" dirty="0">
                <a:cs typeface="Calibri"/>
              </a:rPr>
              <a:t>2) </a:t>
            </a:r>
            <a:r>
              <a:rPr lang="ru-RU" sz="1500" b="1" i="1" dirty="0" err="1">
                <a:ea typeface="+mn-lt"/>
                <a:cs typeface="+mn-lt"/>
              </a:rPr>
              <a:t>комерційний</a:t>
            </a:r>
            <a:r>
              <a:rPr lang="ru-RU" sz="1500" b="1" i="1" dirty="0">
                <a:ea typeface="+mn-lt"/>
                <a:cs typeface="+mn-lt"/>
              </a:rPr>
              <a:t> </a:t>
            </a:r>
            <a:r>
              <a:rPr lang="ru-RU" sz="1500" dirty="0">
                <a:ea typeface="+mn-lt"/>
                <a:cs typeface="+mn-lt"/>
              </a:rPr>
              <a:t>- </a:t>
            </a:r>
            <a:r>
              <a:rPr lang="ru-RU" sz="1500" dirty="0" err="1">
                <a:ea typeface="+mn-lt"/>
                <a:cs typeface="+mn-lt"/>
              </a:rPr>
              <a:t>це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ефект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який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одержується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окремо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розробником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виробником</a:t>
            </a:r>
            <a:r>
              <a:rPr lang="ru-RU" sz="1500" dirty="0">
                <a:ea typeface="+mn-lt"/>
                <a:cs typeface="+mn-lt"/>
              </a:rPr>
              <a:t> і </a:t>
            </a:r>
            <a:r>
              <a:rPr lang="ru-RU" sz="1500" dirty="0" err="1">
                <a:ea typeface="+mn-lt"/>
                <a:cs typeface="+mn-lt"/>
              </a:rPr>
              <a:t>споживачем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нової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техніки</a:t>
            </a:r>
            <a:r>
              <a:rPr lang="ru-RU" sz="1500" dirty="0">
                <a:ea typeface="+mn-lt"/>
                <a:cs typeface="+mn-lt"/>
              </a:rPr>
              <a:t>, і </a:t>
            </a:r>
            <a:r>
              <a:rPr lang="ru-RU" sz="1500" dirty="0" err="1">
                <a:ea typeface="+mn-lt"/>
                <a:cs typeface="+mn-lt"/>
              </a:rPr>
              <a:t>обчислюється</a:t>
            </a:r>
            <a:r>
              <a:rPr lang="ru-RU" sz="1500" dirty="0">
                <a:ea typeface="+mn-lt"/>
                <a:cs typeface="+mn-lt"/>
              </a:rPr>
              <a:t> на </a:t>
            </a:r>
            <a:r>
              <a:rPr lang="ru-RU" sz="1500" dirty="0" err="1">
                <a:ea typeface="+mn-lt"/>
                <a:cs typeface="+mn-lt"/>
              </a:rPr>
              <a:t>окремих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стадіях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її</a:t>
            </a:r>
            <a:r>
              <a:rPr lang="ru-RU" sz="1500" dirty="0">
                <a:ea typeface="+mn-lt"/>
                <a:cs typeface="+mn-lt"/>
              </a:rPr>
              <a:t> «</a:t>
            </a:r>
            <a:r>
              <a:rPr lang="ru-RU" sz="1500" dirty="0" err="1">
                <a:ea typeface="+mn-lt"/>
                <a:cs typeface="+mn-lt"/>
              </a:rPr>
              <a:t>життєвого</a:t>
            </a:r>
            <a:r>
              <a:rPr lang="ru-RU" sz="1500" dirty="0">
                <a:ea typeface="+mn-lt"/>
                <a:cs typeface="+mn-lt"/>
              </a:rPr>
              <a:t> циклу» - </a:t>
            </a:r>
            <a:r>
              <a:rPr lang="ru-RU" sz="1500" dirty="0" err="1">
                <a:ea typeface="+mn-lt"/>
                <a:cs typeface="+mn-lt"/>
              </a:rPr>
              <a:t>стадії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розробки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виробництва</a:t>
            </a:r>
            <a:r>
              <a:rPr lang="ru-RU" sz="1500" dirty="0">
                <a:ea typeface="+mn-lt"/>
                <a:cs typeface="+mn-lt"/>
              </a:rPr>
              <a:t> та </a:t>
            </a:r>
            <a:r>
              <a:rPr lang="ru-RU" sz="1500" dirty="0" err="1">
                <a:ea typeface="+mn-lt"/>
                <a:cs typeface="+mn-lt"/>
              </a:rPr>
              <a:t>експлуатації</a:t>
            </a:r>
            <a:r>
              <a:rPr lang="ru-RU" sz="1500" dirty="0">
                <a:ea typeface="+mn-lt"/>
                <a:cs typeface="+mn-lt"/>
              </a:rPr>
              <a:t>; </a:t>
            </a:r>
            <a:r>
              <a:rPr lang="ru-RU" sz="1500" dirty="0" err="1">
                <a:ea typeface="+mn-lt"/>
                <a:cs typeface="+mn-lt"/>
              </a:rPr>
              <a:t>він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дає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можливість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оцінити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ефективність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технічних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нововведень</a:t>
            </a:r>
            <a:r>
              <a:rPr lang="ru-RU" sz="1500" dirty="0">
                <a:ea typeface="+mn-lt"/>
                <a:cs typeface="+mn-lt"/>
              </a:rPr>
              <a:t> з </a:t>
            </a:r>
            <a:r>
              <a:rPr lang="ru-RU" sz="1500" dirty="0" err="1">
                <a:ea typeface="+mn-lt"/>
                <a:cs typeface="+mn-lt"/>
              </a:rPr>
              <a:t>урахуванням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економічних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інтересів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окремих</a:t>
            </a:r>
            <a:r>
              <a:rPr lang="ru-RU" sz="1500" dirty="0">
                <a:ea typeface="+mn-lt"/>
                <a:cs typeface="+mn-lt"/>
              </a:rPr>
              <a:t> проектно- </a:t>
            </a:r>
            <a:r>
              <a:rPr lang="ru-RU" sz="1500" dirty="0" err="1">
                <a:ea typeface="+mn-lt"/>
                <a:cs typeface="+mn-lt"/>
              </a:rPr>
              <a:t>конструкторських</a:t>
            </a:r>
            <a:r>
              <a:rPr lang="ru-RU" sz="1500" dirty="0">
                <a:ea typeface="+mn-lt"/>
                <a:cs typeface="+mn-lt"/>
              </a:rPr>
              <a:t> </a:t>
            </a:r>
            <a:r>
              <a:rPr lang="ru-RU" sz="1500" dirty="0" err="1">
                <a:ea typeface="+mn-lt"/>
                <a:cs typeface="+mn-lt"/>
              </a:rPr>
              <a:t>організацій</a:t>
            </a:r>
            <a:r>
              <a:rPr lang="ru-RU" sz="1500" dirty="0">
                <a:ea typeface="+mn-lt"/>
                <a:cs typeface="+mn-lt"/>
              </a:rPr>
              <a:t>, </a:t>
            </a:r>
            <a:r>
              <a:rPr lang="ru-RU" sz="1500" dirty="0" err="1">
                <a:ea typeface="+mn-lt"/>
                <a:cs typeface="+mn-lt"/>
              </a:rPr>
              <a:t>підприємств-виробників</a:t>
            </a:r>
            <a:r>
              <a:rPr lang="ru-RU" sz="1500" dirty="0">
                <a:ea typeface="+mn-lt"/>
                <a:cs typeface="+mn-lt"/>
              </a:rPr>
              <a:t> і </a:t>
            </a:r>
            <a:r>
              <a:rPr lang="ru-RU" sz="1500" dirty="0" err="1">
                <a:ea typeface="+mn-lt"/>
                <a:cs typeface="+mn-lt"/>
              </a:rPr>
              <a:t>підприємств</a:t>
            </a:r>
            <a:r>
              <a:rPr lang="ru-RU" sz="1500" dirty="0">
                <a:ea typeface="+mn-lt"/>
                <a:cs typeface="+mn-lt"/>
              </a:rPr>
              <a:t>- </a:t>
            </a:r>
            <a:r>
              <a:rPr lang="ru-RU" sz="1500" dirty="0" err="1">
                <a:ea typeface="+mn-lt"/>
                <a:cs typeface="+mn-lt"/>
              </a:rPr>
              <a:t>споживачів</a:t>
            </a:r>
            <a:r>
              <a:rPr lang="ru-RU" sz="1500" dirty="0">
                <a:ea typeface="+mn-lt"/>
                <a:cs typeface="+mn-lt"/>
              </a:rPr>
              <a:t>.</a:t>
            </a:r>
            <a:endParaRPr lang="ru-RU" sz="1500" dirty="0">
              <a:cs typeface="Calibri"/>
            </a:endParaRPr>
          </a:p>
          <a:p>
            <a:pPr>
              <a:buNone/>
            </a:pPr>
            <a:endParaRPr lang="ru-RU" sz="1300">
              <a:cs typeface="Calibri"/>
            </a:endParaRPr>
          </a:p>
          <a:p>
            <a:pPr>
              <a:buNone/>
            </a:pPr>
            <a:endParaRPr lang="ru-RU" sz="1300">
              <a:cs typeface="Calibri"/>
            </a:endParaRPr>
          </a:p>
          <a:p>
            <a:pPr>
              <a:buNone/>
            </a:pPr>
            <a:endParaRPr lang="ru-RU" sz="1300" b="1" i="1">
              <a:cs typeface="Calibri"/>
            </a:endParaRPr>
          </a:p>
          <a:p>
            <a:pPr marL="0" indent="0">
              <a:buNone/>
            </a:pPr>
            <a:endParaRPr lang="ru-RU" sz="1300" i="1">
              <a:cs typeface="Calibri"/>
            </a:endParaRPr>
          </a:p>
          <a:p>
            <a:pPr marL="0" indent="0">
              <a:buNone/>
            </a:pPr>
            <a:endParaRPr lang="ru-RU" sz="130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03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=""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=""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=""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=""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10C9DA-5EB9-E1CD-EFDF-F2AA449D2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984612"/>
            <a:ext cx="10264697" cy="12121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  <a:ea typeface="+mj-lt"/>
                <a:cs typeface="+mj-lt"/>
              </a:rPr>
              <a:t>3.Оцінка </a:t>
            </a:r>
            <a:r>
              <a:rPr lang="ru-RU" sz="4000" b="1" dirty="0" err="1">
                <a:solidFill>
                  <a:srgbClr val="FFFFFF"/>
                </a:solidFill>
                <a:ea typeface="+mj-lt"/>
                <a:cs typeface="+mj-lt"/>
              </a:rPr>
              <a:t>сукупного</a:t>
            </a:r>
            <a:r>
              <a:rPr lang="ru-RU" sz="40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ru-RU" sz="4000" b="1" dirty="0" err="1">
                <a:solidFill>
                  <a:srgbClr val="FFFFFF"/>
                </a:solidFill>
                <a:ea typeface="+mj-lt"/>
                <a:cs typeface="+mj-lt"/>
              </a:rPr>
              <a:t>економічного</a:t>
            </a:r>
            <a:r>
              <a:rPr lang="ru-RU" sz="40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ru-RU" sz="4000" b="1" dirty="0" err="1">
                <a:solidFill>
                  <a:srgbClr val="FFFFFF"/>
                </a:solidFill>
                <a:ea typeface="+mj-lt"/>
                <a:cs typeface="+mj-lt"/>
              </a:rPr>
              <a:t>ефекту</a:t>
            </a:r>
            <a:r>
              <a:rPr lang="ru-RU" sz="40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ru-RU" sz="4000" b="1" dirty="0" err="1">
                <a:solidFill>
                  <a:srgbClr val="FFFFFF"/>
                </a:solidFill>
                <a:ea typeface="+mj-lt"/>
                <a:cs typeface="+mj-lt"/>
              </a:rPr>
              <a:t>від</a:t>
            </a:r>
            <a:r>
              <a:rPr lang="ru-RU" sz="40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ru-RU" sz="4000" b="1" dirty="0" err="1">
                <a:solidFill>
                  <a:srgbClr val="FFFFFF"/>
                </a:solidFill>
                <a:ea typeface="+mj-lt"/>
                <a:cs typeface="+mj-lt"/>
              </a:rPr>
              <a:t>технічних</a:t>
            </a:r>
            <a:r>
              <a:rPr lang="ru-RU" sz="4000" b="1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ru-RU" sz="4000" b="1" dirty="0" err="1">
                <a:solidFill>
                  <a:srgbClr val="FFFFFF"/>
                </a:solidFill>
                <a:ea typeface="+mj-lt"/>
                <a:cs typeface="+mj-lt"/>
              </a:rPr>
              <a:t>нововведень</a:t>
            </a:r>
            <a:endParaRPr lang="ru-RU" sz="4000" dirty="0" err="1">
              <a:solidFill>
                <a:srgbClr val="FFFFFF"/>
              </a:solidFill>
              <a:cs typeface="Calibri Light" panose="020F0302020204030204"/>
            </a:endParaRPr>
          </a:p>
          <a:p>
            <a:endParaRPr lang="ru-RU" sz="4000">
              <a:solidFill>
                <a:srgbClr val="FFFFFF"/>
              </a:solidFill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D82426B-9694-EC03-5907-B9E548C59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i="1" dirty="0" err="1">
                <a:ea typeface="+mn-lt"/>
                <a:cs typeface="+mn-lt"/>
              </a:rPr>
              <a:t>Сукупний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економічний</a:t>
            </a:r>
            <a:r>
              <a:rPr lang="ru-RU" sz="2400" i="1" dirty="0">
                <a:ea typeface="+mn-lt"/>
                <a:cs typeface="+mn-lt"/>
              </a:rPr>
              <a:t> </a:t>
            </a:r>
            <a:r>
              <a:rPr lang="ru-RU" sz="2400" i="1" dirty="0" err="1">
                <a:ea typeface="+mn-lt"/>
                <a:cs typeface="+mn-lt"/>
              </a:rPr>
              <a:t>ефект</a:t>
            </a:r>
            <a:r>
              <a:rPr lang="ru-RU" sz="2400" i="1" dirty="0">
                <a:ea typeface="+mn-lt"/>
                <a:cs typeface="+mn-lt"/>
              </a:rPr>
              <a:t> (Е</a:t>
            </a:r>
            <a:r>
              <a:rPr lang="ru-RU" sz="2400" i="1" baseline="-25000" dirty="0">
                <a:ea typeface="+mn-lt"/>
                <a:cs typeface="+mn-lt"/>
              </a:rPr>
              <a:t>Т</a:t>
            </a:r>
            <a:r>
              <a:rPr lang="ru-RU" sz="2400" i="1" dirty="0">
                <a:ea typeface="+mn-lt"/>
                <a:cs typeface="+mn-lt"/>
              </a:rPr>
              <a:t>) </a:t>
            </a:r>
            <a:r>
              <a:rPr lang="ru-RU" sz="2400" dirty="0" err="1">
                <a:ea typeface="+mn-lt"/>
                <a:cs typeface="+mn-lt"/>
              </a:rPr>
              <a:t>від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впровадження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техніки</a:t>
            </a:r>
            <a:r>
              <a:rPr lang="ru-RU" sz="2400" dirty="0">
                <a:ea typeface="+mn-lt"/>
                <a:cs typeface="+mn-lt"/>
              </a:rPr>
              <a:t> за весь </a:t>
            </a:r>
            <a:r>
              <a:rPr lang="ru-RU" sz="2400" dirty="0" err="1">
                <a:ea typeface="+mn-lt"/>
                <a:cs typeface="+mn-lt"/>
              </a:rPr>
              <a:t>період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її</a:t>
            </a:r>
            <a:r>
              <a:rPr lang="ru-RU" sz="2400" dirty="0">
                <a:ea typeface="+mn-lt"/>
                <a:cs typeface="+mn-lt"/>
              </a:rPr>
              <a:t> «</a:t>
            </a:r>
            <a:r>
              <a:rPr lang="ru-RU" sz="2400" dirty="0" err="1">
                <a:ea typeface="+mn-lt"/>
                <a:cs typeface="+mn-lt"/>
              </a:rPr>
              <a:t>життя</a:t>
            </a:r>
            <a:r>
              <a:rPr lang="ru-RU" sz="2400" dirty="0">
                <a:ea typeface="+mn-lt"/>
                <a:cs typeface="+mn-lt"/>
              </a:rPr>
              <a:t>» </a:t>
            </a:r>
            <a:r>
              <a:rPr lang="ru-RU" sz="2400" i="1" dirty="0">
                <a:ea typeface="+mn-lt"/>
                <a:cs typeface="+mn-lt"/>
              </a:rPr>
              <a:t>Т </a:t>
            </a:r>
            <a:r>
              <a:rPr lang="ru-RU" sz="2400" dirty="0">
                <a:ea typeface="+mn-lt"/>
                <a:cs typeface="+mn-lt"/>
              </a:rPr>
              <a:t>(</a:t>
            </a:r>
            <a:r>
              <a:rPr lang="ru-RU" sz="2400" dirty="0" err="1">
                <a:ea typeface="+mn-lt"/>
                <a:cs typeface="+mn-lt"/>
              </a:rPr>
              <a:t>розрахунковий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період</a:t>
            </a:r>
            <a:r>
              <a:rPr lang="ru-RU" sz="2400" dirty="0">
                <a:ea typeface="+mn-lt"/>
                <a:cs typeface="+mn-lt"/>
              </a:rPr>
              <a:t>) </a:t>
            </a:r>
            <a:r>
              <a:rPr lang="ru-RU" sz="2400" dirty="0" err="1">
                <a:ea typeface="+mn-lt"/>
                <a:cs typeface="+mn-lt"/>
              </a:rPr>
              <a:t>обчислюється</a:t>
            </a:r>
            <a:r>
              <a:rPr lang="ru-RU" sz="2400" dirty="0">
                <a:ea typeface="+mn-lt"/>
                <a:cs typeface="+mn-lt"/>
              </a:rPr>
              <a:t> за формулою:</a:t>
            </a:r>
          </a:p>
          <a:p>
            <a:pPr marL="0" indent="0" algn="ctr">
              <a:buNone/>
            </a:pPr>
            <a:r>
              <a:rPr lang="ru-RU" sz="2400" i="1" dirty="0">
                <a:ea typeface="+mn-lt"/>
                <a:cs typeface="+mn-lt"/>
              </a:rPr>
              <a:t>Е</a:t>
            </a:r>
            <a:r>
              <a:rPr lang="ru-RU" sz="2400" i="1" baseline="-25000" dirty="0">
                <a:ea typeface="+mn-lt"/>
                <a:cs typeface="+mn-lt"/>
              </a:rPr>
              <a:t>Т</a:t>
            </a:r>
            <a:r>
              <a:rPr lang="ru-RU" sz="2400" i="1" dirty="0">
                <a:ea typeface="+mn-lt"/>
                <a:cs typeface="+mn-lt"/>
              </a:rPr>
              <a:t> = Р</a:t>
            </a:r>
            <a:r>
              <a:rPr lang="ru-RU" sz="2400" i="1" baseline="-25000" dirty="0">
                <a:ea typeface="+mn-lt"/>
                <a:cs typeface="+mn-lt"/>
              </a:rPr>
              <a:t>Т</a:t>
            </a:r>
            <a:r>
              <a:rPr lang="ru-RU" sz="2400" i="1" dirty="0">
                <a:ea typeface="+mn-lt"/>
                <a:cs typeface="+mn-lt"/>
              </a:rPr>
              <a:t> - В</a:t>
            </a:r>
            <a:r>
              <a:rPr lang="ru-RU" sz="2400" i="1" baseline="-25000" dirty="0">
                <a:ea typeface="+mn-lt"/>
                <a:cs typeface="+mn-lt"/>
              </a:rPr>
              <a:t>Т</a:t>
            </a:r>
            <a:r>
              <a:rPr lang="ru-RU" sz="2400" dirty="0">
                <a:ea typeface="+mn-lt"/>
                <a:cs typeface="+mn-lt"/>
              </a:rPr>
              <a:t>, грн.,</a:t>
            </a:r>
          </a:p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де </a:t>
            </a:r>
            <a:r>
              <a:rPr lang="ru-RU" sz="2400" i="1" dirty="0">
                <a:ea typeface="+mn-lt"/>
                <a:cs typeface="+mn-lt"/>
              </a:rPr>
              <a:t>Р</a:t>
            </a:r>
            <a:r>
              <a:rPr lang="ru-RU" sz="2400" i="1" baseline="-25000" dirty="0">
                <a:ea typeface="+mn-lt"/>
                <a:cs typeface="+mn-lt"/>
              </a:rPr>
              <a:t>Т</a:t>
            </a:r>
            <a:r>
              <a:rPr lang="ru-RU" sz="2400" i="1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вартісна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оцінка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результатів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від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впровадження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техніки</a:t>
            </a:r>
            <a:r>
              <a:rPr lang="ru-RU" sz="2400" dirty="0">
                <a:ea typeface="+mn-lt"/>
                <a:cs typeface="+mn-lt"/>
              </a:rPr>
              <a:t> за </a:t>
            </a:r>
            <a:r>
              <a:rPr lang="ru-RU" sz="2400" dirty="0" err="1">
                <a:ea typeface="+mn-lt"/>
                <a:cs typeface="+mn-lt"/>
              </a:rPr>
              <a:t>розрахунковий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період</a:t>
            </a:r>
            <a:r>
              <a:rPr lang="ru-RU" sz="2400" dirty="0">
                <a:ea typeface="+mn-lt"/>
                <a:cs typeface="+mn-lt"/>
              </a:rPr>
              <a:t>, грн.;</a:t>
            </a:r>
            <a:endParaRPr lang="ru-RU" sz="2400" dirty="0"/>
          </a:p>
          <a:p>
            <a:pPr>
              <a:buNone/>
            </a:pPr>
            <a:r>
              <a:rPr lang="ru-RU" sz="2400" i="1" dirty="0">
                <a:ea typeface="+mn-lt"/>
                <a:cs typeface="+mn-lt"/>
              </a:rPr>
              <a:t>В</a:t>
            </a:r>
            <a:r>
              <a:rPr lang="ru-RU" sz="2400" i="1" baseline="-25000" dirty="0">
                <a:ea typeface="+mn-lt"/>
                <a:cs typeface="+mn-lt"/>
              </a:rPr>
              <a:t>Т</a:t>
            </a:r>
            <a:r>
              <a:rPr lang="ru-RU" sz="2400" i="1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вартісна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оцінка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витрат</a:t>
            </a:r>
            <a:r>
              <a:rPr lang="ru-RU" sz="2400" dirty="0">
                <a:ea typeface="+mn-lt"/>
                <a:cs typeface="+mn-lt"/>
              </a:rPr>
              <a:t> на </a:t>
            </a:r>
            <a:r>
              <a:rPr lang="ru-RU" sz="2400" dirty="0" err="1">
                <a:ea typeface="+mn-lt"/>
                <a:cs typeface="+mn-lt"/>
              </a:rPr>
              <a:t>впровадження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нової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техніки</a:t>
            </a:r>
            <a:r>
              <a:rPr lang="ru-RU" sz="2400" dirty="0">
                <a:ea typeface="+mn-lt"/>
                <a:cs typeface="+mn-lt"/>
              </a:rPr>
              <a:t> за </a:t>
            </a:r>
            <a:r>
              <a:rPr lang="ru-RU" sz="2400" dirty="0" err="1">
                <a:ea typeface="+mn-lt"/>
                <a:cs typeface="+mn-lt"/>
              </a:rPr>
              <a:t>цей</a:t>
            </a:r>
            <a:r>
              <a:rPr lang="ru-RU" sz="2400" dirty="0">
                <a:ea typeface="+mn-lt"/>
                <a:cs typeface="+mn-lt"/>
              </a:rPr>
              <a:t> же </a:t>
            </a:r>
            <a:r>
              <a:rPr lang="ru-RU" sz="2400" dirty="0" err="1">
                <a:ea typeface="+mn-lt"/>
                <a:cs typeface="+mn-lt"/>
              </a:rPr>
              <a:t>період,грн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sz="2400" dirty="0"/>
          </a:p>
          <a:p>
            <a:pPr marL="0" indent="0">
              <a:buNone/>
            </a:pPr>
            <a:endParaRPr lang="ru-RU" sz="2400">
              <a:ea typeface="+mn-lt"/>
              <a:cs typeface="+mn-lt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4E691DA-6D26-510D-46B2-F79C2764E65A}"/>
              </a:ext>
            </a:extLst>
          </p:cNvPr>
          <p:cNvSpPr/>
          <p:nvPr/>
        </p:nvSpPr>
        <p:spPr>
          <a:xfrm>
            <a:off x="5178773" y="3612904"/>
            <a:ext cx="2089219" cy="3893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166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=""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=""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=""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=""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D50C134-1BF4-90C3-567E-F8433FA24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27" y="2754205"/>
            <a:ext cx="9708995" cy="3567173"/>
          </a:xfrm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ru-RU" i="1" dirty="0"/>
              <a:t>Для </a:t>
            </a:r>
            <a:r>
              <a:rPr lang="ru-RU" i="1" dirty="0" err="1"/>
              <a:t>оцінки</a:t>
            </a:r>
            <a:r>
              <a:rPr lang="ru-RU" b="1" i="1" dirty="0"/>
              <a:t> </a:t>
            </a:r>
            <a:r>
              <a:rPr lang="ru-RU" b="1" i="1" dirty="0" err="1"/>
              <a:t>комерційного</a:t>
            </a:r>
            <a:r>
              <a:rPr lang="ru-RU" b="1" i="1" dirty="0"/>
              <a:t> </a:t>
            </a:r>
            <a:r>
              <a:rPr lang="ru-RU" b="1" i="1" dirty="0" err="1"/>
              <a:t>ефекту</a:t>
            </a:r>
            <a:r>
              <a:rPr lang="ru-RU" b="1" i="1" dirty="0"/>
              <a:t> </a:t>
            </a:r>
            <a:r>
              <a:rPr lang="ru-RU" i="1" dirty="0" err="1"/>
              <a:t>може</a:t>
            </a:r>
            <a:r>
              <a:rPr lang="ru-RU" i="1" dirty="0"/>
              <a:t> </a:t>
            </a:r>
            <a:r>
              <a:rPr lang="ru-RU" i="1" dirty="0" err="1"/>
              <a:t>використовуватись</a:t>
            </a:r>
            <a:r>
              <a:rPr lang="ru-RU" i="1" dirty="0"/>
              <a:t> </a:t>
            </a:r>
            <a:r>
              <a:rPr lang="ru-RU" i="1" dirty="0" err="1"/>
              <a:t>показник</a:t>
            </a:r>
            <a:r>
              <a:rPr lang="ru-RU" i="1" dirty="0"/>
              <a:t> </a:t>
            </a:r>
            <a:r>
              <a:rPr lang="ru-RU" i="1" dirty="0" err="1"/>
              <a:t>прибутку</a:t>
            </a:r>
            <a:r>
              <a:rPr lang="ru-RU" i="1" dirty="0"/>
              <a:t>, </a:t>
            </a:r>
            <a:r>
              <a:rPr lang="ru-RU" i="1" dirty="0" err="1"/>
              <a:t>який</a:t>
            </a:r>
            <a:r>
              <a:rPr lang="ru-RU" i="1" dirty="0"/>
              <a:t> </a:t>
            </a:r>
            <a:r>
              <a:rPr lang="ru-RU" i="1" dirty="0" err="1"/>
              <a:t>залишається</a:t>
            </a:r>
            <a:r>
              <a:rPr lang="ru-RU" i="1" dirty="0"/>
              <a:t> у </a:t>
            </a:r>
            <a:r>
              <a:rPr lang="ru-RU" i="1" dirty="0" err="1"/>
              <a:t>розпорядженні</a:t>
            </a:r>
            <a:r>
              <a:rPr lang="ru-RU" i="1" dirty="0"/>
              <a:t> </a:t>
            </a:r>
            <a:r>
              <a:rPr lang="ru-RU" i="1" dirty="0" err="1"/>
              <a:t>наукової</a:t>
            </a:r>
            <a:r>
              <a:rPr lang="ru-RU" i="1" dirty="0"/>
              <a:t> </a:t>
            </a:r>
            <a:r>
              <a:rPr lang="ru-RU" i="1" dirty="0" err="1"/>
              <a:t>організації</a:t>
            </a:r>
            <a:r>
              <a:rPr lang="ru-RU" i="1" dirty="0"/>
              <a:t>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підприємства-виробника</a:t>
            </a:r>
            <a:r>
              <a:rPr lang="ru-RU" i="1" dirty="0"/>
              <a:t> </a:t>
            </a:r>
            <a:r>
              <a:rPr lang="ru-RU" i="1" dirty="0" err="1"/>
              <a:t>нової</a:t>
            </a:r>
            <a:r>
              <a:rPr lang="ru-RU" i="1" dirty="0"/>
              <a:t> </a:t>
            </a:r>
            <a:r>
              <a:rPr lang="ru-RU" i="1" dirty="0" err="1"/>
              <a:t>техніки</a:t>
            </a:r>
            <a:r>
              <a:rPr lang="ru-RU" i="1" dirty="0"/>
              <a:t> (</a:t>
            </a:r>
            <a:r>
              <a:rPr lang="ru-RU" i="1" dirty="0" err="1"/>
              <a:t>П</a:t>
            </a:r>
            <a:r>
              <a:rPr lang="ru-RU" i="1" baseline="-25000" dirty="0" err="1"/>
              <a:t>t</a:t>
            </a:r>
            <a:r>
              <a:rPr lang="ru-RU" i="1" dirty="0"/>
              <a:t>):</a:t>
            </a:r>
            <a:endParaRPr lang="ru-RU" sz="2400">
              <a:cs typeface="Calibri" panose="020F0502020204030204"/>
            </a:endParaRPr>
          </a:p>
          <a:p>
            <a:pPr marL="0" indent="0" algn="ctr">
              <a:buNone/>
            </a:pPr>
            <a:r>
              <a:rPr lang="ru-RU" i="1" dirty="0" err="1">
                <a:ea typeface="+mn-lt"/>
                <a:cs typeface="+mn-lt"/>
              </a:rPr>
              <a:t>П</a:t>
            </a:r>
            <a:r>
              <a:rPr lang="ru-RU" i="1" baseline="-25000" dirty="0" err="1">
                <a:ea typeface="+mn-lt"/>
                <a:cs typeface="+mn-lt"/>
              </a:rPr>
              <a:t>t</a:t>
            </a:r>
            <a:r>
              <a:rPr lang="ru-RU" i="1" dirty="0">
                <a:ea typeface="+mn-lt"/>
                <a:cs typeface="+mn-lt"/>
              </a:rPr>
              <a:t> = </a:t>
            </a:r>
            <a:r>
              <a:rPr lang="ru-RU" i="1" dirty="0" err="1">
                <a:ea typeface="+mn-lt"/>
                <a:cs typeface="+mn-lt"/>
              </a:rPr>
              <a:t>Q</a:t>
            </a:r>
            <a:r>
              <a:rPr lang="ru-RU" i="1" baseline="-25000" dirty="0" err="1">
                <a:ea typeface="+mn-lt"/>
                <a:cs typeface="+mn-lt"/>
              </a:rPr>
              <a:t>t</a:t>
            </a:r>
            <a:r>
              <a:rPr lang="ru-RU" i="1" dirty="0">
                <a:ea typeface="+mn-lt"/>
                <a:cs typeface="+mn-lt"/>
              </a:rPr>
              <a:t> - C </a:t>
            </a:r>
            <a:r>
              <a:rPr lang="ru-RU" i="1" baseline="-25000" dirty="0">
                <a:ea typeface="+mn-lt"/>
                <a:cs typeface="+mn-lt"/>
              </a:rPr>
              <a:t>t</a:t>
            </a:r>
            <a:r>
              <a:rPr lang="ru-RU" i="1" dirty="0">
                <a:ea typeface="+mn-lt"/>
                <a:cs typeface="+mn-lt"/>
              </a:rPr>
              <a:t> - </a:t>
            </a:r>
            <a:r>
              <a:rPr lang="ru-RU" i="1" dirty="0" err="1">
                <a:ea typeface="+mn-lt"/>
                <a:cs typeface="+mn-lt"/>
              </a:rPr>
              <a:t>F</a:t>
            </a:r>
            <a:r>
              <a:rPr lang="ru-RU" i="1" baseline="-25000" dirty="0" err="1">
                <a:ea typeface="+mn-lt"/>
                <a:cs typeface="+mn-lt"/>
              </a:rPr>
              <a:t>t</a:t>
            </a:r>
            <a:r>
              <a:rPr lang="ru-RU" i="1" dirty="0">
                <a:ea typeface="+mn-lt"/>
                <a:cs typeface="+mn-lt"/>
              </a:rPr>
              <a:t> , </a:t>
            </a:r>
            <a:r>
              <a:rPr lang="ru-RU" dirty="0">
                <a:ea typeface="+mn-lt"/>
                <a:cs typeface="+mn-lt"/>
              </a:rPr>
              <a:t>грн.</a:t>
            </a:r>
          </a:p>
          <a:p>
            <a:pPr algn="just">
              <a:buNone/>
            </a:pPr>
            <a:r>
              <a:rPr lang="ru-RU" dirty="0">
                <a:ea typeface="+mn-lt"/>
                <a:cs typeface="+mn-lt"/>
              </a:rPr>
              <a:t>де   </a:t>
            </a:r>
            <a:r>
              <a:rPr lang="ru-RU" i="1" dirty="0" err="1">
                <a:ea typeface="+mn-lt"/>
                <a:cs typeface="+mn-lt"/>
              </a:rPr>
              <a:t>Q</a:t>
            </a:r>
            <a:r>
              <a:rPr lang="ru-RU" i="1" baseline="-25000" dirty="0" err="1">
                <a:ea typeface="+mn-lt"/>
                <a:cs typeface="+mn-lt"/>
              </a:rPr>
              <a:t>t</a:t>
            </a:r>
            <a:r>
              <a:rPr lang="ru-RU" i="1" dirty="0">
                <a:ea typeface="+mn-lt"/>
                <a:cs typeface="+mn-lt"/>
              </a:rPr>
              <a:t> - </a:t>
            </a:r>
            <a:r>
              <a:rPr lang="ru-RU" dirty="0" err="1">
                <a:ea typeface="+mn-lt"/>
                <a:cs typeface="+mn-lt"/>
              </a:rPr>
              <a:t>виручка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від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реалізації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техніки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i="1" dirty="0">
                <a:ea typeface="+mn-lt"/>
                <a:cs typeface="+mn-lt"/>
              </a:rPr>
              <a:t>t-</a:t>
            </a:r>
            <a:r>
              <a:rPr lang="ru-RU" i="1" dirty="0" err="1">
                <a:ea typeface="+mn-lt"/>
                <a:cs typeface="+mn-lt"/>
              </a:rPr>
              <a:t>му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році</a:t>
            </a:r>
            <a:r>
              <a:rPr lang="ru-RU" dirty="0">
                <a:ea typeface="+mn-lt"/>
                <a:cs typeface="+mn-lt"/>
              </a:rPr>
              <a:t>, грн.;</a:t>
            </a:r>
            <a:endParaRPr lang="ru-RU" dirty="0"/>
          </a:p>
          <a:p>
            <a:pPr algn="just">
              <a:buNone/>
            </a:pPr>
            <a:r>
              <a:rPr lang="ru-RU" i="1" dirty="0" err="1">
                <a:ea typeface="+mn-lt"/>
                <a:cs typeface="+mn-lt"/>
              </a:rPr>
              <a:t>С</a:t>
            </a:r>
            <a:r>
              <a:rPr lang="ru-RU" i="1" baseline="-25000" dirty="0" err="1">
                <a:ea typeface="+mn-lt"/>
                <a:cs typeface="+mn-lt"/>
              </a:rPr>
              <a:t>t</a:t>
            </a:r>
            <a:r>
              <a:rPr lang="ru-RU" i="1" dirty="0">
                <a:ea typeface="+mn-lt"/>
                <a:cs typeface="+mn-lt"/>
              </a:rPr>
              <a:t> - </a:t>
            </a:r>
            <a:r>
              <a:rPr lang="ru-RU" dirty="0" err="1">
                <a:ea typeface="+mn-lt"/>
                <a:cs typeface="+mn-lt"/>
              </a:rPr>
              <a:t>собівартість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техніки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i="1" dirty="0">
                <a:ea typeface="+mn-lt"/>
                <a:cs typeface="+mn-lt"/>
              </a:rPr>
              <a:t>t-</a:t>
            </a:r>
            <a:r>
              <a:rPr lang="ru-RU" i="1" dirty="0" err="1">
                <a:ea typeface="+mn-lt"/>
                <a:cs typeface="+mn-lt"/>
              </a:rPr>
              <a:t>му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році</a:t>
            </a:r>
            <a:r>
              <a:rPr lang="ru-RU" dirty="0">
                <a:ea typeface="+mn-lt"/>
                <a:cs typeface="+mn-lt"/>
              </a:rPr>
              <a:t>, грн.;</a:t>
            </a:r>
            <a:endParaRPr lang="ru-RU" dirty="0"/>
          </a:p>
          <a:p>
            <a:pPr algn="just">
              <a:buNone/>
            </a:pPr>
            <a:r>
              <a:rPr lang="ru-RU" i="1" dirty="0" err="1">
                <a:ea typeface="+mn-lt"/>
                <a:cs typeface="+mn-lt"/>
              </a:rPr>
              <a:t>F</a:t>
            </a:r>
            <a:r>
              <a:rPr lang="ru-RU" i="1" baseline="-25000" dirty="0" err="1">
                <a:ea typeface="+mn-lt"/>
                <a:cs typeface="+mn-lt"/>
              </a:rPr>
              <a:t>t</a:t>
            </a:r>
            <a:r>
              <a:rPr lang="ru-RU" i="1" dirty="0">
                <a:ea typeface="+mn-lt"/>
                <a:cs typeface="+mn-lt"/>
              </a:rPr>
              <a:t> - </a:t>
            </a:r>
            <a:r>
              <a:rPr lang="ru-RU" dirty="0" err="1">
                <a:ea typeface="+mn-lt"/>
                <a:cs typeface="+mn-lt"/>
              </a:rPr>
              <a:t>загальна</a:t>
            </a:r>
            <a:r>
              <a:rPr lang="ru-RU" dirty="0">
                <a:ea typeface="+mn-lt"/>
                <a:cs typeface="+mn-lt"/>
              </a:rPr>
              <a:t> сума </a:t>
            </a:r>
            <a:r>
              <a:rPr lang="ru-RU" dirty="0" err="1">
                <a:ea typeface="+mn-lt"/>
                <a:cs typeface="+mn-lt"/>
              </a:rPr>
              <a:t>податків</a:t>
            </a:r>
            <a:r>
              <a:rPr lang="ru-RU" dirty="0">
                <a:ea typeface="+mn-lt"/>
                <a:cs typeface="+mn-lt"/>
              </a:rPr>
              <a:t> і </a:t>
            </a:r>
            <a:r>
              <a:rPr lang="ru-RU" dirty="0" err="1">
                <a:ea typeface="+mn-lt"/>
                <a:cs typeface="+mn-lt"/>
              </a:rPr>
              <a:t>виплат</a:t>
            </a:r>
            <a:r>
              <a:rPr lang="ru-RU" dirty="0">
                <a:ea typeface="+mn-lt"/>
                <a:cs typeface="+mn-lt"/>
              </a:rPr>
              <a:t> з </a:t>
            </a:r>
            <a:r>
              <a:rPr lang="ru-RU" dirty="0" err="1">
                <a:ea typeface="+mn-lt"/>
                <a:cs typeface="+mn-lt"/>
              </a:rPr>
              <a:t>балансованого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прибутку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наукової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організації</a:t>
            </a:r>
            <a:r>
              <a:rPr lang="ru-RU" dirty="0">
                <a:ea typeface="+mn-lt"/>
                <a:cs typeface="+mn-lt"/>
              </a:rPr>
              <a:t>, </a:t>
            </a:r>
            <a:r>
              <a:rPr lang="ru-RU" dirty="0" err="1">
                <a:ea typeface="+mn-lt"/>
                <a:cs typeface="+mn-lt"/>
              </a:rPr>
              <a:t>підприємства</a:t>
            </a:r>
            <a:r>
              <a:rPr lang="ru-RU" dirty="0">
                <a:ea typeface="+mn-lt"/>
                <a:cs typeface="+mn-lt"/>
              </a:rPr>
              <a:t> у </a:t>
            </a:r>
            <a:r>
              <a:rPr lang="ru-RU" i="1" dirty="0">
                <a:ea typeface="+mn-lt"/>
                <a:cs typeface="+mn-lt"/>
              </a:rPr>
              <a:t>t-</a:t>
            </a:r>
            <a:r>
              <a:rPr lang="ru-RU" i="1" dirty="0" err="1">
                <a:ea typeface="+mn-lt"/>
                <a:cs typeface="+mn-lt"/>
              </a:rPr>
              <a:t>мy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році</a:t>
            </a:r>
            <a:r>
              <a:rPr lang="ru-RU" dirty="0">
                <a:ea typeface="+mn-lt"/>
                <a:cs typeface="+mn-lt"/>
              </a:rPr>
              <a:t>, грн.</a:t>
            </a:r>
            <a:endParaRPr lang="ru-RU" dirty="0"/>
          </a:p>
          <a:p>
            <a:pPr marL="0" indent="0" algn="ctr">
              <a:buNone/>
            </a:pPr>
            <a:endParaRPr lang="ru-RU" dirty="0">
              <a:cs typeface="Calibri"/>
            </a:endParaRPr>
          </a:p>
          <a:p>
            <a:endParaRPr lang="ru-RU" sz="2400" dirty="0">
              <a:cs typeface="Calibri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596AD013-A8FD-E291-9327-D1F45BE1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08" y="741938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ea typeface="+mj-lt"/>
                <a:cs typeface="+mj-lt"/>
              </a:rPr>
              <a:t>4.Розрахунок </a:t>
            </a:r>
            <a:r>
              <a:rPr lang="ru-RU" b="1" dirty="0" err="1">
                <a:solidFill>
                  <a:schemeClr val="bg1"/>
                </a:solidFill>
                <a:ea typeface="+mj-lt"/>
                <a:cs typeface="+mj-lt"/>
              </a:rPr>
              <a:t>комерційного</a:t>
            </a:r>
            <a:r>
              <a:rPr lang="ru-RU" b="1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b="1" dirty="0" err="1">
                <a:solidFill>
                  <a:schemeClr val="bg1"/>
                </a:solidFill>
                <a:ea typeface="+mj-lt"/>
                <a:cs typeface="+mj-lt"/>
              </a:rPr>
              <a:t>ефекту</a:t>
            </a:r>
            <a:r>
              <a:rPr lang="ru-RU" b="1" dirty="0">
                <a:solidFill>
                  <a:schemeClr val="bg1"/>
                </a:solidFill>
                <a:ea typeface="+mj-lt"/>
                <a:cs typeface="+mj-lt"/>
              </a:rPr>
              <a:t> у </a:t>
            </a:r>
            <a:r>
              <a:rPr lang="ru-RU" b="1" dirty="0" err="1">
                <a:solidFill>
                  <a:schemeClr val="bg1"/>
                </a:solidFill>
                <a:ea typeface="+mj-lt"/>
                <a:cs typeface="+mj-lt"/>
              </a:rPr>
              <a:t>виробників</a:t>
            </a:r>
            <a:r>
              <a:rPr lang="ru-RU" b="1" dirty="0">
                <a:solidFill>
                  <a:schemeClr val="bg1"/>
                </a:solidFill>
                <a:ea typeface="+mj-lt"/>
                <a:cs typeface="+mj-lt"/>
              </a:rPr>
              <a:t> </a:t>
            </a:r>
            <a:r>
              <a:rPr lang="ru-RU" b="1" dirty="0" err="1">
                <a:solidFill>
                  <a:schemeClr val="bg1"/>
                </a:solidFill>
                <a:ea typeface="+mj-lt"/>
                <a:cs typeface="+mj-lt"/>
              </a:rPr>
              <a:t>технічних</a:t>
            </a:r>
            <a:r>
              <a:rPr lang="ru-RU" b="1" dirty="0">
                <a:solidFill>
                  <a:schemeClr val="bg1"/>
                </a:solidFill>
                <a:ea typeface="+mj-lt"/>
                <a:cs typeface="+mj-lt"/>
              </a:rPr>
              <a:t> новинок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3AA71925-FC41-4C1B-046B-D45FF3A91F01}"/>
              </a:ext>
            </a:extLst>
          </p:cNvPr>
          <p:cNvSpPr/>
          <p:nvPr/>
        </p:nvSpPr>
        <p:spPr>
          <a:xfrm>
            <a:off x="4747531" y="3583596"/>
            <a:ext cx="2759108" cy="4144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01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27B839B-9ADE-406B-8590-F1CAEDED45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="" xmlns:a16="http://schemas.microsoft.com/office/drawing/2014/main" id="{CFE45BF0-46DB-408C-B5F7-7B11716805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="" xmlns:a16="http://schemas.microsoft.com/office/drawing/2014/main" id="{2AEBC8F2-97B1-41B4-93F1-2D289E197F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="" xmlns:a16="http://schemas.microsoft.com/office/drawing/2014/main" id="{472E3A19-F5D5-48FC-BB9C-48C2F68F59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="" xmlns:a16="http://schemas.microsoft.com/office/drawing/2014/main" id="{7A62E32F-BB65-43A8-8EB5-92346890E5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4E91B64-9FCC-451E-AFB4-A827D63293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F4FB46-89DD-DD9E-85FE-4B2EE9737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ru-RU" sz="3100">
                <a:solidFill>
                  <a:srgbClr val="FFFFFF"/>
                </a:solidFill>
                <a:ea typeface="+mj-lt"/>
                <a:cs typeface="+mj-lt"/>
              </a:rPr>
              <a:t>Технічні нововведення впливають на </a:t>
            </a:r>
            <a:r>
              <a:rPr lang="ru-RU" sz="3100" i="1">
                <a:solidFill>
                  <a:srgbClr val="FFFFFF"/>
                </a:solidFill>
                <a:ea typeface="+mj-lt"/>
                <a:cs typeface="+mj-lt"/>
              </a:rPr>
              <a:t>часткові показники </a:t>
            </a:r>
            <a:r>
              <a:rPr lang="ru-RU" sz="3100">
                <a:solidFill>
                  <a:srgbClr val="FFFFFF"/>
                </a:solidFill>
                <a:ea typeface="+mj-lt"/>
                <a:cs typeface="+mj-lt"/>
              </a:rPr>
              <a:t>роботи підприємств-споживачів нової техніки.</a:t>
            </a:r>
            <a:endParaRPr lang="ru-RU" sz="3100">
              <a:solidFill>
                <a:srgbClr val="FFFF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CEC922-EBE7-C656-633B-40122FAF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62" y="2804447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ru-RU" i="1" dirty="0">
                <a:ea typeface="+mn-lt"/>
                <a:cs typeface="+mn-lt"/>
              </a:rPr>
              <a:t>∆П = (Ц</a:t>
            </a:r>
            <a:r>
              <a:rPr lang="ru-RU" i="1" baseline="-25000" dirty="0">
                <a:ea typeface="+mn-lt"/>
                <a:cs typeface="+mn-lt"/>
              </a:rPr>
              <a:t>2</a:t>
            </a:r>
            <a:r>
              <a:rPr lang="ru-RU" i="1" dirty="0">
                <a:ea typeface="+mn-lt"/>
                <a:cs typeface="+mn-lt"/>
              </a:rPr>
              <a:t> – С</a:t>
            </a:r>
            <a:r>
              <a:rPr lang="ru-RU" i="1" baseline="-25000" dirty="0">
                <a:ea typeface="+mn-lt"/>
                <a:cs typeface="+mn-lt"/>
              </a:rPr>
              <a:t>2</a:t>
            </a:r>
            <a:r>
              <a:rPr lang="ru-RU" i="1" dirty="0">
                <a:ea typeface="+mn-lt"/>
                <a:cs typeface="+mn-lt"/>
              </a:rPr>
              <a:t>) </a:t>
            </a:r>
            <a:r>
              <a:rPr lang="ru-RU" dirty="0">
                <a:ea typeface="+mn-lt"/>
                <a:cs typeface="+mn-lt"/>
              </a:rPr>
              <a:t>х </a:t>
            </a:r>
            <a:r>
              <a:rPr lang="ru-RU" i="1" dirty="0">
                <a:ea typeface="+mn-lt"/>
                <a:cs typeface="+mn-lt"/>
              </a:rPr>
              <a:t>N</a:t>
            </a:r>
            <a:r>
              <a:rPr lang="ru-RU" i="1" baseline="-25000" dirty="0">
                <a:ea typeface="+mn-lt"/>
                <a:cs typeface="+mn-lt"/>
              </a:rPr>
              <a:t>2</a:t>
            </a:r>
            <a:r>
              <a:rPr lang="ru-RU" i="1" dirty="0">
                <a:ea typeface="+mn-lt"/>
                <a:cs typeface="+mn-lt"/>
              </a:rPr>
              <a:t> -(Ц</a:t>
            </a:r>
            <a:r>
              <a:rPr lang="ru-RU" i="1" baseline="-25000" dirty="0">
                <a:ea typeface="+mn-lt"/>
                <a:cs typeface="+mn-lt"/>
              </a:rPr>
              <a:t>1</a:t>
            </a:r>
            <a:r>
              <a:rPr lang="ru-RU" i="1" dirty="0">
                <a:ea typeface="+mn-lt"/>
                <a:cs typeface="+mn-lt"/>
              </a:rPr>
              <a:t>- С</a:t>
            </a:r>
            <a:r>
              <a:rPr lang="ru-RU" i="1" baseline="-25000" dirty="0">
                <a:ea typeface="+mn-lt"/>
                <a:cs typeface="+mn-lt"/>
              </a:rPr>
              <a:t>1</a:t>
            </a:r>
            <a:r>
              <a:rPr lang="ru-RU" i="1" dirty="0">
                <a:ea typeface="+mn-lt"/>
                <a:cs typeface="+mn-lt"/>
              </a:rPr>
              <a:t>) </a:t>
            </a:r>
            <a:r>
              <a:rPr lang="ru-RU" dirty="0">
                <a:ea typeface="+mn-lt"/>
                <a:cs typeface="+mn-lt"/>
              </a:rPr>
              <a:t>х </a:t>
            </a:r>
            <a:r>
              <a:rPr lang="ru-RU" i="1" dirty="0">
                <a:ea typeface="+mn-lt"/>
                <a:cs typeface="+mn-lt"/>
              </a:rPr>
              <a:t>N</a:t>
            </a:r>
            <a:r>
              <a:rPr lang="ru-RU" i="1" baseline="-25000" dirty="0">
                <a:ea typeface="+mn-lt"/>
                <a:cs typeface="+mn-lt"/>
              </a:rPr>
              <a:t>1</a:t>
            </a:r>
            <a:r>
              <a:rPr lang="ru-RU" i="1" dirty="0">
                <a:ea typeface="+mn-lt"/>
                <a:cs typeface="+mn-lt"/>
              </a:rPr>
              <a:t>, грн.</a:t>
            </a:r>
            <a:endParaRPr lang="ru-RU" dirty="0">
              <a:ea typeface="+mn-lt"/>
              <a:cs typeface="+mn-lt"/>
            </a:endParaRPr>
          </a:p>
          <a:p>
            <a:pPr>
              <a:buNone/>
            </a:pPr>
            <a:endParaRPr lang="ru-RU" sz="2400" dirty="0">
              <a:ea typeface="+mn-lt"/>
              <a:cs typeface="+mn-lt"/>
            </a:endParaRPr>
          </a:p>
          <a:p>
            <a:pPr>
              <a:buNone/>
            </a:pPr>
            <a:r>
              <a:rPr lang="ru-RU" sz="2400" dirty="0">
                <a:ea typeface="+mn-lt"/>
                <a:cs typeface="+mn-lt"/>
              </a:rPr>
              <a:t>де    </a:t>
            </a:r>
            <a:r>
              <a:rPr lang="ru-RU" sz="2400" i="1" dirty="0">
                <a:ea typeface="+mn-lt"/>
                <a:cs typeface="+mn-lt"/>
              </a:rPr>
              <a:t>С</a:t>
            </a:r>
            <a:r>
              <a:rPr lang="ru-RU" sz="2400" i="1" baseline="-25000" dirty="0">
                <a:ea typeface="+mn-lt"/>
                <a:cs typeface="+mn-lt"/>
              </a:rPr>
              <a:t>1</a:t>
            </a:r>
            <a:r>
              <a:rPr lang="ru-RU" sz="2400" i="1" dirty="0">
                <a:ea typeface="+mn-lt"/>
                <a:cs typeface="+mn-lt"/>
              </a:rPr>
              <a:t>, С</a:t>
            </a:r>
            <a:r>
              <a:rPr lang="ru-RU" sz="2400" i="1" baseline="-25000" dirty="0">
                <a:ea typeface="+mn-lt"/>
                <a:cs typeface="+mn-lt"/>
              </a:rPr>
              <a:t>2</a:t>
            </a:r>
            <a:r>
              <a:rPr lang="ru-RU" sz="2400" i="1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собівартість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одиниці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продукції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виготовленої</a:t>
            </a:r>
            <a:r>
              <a:rPr lang="ru-RU" sz="2400" dirty="0">
                <a:ea typeface="+mn-lt"/>
                <a:cs typeface="+mn-lt"/>
              </a:rPr>
              <a:t> за </a:t>
            </a:r>
            <a:r>
              <a:rPr lang="ru-RU" sz="2400" dirty="0" err="1">
                <a:ea typeface="+mn-lt"/>
                <a:cs typeface="+mn-lt"/>
              </a:rPr>
              <a:t>допомогою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базової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нової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техніки</a:t>
            </a:r>
            <a:r>
              <a:rPr lang="ru-RU" sz="2400" dirty="0">
                <a:ea typeface="+mn-lt"/>
                <a:cs typeface="+mn-lt"/>
              </a:rPr>
              <a:t>, грн./од;</a:t>
            </a:r>
            <a:endParaRPr lang="ru-RU" sz="2400" dirty="0">
              <a:cs typeface="Calibri" panose="020F0502020204030204"/>
            </a:endParaRPr>
          </a:p>
          <a:p>
            <a:pPr>
              <a:buNone/>
            </a:pPr>
            <a:r>
              <a:rPr lang="ru-RU" sz="2400" i="1" dirty="0">
                <a:ea typeface="+mn-lt"/>
                <a:cs typeface="+mn-lt"/>
              </a:rPr>
              <a:t>Ц</a:t>
            </a:r>
            <a:r>
              <a:rPr lang="ru-RU" sz="2400" i="1" baseline="-25000" dirty="0">
                <a:ea typeface="+mn-lt"/>
                <a:cs typeface="+mn-lt"/>
              </a:rPr>
              <a:t>1</a:t>
            </a:r>
            <a:r>
              <a:rPr lang="ru-RU" sz="2400" i="1" dirty="0">
                <a:ea typeface="+mn-lt"/>
                <a:cs typeface="+mn-lt"/>
              </a:rPr>
              <a:t>, Ц</a:t>
            </a:r>
            <a:r>
              <a:rPr lang="ru-RU" sz="2400" i="1" baseline="-25000" dirty="0">
                <a:ea typeface="+mn-lt"/>
                <a:cs typeface="+mn-lt"/>
              </a:rPr>
              <a:t>2</a:t>
            </a:r>
            <a:r>
              <a:rPr lang="ru-RU" sz="2400" i="1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гуртова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ціна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одиниці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продукції</a:t>
            </a:r>
            <a:r>
              <a:rPr lang="ru-RU" sz="2400" dirty="0">
                <a:ea typeface="+mn-lt"/>
                <a:cs typeface="+mn-lt"/>
              </a:rPr>
              <a:t> при </a:t>
            </a:r>
            <a:r>
              <a:rPr lang="ru-RU" sz="2400" dirty="0" err="1">
                <a:ea typeface="+mn-lt"/>
                <a:cs typeface="+mn-lt"/>
              </a:rPr>
              <a:t>використанні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базової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нової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техніки</a:t>
            </a:r>
            <a:r>
              <a:rPr lang="ru-RU" sz="2400" dirty="0">
                <a:ea typeface="+mn-lt"/>
                <a:cs typeface="+mn-lt"/>
              </a:rPr>
              <a:t>, грн./од;</a:t>
            </a:r>
            <a:endParaRPr lang="ru-RU" sz="2400" dirty="0">
              <a:cs typeface="Calibri" panose="020F0502020204030204"/>
            </a:endParaRPr>
          </a:p>
          <a:p>
            <a:pPr>
              <a:buNone/>
            </a:pPr>
            <a:r>
              <a:rPr lang="ru-RU" sz="2400" i="1" dirty="0">
                <a:ea typeface="+mn-lt"/>
                <a:cs typeface="+mn-lt"/>
              </a:rPr>
              <a:t>N</a:t>
            </a:r>
            <a:r>
              <a:rPr lang="ru-RU" sz="2400" i="1" baseline="-25000" dirty="0">
                <a:ea typeface="+mn-lt"/>
                <a:cs typeface="+mn-lt"/>
              </a:rPr>
              <a:t>1</a:t>
            </a:r>
            <a:r>
              <a:rPr lang="ru-RU" sz="2400" i="1" dirty="0">
                <a:ea typeface="+mn-lt"/>
                <a:cs typeface="+mn-lt"/>
              </a:rPr>
              <a:t>, N</a:t>
            </a:r>
            <a:r>
              <a:rPr lang="ru-RU" sz="2400" i="1" baseline="-25000" dirty="0">
                <a:ea typeface="+mn-lt"/>
                <a:cs typeface="+mn-lt"/>
              </a:rPr>
              <a:t>2</a:t>
            </a:r>
            <a:r>
              <a:rPr lang="ru-RU" sz="2400" i="1" dirty="0">
                <a:ea typeface="+mn-lt"/>
                <a:cs typeface="+mn-lt"/>
              </a:rPr>
              <a:t> - </a:t>
            </a:r>
            <a:r>
              <a:rPr lang="ru-RU" sz="2400" dirty="0" err="1">
                <a:ea typeface="+mn-lt"/>
                <a:cs typeface="+mn-lt"/>
              </a:rPr>
              <a:t>обсяг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виробництва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продукції</a:t>
            </a:r>
            <a:r>
              <a:rPr lang="ru-RU" sz="2400" dirty="0">
                <a:ea typeface="+mn-lt"/>
                <a:cs typeface="+mn-lt"/>
              </a:rPr>
              <a:t> за </a:t>
            </a:r>
            <a:r>
              <a:rPr lang="ru-RU" sz="2400" dirty="0" err="1">
                <a:ea typeface="+mn-lt"/>
                <a:cs typeface="+mn-lt"/>
              </a:rPr>
              <a:t>допомогою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базової</a:t>
            </a:r>
            <a:r>
              <a:rPr lang="ru-RU" sz="2400" dirty="0">
                <a:ea typeface="+mn-lt"/>
                <a:cs typeface="+mn-lt"/>
              </a:rPr>
              <a:t> і </a:t>
            </a:r>
            <a:r>
              <a:rPr lang="ru-RU" sz="2400" dirty="0" err="1">
                <a:ea typeface="+mn-lt"/>
                <a:cs typeface="+mn-lt"/>
              </a:rPr>
              <a:t>нової</a:t>
            </a:r>
            <a:r>
              <a:rPr lang="ru-RU" sz="2400" dirty="0">
                <a:ea typeface="+mn-lt"/>
                <a:cs typeface="+mn-lt"/>
              </a:rPr>
              <a:t> </a:t>
            </a:r>
            <a:r>
              <a:rPr lang="ru-RU" sz="2400" dirty="0" err="1">
                <a:ea typeface="+mn-lt"/>
                <a:cs typeface="+mn-lt"/>
              </a:rPr>
              <a:t>техніки</a:t>
            </a:r>
            <a:r>
              <a:rPr lang="ru-RU" sz="2400" dirty="0">
                <a:ea typeface="+mn-lt"/>
                <a:cs typeface="+mn-lt"/>
              </a:rPr>
              <a:t>, </a:t>
            </a:r>
            <a:r>
              <a:rPr lang="ru-RU" sz="2400" dirty="0" err="1">
                <a:ea typeface="+mn-lt"/>
                <a:cs typeface="+mn-lt"/>
              </a:rPr>
              <a:t>нат.од</a:t>
            </a:r>
            <a:r>
              <a:rPr lang="ru-RU" sz="2400" dirty="0">
                <a:ea typeface="+mn-lt"/>
                <a:cs typeface="+mn-lt"/>
              </a:rPr>
              <a:t>./</a:t>
            </a:r>
            <a:r>
              <a:rPr lang="ru-RU" sz="2400" dirty="0" err="1">
                <a:ea typeface="+mn-lt"/>
                <a:cs typeface="+mn-lt"/>
              </a:rPr>
              <a:t>рік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sz="2400" dirty="0">
              <a:cs typeface="Calibri" panose="020F0502020204030204"/>
            </a:endParaRPr>
          </a:p>
          <a:p>
            <a:pPr marL="0" indent="0">
              <a:buNone/>
            </a:pPr>
            <a:endParaRPr lang="ru-RU" sz="2400" i="1">
              <a:cs typeface="Calibri" panose="020F0502020204030204"/>
            </a:endParaRPr>
          </a:p>
          <a:p>
            <a:endParaRPr lang="ru-RU" sz="2400">
              <a:cs typeface="Calibri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C2CDA363-B2EE-AEC2-DEE3-712D635139C3}"/>
              </a:ext>
            </a:extLst>
          </p:cNvPr>
          <p:cNvSpPr/>
          <p:nvPr/>
        </p:nvSpPr>
        <p:spPr>
          <a:xfrm>
            <a:off x="3604532" y="2465718"/>
            <a:ext cx="5463788" cy="43961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218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449</Words>
  <Application>Microsoft Office PowerPoint</Application>
  <PresentationFormat>Произвольный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Тема 11: Презентація на тему: Інноваційна діяльність</vt:lpstr>
      <vt:lpstr>План</vt:lpstr>
      <vt:lpstr>1.Інноваційні процеси: поняття, види і характеристика </vt:lpstr>
      <vt:lpstr>Інновації як основа інноваційних процесів мають такі властивості:</vt:lpstr>
      <vt:lpstr>Основними джерелами фінансування інноваційної діяльності є: </vt:lpstr>
      <vt:lpstr>2.Основи методики визначення економічної ефективності технічних нововведень</vt:lpstr>
      <vt:lpstr>3.Оцінка сукупного економічного ефекту від технічних нововведень </vt:lpstr>
      <vt:lpstr>4.Розрахунок комерційного ефекту у виробників технічних новинок</vt:lpstr>
      <vt:lpstr>Технічні нововведення впливають на часткові показники роботи підприємств-споживачів нової техніки.</vt:lpstr>
      <vt:lpstr>5.Організаційний прогрес: суть, об’єкти, напрямки і тенденції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220</cp:revision>
  <dcterms:created xsi:type="dcterms:W3CDTF">2022-11-07T16:04:33Z</dcterms:created>
  <dcterms:modified xsi:type="dcterms:W3CDTF">2023-08-17T07:58:43Z</dcterms:modified>
</cp:coreProperties>
</file>