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9" r:id="rId11"/>
    <p:sldId id="267" r:id="rId12"/>
    <p:sldId id="270" r:id="rId13"/>
    <p:sldId id="257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E972A-7361-4C42-84D5-DA88A1BB030B}" type="datetimeFigureOut">
              <a:rPr lang="uk-UA" smtClean="0"/>
              <a:t>01.04.2024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8CEEB-C322-4585-A2DF-FDA965BB87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E972A-7361-4C42-84D5-DA88A1BB030B}" type="datetimeFigureOut">
              <a:rPr lang="uk-UA" smtClean="0"/>
              <a:t>01.04.2024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8CEEB-C322-4585-A2DF-FDA965BB87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E972A-7361-4C42-84D5-DA88A1BB030B}" type="datetimeFigureOut">
              <a:rPr lang="uk-UA" smtClean="0"/>
              <a:t>01.04.2024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8CEEB-C322-4585-A2DF-FDA965BB87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E972A-7361-4C42-84D5-DA88A1BB030B}" type="datetimeFigureOut">
              <a:rPr lang="uk-UA" smtClean="0"/>
              <a:t>01.04.2024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8CEEB-C322-4585-A2DF-FDA965BB87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E972A-7361-4C42-84D5-DA88A1BB030B}" type="datetimeFigureOut">
              <a:rPr lang="uk-UA" smtClean="0"/>
              <a:t>01.04.2024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8CEEB-C322-4585-A2DF-FDA965BB87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E972A-7361-4C42-84D5-DA88A1BB030B}" type="datetimeFigureOut">
              <a:rPr lang="uk-UA" smtClean="0"/>
              <a:t>01.04.2024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8CEEB-C322-4585-A2DF-FDA965BB87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E972A-7361-4C42-84D5-DA88A1BB030B}" type="datetimeFigureOut">
              <a:rPr lang="uk-UA" smtClean="0"/>
              <a:t>01.04.2024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8CEEB-C322-4585-A2DF-FDA965BB87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E972A-7361-4C42-84D5-DA88A1BB030B}" type="datetimeFigureOut">
              <a:rPr lang="uk-UA" smtClean="0"/>
              <a:t>01.04.2024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8CEEB-C322-4585-A2DF-FDA965BB87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E972A-7361-4C42-84D5-DA88A1BB030B}" type="datetimeFigureOut">
              <a:rPr lang="uk-UA" smtClean="0"/>
              <a:t>01.04.2024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8CEEB-C322-4585-A2DF-FDA965BB87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E972A-7361-4C42-84D5-DA88A1BB030B}" type="datetimeFigureOut">
              <a:rPr lang="uk-UA" smtClean="0"/>
              <a:t>01.04.2024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8CEEB-C322-4585-A2DF-FDA965BB87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E972A-7361-4C42-84D5-DA88A1BB030B}" type="datetimeFigureOut">
              <a:rPr lang="uk-UA" smtClean="0"/>
              <a:t>01.04.2024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C8CEEB-C322-4585-A2DF-FDA965BB8745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55E972A-7361-4C42-84D5-DA88A1BB030B}" type="datetimeFigureOut">
              <a:rPr lang="uk-UA" smtClean="0"/>
              <a:t>01.04.2024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C8CEEB-C322-4585-A2DF-FDA965BB8745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/>
              <a:t>Психологія</a:t>
            </a:r>
            <a:r>
              <a:rPr lang="ru-RU" sz="3600" dirty="0" smtClean="0"/>
              <a:t> </a:t>
            </a:r>
            <a:r>
              <a:rPr lang="ru-RU" sz="3600" dirty="0" err="1" smtClean="0"/>
              <a:t>організації</a:t>
            </a:r>
            <a:r>
              <a:rPr lang="ru-RU" sz="3600" dirty="0" smtClean="0"/>
              <a:t> як </a:t>
            </a:r>
            <a:r>
              <a:rPr lang="ru-RU" sz="3600" dirty="0" err="1" smtClean="0"/>
              <a:t>малої</a:t>
            </a:r>
            <a:r>
              <a:rPr lang="ru-RU" sz="3600" dirty="0" smtClean="0"/>
              <a:t> </a:t>
            </a:r>
            <a:r>
              <a:rPr lang="ru-RU" sz="3600" dirty="0" err="1" smtClean="0"/>
              <a:t>групи</a:t>
            </a:r>
            <a:r>
              <a:rPr lang="ru-RU" sz="3600" dirty="0" smtClean="0"/>
              <a:t>: </a:t>
            </a:r>
            <a:r>
              <a:rPr lang="ru-RU" sz="3600" dirty="0" err="1" smtClean="0"/>
              <a:t>зарубіжний</a:t>
            </a:r>
            <a:r>
              <a:rPr lang="ru-RU" sz="3600" dirty="0" smtClean="0"/>
              <a:t> та </a:t>
            </a:r>
            <a:r>
              <a:rPr lang="ru-RU" sz="3600" dirty="0" err="1" smtClean="0"/>
              <a:t>вітчизняний</a:t>
            </a:r>
            <a:r>
              <a:rPr lang="ru-RU" sz="3600" dirty="0" smtClean="0"/>
              <a:t> </a:t>
            </a:r>
            <a:r>
              <a:rPr lang="ru-RU" sz="3600" dirty="0" err="1" smtClean="0"/>
              <a:t>підходи</a:t>
            </a:r>
            <a:r>
              <a:rPr lang="ru-RU" sz="3600" dirty="0" smtClean="0"/>
              <a:t>.</a:t>
            </a:r>
            <a:endParaRPr lang="uk-UA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                                     </a:t>
            </a:r>
            <a:r>
              <a:rPr lang="uk-UA" sz="2400" dirty="0" err="1" smtClean="0"/>
              <a:t>Ст.викл</a:t>
            </a:r>
            <a:r>
              <a:rPr lang="uk-UA" sz="2400" dirty="0" smtClean="0"/>
              <a:t>. </a:t>
            </a:r>
            <a:r>
              <a:rPr lang="uk-UA" sz="2400" dirty="0" err="1" smtClean="0"/>
              <a:t>Вронська</a:t>
            </a:r>
            <a:r>
              <a:rPr lang="uk-UA" sz="2400" dirty="0" smtClean="0"/>
              <a:t> В.М.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75639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0"/>
            <a:ext cx="756084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 </a:t>
            </a:r>
            <a:r>
              <a:rPr lang="uk-UA" dirty="0"/>
              <a:t>Винагороди – це ті позитивні</a:t>
            </a:r>
          </a:p>
          <a:p>
            <a:r>
              <a:rPr lang="uk-UA" dirty="0"/>
              <a:t>елементи, які можна отримати при соціальному обміні, витрати – це ті ресурси,</a:t>
            </a:r>
          </a:p>
          <a:p>
            <a:r>
              <a:rPr lang="uk-UA" dirty="0"/>
              <a:t>які люди віддають групі. Якщо винагороди перевищують витрати, то </a:t>
            </a:r>
            <a:r>
              <a:rPr lang="uk-UA" dirty="0" smtClean="0"/>
              <a:t>людина буде </a:t>
            </a:r>
            <a:r>
              <a:rPr lang="uk-UA" dirty="0"/>
              <a:t>прагнути вступити до даної малої групи.</a:t>
            </a:r>
          </a:p>
          <a:p>
            <a:r>
              <a:rPr lang="uk-UA" b="1" dirty="0"/>
              <a:t>Теорії соціобіології </a:t>
            </a:r>
            <a:r>
              <a:rPr lang="uk-UA" dirty="0"/>
              <a:t>– припускають, що люди, як і багато </a:t>
            </a:r>
            <a:r>
              <a:rPr lang="uk-UA" dirty="0" smtClean="0"/>
              <a:t>інших біологічних </a:t>
            </a:r>
            <a:r>
              <a:rPr lang="uk-UA" dirty="0"/>
              <a:t>видів, об’єднуються один з одним у цілях виживання (вказані </a:t>
            </a:r>
            <a:r>
              <a:rPr lang="uk-UA" dirty="0" smtClean="0"/>
              <a:t>теорії знаходяться </a:t>
            </a:r>
            <a:r>
              <a:rPr lang="uk-UA" dirty="0"/>
              <a:t>під сильним впливом праць Ч. Дарвіна). Люди розуміють, що в малій групі можна краще захиститися від ворогів, легше вести господарство,</a:t>
            </a:r>
          </a:p>
          <a:p>
            <a:r>
              <a:rPr lang="uk-UA" dirty="0"/>
              <a:t>виховувати дітей, полювати, піклуватися про хворих та поранених тощо.</a:t>
            </a:r>
          </a:p>
          <a:p>
            <a:r>
              <a:rPr lang="uk-UA" dirty="0"/>
              <a:t>Отже, серед науковців не існує єдиної думки щодо причин </a:t>
            </a:r>
            <a:r>
              <a:rPr lang="uk-UA" dirty="0" smtClean="0"/>
              <a:t>об’єднання людей </a:t>
            </a:r>
            <a:r>
              <a:rPr lang="uk-UA" dirty="0"/>
              <a:t>у групи. Прийнято вважати, що виникнення малих груп спричиняється</a:t>
            </a:r>
          </a:p>
          <a:p>
            <a:r>
              <a:rPr lang="uk-UA" dirty="0"/>
              <a:t>сукупністю соціальних і психологічних чинників (потреба в існуванні </a:t>
            </a:r>
            <a:r>
              <a:rPr lang="uk-UA" dirty="0" smtClean="0"/>
              <a:t>та функціонуванні </a:t>
            </a:r>
            <a:r>
              <a:rPr lang="uk-UA" dirty="0"/>
              <a:t>суспільства; очікування, пов’язані з майбутнім членством;</a:t>
            </a:r>
          </a:p>
          <a:p>
            <a:r>
              <a:rPr lang="uk-UA" dirty="0"/>
              <a:t>прагнення задовольнити потреби, пов’язані зі сферою спілкування та ін.).</a:t>
            </a:r>
          </a:p>
        </p:txBody>
      </p:sp>
    </p:spTree>
    <p:extLst>
      <p:ext uri="{BB962C8B-B14F-4D97-AF65-F5344CB8AC3E}">
        <p14:creationId xmlns:p14="http://schemas.microsoft.com/office/powerpoint/2010/main" val="2626966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sz="1600" dirty="0"/>
              <a:t>Для того, щоб розібратися в сутності одномірних та двомірних</a:t>
            </a:r>
          </a:p>
          <a:p>
            <a:r>
              <a:rPr lang="uk-UA" sz="1600" dirty="0"/>
              <a:t>моделей розвитку малих груп, необхідно запам’ятати, що в кожній групі є дві</a:t>
            </a:r>
          </a:p>
          <a:p>
            <a:r>
              <a:rPr lang="uk-UA" sz="1600" dirty="0"/>
              <a:t>сфери групової активності: ділова (інструментальна) та емоційна (експресивна).</a:t>
            </a:r>
          </a:p>
          <a:p>
            <a:r>
              <a:rPr lang="uk-UA" sz="1600" dirty="0"/>
              <a:t>Отже, одномірні моделі розкривають розвиток групи в якійсь одній сфері, а</a:t>
            </a:r>
          </a:p>
          <a:p>
            <a:r>
              <a:rPr lang="uk-UA" sz="1600" dirty="0"/>
              <a:t>двомірні моделі – відразу в двох сферах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Двомірні моделі розглядають розвиток групи одночасно в діловій та</a:t>
            </a:r>
          </a:p>
          <a:p>
            <a:r>
              <a:rPr lang="uk-UA" dirty="0"/>
              <a:t>емоційній сферах групової активності. У таких моделях підкреслюється, що для</a:t>
            </a:r>
          </a:p>
          <a:p>
            <a:r>
              <a:rPr lang="uk-UA" dirty="0"/>
              <a:t>кожної сфери групової активності характерні свої фази розвитку, які є</a:t>
            </a:r>
          </a:p>
          <a:p>
            <a:r>
              <a:rPr lang="uk-UA" dirty="0"/>
              <a:t>взаємопов’язаними одна з одною.</a:t>
            </a:r>
          </a:p>
        </p:txBody>
      </p:sp>
    </p:spTree>
    <p:extLst>
      <p:ext uri="{BB962C8B-B14F-4D97-AF65-F5344CB8AC3E}">
        <p14:creationId xmlns:p14="http://schemas.microsoft.com/office/powerpoint/2010/main" val="2659499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1052" y="620688"/>
            <a:ext cx="73448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/>
              <a:t>Назва фази </a:t>
            </a:r>
            <a:endParaRPr lang="uk-UA" i="1" dirty="0" smtClean="0"/>
          </a:p>
          <a:p>
            <a:r>
              <a:rPr lang="uk-UA" b="1" dirty="0" smtClean="0"/>
              <a:t>Сфера </a:t>
            </a:r>
            <a:r>
              <a:rPr lang="uk-UA" b="1" dirty="0"/>
              <a:t>ділової активності </a:t>
            </a:r>
            <a:endParaRPr lang="uk-UA" b="1" dirty="0" smtClean="0"/>
          </a:p>
          <a:p>
            <a:r>
              <a:rPr lang="uk-UA" b="1" dirty="0" smtClean="0"/>
              <a:t>Сфера </a:t>
            </a:r>
            <a:r>
              <a:rPr lang="uk-UA" b="1" dirty="0"/>
              <a:t>емоційної активності </a:t>
            </a:r>
            <a:endParaRPr lang="uk-UA" b="1" dirty="0" smtClean="0"/>
          </a:p>
          <a:p>
            <a:r>
              <a:rPr lang="uk-UA" b="1" dirty="0" smtClean="0"/>
              <a:t>Формувальна </a:t>
            </a:r>
            <a:r>
              <a:rPr lang="uk-UA" b="1" dirty="0"/>
              <a:t>фаза </a:t>
            </a:r>
            <a:r>
              <a:rPr lang="uk-UA" dirty="0"/>
              <a:t>знайомство з завданням, пошук оптимального способу його розв’язання прагнення одержати якомога більше інформації про групу, отримати схвалення з боку інших членів групи </a:t>
            </a:r>
            <a:endParaRPr lang="uk-UA" dirty="0" smtClean="0"/>
          </a:p>
          <a:p>
            <a:r>
              <a:rPr lang="uk-UA" b="1" dirty="0" smtClean="0"/>
              <a:t>Буремна </a:t>
            </a:r>
            <a:r>
              <a:rPr lang="uk-UA" b="1" dirty="0"/>
              <a:t>фаза </a:t>
            </a:r>
            <a:r>
              <a:rPr lang="uk-UA" dirty="0"/>
              <a:t>виникнення різних точок зору щодо вирішення завдання або протидія членів групи вимогам завдання період конфліктів, коли члени групи стикаються між собою з будь-якого приводу </a:t>
            </a:r>
            <a:r>
              <a:rPr lang="uk-UA" b="1" dirty="0"/>
              <a:t>Нормувальна фаза </a:t>
            </a:r>
            <a:r>
              <a:rPr lang="uk-UA" dirty="0"/>
              <a:t>максимальний інформаційний обмін, вироблення спільної стратегії щодо розв’язання завдання ворожість і конфлікти зменшуються, члени групи йдуть на компроміси один з одним </a:t>
            </a:r>
            <a:r>
              <a:rPr lang="uk-UA" b="1" dirty="0"/>
              <a:t>Виконавча фаза</a:t>
            </a:r>
            <a:r>
              <a:rPr lang="uk-UA" dirty="0"/>
              <a:t> розв’язання поставленого завдання утворення рольової структури групи </a:t>
            </a:r>
            <a:r>
              <a:rPr lang="uk-UA" b="1" dirty="0"/>
              <a:t>Фаза реформування </a:t>
            </a:r>
            <a:r>
              <a:rPr lang="uk-UA" dirty="0"/>
              <a:t>зниження активності групи, розпад групи (наступає, коли групові цілі досягнуті або відкладені, а члени групи не відчувають потреби спілкуватися один з одним</a:t>
            </a:r>
            <a:r>
              <a:rPr lang="uk-UA" dirty="0" smtClean="0"/>
              <a:t>).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07038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1224136"/>
          </a:xfrm>
        </p:spPr>
        <p:txBody>
          <a:bodyPr/>
          <a:lstStyle/>
          <a:p>
            <a:r>
              <a:rPr lang="uk-UA" dirty="0" smtClean="0"/>
              <a:t>Література: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136339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err="1" smtClean="0"/>
              <a:t>Лісневська</a:t>
            </a:r>
            <a:r>
              <a:rPr lang="uk-UA" dirty="0" smtClean="0"/>
              <a:t> А.О.</a:t>
            </a:r>
          </a:p>
          <a:p>
            <a:r>
              <a:rPr lang="uk-UA" dirty="0" smtClean="0"/>
              <a:t>Соціальна психологія малих груп: методичні рекомендації з вивчення</a:t>
            </a:r>
          </a:p>
          <a:p>
            <a:r>
              <a:rPr lang="uk-UA" dirty="0" smtClean="0"/>
              <a:t>спецкурсу «Соціальна психологія малих груп» для студентів 3-го курсу</a:t>
            </a:r>
          </a:p>
          <a:p>
            <a:r>
              <a:rPr lang="uk-UA" dirty="0" smtClean="0"/>
              <a:t>спеціальності «Психологія». – Чернігів, 2012. – 72 с.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98070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908720"/>
            <a:ext cx="8183880" cy="1152128"/>
          </a:xfrm>
        </p:spPr>
        <p:txBody>
          <a:bodyPr/>
          <a:lstStyle/>
          <a:p>
            <a:r>
              <a:rPr lang="uk-UA" dirty="0" smtClean="0"/>
              <a:t>Мета: 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2132856"/>
            <a:ext cx="8183880" cy="3912252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 оволодіти </a:t>
            </a:r>
            <a:r>
              <a:rPr lang="uk-UA" dirty="0" smtClean="0"/>
              <a:t>соціально-психологічними </a:t>
            </a:r>
            <a:r>
              <a:rPr lang="uk-UA" dirty="0"/>
              <a:t>характеристиками малих груп та з психологічними явищами,</a:t>
            </a:r>
          </a:p>
          <a:p>
            <a:r>
              <a:rPr lang="uk-UA" dirty="0"/>
              <a:t>які виникають у процесі спілкування і взаємодії між людьми в малих групах; ці</a:t>
            </a:r>
          </a:p>
          <a:p>
            <a:r>
              <a:rPr lang="uk-UA" dirty="0"/>
              <a:t>психологічні явища характеризують не окремих індивідів, а взаємозв’язки та</a:t>
            </a:r>
          </a:p>
          <a:p>
            <a:r>
              <a:rPr lang="uk-UA" dirty="0"/>
              <a:t>стосунки між цими індивідами і групою, а також саму малу групу як цілісність</a:t>
            </a:r>
            <a:r>
              <a:rPr lang="uk-UA" dirty="0" smtClean="0"/>
              <a:t>.</a:t>
            </a:r>
          </a:p>
          <a:p>
            <a:r>
              <a:rPr lang="uk-UA" dirty="0" smtClean="0"/>
              <a:t>НАВЧИТИСЯ:</a:t>
            </a:r>
          </a:p>
          <a:p>
            <a:r>
              <a:rPr lang="uk-UA" dirty="0"/>
              <a:t>– аналізувати соціально-психологічні характеристики малих груп, висувати</a:t>
            </a:r>
          </a:p>
          <a:p>
            <a:r>
              <a:rPr lang="uk-UA" dirty="0"/>
              <a:t>припущення щодо причин порушень групової взаємодії;</a:t>
            </a:r>
          </a:p>
          <a:p>
            <a:r>
              <a:rPr lang="uk-UA" dirty="0"/>
              <a:t>– використовувати наукові методи дослідження соціально-психологічних</a:t>
            </a:r>
          </a:p>
          <a:p>
            <a:r>
              <a:rPr lang="uk-UA" dirty="0"/>
              <a:t>характеристик малих груп;</a:t>
            </a:r>
          </a:p>
          <a:p>
            <a:r>
              <a:rPr lang="uk-UA" dirty="0"/>
              <a:t>– розроблювати практичні рекомендації щодо оптимізації діяльності малих</a:t>
            </a:r>
          </a:p>
          <a:p>
            <a:r>
              <a:rPr lang="uk-UA" dirty="0"/>
              <a:t>груп;</a:t>
            </a:r>
          </a:p>
          <a:p>
            <a:r>
              <a:rPr lang="uk-UA" dirty="0"/>
              <a:t>– попереджати негативні ефекти функціонування малих груп, сприяти</a:t>
            </a:r>
          </a:p>
          <a:p>
            <a:r>
              <a:rPr lang="uk-UA" dirty="0"/>
              <a:t>ефективній груповій взаємодії. </a:t>
            </a:r>
          </a:p>
        </p:txBody>
      </p:sp>
    </p:spTree>
    <p:extLst>
      <p:ext uri="{BB962C8B-B14F-4D97-AF65-F5344CB8AC3E}">
        <p14:creationId xmlns:p14="http://schemas.microsoft.com/office/powerpoint/2010/main" val="3254433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Мала група – це нечисленна за складом група, члени якої об’єднані</a:t>
            </a:r>
            <a:br>
              <a:rPr lang="uk-UA" dirty="0"/>
            </a:br>
            <a:r>
              <a:rPr lang="uk-UA" dirty="0"/>
              <a:t>спільною соціальною діяльністю і знаходяться в безпосередньому особистому</a:t>
            </a:r>
            <a:br>
              <a:rPr lang="uk-UA" dirty="0"/>
            </a:br>
            <a:r>
              <a:rPr lang="uk-UA" dirty="0"/>
              <a:t>спілкуванні, що є основою для виникнення емоційних взаємин, групових норм і</a:t>
            </a:r>
            <a:br>
              <a:rPr lang="uk-UA" dirty="0"/>
            </a:br>
            <a:r>
              <a:rPr lang="uk-UA" dirty="0"/>
              <a:t>групових процесів.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У </a:t>
            </a:r>
            <a:r>
              <a:rPr lang="ru-RU" dirty="0" err="1"/>
              <a:t>певному</a:t>
            </a:r>
            <a:r>
              <a:rPr lang="ru-RU" dirty="0"/>
              <a:t> </a:t>
            </a:r>
            <a:r>
              <a:rPr lang="ru-RU" dirty="0" err="1"/>
              <a:t>сенсі</a:t>
            </a:r>
            <a:r>
              <a:rPr lang="ru-RU" dirty="0"/>
              <a:t> всю </a:t>
            </a:r>
            <a:r>
              <a:rPr lang="ru-RU" dirty="0" err="1"/>
              <a:t>традиційну</a:t>
            </a:r>
            <a:endParaRPr lang="ru-RU" dirty="0"/>
          </a:p>
          <a:p>
            <a:r>
              <a:rPr lang="ru-RU" dirty="0" err="1"/>
              <a:t>соціальну</a:t>
            </a:r>
            <a:r>
              <a:rPr lang="ru-RU" dirty="0"/>
              <a:t> </a:t>
            </a:r>
            <a:r>
              <a:rPr lang="ru-RU" dirty="0" err="1"/>
              <a:t>психологію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як </a:t>
            </a:r>
            <a:r>
              <a:rPr lang="ru-RU" dirty="0" err="1"/>
              <a:t>психологію</a:t>
            </a:r>
            <a:r>
              <a:rPr lang="ru-RU" dirty="0"/>
              <a:t> </a:t>
            </a:r>
            <a:r>
              <a:rPr lang="ru-RU" dirty="0" err="1"/>
              <a:t>малих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68950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980728"/>
            <a:ext cx="8183880" cy="100811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Кількісні характеристики: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556792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Н</a:t>
            </a:r>
            <a:r>
              <a:rPr lang="ru-RU" dirty="0" err="1" smtClean="0"/>
              <a:t>айменшою</a:t>
            </a:r>
            <a:r>
              <a:rPr lang="ru-RU" dirty="0" smtClean="0"/>
              <a:t> малою </a:t>
            </a:r>
            <a:r>
              <a:rPr lang="ru-RU" dirty="0" err="1" smtClean="0"/>
              <a:t>групою</a:t>
            </a:r>
            <a:r>
              <a:rPr lang="ru-RU" dirty="0" smtClean="0"/>
              <a:t> є </a:t>
            </a:r>
            <a:r>
              <a:rPr lang="ru-RU" dirty="0" err="1" smtClean="0"/>
              <a:t>група</a:t>
            </a:r>
            <a:r>
              <a:rPr lang="ru-RU" dirty="0" smtClean="0"/>
              <a:t> з 2-х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«</a:t>
            </a:r>
            <a:r>
              <a:rPr lang="ru-RU" dirty="0" err="1" smtClean="0"/>
              <a:t>діада</a:t>
            </a:r>
            <a:r>
              <a:rPr lang="ru-RU" dirty="0" smtClean="0"/>
              <a:t>», друга – </a:t>
            </a:r>
            <a:r>
              <a:rPr lang="ru-RU" dirty="0" err="1" smtClean="0"/>
              <a:t>група</a:t>
            </a:r>
            <a:r>
              <a:rPr lang="ru-RU" dirty="0" smtClean="0"/>
              <a:t> з 3-х</a:t>
            </a:r>
          </a:p>
          <a:p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«</a:t>
            </a:r>
            <a:r>
              <a:rPr lang="ru-RU" dirty="0" err="1" smtClean="0"/>
              <a:t>тріада</a:t>
            </a:r>
            <a:r>
              <a:rPr lang="ru-RU" dirty="0" smtClean="0"/>
              <a:t>». </a:t>
            </a:r>
          </a:p>
          <a:p>
            <a:r>
              <a:rPr lang="uk-UA" dirty="0" smtClean="0"/>
              <a:t>питання і про верхню межу малої групи.</a:t>
            </a:r>
          </a:p>
          <a:p>
            <a:r>
              <a:rPr lang="uk-UA" dirty="0" smtClean="0"/>
              <a:t>Незважаючи на те, що в науковій літературі можна зустріти різні числа, що характеризують верхню межу малої групи (7, 10, 15, 20 і навіть 30-40 осіб), ряд</a:t>
            </a:r>
          </a:p>
          <a:p>
            <a:r>
              <a:rPr lang="uk-UA" dirty="0" smtClean="0"/>
              <a:t>дослідників наголошує на тому, що верхня межа малої групи не має визначеної кількісної величини. Верхня межа малої групи визначається за такими характеристиками, як контактність (можливість членів групи регулярно</a:t>
            </a:r>
          </a:p>
          <a:p>
            <a:r>
              <a:rPr lang="uk-UA" dirty="0" smtClean="0"/>
              <a:t>спілкуватися один з одним) і цілісність (спільність членів групи, що дозволяє сприймати їх як єдине ціле). Якщо група втрачає ці характеристики, вона</a:t>
            </a:r>
          </a:p>
          <a:p>
            <a:r>
              <a:rPr lang="uk-UA" dirty="0" smtClean="0"/>
              <a:t>припиняє бути малою групою.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12742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64704"/>
            <a:ext cx="8183880" cy="792088"/>
          </a:xfrm>
        </p:spPr>
        <p:txBody>
          <a:bodyPr>
            <a:normAutofit fontScale="90000"/>
          </a:bodyPr>
          <a:lstStyle/>
          <a:p>
            <a:r>
              <a:rPr lang="uk-UA" dirty="0"/>
              <a:t>характерні ознаки малої групи: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r>
              <a:rPr lang="uk-UA" sz="2900" dirty="0" smtClean="0"/>
              <a:t>1</a:t>
            </a:r>
            <a:r>
              <a:rPr lang="uk-UA" sz="2900" dirty="0"/>
              <a:t>) включення в</a:t>
            </a:r>
          </a:p>
          <a:p>
            <a:r>
              <a:rPr lang="uk-UA" sz="2900" dirty="0"/>
              <a:t>систему соціальних відносин, яка визначає можливість виникнення, смисл </a:t>
            </a:r>
            <a:r>
              <a:rPr lang="uk-UA" sz="2900" dirty="0" smtClean="0"/>
              <a:t>і межі </a:t>
            </a:r>
            <a:r>
              <a:rPr lang="uk-UA" sz="2900" dirty="0"/>
              <a:t>існування групи, задає норми та правила групової поведінки; </a:t>
            </a:r>
            <a:endParaRPr lang="uk-UA" sz="2900" dirty="0" smtClean="0"/>
          </a:p>
          <a:p>
            <a:r>
              <a:rPr lang="uk-UA" sz="2900" dirty="0" smtClean="0"/>
              <a:t>2</a:t>
            </a:r>
            <a:r>
              <a:rPr lang="uk-UA" sz="2900" dirty="0"/>
              <a:t>) </a:t>
            </a:r>
            <a:r>
              <a:rPr lang="uk-UA" sz="2900" dirty="0" smtClean="0"/>
              <a:t>спільна мета</a:t>
            </a:r>
            <a:r>
              <a:rPr lang="uk-UA" sz="2900" dirty="0"/>
              <a:t>; </a:t>
            </a:r>
            <a:endParaRPr lang="uk-UA" sz="2900" dirty="0" smtClean="0"/>
          </a:p>
          <a:p>
            <a:r>
              <a:rPr lang="uk-UA" sz="2900" dirty="0" smtClean="0"/>
              <a:t>3</a:t>
            </a:r>
            <a:r>
              <a:rPr lang="uk-UA" sz="2900" dirty="0"/>
              <a:t>) часта й тривала взаємодія членів групи, 4) спільність вражень і</a:t>
            </a:r>
          </a:p>
          <a:p>
            <a:r>
              <a:rPr lang="uk-UA" sz="2900" dirty="0"/>
              <a:t>переживань; 5) тривалість існування групи, достатня для виникнення</a:t>
            </a:r>
          </a:p>
          <a:p>
            <a:r>
              <a:rPr lang="uk-UA" sz="2900" dirty="0"/>
              <a:t>специфічної мови, групової історії та культури; 6) певна організація і</a:t>
            </a:r>
          </a:p>
          <a:p>
            <a:r>
              <a:rPr lang="uk-UA" sz="2900" dirty="0"/>
              <a:t>структура; 7) внутрішня розчленованість функцій та групових ролей; 8) усвідомлення учасниками своєї приналежності до групи, виникнення </a:t>
            </a:r>
            <a:r>
              <a:rPr lang="uk-UA" sz="2900" dirty="0" smtClean="0"/>
              <a:t>почуття «</a:t>
            </a:r>
            <a:r>
              <a:rPr lang="uk-UA" sz="2900" dirty="0"/>
              <a:t>Ми»; 9) визнання групи її соціальним оточенням.</a:t>
            </a:r>
          </a:p>
          <a:p>
            <a:endParaRPr lang="uk-UA" sz="2900" dirty="0"/>
          </a:p>
        </p:txBody>
      </p:sp>
    </p:spTree>
    <p:extLst>
      <p:ext uri="{BB962C8B-B14F-4D97-AF65-F5344CB8AC3E}">
        <p14:creationId xmlns:p14="http://schemas.microsoft.com/office/powerpoint/2010/main" val="2647112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889844"/>
            <a:ext cx="54543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Серед найпоширеніших у науковій літературі є класифікації малих</a:t>
            </a:r>
          </a:p>
          <a:p>
            <a:r>
              <a:rPr lang="uk-UA" dirty="0" smtClean="0"/>
              <a:t>груп Ч. Кулі (первинні та вторинні групи), Е. </a:t>
            </a:r>
            <a:r>
              <a:rPr lang="uk-UA" dirty="0" err="1" smtClean="0"/>
              <a:t>Мейо</a:t>
            </a:r>
            <a:r>
              <a:rPr lang="uk-UA" dirty="0" smtClean="0"/>
              <a:t> (формальні і неформальні</a:t>
            </a:r>
          </a:p>
          <a:p>
            <a:r>
              <a:rPr lang="uk-UA" dirty="0" smtClean="0"/>
              <a:t>групи), Г. </a:t>
            </a:r>
            <a:r>
              <a:rPr lang="uk-UA" dirty="0" err="1" smtClean="0"/>
              <a:t>Хаймана</a:t>
            </a:r>
            <a:r>
              <a:rPr lang="uk-UA" dirty="0" smtClean="0"/>
              <a:t> (референтні групи та групи членства).</a:t>
            </a:r>
          </a:p>
          <a:p>
            <a:r>
              <a:rPr lang="uk-UA" dirty="0" smtClean="0"/>
              <a:t>Окрім вказаних загальновизнаних класифікацій, виділяють природні</a:t>
            </a:r>
          </a:p>
          <a:p>
            <a:r>
              <a:rPr lang="uk-UA" dirty="0" smtClean="0"/>
              <a:t>(засновані на природних потребах людей) та штучні (засновані на раціональній</a:t>
            </a:r>
          </a:p>
          <a:p>
            <a:r>
              <a:rPr lang="uk-UA" dirty="0" smtClean="0"/>
              <a:t>основі), тимчасові й відносно постійні, згуртовані та конфліктні, </a:t>
            </a:r>
            <a:r>
              <a:rPr lang="uk-UA" dirty="0" err="1" smtClean="0"/>
              <a:t>інтровертні</a:t>
            </a:r>
            <a:endParaRPr lang="uk-UA" dirty="0" smtClean="0"/>
          </a:p>
          <a:p>
            <a:r>
              <a:rPr lang="uk-UA" dirty="0" smtClean="0"/>
              <a:t>(орієнтовані «на себе») й </a:t>
            </a:r>
            <a:r>
              <a:rPr lang="uk-UA" dirty="0" err="1" smtClean="0"/>
              <a:t>екстравертні</a:t>
            </a:r>
            <a:r>
              <a:rPr lang="uk-UA" dirty="0" smtClean="0"/>
              <a:t> («орієнтовані назовні») малі групи тощо. </a:t>
            </a:r>
            <a:r>
              <a:rPr lang="ru-RU" dirty="0" err="1" smtClean="0"/>
              <a:t>Ґрунтовний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класифікацій</a:t>
            </a:r>
            <a:r>
              <a:rPr lang="ru-RU" dirty="0" smtClean="0"/>
              <a:t> </a:t>
            </a:r>
            <a:r>
              <a:rPr lang="ru-RU" dirty="0" err="1" smtClean="0"/>
              <a:t>малих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наведено в роботах</a:t>
            </a:r>
          </a:p>
          <a:p>
            <a:r>
              <a:rPr lang="ru-RU" dirty="0" smtClean="0"/>
              <a:t>Г. </a:t>
            </a:r>
            <a:r>
              <a:rPr lang="ru-RU" dirty="0" err="1" smtClean="0"/>
              <a:t>Андреєвої</a:t>
            </a:r>
            <a:r>
              <a:rPr lang="ru-RU" dirty="0" smtClean="0"/>
              <a:t>; Л. </a:t>
            </a:r>
            <a:r>
              <a:rPr lang="ru-RU" dirty="0" err="1" smtClean="0"/>
              <a:t>Десєва</a:t>
            </a:r>
            <a:r>
              <a:rPr lang="ru-RU" dirty="0" smtClean="0"/>
              <a:t>; М. </a:t>
            </a:r>
            <a:r>
              <a:rPr lang="ru-RU" dirty="0" err="1" smtClean="0"/>
              <a:t>Корнєва</a:t>
            </a:r>
            <a:r>
              <a:rPr lang="ru-RU" dirty="0" smtClean="0"/>
              <a:t>, А. Коваленко; Р. </a:t>
            </a:r>
            <a:r>
              <a:rPr lang="ru-RU" dirty="0" err="1" smtClean="0"/>
              <a:t>Кричевського</a:t>
            </a:r>
            <a:r>
              <a:rPr lang="ru-RU" dirty="0" smtClean="0"/>
              <a:t>,</a:t>
            </a:r>
          </a:p>
          <a:p>
            <a:r>
              <a:rPr lang="ru-RU" dirty="0" smtClean="0"/>
              <a:t>О. </a:t>
            </a:r>
            <a:r>
              <a:rPr lang="ru-RU" dirty="0" err="1" smtClean="0"/>
              <a:t>Дубовської</a:t>
            </a:r>
            <a:r>
              <a:rPr lang="ru-RU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57932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err="1"/>
              <a:t>Третій</a:t>
            </a:r>
            <a:r>
              <a:rPr lang="ru-RU" sz="2200" dirty="0"/>
              <a:t> </a:t>
            </a:r>
            <a:r>
              <a:rPr lang="ru-RU" sz="2200" dirty="0" err="1"/>
              <a:t>етап</a:t>
            </a:r>
            <a:r>
              <a:rPr lang="ru-RU" sz="2200" dirty="0"/>
              <a:t> (з 50-х </a:t>
            </a:r>
            <a:r>
              <a:rPr lang="ru-RU" sz="2200" dirty="0" err="1"/>
              <a:t>рр</a:t>
            </a:r>
            <a:r>
              <a:rPr lang="ru-RU" sz="2200" dirty="0"/>
              <a:t>. ХХ ст.) – </a:t>
            </a:r>
            <a:r>
              <a:rPr lang="ru-RU" sz="2200" dirty="0" err="1"/>
              <a:t>вивчення</a:t>
            </a:r>
            <a:r>
              <a:rPr lang="ru-RU" sz="2200" dirty="0"/>
              <a:t> </a:t>
            </a:r>
            <a:r>
              <a:rPr lang="ru-RU" sz="2200" dirty="0" err="1"/>
              <a:t>окремих</a:t>
            </a:r>
            <a:r>
              <a:rPr lang="ru-RU" sz="2200" dirty="0"/>
              <a:t> характеристик </a:t>
            </a:r>
            <a:r>
              <a:rPr lang="ru-RU" sz="2200" dirty="0" err="1"/>
              <a:t>малої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err="1"/>
              <a:t>групи</a:t>
            </a:r>
            <a:r>
              <a:rPr lang="ru-RU" sz="2200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/>
              <a:t>Другий етап (30-40-ві рр. ХХ ст.) – вивчення взаємодії індивідів у малій</a:t>
            </a:r>
          </a:p>
          <a:p>
            <a:r>
              <a:rPr lang="uk-UA" dirty="0"/>
              <a:t>групі. </a:t>
            </a:r>
          </a:p>
          <a:p>
            <a:r>
              <a:rPr lang="uk-UA" dirty="0"/>
              <a:t>К. </a:t>
            </a:r>
            <a:r>
              <a:rPr lang="uk-UA" dirty="0" err="1"/>
              <a:t>Левін</a:t>
            </a:r>
            <a:r>
              <a:rPr lang="uk-UA" dirty="0"/>
              <a:t> (закономірності групової динаміки), М. Шериф</a:t>
            </a:r>
          </a:p>
          <a:p>
            <a:r>
              <a:rPr lang="uk-UA" dirty="0"/>
              <a:t>(феномен групового тиску, утворення групових норм), Е. </a:t>
            </a:r>
            <a:r>
              <a:rPr lang="uk-UA" dirty="0" err="1"/>
              <a:t>Мейо</a:t>
            </a:r>
            <a:r>
              <a:rPr lang="uk-UA" dirty="0"/>
              <a:t> (вплив</a:t>
            </a:r>
          </a:p>
          <a:p>
            <a:r>
              <a:rPr lang="uk-UA" dirty="0"/>
              <a:t>характеру міжособистісних стосунків на ефективність групової діяльності). </a:t>
            </a:r>
          </a:p>
          <a:p>
            <a:endParaRPr lang="uk-UA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Прямоугольник 4"/>
          <p:cNvSpPr/>
          <p:nvPr/>
        </p:nvSpPr>
        <p:spPr>
          <a:xfrm>
            <a:off x="467544" y="908720"/>
            <a:ext cx="58326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 smtClean="0"/>
              <a:t>До перших класичних експериментів, пов’язаних з дослідженням</a:t>
            </a:r>
          </a:p>
          <a:p>
            <a:r>
              <a:rPr lang="uk-UA" sz="1400" dirty="0" smtClean="0"/>
              <a:t>малих груп, належать експерименти В. </a:t>
            </a:r>
            <a:r>
              <a:rPr lang="uk-UA" sz="1400" dirty="0" err="1" smtClean="0"/>
              <a:t>Мьоде</a:t>
            </a:r>
            <a:r>
              <a:rPr lang="uk-UA" sz="1400" dirty="0" smtClean="0"/>
              <a:t> (Німеччина, 1920 р.), Ф. </a:t>
            </a:r>
            <a:r>
              <a:rPr lang="uk-UA" sz="1400" dirty="0" err="1" smtClean="0"/>
              <a:t>Олпорта</a:t>
            </a:r>
            <a:endParaRPr lang="uk-UA" sz="1400" dirty="0" smtClean="0"/>
          </a:p>
          <a:p>
            <a:r>
              <a:rPr lang="uk-UA" sz="1400" dirty="0" smtClean="0"/>
              <a:t>(США, 1924 р.), В. </a:t>
            </a:r>
            <a:r>
              <a:rPr lang="uk-UA" sz="1400" dirty="0" err="1" smtClean="0"/>
              <a:t>Бехтєрева</a:t>
            </a:r>
            <a:r>
              <a:rPr lang="uk-UA" sz="1400" dirty="0" smtClean="0"/>
              <a:t> (Росія, 1928 р.).</a:t>
            </a:r>
          </a:p>
          <a:p>
            <a:r>
              <a:rPr lang="uk-UA" sz="1400" dirty="0" smtClean="0"/>
              <a:t>Саме з 20-х рр. ХХ ст. починають інтенсивно проводитися дослідження</a:t>
            </a:r>
          </a:p>
          <a:p>
            <a:r>
              <a:rPr lang="uk-UA" sz="1400" dirty="0" smtClean="0"/>
              <a:t>малих груп, які хронологічно можна поділити на три етапи.</a:t>
            </a:r>
          </a:p>
          <a:p>
            <a:r>
              <a:rPr lang="uk-UA" sz="1400" dirty="0" smtClean="0"/>
              <a:t>Перший етап (кінець Х</a:t>
            </a:r>
            <a:r>
              <a:rPr lang="en-US" sz="1400" dirty="0" smtClean="0"/>
              <a:t>I</a:t>
            </a:r>
            <a:r>
              <a:rPr lang="uk-UA" sz="1400" dirty="0" smtClean="0"/>
              <a:t>Х – 20-ті рр. ХХ ст.) – вивчення впливу</a:t>
            </a:r>
          </a:p>
          <a:p>
            <a:r>
              <a:rPr lang="uk-UA" sz="1400" dirty="0" smtClean="0"/>
              <a:t>присутності групи і групової взаємодії на протікання психічних процесів у</a:t>
            </a:r>
          </a:p>
          <a:p>
            <a:r>
              <a:rPr lang="uk-UA" sz="1400" dirty="0" smtClean="0"/>
              <a:t>людини. У результаті проведених емпіричних досліджень було описано два</a:t>
            </a:r>
          </a:p>
          <a:p>
            <a:r>
              <a:rPr lang="uk-UA" sz="1400" dirty="0" smtClean="0"/>
              <a:t>групові ефекти: соціальна </a:t>
            </a:r>
            <a:r>
              <a:rPr lang="uk-UA" sz="1400" dirty="0" err="1" smtClean="0"/>
              <a:t>фасилітація</a:t>
            </a:r>
            <a:r>
              <a:rPr lang="uk-UA" sz="1400" dirty="0" smtClean="0"/>
              <a:t> та соціальна </a:t>
            </a:r>
            <a:r>
              <a:rPr lang="uk-UA" sz="1400" dirty="0" err="1" smtClean="0"/>
              <a:t>інгібіція</a:t>
            </a:r>
            <a:r>
              <a:rPr lang="uk-UA" sz="1400" dirty="0" smtClean="0"/>
              <a:t>. 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3338576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64704"/>
            <a:ext cx="8183880" cy="792088"/>
          </a:xfrm>
        </p:spPr>
        <p:txBody>
          <a:bodyPr/>
          <a:lstStyle/>
          <a:p>
            <a:r>
              <a:rPr lang="uk-UA" dirty="0" err="1" smtClean="0"/>
              <a:t>Групоутворення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413338"/>
            <a:ext cx="48062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складний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, 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випадкове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 людей </a:t>
            </a:r>
            <a:r>
              <a:rPr lang="ru-RU" dirty="0" err="1" smtClean="0"/>
              <a:t>набуває</a:t>
            </a:r>
            <a:r>
              <a:rPr lang="ru-RU" dirty="0" smtClean="0"/>
              <a:t> </a:t>
            </a:r>
            <a:r>
              <a:rPr lang="ru-RU" dirty="0" err="1" smtClean="0"/>
              <a:t>якісно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характеристик, </a:t>
            </a:r>
            <a:r>
              <a:rPr lang="ru-RU" dirty="0" err="1" smtClean="0"/>
              <a:t>котрі</a:t>
            </a:r>
            <a:r>
              <a:rPr lang="ru-RU" dirty="0" smtClean="0"/>
              <a:t> </a:t>
            </a:r>
            <a:r>
              <a:rPr lang="ru-RU" dirty="0" err="1" smtClean="0"/>
              <a:t>роблять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здатним</a:t>
            </a:r>
            <a:r>
              <a:rPr lang="ru-RU" dirty="0" smtClean="0"/>
              <a:t> до </a:t>
            </a:r>
            <a:r>
              <a:rPr lang="ru-RU" dirty="0" err="1" smtClean="0"/>
              <a:t>спільної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</a:p>
          <a:p>
            <a:r>
              <a:rPr lang="uk-UA" dirty="0" smtClean="0"/>
              <a:t>Пригадаємо як пояснюється сутність соціальної (у тому числі й</a:t>
            </a:r>
          </a:p>
          <a:p>
            <a:r>
              <a:rPr lang="uk-UA" dirty="0" smtClean="0"/>
              <a:t>міжособистісної) взаємодії в таких теоретичних напрямках психології, як</a:t>
            </a:r>
          </a:p>
          <a:p>
            <a:r>
              <a:rPr lang="uk-UA" dirty="0" err="1" smtClean="0"/>
              <a:t>необіхевіоризм</a:t>
            </a:r>
            <a:r>
              <a:rPr lang="uk-UA" dirty="0" smtClean="0"/>
              <a:t>, фрейдизм, </a:t>
            </a:r>
            <a:r>
              <a:rPr lang="uk-UA" dirty="0" err="1" smtClean="0"/>
              <a:t>когнітивізм</a:t>
            </a:r>
            <a:r>
              <a:rPr lang="uk-UA" dirty="0" smtClean="0"/>
              <a:t>, </a:t>
            </a:r>
            <a:r>
              <a:rPr lang="uk-UA" dirty="0" err="1" smtClean="0"/>
              <a:t>інтеракціонізм</a:t>
            </a:r>
            <a:r>
              <a:rPr lang="uk-UA" dirty="0" smtClean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16754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Існує декілька теорій, які пояснюють, чому люди об’єднуються в малі групи.</a:t>
            </a:r>
          </a:p>
          <a:p>
            <a:r>
              <a:rPr lang="uk-UA" b="1" dirty="0" smtClean="0"/>
              <a:t>Теорія соціального </a:t>
            </a:r>
            <a:r>
              <a:rPr lang="uk-UA" b="1" dirty="0" err="1" smtClean="0"/>
              <a:t>научіння</a:t>
            </a:r>
            <a:r>
              <a:rPr lang="uk-UA" b="1" dirty="0" smtClean="0"/>
              <a:t> </a:t>
            </a:r>
            <a:r>
              <a:rPr lang="uk-UA" dirty="0" smtClean="0"/>
              <a:t>– вказує, що люди научаються залежності від інших людей з самого дитинства, отримуючи любов, дружбу, допомогу, інформацію через групи (перша з таких груп – це батьківська сім’я).</a:t>
            </a:r>
          </a:p>
          <a:p>
            <a:r>
              <a:rPr lang="uk-UA" b="1" dirty="0" smtClean="0"/>
              <a:t>Теорія соціального порівняння </a:t>
            </a:r>
            <a:r>
              <a:rPr lang="uk-UA" dirty="0" smtClean="0"/>
              <a:t>– наголошує, що люди об’єднуються в малі групи через те, що мають труднощі у виробленні правильних поглядів щодо середовища та своїх можливостей. Перевірити правильність своїх поглядів можна через порівняння власних переконань і дій з переконаннями та діями інших людей. Оскільки фізична реальність є невизначеною, люди створюють</a:t>
            </a:r>
          </a:p>
          <a:p>
            <a:r>
              <a:rPr lang="uk-UA" dirty="0" smtClean="0"/>
              <a:t>соціальну реальність, щоб мати інформацію для порівняння і захистити себе від неадекватних рішень та суджень.</a:t>
            </a:r>
          </a:p>
          <a:p>
            <a:r>
              <a:rPr lang="uk-UA" b="1" dirty="0" smtClean="0"/>
              <a:t>Теорія обміну </a:t>
            </a:r>
            <a:r>
              <a:rPr lang="uk-UA" dirty="0" smtClean="0"/>
              <a:t>– розглядає процес утворення малих груп з точки зору тих «вигод», які вона надає своїм членам. Чим більше «вигод» забезпечує група, тим більш бажаною вона буде для своїх членів. Вигода є результатом</a:t>
            </a:r>
          </a:p>
          <a:p>
            <a:r>
              <a:rPr lang="uk-UA" dirty="0" smtClean="0"/>
              <a:t>співвідношення винагород і витрат, якими обмінюються члени групи між собою в процесі групового функціонування.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01470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185</TotalTime>
  <Words>1319</Words>
  <Application>Microsoft Office PowerPoint</Application>
  <PresentationFormat>Экран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Психологія організації як малої групи: зарубіжний та вітчизняний підходи.</vt:lpstr>
      <vt:lpstr>Мета: </vt:lpstr>
      <vt:lpstr>Мала група – це нечисленна за складом група, члени якої об’єднані спільною соціальною діяльністю і знаходяться в безпосередньому особистому спілкуванні, що є основою для виникнення емоційних взаємин, групових норм і групових процесів. </vt:lpstr>
      <vt:lpstr>Кількісні характеристики: </vt:lpstr>
      <vt:lpstr>характерні ознаки малої групи:</vt:lpstr>
      <vt:lpstr>Презентация PowerPoint</vt:lpstr>
      <vt:lpstr>Третій етап (з 50-х рр. ХХ ст.) – вивчення окремих характеристик малої групи  </vt:lpstr>
      <vt:lpstr>Групоутворення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Література: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Психологія організації як малої групи: зарубіжний та вітчизняний підходи.</dc:title>
  <dc:creator>Слава Україні!</dc:creator>
  <cp:lastModifiedBy>Слава Україні!</cp:lastModifiedBy>
  <cp:revision>15</cp:revision>
  <dcterms:created xsi:type="dcterms:W3CDTF">2024-03-14T08:56:28Z</dcterms:created>
  <dcterms:modified xsi:type="dcterms:W3CDTF">2024-04-01T09:01:48Z</dcterms:modified>
</cp:coreProperties>
</file>