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302" r:id="rId3"/>
    <p:sldId id="303" r:id="rId4"/>
    <p:sldId id="308" r:id="rId5"/>
    <p:sldId id="309" r:id="rId6"/>
    <p:sldId id="313" r:id="rId7"/>
    <p:sldId id="317" r:id="rId8"/>
    <p:sldId id="314" r:id="rId9"/>
    <p:sldId id="320" r:id="rId10"/>
    <p:sldId id="318" r:id="rId11"/>
    <p:sldId id="319" r:id="rId12"/>
    <p:sldId id="323" r:id="rId13"/>
    <p:sldId id="321" r:id="rId14"/>
    <p:sldId id="322" r:id="rId15"/>
    <p:sldId id="324" r:id="rId16"/>
    <p:sldId id="325" r:id="rId17"/>
    <p:sldId id="326" r:id="rId18"/>
    <p:sldId id="328" r:id="rId19"/>
    <p:sldId id="327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16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F4A48C-5814-4967-8DAE-32E0C4D244B4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071AD4A-80C4-49C4-8886-179A24485BB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A48C-5814-4967-8DAE-32E0C4D244B4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AD4A-80C4-49C4-8886-179A24485BB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A48C-5814-4967-8DAE-32E0C4D244B4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AD4A-80C4-49C4-8886-179A24485BB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9144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2"/>
            <a:ext cx="9144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7715678" y="188919"/>
            <a:ext cx="1248966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7908828" y="700373"/>
            <a:ext cx="711454" cy="527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7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1</a:t>
            </a: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0</a:t>
            </a:r>
            <a:b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</a:br>
            <a:r>
              <a:rPr lang="uk-UA" sz="2000" b="1" i="1" spc="-400" baseline="0" dirty="0">
                <a:solidFill>
                  <a:srgbClr val="19426B"/>
                </a:solidFill>
                <a:latin typeface="Arial" panose="020B0604020202020204" pitchFamily="34" charset="0"/>
              </a:rPr>
              <a:t>(11)</a:t>
            </a:r>
          </a:p>
        </p:txBody>
      </p:sp>
      <p:grpSp>
        <p:nvGrpSpPr>
          <p:cNvPr id="3" name="Групувати 18"/>
          <p:cNvGrpSpPr/>
          <p:nvPr userDrawn="1"/>
        </p:nvGrpSpPr>
        <p:grpSpPr>
          <a:xfrm>
            <a:off x="-11419" y="6529738"/>
            <a:ext cx="3510390" cy="543725"/>
            <a:chOff x="467544" y="6485698"/>
            <a:chExt cx="4680520" cy="543723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523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878016" y="162512"/>
            <a:ext cx="6790466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F4A48C-5814-4967-8DAE-32E0C4D244B4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071AD4A-80C4-49C4-8886-179A24485BB3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F4A48C-5814-4967-8DAE-32E0C4D244B4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071AD4A-80C4-49C4-8886-179A24485BB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A48C-5814-4967-8DAE-32E0C4D244B4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AD4A-80C4-49C4-8886-179A24485BB3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A48C-5814-4967-8DAE-32E0C4D244B4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AD4A-80C4-49C4-8886-179A24485BB3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F4A48C-5814-4967-8DAE-32E0C4D244B4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071AD4A-80C4-49C4-8886-179A24485BB3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4A48C-5814-4967-8DAE-32E0C4D244B4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AD4A-80C4-49C4-8886-179A24485BB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F4A48C-5814-4967-8DAE-32E0C4D244B4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071AD4A-80C4-49C4-8886-179A24485BB3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F4A48C-5814-4967-8DAE-32E0C4D244B4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071AD4A-80C4-49C4-8886-179A24485BB3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F4A48C-5814-4967-8DAE-32E0C4D244B4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071AD4A-80C4-49C4-8886-179A24485BB3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57356" y="1052736"/>
            <a:ext cx="6786610" cy="255454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 smtClean="0">
                <a:solidFill>
                  <a:srgbClr val="FFFF00"/>
                </a:solidFill>
              </a:rPr>
              <a:t>Призначення й використання математичних, статистичних функцій табличного процесора.</a:t>
            </a:r>
            <a:r>
              <a:rPr lang="ru-RU" sz="3200" b="1" i="1" kern="0" dirty="0" smtClean="0">
                <a:solidFill>
                  <a:srgbClr val="FFFF00"/>
                </a:solidFill>
              </a:rPr>
              <a:t> 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14546" y="4500570"/>
            <a:ext cx="6460232" cy="1894362"/>
          </a:xfrm>
        </p:spPr>
        <p:txBody>
          <a:bodyPr>
            <a:normAutofit/>
          </a:bodyPr>
          <a:lstStyle/>
          <a:p>
            <a:r>
              <a:rPr lang="uk-U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7848872" cy="2308324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smtClean="0">
                <a:solidFill>
                  <a:srgbClr val="FFFFFF"/>
                </a:solidFill>
              </a:rPr>
              <a:t>Ви вже вмієте використовувати для обчислень деякі вбудовані функції табличного процесора для знаходження суми значень діапазону клітинок, середнього значення, максимального чи мінімального значень.</a:t>
            </a:r>
            <a:r>
              <a:rPr lang="uk-UA" sz="2400" dirty="0" smtClean="0"/>
              <a:t> </a:t>
            </a:r>
            <a:endParaRPr lang="uk-UA" sz="2400" b="1" i="1" kern="0" dirty="0" smtClean="0">
              <a:solidFill>
                <a:srgbClr val="FFFF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068960"/>
            <a:ext cx="7199736" cy="337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кутник 23"/>
          <p:cNvSpPr/>
          <p:nvPr/>
        </p:nvSpPr>
        <p:spPr>
          <a:xfrm>
            <a:off x="5004048" y="4293096"/>
            <a:ext cx="1729516" cy="198979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Стрілка вліво 20"/>
          <p:cNvSpPr/>
          <p:nvPr/>
        </p:nvSpPr>
        <p:spPr>
          <a:xfrm rot="18900000">
            <a:off x="6288587" y="345339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763688" y="3573016"/>
            <a:ext cx="3744416" cy="2160240"/>
            <a:chOff x="1763688" y="3573016"/>
            <a:chExt cx="3744416" cy="216024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763688" y="3573016"/>
              <a:ext cx="2592288" cy="576064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 smtClean="0"/>
                <a:t>Математична функція</a:t>
              </a:r>
              <a:endParaRPr lang="ru-RU" b="1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763688" y="4941168"/>
              <a:ext cx="2592288" cy="648072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 smtClean="0"/>
                <a:t>Статистичні функції</a:t>
              </a:r>
              <a:endParaRPr lang="ru-RU" b="1" dirty="0"/>
            </a:p>
          </p:txBody>
        </p:sp>
        <p:cxnSp>
          <p:nvCxnSpPr>
            <p:cNvPr id="12" name="Прямая со стрелкой 11"/>
            <p:cNvCxnSpPr/>
            <p:nvPr/>
          </p:nvCxnSpPr>
          <p:spPr>
            <a:xfrm>
              <a:off x="4283968" y="4077072"/>
              <a:ext cx="1224136" cy="432048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>
              <a:stCxn id="9" idx="3"/>
            </p:cNvCxnSpPr>
            <p:nvPr/>
          </p:nvCxnSpPr>
          <p:spPr>
            <a:xfrm flipV="1">
              <a:off x="4355976" y="4941168"/>
              <a:ext cx="1152128" cy="324036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4427984" y="5301208"/>
              <a:ext cx="1008112" cy="0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>
              <a:stCxn id="9" idx="3"/>
            </p:cNvCxnSpPr>
            <p:nvPr/>
          </p:nvCxnSpPr>
          <p:spPr>
            <a:xfrm>
              <a:off x="4355976" y="5265204"/>
              <a:ext cx="1152128" cy="468052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7992888" cy="120032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smtClean="0">
                <a:solidFill>
                  <a:srgbClr val="FFFFFF"/>
                </a:solidFill>
              </a:rPr>
              <a:t>Більшість функцій містить принаймні один необхідний для обчислення значення функції аргумент.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844824"/>
            <a:ext cx="8064896" cy="120032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dirty="0" smtClean="0">
                <a:solidFill>
                  <a:srgbClr val="FFFF00"/>
                </a:solidFill>
              </a:rPr>
              <a:t>Правила запису функцій</a:t>
            </a:r>
            <a:r>
              <a:rPr lang="uk-UA" sz="2400" b="1" i="1" kern="0" dirty="0" smtClean="0">
                <a:solidFill>
                  <a:srgbClr val="FFFFFF"/>
                </a:solidFill>
              </a:rPr>
              <a:t>: після імені функції у круглих дужках указують значення її аргументів.</a:t>
            </a:r>
            <a:r>
              <a:rPr lang="uk-UA" sz="2400" dirty="0" smtClean="0"/>
              <a:t> </a:t>
            </a:r>
            <a:endParaRPr lang="uk-UA" sz="2400" b="1" i="1" kern="0" dirty="0" smtClean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3212976"/>
            <a:ext cx="8064896" cy="19389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400" b="1" i="1" dirty="0" smtClean="0">
                <a:solidFill>
                  <a:srgbClr val="FFFF00"/>
                </a:solidFill>
              </a:rPr>
              <a:t>Аргументами функції </a:t>
            </a:r>
            <a:r>
              <a:rPr lang="uk-UA" sz="2400" b="1" i="1" kern="0" dirty="0" smtClean="0">
                <a:solidFill>
                  <a:srgbClr val="FFFFFF"/>
                </a:solidFill>
              </a:rPr>
              <a:t>можуть бути константи, адреси, діапазони, інші функції та вирази, текст</a:t>
            </a:r>
            <a:r>
              <a:rPr lang="uk-UA" sz="2400" dirty="0" smtClean="0"/>
              <a:t> </a:t>
            </a:r>
            <a:r>
              <a:rPr lang="uk-UA" sz="2400" b="1" i="1" kern="0" dirty="0" smtClean="0">
                <a:solidFill>
                  <a:srgbClr val="FFFFFF"/>
                </a:solidFill>
              </a:rPr>
              <a:t>(його потрібно брати в подвійні лапки). Якщо функція має кілька аргументів, їх розділяють символом </a:t>
            </a:r>
            <a:r>
              <a:rPr lang="uk-UA" sz="2400" b="1" i="1" dirty="0" smtClean="0">
                <a:solidFill>
                  <a:srgbClr val="FFFF00"/>
                </a:solidFill>
              </a:rPr>
              <a:t>«;»</a:t>
            </a:r>
            <a:r>
              <a:rPr lang="uk-UA" sz="2400" b="1" i="1" kern="0" dirty="0" smtClean="0">
                <a:solidFill>
                  <a:srgbClr val="FFFFFF"/>
                </a:solidFill>
              </a:rPr>
              <a:t>.</a:t>
            </a:r>
            <a:r>
              <a:rPr lang="uk-UA" sz="2400" dirty="0" smtClean="0"/>
              <a:t> </a:t>
            </a:r>
            <a:endParaRPr lang="uk-UA" sz="2400" b="1" i="1" kern="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196752"/>
            <a:ext cx="8064896" cy="19389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44500" indent="0">
              <a:buNone/>
            </a:pPr>
            <a:r>
              <a:rPr lang="uk-UA" sz="2400" b="1" i="1" kern="0" dirty="0" smtClean="0">
                <a:solidFill>
                  <a:srgbClr val="FFFFFF"/>
                </a:solidFill>
              </a:rPr>
              <a:t>•	ім’я — МАХ(МАКС);</a:t>
            </a:r>
          </a:p>
          <a:p>
            <a:pPr marL="444500" indent="0">
              <a:buNone/>
            </a:pPr>
            <a:r>
              <a:rPr lang="uk-UA" sz="2400" b="1" i="1" kern="0" dirty="0" smtClean="0">
                <a:solidFill>
                  <a:srgbClr val="FFFFFF"/>
                </a:solidFill>
              </a:rPr>
              <a:t>•	кількість аргументів — не менше одного;</a:t>
            </a:r>
          </a:p>
          <a:p>
            <a:pPr marL="444500" indent="0">
              <a:buNone/>
            </a:pPr>
            <a:r>
              <a:rPr lang="uk-UA" sz="2400" b="1" i="1" kern="0" dirty="0" smtClean="0">
                <a:solidFill>
                  <a:srgbClr val="FFFFFF"/>
                </a:solidFill>
              </a:rPr>
              <a:t>•	тип аргументу — числовий;</a:t>
            </a:r>
          </a:p>
          <a:p>
            <a:pPr marL="444500" indent="0">
              <a:buNone/>
            </a:pPr>
            <a:r>
              <a:rPr lang="uk-UA" sz="2400" b="1" i="1" kern="0" dirty="0" smtClean="0">
                <a:solidFill>
                  <a:srgbClr val="FFFFFF"/>
                </a:solidFill>
              </a:rPr>
              <a:t>•	результат — найбільше значення зі списку аргументів.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88640"/>
            <a:ext cx="8064896" cy="83099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uk-UA" sz="2400" b="1" i="1" kern="0" dirty="0" smtClean="0">
                <a:solidFill>
                  <a:srgbClr val="FFFFFF"/>
                </a:solidFill>
              </a:rPr>
              <a:t>Наприклад, вже знайома Вам функція МАХ для обчислення найбільшого значення: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05064"/>
            <a:ext cx="3356402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83768" y="3429000"/>
            <a:ext cx="3303984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44500" indent="0"/>
            <a:r>
              <a:rPr lang="uk-UA" sz="2400" b="1" i="1" kern="0" dirty="0" smtClean="0">
                <a:solidFill>
                  <a:srgbClr val="FFFFFF"/>
                </a:solidFill>
              </a:rPr>
              <a:t>=МАХ(В1:С2)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7992888" cy="156966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smtClean="0">
                <a:solidFill>
                  <a:srgbClr val="FFFFFF"/>
                </a:solidFill>
              </a:rPr>
              <a:t>У    табличному    процесорі    Microsoft Excel знайти та додати до формули функцію можна за допомогою інструментів із групи </a:t>
            </a:r>
            <a:r>
              <a:rPr lang="uk-UA" sz="2400" b="1" i="1" kern="0" dirty="0" smtClean="0">
                <a:solidFill>
                  <a:srgbClr val="FFFF00"/>
                </a:solidFill>
              </a:rPr>
              <a:t>Бібліотека функцій</a:t>
            </a:r>
            <a:r>
              <a:rPr lang="uk-UA" sz="2400" b="1" i="1" kern="0" dirty="0" smtClean="0">
                <a:solidFill>
                  <a:srgbClr val="FFFFFF"/>
                </a:solidFill>
              </a:rPr>
              <a:t> на вкладці </a:t>
            </a:r>
            <a:r>
              <a:rPr lang="uk-UA" sz="2400" b="1" i="1" kern="0" dirty="0" smtClean="0">
                <a:solidFill>
                  <a:srgbClr val="FFFF00"/>
                </a:solidFill>
              </a:rPr>
              <a:t>Формули</a:t>
            </a:r>
            <a:r>
              <a:rPr lang="uk-UA" sz="2400" b="1" i="1" kern="0" dirty="0" smtClean="0">
                <a:solidFill>
                  <a:srgbClr val="FFFFFF"/>
                </a:solidFill>
              </a:rPr>
              <a:t>.</a:t>
            </a:r>
            <a:r>
              <a:rPr lang="uk-UA" sz="2400" dirty="0" smtClean="0"/>
              <a:t> </a:t>
            </a:r>
            <a:endParaRPr lang="uk-UA" sz="2400" b="1" i="1" kern="0" dirty="0" smtClean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204864"/>
            <a:ext cx="7992888" cy="120032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smtClean="0">
                <a:solidFill>
                  <a:srgbClr val="FFFFFF"/>
                </a:solidFill>
              </a:rPr>
              <a:t>Викликати Майстер функцій можна за допомогою кнопки  </a:t>
            </a:r>
            <a:r>
              <a:rPr lang="uk-UA" sz="2400" b="1" i="1" kern="0" dirty="0" smtClean="0">
                <a:solidFill>
                  <a:srgbClr val="FFFF00"/>
                </a:solidFill>
              </a:rPr>
              <a:t>Вставка функції</a:t>
            </a:r>
            <a:r>
              <a:rPr lang="uk-UA" sz="2400" b="1" i="1" kern="0" dirty="0" smtClean="0">
                <a:solidFill>
                  <a:srgbClr val="FFFFFF"/>
                </a:solidFill>
              </a:rPr>
              <a:t> вкладки </a:t>
            </a:r>
            <a:r>
              <a:rPr lang="uk-UA" sz="2400" b="1" i="1" kern="0" dirty="0" smtClean="0">
                <a:solidFill>
                  <a:srgbClr val="FFFF00"/>
                </a:solidFill>
              </a:rPr>
              <a:t>Формули.</a:t>
            </a:r>
            <a:endParaRPr lang="uk-UA" sz="2400" b="1" i="1" kern="0" dirty="0" smtClean="0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54" b="67777"/>
          <a:stretch/>
        </p:blipFill>
        <p:spPr bwMode="auto">
          <a:xfrm>
            <a:off x="899592" y="3501008"/>
            <a:ext cx="708371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кутник 23"/>
          <p:cNvSpPr/>
          <p:nvPr/>
        </p:nvSpPr>
        <p:spPr>
          <a:xfrm>
            <a:off x="683568" y="4005064"/>
            <a:ext cx="1440160" cy="129614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7992888" cy="156966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smtClean="0">
                <a:solidFill>
                  <a:srgbClr val="FFFFFF"/>
                </a:solidFill>
              </a:rPr>
              <a:t>Також Майстер функцій можна викликати за допомогою  кнопки </a:t>
            </a:r>
            <a:r>
              <a:rPr lang="uk-UA" sz="2400" b="1" i="1" kern="0" dirty="0" smtClean="0">
                <a:solidFill>
                  <a:srgbClr val="FFFF00"/>
                </a:solidFill>
              </a:rPr>
              <a:t>Вставка функції</a:t>
            </a:r>
            <a:r>
              <a:rPr lang="ru-RU" sz="2400" b="1" i="1" kern="0" dirty="0" smtClean="0">
                <a:solidFill>
                  <a:srgbClr val="FFFFFF"/>
                </a:solidFill>
              </a:rPr>
              <a:t>, </a:t>
            </a:r>
            <a:r>
              <a:rPr lang="uk-UA" sz="2400" b="1" i="1" kern="0" dirty="0" smtClean="0">
                <a:solidFill>
                  <a:srgbClr val="FFFFFF"/>
                </a:solidFill>
              </a:rPr>
              <a:t>що розташована ліворуч від рядка формул.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66" r="57403" b="72581"/>
          <a:stretch/>
        </p:blipFill>
        <p:spPr bwMode="auto">
          <a:xfrm>
            <a:off x="467544" y="2204864"/>
            <a:ext cx="799288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кутник 23"/>
          <p:cNvSpPr/>
          <p:nvPr/>
        </p:nvSpPr>
        <p:spPr>
          <a:xfrm>
            <a:off x="3275856" y="4005064"/>
            <a:ext cx="792088" cy="62164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76672"/>
            <a:ext cx="8424936" cy="83099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355600"/>
            <a:r>
              <a:rPr lang="uk-UA" sz="2400" b="1" i="1" kern="0" dirty="0" smtClean="0">
                <a:solidFill>
                  <a:srgbClr val="FFFFFF"/>
                </a:solidFill>
              </a:rPr>
              <a:t>На екрані з'явиться  діалогове вікно </a:t>
            </a:r>
            <a:r>
              <a:rPr lang="uk-UA" sz="2400" b="1" i="1" kern="0" dirty="0" smtClean="0">
                <a:solidFill>
                  <a:srgbClr val="FFFF00"/>
                </a:solidFill>
              </a:rPr>
              <a:t>Майстер функцій.</a:t>
            </a:r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430209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44008" y="1484784"/>
            <a:ext cx="4032448" cy="4154984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355600"/>
            <a:r>
              <a:rPr lang="uk-UA" sz="2400" b="1" i="1" kern="0" dirty="0" smtClean="0">
                <a:solidFill>
                  <a:srgbClr val="FFFFFF"/>
                </a:solidFill>
              </a:rPr>
              <a:t>Діалогове вікно </a:t>
            </a:r>
            <a:r>
              <a:rPr lang="uk-UA" sz="2400" b="1" i="1" kern="0" dirty="0" smtClean="0">
                <a:solidFill>
                  <a:srgbClr val="FFFF00"/>
                </a:solidFill>
              </a:rPr>
              <a:t>Майстер функцій</a:t>
            </a:r>
            <a:r>
              <a:rPr lang="uk-UA" sz="2400" b="1" i="1" kern="0" dirty="0" smtClean="0">
                <a:solidFill>
                  <a:srgbClr val="FFFFFF"/>
                </a:solidFill>
              </a:rPr>
              <a:t> </a:t>
            </a:r>
            <a:r>
              <a:rPr lang="ru-RU" sz="2400" b="1" i="1" kern="0" dirty="0" smtClean="0">
                <a:solidFill>
                  <a:srgbClr val="FFFFFF"/>
                </a:solidFill>
              </a:rPr>
              <a:t> </a:t>
            </a:r>
            <a:r>
              <a:rPr lang="uk-UA" sz="2400" b="1" i="1" kern="0" dirty="0" smtClean="0">
                <a:solidFill>
                  <a:srgbClr val="FFFFFF"/>
                </a:solidFill>
              </a:rPr>
              <a:t>містить два списки:</a:t>
            </a:r>
            <a:endParaRPr lang="ru-RU" sz="2400" b="1" i="1" kern="0" dirty="0" smtClean="0">
              <a:solidFill>
                <a:srgbClr val="FFFFFF"/>
              </a:solidFill>
            </a:endParaRPr>
          </a:p>
          <a:p>
            <a:pPr indent="355600"/>
            <a:r>
              <a:rPr lang="uk-UA" sz="2400" b="1" i="1" kern="0" dirty="0" smtClean="0">
                <a:solidFill>
                  <a:srgbClr val="FFFF00"/>
                </a:solidFill>
              </a:rPr>
              <a:t>Категорія</a:t>
            </a:r>
            <a:r>
              <a:rPr lang="uk-UA" sz="2400" b="1" i="1" kern="0" dirty="0" smtClean="0">
                <a:solidFill>
                  <a:srgbClr val="FFFFFF"/>
                </a:solidFill>
              </a:rPr>
              <a:t> </a:t>
            </a:r>
            <a:r>
              <a:rPr lang="ru-RU" sz="2400" b="1" i="1" kern="0" dirty="0" smtClean="0">
                <a:solidFill>
                  <a:srgbClr val="FFFFFF"/>
                </a:solidFill>
              </a:rPr>
              <a:t>— </a:t>
            </a:r>
            <a:r>
              <a:rPr lang="uk-UA" sz="2400" b="1" i="1" kern="0" dirty="0" smtClean="0">
                <a:solidFill>
                  <a:srgbClr val="FFFFFF"/>
                </a:solidFill>
              </a:rPr>
              <a:t>список, що містить дванадцять категорій функцій;</a:t>
            </a:r>
            <a:endParaRPr lang="ru-RU" sz="2400" b="1" i="1" kern="0" dirty="0" smtClean="0">
              <a:solidFill>
                <a:srgbClr val="FFFFFF"/>
              </a:solidFill>
            </a:endParaRPr>
          </a:p>
          <a:p>
            <a:pPr indent="355600"/>
            <a:r>
              <a:rPr lang="uk-UA" sz="2400" b="1" i="1" kern="0" dirty="0" smtClean="0">
                <a:solidFill>
                  <a:srgbClr val="FFFF00"/>
                </a:solidFill>
              </a:rPr>
              <a:t>Вибір функції </a:t>
            </a:r>
            <a:r>
              <a:rPr lang="ru-RU" sz="2400" b="1" i="1" kern="0" dirty="0" smtClean="0">
                <a:solidFill>
                  <a:srgbClr val="FFFFFF"/>
                </a:solidFill>
              </a:rPr>
              <a:t>— </a:t>
            </a:r>
            <a:r>
              <a:rPr lang="uk-UA" sz="2400" b="1" i="1" kern="0" dirty="0" smtClean="0">
                <a:solidFill>
                  <a:srgbClr val="FFFFFF"/>
                </a:solidFill>
              </a:rPr>
              <a:t>список імен функцій, що входять у вибрану категорію.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476672"/>
            <a:ext cx="8424936" cy="83099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355600"/>
            <a:r>
              <a:rPr lang="uk-UA" sz="2400" b="1" i="1" kern="0" dirty="0" smtClean="0">
                <a:solidFill>
                  <a:srgbClr val="FFFFFF"/>
                </a:solidFill>
              </a:rPr>
              <a:t>Розглянемо додавання функції на прикладі функції </a:t>
            </a:r>
            <a:r>
              <a:rPr lang="uk-UA" sz="2400" b="1" i="1" kern="0" dirty="0" err="1" smtClean="0">
                <a:solidFill>
                  <a:srgbClr val="FFFFFF"/>
                </a:solidFill>
              </a:rPr>
              <a:t>СУММ</a:t>
            </a:r>
            <a:r>
              <a:rPr lang="uk-UA" sz="2400" b="1" i="1" kern="0" dirty="0" smtClean="0">
                <a:solidFill>
                  <a:srgbClr val="FFFFFF"/>
                </a:solidFill>
              </a:rPr>
              <a:t>. </a:t>
            </a:r>
            <a:endParaRPr lang="uk-UA" sz="2400" b="1" i="1" kern="0" dirty="0" smtClean="0">
              <a:solidFill>
                <a:srgbClr val="FFFF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9" t="35502" r="46872" b="12087"/>
          <a:stretch/>
        </p:blipFill>
        <p:spPr bwMode="auto">
          <a:xfrm>
            <a:off x="323528" y="1340768"/>
            <a:ext cx="4392488" cy="395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2492896"/>
            <a:ext cx="3808040" cy="156966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2400" b="1" i="1" kern="0" dirty="0" smtClean="0">
                <a:solidFill>
                  <a:srgbClr val="FFFFFF"/>
                </a:solidFill>
              </a:rPr>
              <a:t>Виберемо категорію </a:t>
            </a:r>
            <a:r>
              <a:rPr lang="uk-UA" sz="2400" b="1" i="1" kern="0" dirty="0" smtClean="0">
                <a:solidFill>
                  <a:srgbClr val="FFFF00"/>
                </a:solidFill>
              </a:rPr>
              <a:t>Математичні. </a:t>
            </a:r>
          </a:p>
          <a:p>
            <a:r>
              <a:rPr lang="uk-UA" sz="2400" b="1" i="1" kern="0" dirty="0" smtClean="0">
                <a:solidFill>
                  <a:srgbClr val="FFFFFF"/>
                </a:solidFill>
              </a:rPr>
              <a:t>Вибір функції  - </a:t>
            </a:r>
            <a:r>
              <a:rPr lang="uk-UA" sz="2400" b="1" i="1" kern="0" dirty="0" err="1" smtClean="0">
                <a:solidFill>
                  <a:srgbClr val="FFFF00"/>
                </a:solidFill>
              </a:rPr>
              <a:t>СУММ</a:t>
            </a:r>
            <a:r>
              <a:rPr lang="uk-UA" sz="2400" b="1" i="1" kern="0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5373216"/>
            <a:ext cx="8568952" cy="132343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355600"/>
            <a:r>
              <a:rPr lang="uk-UA" sz="2000" b="1" i="1" kern="0" dirty="0" smtClean="0">
                <a:solidFill>
                  <a:srgbClr val="FFFFFF"/>
                </a:solidFill>
              </a:rPr>
              <a:t>На наступному кроці слід задати значення аргументів функції. Це можна зробити, виділивши клітинки на аркуші за допомогою миші або ввівши адреси клітинок за допомогою клавіатури у вікні </a:t>
            </a:r>
            <a:r>
              <a:rPr lang="uk-UA" sz="2000" b="1" i="1" kern="0" dirty="0" smtClean="0">
                <a:solidFill>
                  <a:srgbClr val="FFFF00"/>
                </a:solidFill>
              </a:rPr>
              <a:t>Аргументи функції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9" t="38431" r="41275" b="12671"/>
          <a:stretch/>
        </p:blipFill>
        <p:spPr bwMode="auto">
          <a:xfrm>
            <a:off x="1691680" y="764704"/>
            <a:ext cx="5531051" cy="337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88640"/>
            <a:ext cx="8568952" cy="46166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355600"/>
            <a:r>
              <a:rPr lang="uk-UA" sz="2400" b="1" i="1" kern="0" dirty="0" smtClean="0">
                <a:solidFill>
                  <a:srgbClr val="FFFFFF"/>
                </a:solidFill>
              </a:rPr>
              <a:t>Вікно </a:t>
            </a:r>
            <a:r>
              <a:rPr lang="uk-UA" sz="2400" b="1" i="1" kern="0" dirty="0" smtClean="0">
                <a:solidFill>
                  <a:srgbClr val="FFFF00"/>
                </a:solidFill>
              </a:rPr>
              <a:t>Аргументи функції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4221088"/>
            <a:ext cx="8568952" cy="106182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355600"/>
            <a:r>
              <a:rPr lang="uk-UA" sz="2100" b="1" i="1" kern="0" dirty="0" smtClean="0">
                <a:solidFill>
                  <a:srgbClr val="FFFFFF"/>
                </a:solidFill>
              </a:rPr>
              <a:t>Якщо функція має фіксовану кількість аргументів, вікно Аргументи функції відразу містить відповідну кількість полів для їхнього введення.</a:t>
            </a:r>
            <a:r>
              <a:rPr lang="uk-UA" sz="2100" b="1" i="1" kern="0" dirty="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5445224"/>
            <a:ext cx="8568952" cy="106182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355600"/>
            <a:r>
              <a:rPr lang="uk-UA" sz="2100" b="1" i="1" kern="0" dirty="0" smtClean="0">
                <a:solidFill>
                  <a:srgbClr val="FFFFFF"/>
                </a:solidFill>
              </a:rPr>
              <a:t>Якщо функція має не фіксовану кількість, то у вікні спочатку з'являється кілька полів, а потім, у процесі введення аргументів, з'являються наступні поля.</a:t>
            </a:r>
            <a:endParaRPr lang="uk-UA" sz="2100" b="1" i="1" kern="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14282" y="332656"/>
            <a:ext cx="850112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Аргументи функцій, як і посилання у формулах, можуть містити посилання: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2708920"/>
            <a:ext cx="2656260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Абсолютні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7864" y="3068960"/>
            <a:ext cx="2331716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Відносні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4168" y="2636912"/>
            <a:ext cx="2636639" cy="5232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Комбіновані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3933056"/>
            <a:ext cx="8478435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Залежно від того, чи має посилання змінюватися під час копіювання формули з функцією. </a:t>
            </a:r>
          </a:p>
        </p:txBody>
      </p:sp>
      <p:sp>
        <p:nvSpPr>
          <p:cNvPr id="14" name="Стрілка вліво 20"/>
          <p:cNvSpPr/>
          <p:nvPr/>
        </p:nvSpPr>
        <p:spPr>
          <a:xfrm rot="18900000">
            <a:off x="1499982" y="1370468"/>
            <a:ext cx="1034847" cy="131213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Стрілка вліво 20"/>
          <p:cNvSpPr/>
          <p:nvPr/>
        </p:nvSpPr>
        <p:spPr>
          <a:xfrm rot="16200000">
            <a:off x="3870095" y="1826649"/>
            <a:ext cx="1379796" cy="984098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Стрілка вліво 20"/>
          <p:cNvSpPr/>
          <p:nvPr/>
        </p:nvSpPr>
        <p:spPr>
          <a:xfrm rot="2700000" flipH="1">
            <a:off x="6014009" y="1540466"/>
            <a:ext cx="1379796" cy="984098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7688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7" grpId="0" animBg="1"/>
      <p:bldP spid="9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l="34773" t="18276" r="19085" b="46766"/>
          <a:stretch>
            <a:fillRect/>
          </a:stretch>
        </p:blipFill>
        <p:spPr bwMode="auto">
          <a:xfrm>
            <a:off x="0" y="1700808"/>
            <a:ext cx="5652120" cy="379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51520" y="476672"/>
            <a:ext cx="4824536" cy="83099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355600"/>
            <a:r>
              <a:rPr lang="uk-UA" sz="2400" b="1" i="1" kern="0" dirty="0" smtClean="0">
                <a:solidFill>
                  <a:srgbClr val="FFFFFF"/>
                </a:solidFill>
              </a:rPr>
              <a:t>Роздивимось на прикладі </a:t>
            </a:r>
          </a:p>
          <a:p>
            <a:pPr lvl="0" indent="355600"/>
            <a:endParaRPr lang="uk-UA" sz="2400" b="1" i="1" kern="0" dirty="0" smtClean="0">
              <a:solidFill>
                <a:srgbClr val="FFFF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13289" r="71075" b="60113"/>
          <a:stretch>
            <a:fillRect/>
          </a:stretch>
        </p:blipFill>
        <p:spPr bwMode="auto">
          <a:xfrm>
            <a:off x="5580112" y="116632"/>
            <a:ext cx="302433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24128" y="2348880"/>
            <a:ext cx="2952328" cy="1328023"/>
          </a:xfrm>
          <a:prstGeom prst="wedgeRoundRectCallout">
            <a:avLst>
              <a:gd name="adj1" fmla="val -93282"/>
              <a:gd name="adj2" fmla="val -38082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FFFF00"/>
                </a:solidFill>
              </a:rPr>
              <a:t>Значення аргументів функції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9" name="Прямокутник 23"/>
          <p:cNvSpPr/>
          <p:nvPr/>
        </p:nvSpPr>
        <p:spPr>
          <a:xfrm>
            <a:off x="3203848" y="2204864"/>
            <a:ext cx="1152128" cy="43204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кутник 23"/>
          <p:cNvSpPr/>
          <p:nvPr/>
        </p:nvSpPr>
        <p:spPr>
          <a:xfrm>
            <a:off x="2987824" y="3573016"/>
            <a:ext cx="648072" cy="28803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5796136" y="3717032"/>
            <a:ext cx="2880320" cy="919401"/>
          </a:xfrm>
          <a:prstGeom prst="wedgeRoundRectCallout">
            <a:avLst>
              <a:gd name="adj1" fmla="val -123372"/>
              <a:gd name="adj2" fmla="val -42272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FFFF00"/>
                </a:solidFill>
              </a:rPr>
              <a:t>Результат обчислення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 23"/>
          <p:cNvSpPr/>
          <p:nvPr/>
        </p:nvSpPr>
        <p:spPr>
          <a:xfrm>
            <a:off x="179512" y="3717032"/>
            <a:ext cx="1296144" cy="28803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5805264"/>
            <a:ext cx="5544616" cy="510778"/>
          </a:xfrm>
          <a:prstGeom prst="wedgeRoundRectCallout">
            <a:avLst>
              <a:gd name="adj1" fmla="val -50988"/>
              <a:gd name="adj2" fmla="val -404813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FFFF00"/>
                </a:solidFill>
              </a:rPr>
              <a:t>Підказка: призначення функції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6136" y="4725144"/>
            <a:ext cx="2880320" cy="919401"/>
          </a:xfrm>
          <a:prstGeom prst="wedgeRoundRectCallout">
            <a:avLst>
              <a:gd name="adj1" fmla="val -135844"/>
              <a:gd name="adj2" fmla="val -87264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FFFF00"/>
                </a:solidFill>
              </a:rPr>
              <a:t>Опис аргументів</a:t>
            </a:r>
            <a:endParaRPr lang="uk-UA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548680"/>
            <a:ext cx="8424936" cy="1169551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dirty="0" smtClean="0">
                <a:solidFill>
                  <a:srgbClr val="FFFF00"/>
                </a:solidFill>
              </a:rPr>
              <a:t>Формула</a:t>
            </a:r>
            <a:r>
              <a:rPr lang="uk-UA" sz="2300" b="1" i="1" dirty="0" smtClean="0">
                <a:solidFill>
                  <a:schemeClr val="bg1"/>
                </a:solidFill>
              </a:rPr>
              <a:t> - це вираз, який задає операції над даними в клітинках електронної таблиці та порядок їх виконання. 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132856"/>
            <a:ext cx="8424936" cy="70788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dirty="0" smtClean="0">
                <a:solidFill>
                  <a:schemeClr val="bg1"/>
                </a:solidFill>
              </a:rPr>
              <a:t>Запис формули завжди починається зі знака </a:t>
            </a:r>
            <a:r>
              <a:rPr lang="uk-UA" sz="4000" b="1" i="1" dirty="0" smtClean="0">
                <a:solidFill>
                  <a:srgbClr val="FFFF00"/>
                </a:solidFill>
              </a:rPr>
              <a:t>=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284984"/>
            <a:ext cx="3335809" cy="2484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Округлений прямокутник 7"/>
          <p:cNvSpPr/>
          <p:nvPr/>
        </p:nvSpPr>
        <p:spPr>
          <a:xfrm>
            <a:off x="827584" y="5085184"/>
            <a:ext cx="1728192" cy="6839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круглений прямокутник 9"/>
          <p:cNvSpPr/>
          <p:nvPr/>
        </p:nvSpPr>
        <p:spPr>
          <a:xfrm>
            <a:off x="1763688" y="3429000"/>
            <a:ext cx="2460104" cy="68391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Стрілка вліво 8"/>
          <p:cNvSpPr/>
          <p:nvPr/>
        </p:nvSpPr>
        <p:spPr>
          <a:xfrm rot="18900000">
            <a:off x="2040115" y="4245486"/>
            <a:ext cx="1152128" cy="648072"/>
          </a:xfrm>
          <a:prstGeom prst="leftArrow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4788024" y="3212976"/>
            <a:ext cx="2952328" cy="292387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dirty="0" smtClean="0">
                <a:solidFill>
                  <a:schemeClr val="bg1"/>
                </a:solidFill>
              </a:rPr>
              <a:t>В клітинці відображається результат обчислення за цією формулою, а сама, формула відображається в </a:t>
            </a:r>
            <a:r>
              <a:rPr lang="uk-UA" sz="2400" b="1" i="1" dirty="0" smtClean="0">
                <a:solidFill>
                  <a:srgbClr val="FFFF00"/>
                </a:solidFill>
              </a:rPr>
              <a:t>Рядку формул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5112568" cy="2308324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355600"/>
            <a:r>
              <a:rPr lang="uk-UA" sz="2400" b="1" i="1" kern="0" dirty="0" smtClean="0">
                <a:solidFill>
                  <a:srgbClr val="FFFFFF"/>
                </a:solidFill>
              </a:rPr>
              <a:t>Після завершення введення аргументів буде відображено значення функції, а в області </a:t>
            </a:r>
            <a:r>
              <a:rPr lang="uk-UA" sz="2400" b="1" i="1" kern="0" dirty="0" smtClean="0">
                <a:solidFill>
                  <a:srgbClr val="FFFF00"/>
                </a:solidFill>
              </a:rPr>
              <a:t>Значення</a:t>
            </a:r>
            <a:r>
              <a:rPr lang="uk-UA" sz="2400" b="1" i="1" kern="0" dirty="0" smtClean="0">
                <a:solidFill>
                  <a:srgbClr val="FFFFFF"/>
                </a:solidFill>
              </a:rPr>
              <a:t> — результат обчислення формули.</a:t>
            </a:r>
            <a:endParaRPr lang="uk-UA" sz="2400" b="1" i="1" kern="0" dirty="0" smtClean="0">
              <a:solidFill>
                <a:srgbClr val="FFFF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4773" t="18276" r="19085" b="46766"/>
          <a:stretch>
            <a:fillRect/>
          </a:stretch>
        </p:blipFill>
        <p:spPr bwMode="auto">
          <a:xfrm>
            <a:off x="1187624" y="2636912"/>
            <a:ext cx="5796136" cy="3893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t="13367" r="70469" b="60793"/>
          <a:stretch>
            <a:fillRect/>
          </a:stretch>
        </p:blipFill>
        <p:spPr bwMode="auto">
          <a:xfrm>
            <a:off x="5364088" y="188640"/>
            <a:ext cx="3355543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кутник 23"/>
          <p:cNvSpPr/>
          <p:nvPr/>
        </p:nvSpPr>
        <p:spPr>
          <a:xfrm>
            <a:off x="6084168" y="2204864"/>
            <a:ext cx="1152128" cy="43204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Прямокутник 23"/>
          <p:cNvSpPr/>
          <p:nvPr/>
        </p:nvSpPr>
        <p:spPr>
          <a:xfrm>
            <a:off x="1259632" y="5589240"/>
            <a:ext cx="1152128" cy="43204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88640"/>
            <a:ext cx="8496944" cy="156966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355600"/>
            <a:r>
              <a:rPr lang="uk-UA" sz="2400" b="1" i="1" kern="0" dirty="0" smtClean="0">
                <a:solidFill>
                  <a:srgbClr val="FFFFFF"/>
                </a:solidFill>
              </a:rPr>
              <a:t>Розглянемо найбільш вживані вбудовані в табличний процесор математичні функції, які можна використовувати для розв'язування задач з алгебри та геометрії.</a:t>
            </a:r>
            <a:endParaRPr lang="uk-UA" sz="2400" b="1" i="1" kern="0" dirty="0" smtClean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1916832"/>
            <a:ext cx="5400600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</a:rPr>
              <a:t>Модуль (абсолютне значення) </a:t>
            </a:r>
            <a:r>
              <a:rPr lang="uk-UA" b="1" i="1" kern="0" dirty="0" err="1">
                <a:solidFill>
                  <a:srgbClr val="FFFFFF"/>
                </a:solidFill>
              </a:rPr>
              <a:t>аргумента</a:t>
            </a:r>
            <a:endParaRPr lang="uk-UA" b="1" i="1" kern="0" dirty="0">
              <a:solidFill>
                <a:srgbClr val="FFFFFF"/>
              </a:solidFill>
            </a:endParaRPr>
          </a:p>
        </p:txBody>
      </p:sp>
      <p:sp>
        <p:nvSpPr>
          <p:cNvPr id="6" name="Прямокутник 6"/>
          <p:cNvSpPr/>
          <p:nvPr/>
        </p:nvSpPr>
        <p:spPr>
          <a:xfrm>
            <a:off x="179512" y="1916832"/>
            <a:ext cx="3024336" cy="3600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ABS</a:t>
            </a:r>
            <a:r>
              <a:rPr lang="uk-UA" sz="2800" b="1" i="1" kern="0" dirty="0">
                <a:solidFill>
                  <a:srgbClr val="FFFFFF"/>
                </a:solidFill>
              </a:rPr>
              <a:t>(число)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2708920"/>
            <a:ext cx="5400600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</a:rPr>
              <a:t>Косинус </a:t>
            </a:r>
            <a:r>
              <a:rPr lang="uk-UA" b="1" i="1" kern="0" dirty="0" err="1">
                <a:solidFill>
                  <a:srgbClr val="FFFFFF"/>
                </a:solidFill>
              </a:rPr>
              <a:t>аргумента</a:t>
            </a:r>
            <a:r>
              <a:rPr lang="uk-UA" b="1" i="1" kern="0" dirty="0">
                <a:solidFill>
                  <a:srgbClr val="FFFFFF"/>
                </a:solidFill>
              </a:rPr>
              <a:t>, заданого в радіанах</a:t>
            </a:r>
          </a:p>
        </p:txBody>
      </p:sp>
      <p:sp>
        <p:nvSpPr>
          <p:cNvPr id="8" name="Прямокутник 9"/>
          <p:cNvSpPr/>
          <p:nvPr/>
        </p:nvSpPr>
        <p:spPr>
          <a:xfrm>
            <a:off x="179512" y="2636912"/>
            <a:ext cx="3024336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COS</a:t>
            </a:r>
            <a:r>
              <a:rPr lang="uk-UA" sz="2800" b="1" i="1" kern="0" dirty="0">
                <a:solidFill>
                  <a:srgbClr val="FFFFFF"/>
                </a:solidFill>
              </a:rPr>
              <a:t>(число)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47864" y="3284984"/>
            <a:ext cx="5328592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</a:rPr>
              <a:t>Перетворює значення кута, заданого в радіанах, у градуси</a:t>
            </a:r>
          </a:p>
        </p:txBody>
      </p:sp>
      <p:sp>
        <p:nvSpPr>
          <p:cNvPr id="10" name="Прямокутник 11"/>
          <p:cNvSpPr/>
          <p:nvPr/>
        </p:nvSpPr>
        <p:spPr>
          <a:xfrm>
            <a:off x="179512" y="3284984"/>
            <a:ext cx="3024336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smtClean="0">
                <a:solidFill>
                  <a:srgbClr val="FFFFFF"/>
                </a:solidFill>
              </a:rPr>
              <a:t>DEGREES</a:t>
            </a:r>
            <a:endParaRPr lang="uk-UA" sz="2800" b="1" i="1" kern="0" dirty="0" smtClean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smtClean="0">
                <a:solidFill>
                  <a:srgbClr val="FFFFFF"/>
                </a:solidFill>
              </a:rPr>
              <a:t>(</a:t>
            </a:r>
            <a:r>
              <a:rPr lang="uk-UA" sz="2800" b="1" i="1" kern="0" dirty="0">
                <a:solidFill>
                  <a:srgbClr val="FFFFFF"/>
                </a:solidFill>
              </a:rPr>
              <a:t>число</a:t>
            </a:r>
            <a:r>
              <a:rPr lang="en-US" sz="2800" b="1" i="1" kern="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75856" y="4293096"/>
            <a:ext cx="5400600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</a:rPr>
              <a:t>Остача від ділення заданого числа на вказаний дільник</a:t>
            </a:r>
          </a:p>
        </p:txBody>
      </p:sp>
      <p:sp>
        <p:nvSpPr>
          <p:cNvPr id="12" name="Прямокутник 13"/>
          <p:cNvSpPr/>
          <p:nvPr/>
        </p:nvSpPr>
        <p:spPr>
          <a:xfrm>
            <a:off x="179512" y="4293096"/>
            <a:ext cx="3024336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</a:t>
            </a:r>
            <a:r>
              <a:rPr lang="en-US" sz="2800" b="1" i="1" kern="0" dirty="0">
                <a:solidFill>
                  <a:srgbClr val="FFFFFF"/>
                </a:solidFill>
              </a:rPr>
              <a:t>D</a:t>
            </a:r>
            <a:r>
              <a:rPr lang="uk-UA" sz="2800" b="1" i="1" kern="0" dirty="0">
                <a:solidFill>
                  <a:srgbClr val="FFFFFF"/>
                </a:solidFill>
              </a:rPr>
              <a:t>(число; дільник)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5856" y="5229200"/>
            <a:ext cx="5400600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</a:rPr>
              <a:t>Синус </a:t>
            </a:r>
            <a:r>
              <a:rPr lang="uk-UA" b="1" i="1" kern="0" dirty="0" err="1">
                <a:solidFill>
                  <a:srgbClr val="FFFFFF"/>
                </a:solidFill>
              </a:rPr>
              <a:t>аргумента</a:t>
            </a:r>
            <a:r>
              <a:rPr lang="uk-UA" b="1" i="1" kern="0" dirty="0">
                <a:solidFill>
                  <a:srgbClr val="FFFFFF"/>
                </a:solidFill>
              </a:rPr>
              <a:t>, заданого в радіанах</a:t>
            </a:r>
          </a:p>
        </p:txBody>
      </p:sp>
      <p:sp>
        <p:nvSpPr>
          <p:cNvPr id="14" name="Прямокутник 16"/>
          <p:cNvSpPr/>
          <p:nvPr/>
        </p:nvSpPr>
        <p:spPr>
          <a:xfrm>
            <a:off x="179512" y="5229200"/>
            <a:ext cx="3024336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SIN(</a:t>
            </a:r>
            <a:r>
              <a:rPr lang="uk-UA" sz="2800" b="1" i="1" kern="0" dirty="0">
                <a:solidFill>
                  <a:srgbClr val="FFFFFF"/>
                </a:solidFill>
              </a:rPr>
              <a:t>число</a:t>
            </a:r>
            <a:r>
              <a:rPr lang="en-US" sz="2800" b="1" i="1" kern="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75856" y="5877272"/>
            <a:ext cx="5400600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i="1" kern="0" dirty="0">
                <a:solidFill>
                  <a:srgbClr val="FFFFFF"/>
                </a:solidFill>
              </a:rPr>
              <a:t>Тангенс аргумента, </a:t>
            </a:r>
            <a:r>
              <a:rPr lang="ru-RU" b="1" i="1" kern="0" dirty="0" err="1">
                <a:solidFill>
                  <a:srgbClr val="FFFFFF"/>
                </a:solidFill>
              </a:rPr>
              <a:t>заданого</a:t>
            </a:r>
            <a:r>
              <a:rPr lang="ru-RU" b="1" i="1" kern="0" dirty="0">
                <a:solidFill>
                  <a:srgbClr val="FFFFFF"/>
                </a:solidFill>
              </a:rPr>
              <a:t> в </a:t>
            </a:r>
            <a:r>
              <a:rPr lang="ru-RU" b="1" i="1" kern="0" dirty="0" err="1">
                <a:solidFill>
                  <a:srgbClr val="FFFFFF"/>
                </a:solidFill>
              </a:rPr>
              <a:t>радіанах</a:t>
            </a:r>
            <a:endParaRPr lang="uk-UA" b="1" i="1" kern="0" dirty="0">
              <a:solidFill>
                <a:srgbClr val="FFFFFF"/>
              </a:solidFill>
            </a:endParaRPr>
          </a:p>
        </p:txBody>
      </p:sp>
      <p:sp>
        <p:nvSpPr>
          <p:cNvPr id="16" name="Прямокутник 20"/>
          <p:cNvSpPr/>
          <p:nvPr/>
        </p:nvSpPr>
        <p:spPr>
          <a:xfrm>
            <a:off x="179512" y="5877272"/>
            <a:ext cx="3024336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TAN (</a:t>
            </a:r>
            <a:r>
              <a:rPr lang="uk-UA" sz="2800" b="1" i="1" kern="0" dirty="0">
                <a:solidFill>
                  <a:srgbClr val="FFFFFF"/>
                </a:solidFill>
              </a:rPr>
              <a:t>число)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91880" y="1916832"/>
            <a:ext cx="5256584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</a:rPr>
              <a:t>Значення числа </a:t>
            </a:r>
            <a:r>
              <a:rPr lang="uk-UA" b="1" i="1" kern="0" dirty="0">
                <a:solidFill>
                  <a:srgbClr val="FFFFFF"/>
                </a:solidFill>
                <a:sym typeface="Symbol" panose="05050102010706020507" pitchFamily="18" charset="2"/>
              </a:rPr>
              <a:t></a:t>
            </a:r>
            <a:r>
              <a:rPr lang="uk-UA" b="1" i="1" kern="0" dirty="0">
                <a:solidFill>
                  <a:srgbClr val="FFFFFF"/>
                </a:solidFill>
              </a:rPr>
              <a:t> з точністю до 15 знаків</a:t>
            </a:r>
          </a:p>
        </p:txBody>
      </p:sp>
      <p:sp>
        <p:nvSpPr>
          <p:cNvPr id="18" name="Прямокутник 6"/>
          <p:cNvSpPr/>
          <p:nvPr/>
        </p:nvSpPr>
        <p:spPr>
          <a:xfrm>
            <a:off x="251520" y="1916832"/>
            <a:ext cx="3096344" cy="3554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</a:t>
            </a:r>
            <a:r>
              <a:rPr lang="en-US" sz="2800" b="1" i="1" kern="0" dirty="0">
                <a:solidFill>
                  <a:srgbClr val="FFFFFF"/>
                </a:solidFill>
              </a:rPr>
              <a:t>I()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91880" y="2636912"/>
            <a:ext cx="5256584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</a:rPr>
              <a:t>Результат піднесення числа до вказаного </a:t>
            </a:r>
            <a:r>
              <a:rPr lang="uk-UA" b="1" i="1" kern="0" dirty="0" err="1">
                <a:solidFill>
                  <a:srgbClr val="FFFFFF"/>
                </a:solidFill>
              </a:rPr>
              <a:t>степеня</a:t>
            </a:r>
            <a:endParaRPr lang="uk-UA" b="1" i="1" kern="0" dirty="0">
              <a:solidFill>
                <a:srgbClr val="FFFFFF"/>
              </a:solidFill>
            </a:endParaRPr>
          </a:p>
        </p:txBody>
      </p:sp>
      <p:sp>
        <p:nvSpPr>
          <p:cNvPr id="20" name="Прямокутник 9"/>
          <p:cNvSpPr/>
          <p:nvPr/>
        </p:nvSpPr>
        <p:spPr>
          <a:xfrm>
            <a:off x="251520" y="2636912"/>
            <a:ext cx="3096344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smtClean="0">
                <a:solidFill>
                  <a:srgbClr val="FFFFFF"/>
                </a:solidFill>
              </a:rPr>
              <a:t>POWER</a:t>
            </a:r>
            <a:endParaRPr lang="uk-UA" sz="2800" b="1" i="1" kern="0" dirty="0" smtClean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kern="0" dirty="0" smtClean="0">
                <a:solidFill>
                  <a:srgbClr val="FFFFFF"/>
                </a:solidFill>
              </a:rPr>
              <a:t>(</a:t>
            </a:r>
            <a:r>
              <a:rPr lang="uk-UA" sz="2400" b="1" i="1" kern="0" dirty="0">
                <a:solidFill>
                  <a:srgbClr val="FFFFFF"/>
                </a:solidFill>
              </a:rPr>
              <a:t>число; степінь)</a:t>
            </a:r>
            <a:endParaRPr lang="en-US" sz="2400" b="1" i="1" kern="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63888" y="3573016"/>
            <a:ext cx="5184576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</a:rPr>
              <a:t>Перетворює значення кута, заданого в градусах, у радіани</a:t>
            </a:r>
          </a:p>
        </p:txBody>
      </p:sp>
      <p:sp>
        <p:nvSpPr>
          <p:cNvPr id="22" name="Прямокутник 11"/>
          <p:cNvSpPr/>
          <p:nvPr/>
        </p:nvSpPr>
        <p:spPr>
          <a:xfrm>
            <a:off x="251520" y="3573016"/>
            <a:ext cx="3096344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smtClean="0">
                <a:solidFill>
                  <a:srgbClr val="FFFFFF"/>
                </a:solidFill>
              </a:rPr>
              <a:t>RADIANS</a:t>
            </a:r>
            <a:endParaRPr lang="uk-UA" sz="2800" b="1" i="1" kern="0" dirty="0" smtClean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smtClean="0">
                <a:solidFill>
                  <a:srgbClr val="FFFFFF"/>
                </a:solidFill>
              </a:rPr>
              <a:t>(</a:t>
            </a:r>
            <a:r>
              <a:rPr lang="uk-UA" sz="2800" b="1" i="1" kern="0" dirty="0">
                <a:solidFill>
                  <a:srgbClr val="FFFFFF"/>
                </a:solidFill>
              </a:rPr>
              <a:t>число)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63888" y="4509120"/>
            <a:ext cx="5184576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</a:rPr>
              <a:t>Округлене число до вказаної кількості знаків після коми</a:t>
            </a:r>
          </a:p>
        </p:txBody>
      </p:sp>
      <p:sp>
        <p:nvSpPr>
          <p:cNvPr id="24" name="Прямокутник 13"/>
          <p:cNvSpPr/>
          <p:nvPr/>
        </p:nvSpPr>
        <p:spPr>
          <a:xfrm>
            <a:off x="251520" y="4509120"/>
            <a:ext cx="3096344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 smtClean="0">
                <a:solidFill>
                  <a:srgbClr val="FFFFFF"/>
                </a:solidFill>
              </a:rPr>
              <a:t>ROUND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 </a:t>
            </a:r>
            <a:r>
              <a:rPr lang="en-US" sz="2400" b="1" i="1" kern="0" dirty="0" smtClean="0">
                <a:solidFill>
                  <a:srgbClr val="FFFFFF"/>
                </a:solidFill>
              </a:rPr>
              <a:t>(</a:t>
            </a:r>
            <a:r>
              <a:rPr lang="uk-UA" sz="2400" b="1" i="1" kern="0" dirty="0">
                <a:solidFill>
                  <a:srgbClr val="FFFFFF"/>
                </a:solidFill>
              </a:rPr>
              <a:t>число; кількість знаків)</a:t>
            </a:r>
            <a:endParaRPr lang="en-US" sz="2400" b="1" i="1" kern="0" dirty="0">
              <a:solidFill>
                <a:srgbClr val="FFFF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91880" y="5445224"/>
            <a:ext cx="5256584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</a:rPr>
              <a:t>Значення арифметичного квадратного кореня </a:t>
            </a:r>
            <a:r>
              <a:rPr lang="uk-UA" b="1" i="1" kern="0" dirty="0" err="1">
                <a:solidFill>
                  <a:srgbClr val="FFFFFF"/>
                </a:solidFill>
              </a:rPr>
              <a:t>аргумента</a:t>
            </a:r>
            <a:endParaRPr lang="uk-UA" b="1" i="1" kern="0" dirty="0">
              <a:solidFill>
                <a:srgbClr val="FFFFFF"/>
              </a:solidFill>
            </a:endParaRPr>
          </a:p>
        </p:txBody>
      </p:sp>
      <p:sp>
        <p:nvSpPr>
          <p:cNvPr id="26" name="Прямокутник 16"/>
          <p:cNvSpPr/>
          <p:nvPr/>
        </p:nvSpPr>
        <p:spPr>
          <a:xfrm>
            <a:off x="251520" y="5445224"/>
            <a:ext cx="3096344" cy="83099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SQRT(</a:t>
            </a:r>
            <a:r>
              <a:rPr lang="uk-UA" sz="2800" b="1" i="1" kern="0" dirty="0">
                <a:solidFill>
                  <a:srgbClr val="FFFFFF"/>
                </a:solidFill>
              </a:rPr>
              <a:t>число)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5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75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85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23528" y="332656"/>
            <a:ext cx="8354039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smtClean="0">
                <a:solidFill>
                  <a:srgbClr val="FFFF00"/>
                </a:solidFill>
              </a:rPr>
              <a:t>Статистичні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 </a:t>
            </a:r>
            <a:r>
              <a:rPr lang="uk-UA" sz="2800" b="1" i="1" kern="0" dirty="0" smtClean="0">
                <a:solidFill>
                  <a:srgbClr val="FFFF00"/>
                </a:solidFill>
              </a:rPr>
              <a:t>функції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 в Excel — це функції для аналізу значень діапазонів комірок.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3528" y="1916832"/>
            <a:ext cx="8354039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smtClean="0">
                <a:solidFill>
                  <a:srgbClr val="FFFFFF"/>
                </a:solidFill>
              </a:rPr>
              <a:t>За допомогою статистичних функцій можна знайти найбільше і найменше значення, розрахувати середнє значення тощо.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005064"/>
            <a:ext cx="7101937" cy="2463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кутник 23"/>
          <p:cNvSpPr/>
          <p:nvPr/>
        </p:nvSpPr>
        <p:spPr>
          <a:xfrm>
            <a:off x="5724128" y="5589240"/>
            <a:ext cx="1728192" cy="43204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8" name="Прямокутник 23"/>
          <p:cNvSpPr/>
          <p:nvPr/>
        </p:nvSpPr>
        <p:spPr>
          <a:xfrm>
            <a:off x="5724128" y="6021288"/>
            <a:ext cx="1944216" cy="43204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692696"/>
            <a:ext cx="8354039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smtClean="0">
                <a:solidFill>
                  <a:srgbClr val="FFFFFF"/>
                </a:solidFill>
              </a:rPr>
              <a:t>Розглянемо статистичну функцію </a:t>
            </a:r>
            <a:r>
              <a:rPr lang="en-US" sz="2800" b="1" i="1" kern="0" dirty="0" smtClean="0">
                <a:solidFill>
                  <a:srgbClr val="FFFF00"/>
                </a:solidFill>
              </a:rPr>
              <a:t>C</a:t>
            </a:r>
            <a:r>
              <a:rPr lang="uk-UA" sz="2800" b="1" i="1" kern="0" dirty="0" smtClean="0">
                <a:solidFill>
                  <a:srgbClr val="FFFF00"/>
                </a:solidFill>
              </a:rPr>
              <a:t>О</a:t>
            </a:r>
            <a:r>
              <a:rPr lang="en-US" sz="2800" b="1" i="1" kern="0" dirty="0" smtClean="0">
                <a:solidFill>
                  <a:srgbClr val="FFFF00"/>
                </a:solidFill>
              </a:rPr>
              <a:t>UNTIF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.</a:t>
            </a:r>
            <a:r>
              <a:rPr lang="uk-UA" sz="2800" b="1" i="1" kern="0" dirty="0" smtClean="0">
                <a:solidFill>
                  <a:srgbClr val="FFFF00"/>
                </a:solidFill>
              </a:rPr>
              <a:t>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Вона дозволяє порахувати кількість комірок, які відповідають певній умові.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3068960"/>
            <a:ext cx="8354039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smtClean="0">
                <a:solidFill>
                  <a:srgbClr val="FFFF00"/>
                </a:solidFill>
              </a:rPr>
              <a:t>=</a:t>
            </a:r>
            <a:r>
              <a:rPr lang="en-US" sz="2800" b="1" i="1" kern="0" dirty="0" smtClean="0">
                <a:solidFill>
                  <a:srgbClr val="FFFF00"/>
                </a:solidFill>
              </a:rPr>
              <a:t>C</a:t>
            </a:r>
            <a:r>
              <a:rPr lang="uk-UA" sz="2800" b="1" i="1" kern="0" dirty="0" smtClean="0">
                <a:solidFill>
                  <a:srgbClr val="FFFF00"/>
                </a:solidFill>
              </a:rPr>
              <a:t>О</a:t>
            </a:r>
            <a:r>
              <a:rPr lang="en-US" sz="2800" b="1" i="1" kern="0" dirty="0" smtClean="0">
                <a:solidFill>
                  <a:srgbClr val="FFFF00"/>
                </a:solidFill>
              </a:rPr>
              <a:t>UNTIF</a:t>
            </a:r>
            <a:r>
              <a:rPr lang="uk-UA" sz="2800" b="1" i="1" kern="0" dirty="0" smtClean="0">
                <a:solidFill>
                  <a:srgbClr val="FFFF00"/>
                </a:solidFill>
              </a:rPr>
              <a:t>(Аргумент1;Аргумент2)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4653136"/>
            <a:ext cx="2952328" cy="510778"/>
          </a:xfrm>
          <a:prstGeom prst="wedgeRoundRectCallout">
            <a:avLst>
              <a:gd name="adj1" fmla="val 76328"/>
              <a:gd name="adj2" fmla="val -285466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FFFF00"/>
                </a:solidFill>
              </a:rPr>
              <a:t>Де шукати?</a:t>
            </a:r>
            <a:endParaRPr lang="uk-UA" sz="2400" b="1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4653136"/>
            <a:ext cx="2952328" cy="510778"/>
          </a:xfrm>
          <a:prstGeom prst="wedgeRoundRectCallout">
            <a:avLst>
              <a:gd name="adj1" fmla="val 2215"/>
              <a:gd name="adj2" fmla="val -272842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rgbClr val="FFFF00"/>
                </a:solidFill>
              </a:rPr>
              <a:t>Що шукати</a:t>
            </a:r>
            <a:endParaRPr lang="uk-UA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Практична робота 7 | Інформат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5981700" cy="24193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404664"/>
            <a:ext cx="8354039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smtClean="0">
                <a:solidFill>
                  <a:srgbClr val="FFFFFF"/>
                </a:solidFill>
              </a:rPr>
              <a:t>Розглянемо статистичну функцію </a:t>
            </a:r>
            <a:r>
              <a:rPr lang="en-US" sz="2800" b="1" i="1" kern="0" dirty="0" smtClean="0">
                <a:solidFill>
                  <a:srgbClr val="FFFF00"/>
                </a:solidFill>
              </a:rPr>
              <a:t>C</a:t>
            </a:r>
            <a:r>
              <a:rPr lang="uk-UA" sz="2800" b="1" i="1" kern="0" dirty="0" smtClean="0">
                <a:solidFill>
                  <a:srgbClr val="FFFF00"/>
                </a:solidFill>
              </a:rPr>
              <a:t>О</a:t>
            </a:r>
            <a:r>
              <a:rPr lang="en-US" sz="2800" b="1" i="1" kern="0" dirty="0" smtClean="0">
                <a:solidFill>
                  <a:srgbClr val="FFFF00"/>
                </a:solidFill>
              </a:rPr>
              <a:t>UNTIF</a:t>
            </a:r>
            <a:r>
              <a:rPr lang="uk-UA" sz="2800" b="1" i="1" kern="0" dirty="0" smtClean="0">
                <a:solidFill>
                  <a:srgbClr val="FFFF00"/>
                </a:solidFill>
              </a:rPr>
              <a:t> </a:t>
            </a:r>
            <a:r>
              <a:rPr lang="uk-UA" sz="2800" b="1" i="1" kern="0" dirty="0" smtClean="0">
                <a:solidFill>
                  <a:srgbClr val="FFFFFF"/>
                </a:solidFill>
              </a:rPr>
              <a:t>на прикладі.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520" y="4077072"/>
            <a:ext cx="8354039" cy="156966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smtClean="0">
                <a:solidFill>
                  <a:srgbClr val="FFFFFF"/>
                </a:solidFill>
              </a:rPr>
              <a:t>Необхідно   підрахувати   кількість   учнів,    які   отримали оцінку 12 балів. Це легко зробити, використовуючи статистичну функцію </a:t>
            </a:r>
            <a:r>
              <a:rPr lang="en-US" sz="2400" b="1" i="1" kern="0" dirty="0" smtClean="0">
                <a:solidFill>
                  <a:srgbClr val="FFFF00"/>
                </a:solidFill>
              </a:rPr>
              <a:t>COUNTIF</a:t>
            </a:r>
            <a:endParaRPr lang="uk-UA" sz="2400" b="1" i="1" kern="0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32656"/>
            <a:ext cx="8354039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smtClean="0">
                <a:solidFill>
                  <a:srgbClr val="FFFFFF"/>
                </a:solidFill>
              </a:rPr>
              <a:t>Першим аргументом є діапазон комірок із оцінками, а другим аргументом — критерій вибору (оцінка”12”):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2492896"/>
            <a:ext cx="8352928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smtClean="0">
                <a:solidFill>
                  <a:srgbClr val="FFFF00"/>
                </a:solidFill>
              </a:rPr>
              <a:t>=</a:t>
            </a:r>
            <a:r>
              <a:rPr lang="en-US" sz="2800" b="1" i="1" kern="0" dirty="0" smtClean="0">
                <a:solidFill>
                  <a:srgbClr val="FFFF00"/>
                </a:solidFill>
              </a:rPr>
              <a:t>C</a:t>
            </a:r>
            <a:r>
              <a:rPr lang="uk-UA" sz="2800" b="1" i="1" kern="0" dirty="0" smtClean="0">
                <a:solidFill>
                  <a:srgbClr val="FFFF00"/>
                </a:solidFill>
              </a:rPr>
              <a:t>О</a:t>
            </a:r>
            <a:r>
              <a:rPr lang="en-US" sz="2800" b="1" i="1" kern="0" dirty="0" smtClean="0">
                <a:solidFill>
                  <a:srgbClr val="FFFF00"/>
                </a:solidFill>
              </a:rPr>
              <a:t>UNTIF</a:t>
            </a:r>
            <a:r>
              <a:rPr lang="uk-UA" sz="2800" b="1" i="1" kern="0" dirty="0" smtClean="0">
                <a:solidFill>
                  <a:srgbClr val="FFFF00"/>
                </a:solidFill>
              </a:rPr>
              <a:t>(С4:Н11;”12”)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284984"/>
            <a:ext cx="8354039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smtClean="0">
                <a:solidFill>
                  <a:srgbClr val="FFFFFF"/>
                </a:solidFill>
              </a:rPr>
              <a:t>Критерієм вибору може бути не тільки число, але й дата, символ, слово тощо. За критерієм будується умова: чи містить поточна комірка зазначені дані.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916832"/>
            <a:ext cx="8352928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smtClean="0">
                <a:solidFill>
                  <a:srgbClr val="FFFF00"/>
                </a:solidFill>
              </a:rPr>
              <a:t>=</a:t>
            </a:r>
            <a:r>
              <a:rPr lang="en-US" sz="2800" b="1" i="1" kern="0" dirty="0" smtClean="0">
                <a:solidFill>
                  <a:srgbClr val="FFFF00"/>
                </a:solidFill>
              </a:rPr>
              <a:t>C</a:t>
            </a:r>
            <a:r>
              <a:rPr lang="uk-UA" sz="2800" b="1" i="1" kern="0" dirty="0" smtClean="0">
                <a:solidFill>
                  <a:srgbClr val="FFFF00"/>
                </a:solidFill>
              </a:rPr>
              <a:t>О</a:t>
            </a:r>
            <a:r>
              <a:rPr lang="en-US" sz="2800" b="1" i="1" kern="0" dirty="0" smtClean="0">
                <a:solidFill>
                  <a:srgbClr val="FFFF00"/>
                </a:solidFill>
              </a:rPr>
              <a:t>UNTIF</a:t>
            </a:r>
            <a:r>
              <a:rPr lang="uk-UA" sz="2800" b="1" i="1" kern="0" dirty="0" smtClean="0">
                <a:solidFill>
                  <a:srgbClr val="FFFF00"/>
                </a:solidFill>
              </a:rPr>
              <a:t>(</a:t>
            </a:r>
            <a:r>
              <a:rPr lang="en-US" sz="2800" b="1" i="1" kern="0" dirty="0" smtClean="0">
                <a:solidFill>
                  <a:srgbClr val="FFFF00"/>
                </a:solidFill>
              </a:rPr>
              <a:t>B3</a:t>
            </a:r>
            <a:r>
              <a:rPr lang="uk-UA" sz="2800" b="1" i="1" kern="0" dirty="0" smtClean="0">
                <a:solidFill>
                  <a:srgbClr val="FFFF00"/>
                </a:solidFill>
              </a:rPr>
              <a:t>:</a:t>
            </a:r>
            <a:r>
              <a:rPr lang="en-US" sz="2800" b="1" i="1" kern="0" dirty="0" smtClean="0">
                <a:solidFill>
                  <a:srgbClr val="FFFF00"/>
                </a:solidFill>
              </a:rPr>
              <a:t>G</a:t>
            </a:r>
            <a:r>
              <a:rPr lang="uk-UA" sz="2800" b="1" i="1" kern="0" dirty="0" smtClean="0">
                <a:solidFill>
                  <a:srgbClr val="FFFF00"/>
                </a:solidFill>
              </a:rPr>
              <a:t>11;”н”)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76672"/>
            <a:ext cx="8354039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smtClean="0">
                <a:solidFill>
                  <a:srgbClr val="FFFFFF"/>
                </a:solidFill>
              </a:rPr>
              <a:t>Наприклад, можна підрахувати кількість пропущених учнем уроків.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3068960"/>
            <a:ext cx="6501596" cy="2706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23"/>
          <p:cNvSpPr/>
          <p:nvPr/>
        </p:nvSpPr>
        <p:spPr>
          <a:xfrm>
            <a:off x="4716016" y="3212976"/>
            <a:ext cx="2592288" cy="43204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Прямокутник 23"/>
          <p:cNvSpPr/>
          <p:nvPr/>
        </p:nvSpPr>
        <p:spPr>
          <a:xfrm>
            <a:off x="4788024" y="4941168"/>
            <a:ext cx="1296144" cy="72008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836712"/>
            <a:ext cx="8354039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smtClean="0">
                <a:solidFill>
                  <a:srgbClr val="FFFFFF"/>
                </a:solidFill>
              </a:rPr>
              <a:t>Розглянемо призначення деяких статистичних функцій.</a:t>
            </a:r>
          </a:p>
        </p:txBody>
      </p:sp>
      <p:sp>
        <p:nvSpPr>
          <p:cNvPr id="7" name="Прямокутник 9"/>
          <p:cNvSpPr/>
          <p:nvPr/>
        </p:nvSpPr>
        <p:spPr>
          <a:xfrm>
            <a:off x="251520" y="2348880"/>
            <a:ext cx="2779680" cy="61290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MIN</a:t>
            </a:r>
          </a:p>
        </p:txBody>
      </p:sp>
      <p:sp>
        <p:nvSpPr>
          <p:cNvPr id="8" name="Прямокутник 10"/>
          <p:cNvSpPr/>
          <p:nvPr/>
        </p:nvSpPr>
        <p:spPr>
          <a:xfrm>
            <a:off x="3131840" y="2348880"/>
            <a:ext cx="5472608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</a:rPr>
              <a:t>Мінімальне значення</a:t>
            </a:r>
          </a:p>
        </p:txBody>
      </p:sp>
      <p:sp>
        <p:nvSpPr>
          <p:cNvPr id="9" name="Прямокутник 13"/>
          <p:cNvSpPr/>
          <p:nvPr/>
        </p:nvSpPr>
        <p:spPr>
          <a:xfrm>
            <a:off x="251520" y="3140968"/>
            <a:ext cx="2779680" cy="61290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MAX</a:t>
            </a:r>
          </a:p>
        </p:txBody>
      </p:sp>
      <p:sp>
        <p:nvSpPr>
          <p:cNvPr id="10" name="Прямокутник 15"/>
          <p:cNvSpPr/>
          <p:nvPr/>
        </p:nvSpPr>
        <p:spPr>
          <a:xfrm>
            <a:off x="3131840" y="3140968"/>
            <a:ext cx="5472608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</a:rPr>
              <a:t>Максимальне значення</a:t>
            </a:r>
          </a:p>
        </p:txBody>
      </p:sp>
      <p:sp>
        <p:nvSpPr>
          <p:cNvPr id="11" name="Прямокутник 17"/>
          <p:cNvSpPr/>
          <p:nvPr/>
        </p:nvSpPr>
        <p:spPr>
          <a:xfrm>
            <a:off x="251520" y="3933056"/>
            <a:ext cx="2779680" cy="61290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AVERAGE</a:t>
            </a:r>
          </a:p>
        </p:txBody>
      </p:sp>
      <p:sp>
        <p:nvSpPr>
          <p:cNvPr id="12" name="Прямокутник 18"/>
          <p:cNvSpPr/>
          <p:nvPr/>
        </p:nvSpPr>
        <p:spPr>
          <a:xfrm>
            <a:off x="3131840" y="3933056"/>
            <a:ext cx="5472608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</a:rPr>
              <a:t>Середнє арифметичне</a:t>
            </a:r>
          </a:p>
        </p:txBody>
      </p:sp>
      <p:sp>
        <p:nvSpPr>
          <p:cNvPr id="13" name="Прямокутник 20"/>
          <p:cNvSpPr/>
          <p:nvPr/>
        </p:nvSpPr>
        <p:spPr>
          <a:xfrm>
            <a:off x="251520" y="4797152"/>
            <a:ext cx="2771800" cy="51934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COUNT</a:t>
            </a:r>
          </a:p>
        </p:txBody>
      </p:sp>
      <p:sp>
        <p:nvSpPr>
          <p:cNvPr id="14" name="Прямокутник 21"/>
          <p:cNvSpPr/>
          <p:nvPr/>
        </p:nvSpPr>
        <p:spPr>
          <a:xfrm>
            <a:off x="3131840" y="4797152"/>
            <a:ext cx="5349716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</a:rPr>
              <a:t>Кількість комірок з числовими даними</a:t>
            </a:r>
          </a:p>
        </p:txBody>
      </p:sp>
      <p:sp>
        <p:nvSpPr>
          <p:cNvPr id="23" name="Прямокутник 8"/>
          <p:cNvSpPr/>
          <p:nvPr/>
        </p:nvSpPr>
        <p:spPr>
          <a:xfrm>
            <a:off x="179512" y="2276872"/>
            <a:ext cx="2779680" cy="6338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COUNTIF</a:t>
            </a:r>
          </a:p>
        </p:txBody>
      </p:sp>
      <p:sp>
        <p:nvSpPr>
          <p:cNvPr id="24" name="Прямокутник 9"/>
          <p:cNvSpPr/>
          <p:nvPr/>
        </p:nvSpPr>
        <p:spPr>
          <a:xfrm>
            <a:off x="3059832" y="2276872"/>
            <a:ext cx="5616624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</a:rPr>
              <a:t>Кількість комірок, дані в яких задовольняють певній умові</a:t>
            </a:r>
          </a:p>
        </p:txBody>
      </p:sp>
      <p:sp>
        <p:nvSpPr>
          <p:cNvPr id="25" name="Прямокутник 13"/>
          <p:cNvSpPr/>
          <p:nvPr/>
        </p:nvSpPr>
        <p:spPr>
          <a:xfrm>
            <a:off x="179512" y="3212976"/>
            <a:ext cx="2779680" cy="57044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COUNTIFS</a:t>
            </a:r>
          </a:p>
        </p:txBody>
      </p:sp>
      <p:sp>
        <p:nvSpPr>
          <p:cNvPr id="26" name="Прямокутник 15"/>
          <p:cNvSpPr/>
          <p:nvPr/>
        </p:nvSpPr>
        <p:spPr>
          <a:xfrm>
            <a:off x="3059832" y="3140968"/>
            <a:ext cx="5616624" cy="646331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</a:rPr>
              <a:t>Кількість комірок, дані в яких задовольняють декільком умовам</a:t>
            </a:r>
          </a:p>
        </p:txBody>
      </p:sp>
      <p:sp>
        <p:nvSpPr>
          <p:cNvPr id="27" name="Прямокутник 17"/>
          <p:cNvSpPr/>
          <p:nvPr/>
        </p:nvSpPr>
        <p:spPr>
          <a:xfrm>
            <a:off x="179512" y="4005064"/>
            <a:ext cx="2779680" cy="57902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FF"/>
                </a:solidFill>
              </a:rPr>
              <a:t>COUNTA</a:t>
            </a:r>
          </a:p>
        </p:txBody>
      </p:sp>
      <p:sp>
        <p:nvSpPr>
          <p:cNvPr id="28" name="Прямокутник 18"/>
          <p:cNvSpPr/>
          <p:nvPr/>
        </p:nvSpPr>
        <p:spPr>
          <a:xfrm>
            <a:off x="3059832" y="4005064"/>
            <a:ext cx="5616624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b="1" i="1" kern="0" dirty="0">
                <a:solidFill>
                  <a:srgbClr val="FFFFFF"/>
                </a:solidFill>
              </a:rPr>
              <a:t>Кількість непорожніх клітинок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708920"/>
            <a:ext cx="7704856" cy="101566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i="1" kern="0" dirty="0" smtClean="0">
                <a:solidFill>
                  <a:srgbClr val="FFFF00"/>
                </a:solidFill>
              </a:rPr>
              <a:t>Дякую за увагу!</a:t>
            </a:r>
            <a:endParaRPr lang="uk-UA" sz="6000" b="1" i="1" kern="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052736"/>
            <a:ext cx="8424936" cy="80021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300" b="1" i="1" dirty="0" smtClean="0">
                <a:solidFill>
                  <a:schemeClr val="bg1"/>
                </a:solidFill>
              </a:rPr>
              <a:t>Формула може містити адреси клітинок чи їх діапазонів, знаки арифметичних дій, дужки.</a:t>
            </a:r>
            <a:endParaRPr lang="uk-UA" sz="2300" b="1" i="1" kern="0" dirty="0">
              <a:solidFill>
                <a:srgbClr val="FFFFFF"/>
              </a:solidFill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 l="11812" t="13367" r="67516" b="83604"/>
          <a:stretch>
            <a:fillRect/>
          </a:stretch>
        </p:blipFill>
        <p:spPr bwMode="auto">
          <a:xfrm>
            <a:off x="755576" y="3356992"/>
            <a:ext cx="675750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2492896"/>
            <a:ext cx="3888432" cy="578882"/>
          </a:xfrm>
          <a:prstGeom prst="wedgeRoundRectCallout">
            <a:avLst>
              <a:gd name="adj1" fmla="val 38401"/>
              <a:gd name="adj2" fmla="val 156765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FFFF00"/>
                </a:solidFill>
              </a:rPr>
              <a:t>Адреса клітинки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984" y="2492896"/>
            <a:ext cx="3888432" cy="578882"/>
          </a:xfrm>
          <a:prstGeom prst="wedgeRoundRectCallout">
            <a:avLst>
              <a:gd name="adj1" fmla="val -53495"/>
              <a:gd name="adj2" fmla="val 161103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FFFF00"/>
                </a:solidFill>
              </a:rPr>
              <a:t>Адреса клітинки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4509120"/>
            <a:ext cx="3888432" cy="578882"/>
          </a:xfrm>
          <a:prstGeom prst="wedgeRoundRectCallout">
            <a:avLst>
              <a:gd name="adj1" fmla="val 48200"/>
              <a:gd name="adj2" fmla="val -157509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FFFF00"/>
                </a:solidFill>
              </a:rPr>
              <a:t>Оператор дії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9992" y="4509120"/>
            <a:ext cx="3888432" cy="578882"/>
          </a:xfrm>
          <a:prstGeom prst="wedgeRoundRectCallout">
            <a:avLst>
              <a:gd name="adj1" fmla="val -44706"/>
              <a:gd name="adj2" fmla="val -153221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FFFF00"/>
                </a:solidFill>
              </a:rPr>
              <a:t>Оператор дії</a:t>
            </a:r>
            <a:endParaRPr lang="uk-UA" sz="2800" b="1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152" y="3284984"/>
            <a:ext cx="2376264" cy="578882"/>
          </a:xfrm>
          <a:prstGeom prst="wedgeRoundRectCallout">
            <a:avLst>
              <a:gd name="adj1" fmla="val -86037"/>
              <a:gd name="adj2" fmla="val 36650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i="1" dirty="0" smtClean="0">
                <a:solidFill>
                  <a:srgbClr val="FFFF00"/>
                </a:solidFill>
              </a:rPr>
              <a:t>Число</a:t>
            </a:r>
            <a:endParaRPr lang="uk-UA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76673"/>
            <a:ext cx="7848872" cy="83099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smtClean="0">
                <a:solidFill>
                  <a:srgbClr val="FFFFFF"/>
                </a:solidFill>
              </a:rPr>
              <a:t>Під час копіювання формул посилання в них можуть модифікуватися.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844824"/>
            <a:ext cx="7848872" cy="120032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smtClean="0">
                <a:solidFill>
                  <a:srgbClr val="FFFFFF"/>
                </a:solidFill>
              </a:rPr>
              <a:t>Посилання, яке модифікується під час копіювання формули, називається </a:t>
            </a:r>
            <a:r>
              <a:rPr lang="uk-UA" sz="2400" b="1" i="1" dirty="0" smtClean="0">
                <a:solidFill>
                  <a:srgbClr val="FFFF00"/>
                </a:solidFill>
              </a:rPr>
              <a:t>відносним</a:t>
            </a:r>
            <a:r>
              <a:rPr lang="uk-UA" sz="2400" b="1" i="1" kern="0" dirty="0" smtClean="0">
                <a:solidFill>
                  <a:srgbClr val="FFFFFF"/>
                </a:solidFill>
              </a:rPr>
              <a:t>.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9"/>
          <a:stretch/>
        </p:blipFill>
        <p:spPr bwMode="auto">
          <a:xfrm>
            <a:off x="1763688" y="3356992"/>
            <a:ext cx="5443880" cy="205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332656"/>
            <a:ext cx="7848872" cy="120032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smtClean="0">
                <a:solidFill>
                  <a:srgbClr val="FFFFFF"/>
                </a:solidFill>
              </a:rPr>
              <a:t>Посилання, яке не модифікується під час копіювання формули, називається </a:t>
            </a:r>
            <a:r>
              <a:rPr lang="uk-UA" sz="2400" b="1" i="1" dirty="0" smtClean="0">
                <a:solidFill>
                  <a:srgbClr val="FFFF00"/>
                </a:solidFill>
              </a:rPr>
              <a:t>абсолютним</a:t>
            </a:r>
            <a:r>
              <a:rPr lang="uk-UA" sz="2400" b="1" i="1" kern="0" dirty="0" smtClean="0">
                <a:solidFill>
                  <a:srgbClr val="FFFFFF"/>
                </a:solidFill>
              </a:rPr>
              <a:t>.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1844824"/>
            <a:ext cx="7848872" cy="156966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smtClean="0">
                <a:solidFill>
                  <a:srgbClr val="FFFFFF"/>
                </a:solidFill>
              </a:rPr>
              <a:t>Для того, щоб посилання було абсолютним потрібно перед номером стовпця та перед номером рядка ввести символ</a:t>
            </a:r>
            <a:r>
              <a:rPr lang="ru-RU" sz="2400" b="1" i="1" kern="0" dirty="0" smtClean="0">
                <a:solidFill>
                  <a:srgbClr val="FFFFFF"/>
                </a:solidFill>
              </a:rPr>
              <a:t> </a:t>
            </a:r>
            <a:r>
              <a:rPr lang="en-US" sz="2400" b="1" i="1" dirty="0" smtClean="0">
                <a:solidFill>
                  <a:srgbClr val="FFFF00"/>
                </a:solidFill>
              </a:rPr>
              <a:t>$</a:t>
            </a:r>
            <a:endParaRPr lang="uk-UA" sz="2400" b="1" i="1" dirty="0">
              <a:solidFill>
                <a:srgbClr val="FFFF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55"/>
          <a:stretch/>
        </p:blipFill>
        <p:spPr bwMode="auto">
          <a:xfrm>
            <a:off x="1475656" y="3573016"/>
            <a:ext cx="6367449" cy="229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476672"/>
            <a:ext cx="7848872" cy="120032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smtClean="0">
                <a:solidFill>
                  <a:srgbClr val="FFFFFF"/>
                </a:solidFill>
              </a:rPr>
              <a:t>Посилання, у якому під час копіювання формули модифікується або номер стовпця, або номер рядка, називають </a:t>
            </a:r>
            <a:r>
              <a:rPr lang="uk-UA" sz="2400" b="1" i="1" dirty="0" smtClean="0">
                <a:solidFill>
                  <a:srgbClr val="FFFF00"/>
                </a:solidFill>
              </a:rPr>
              <a:t>мішаним</a:t>
            </a:r>
            <a:r>
              <a:rPr lang="uk-UA" sz="2400" b="1" i="1" kern="0" dirty="0" smtClean="0">
                <a:solidFill>
                  <a:srgbClr val="FFFFFF"/>
                </a:solidFill>
              </a:rPr>
              <a:t>.</a:t>
            </a:r>
            <a:endParaRPr lang="uk-UA" sz="2400" b="1" i="1" kern="0" dirty="0">
              <a:solidFill>
                <a:srgbClr val="FFFFFF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1331640" y="2132856"/>
            <a:ext cx="6336704" cy="3660626"/>
            <a:chOff x="1763688" y="2204864"/>
            <a:chExt cx="6336704" cy="3660626"/>
          </a:xfrm>
        </p:grpSpPr>
        <p:pic>
          <p:nvPicPr>
            <p:cNvPr id="8" name="Рисунок 7" descr="http://inform-school.ucoz.ua/8_elek_tab/et16.png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5736" y="3789040"/>
              <a:ext cx="4429125" cy="2076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1763688" y="2204864"/>
              <a:ext cx="2592288" cy="43204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 smtClean="0"/>
                <a:t>Мішане посилання</a:t>
              </a:r>
              <a:endParaRPr lang="ru-RU" b="1" dirty="0"/>
            </a:p>
          </p:txBody>
        </p:sp>
        <p:cxnSp>
          <p:nvCxnSpPr>
            <p:cNvPr id="11" name="Прямая со стрелкой 10"/>
            <p:cNvCxnSpPr/>
            <p:nvPr/>
          </p:nvCxnSpPr>
          <p:spPr>
            <a:xfrm>
              <a:off x="3491880" y="2636912"/>
              <a:ext cx="1368152" cy="1224136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рямоугольник 11"/>
            <p:cNvSpPr/>
            <p:nvPr/>
          </p:nvSpPr>
          <p:spPr>
            <a:xfrm>
              <a:off x="5508104" y="2204864"/>
              <a:ext cx="2592288" cy="432048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b="1" dirty="0" smtClean="0"/>
                <a:t>Мішане посилання</a:t>
              </a:r>
              <a:endParaRPr lang="ru-RU" b="1" dirty="0"/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 flipH="1">
              <a:off x="5364088" y="2636912"/>
              <a:ext cx="1152128" cy="1224136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484784"/>
            <a:ext cx="7704856" cy="286232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6000" b="1" i="1" kern="0" dirty="0" smtClean="0">
                <a:solidFill>
                  <a:srgbClr val="FFFF00"/>
                </a:solidFill>
              </a:rPr>
              <a:t>Математичні і статистичні функції </a:t>
            </a:r>
            <a:endParaRPr lang="uk-UA" sz="6000" b="1" i="1" kern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980728"/>
            <a:ext cx="7848872" cy="433965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>
              <a:buNone/>
            </a:pPr>
            <a:r>
              <a:rPr lang="uk-UA" sz="2400" b="1" i="1" kern="0" dirty="0" smtClean="0">
                <a:solidFill>
                  <a:srgbClr val="FFFFFF"/>
                </a:solidFill>
              </a:rPr>
              <a:t>Функції в Microsoft Excel покликані автоматизувати обчислення.</a:t>
            </a:r>
          </a:p>
          <a:p>
            <a:pPr lvl="0">
              <a:buNone/>
            </a:pPr>
            <a:r>
              <a:rPr lang="uk-UA" sz="3600" i="1" dirty="0" smtClean="0"/>
              <a:t> </a:t>
            </a:r>
          </a:p>
          <a:p>
            <a:pPr lvl="0">
              <a:buNone/>
            </a:pPr>
            <a:r>
              <a:rPr lang="uk-UA" sz="2400" b="1" i="1" kern="0" dirty="0" smtClean="0">
                <a:solidFill>
                  <a:srgbClr val="FFFFFF"/>
                </a:solidFill>
              </a:rPr>
              <a:t>Наприклад, формула </a:t>
            </a:r>
          </a:p>
          <a:p>
            <a:pPr marL="82296" indent="0">
              <a:buNone/>
            </a:pPr>
            <a:endParaRPr lang="ru-RU" sz="2400" b="1" i="1" kern="0" dirty="0" smtClean="0">
              <a:solidFill>
                <a:srgbClr val="FFFFFF"/>
              </a:solidFill>
            </a:endParaRPr>
          </a:p>
          <a:p>
            <a:pPr marL="82296" indent="0">
              <a:buNone/>
            </a:pPr>
            <a:r>
              <a:rPr lang="ru-RU" sz="2400" b="1" i="1" kern="0" dirty="0" smtClean="0">
                <a:solidFill>
                  <a:srgbClr val="FFFFFF"/>
                </a:solidFill>
              </a:rPr>
              <a:t>= </a:t>
            </a:r>
            <a:r>
              <a:rPr lang="en-US" sz="2400" b="1" i="1" kern="0" dirty="0" smtClean="0">
                <a:solidFill>
                  <a:srgbClr val="FFFFFF"/>
                </a:solidFill>
              </a:rPr>
              <a:t>F</a:t>
            </a:r>
            <a:r>
              <a:rPr lang="ru-RU" sz="2400" b="1" i="1" kern="0" dirty="0" smtClean="0">
                <a:solidFill>
                  <a:srgbClr val="FFFFFF"/>
                </a:solidFill>
              </a:rPr>
              <a:t>13+</a:t>
            </a:r>
            <a:r>
              <a:rPr lang="en-US" sz="2400" b="1" i="1" kern="0" dirty="0" smtClean="0">
                <a:solidFill>
                  <a:srgbClr val="FFFFFF"/>
                </a:solidFill>
              </a:rPr>
              <a:t>F</a:t>
            </a:r>
            <a:r>
              <a:rPr lang="ru-RU" sz="2400" b="1" i="1" kern="0" dirty="0" smtClean="0">
                <a:solidFill>
                  <a:srgbClr val="FFFFFF"/>
                </a:solidFill>
              </a:rPr>
              <a:t>14+ </a:t>
            </a:r>
            <a:r>
              <a:rPr lang="en-US" sz="2400" b="1" i="1" kern="0" dirty="0" smtClean="0">
                <a:solidFill>
                  <a:srgbClr val="FFFFFF"/>
                </a:solidFill>
              </a:rPr>
              <a:t>F</a:t>
            </a:r>
            <a:r>
              <a:rPr lang="ru-RU" sz="2400" b="1" i="1" kern="0" dirty="0" smtClean="0">
                <a:solidFill>
                  <a:srgbClr val="FFFFFF"/>
                </a:solidFill>
              </a:rPr>
              <a:t>15+</a:t>
            </a:r>
            <a:r>
              <a:rPr lang="en-US" sz="2400" b="1" i="1" kern="0" dirty="0" smtClean="0">
                <a:solidFill>
                  <a:srgbClr val="FFFFFF"/>
                </a:solidFill>
              </a:rPr>
              <a:t>F</a:t>
            </a:r>
            <a:r>
              <a:rPr lang="ru-RU" sz="2400" b="1" i="1" kern="0" dirty="0" smtClean="0">
                <a:solidFill>
                  <a:srgbClr val="FFFFFF"/>
                </a:solidFill>
              </a:rPr>
              <a:t>16+ </a:t>
            </a:r>
            <a:r>
              <a:rPr lang="en-US" sz="2400" b="1" i="1" kern="0" dirty="0" smtClean="0">
                <a:solidFill>
                  <a:srgbClr val="FFFFFF"/>
                </a:solidFill>
              </a:rPr>
              <a:t>F</a:t>
            </a:r>
            <a:r>
              <a:rPr lang="ru-RU" sz="2400" b="1" i="1" kern="0" dirty="0" smtClean="0">
                <a:solidFill>
                  <a:srgbClr val="FFFFFF"/>
                </a:solidFill>
              </a:rPr>
              <a:t>17+</a:t>
            </a:r>
            <a:r>
              <a:rPr lang="en-US" sz="2400" b="1" i="1" kern="0" dirty="0" smtClean="0">
                <a:solidFill>
                  <a:srgbClr val="FFFFFF"/>
                </a:solidFill>
              </a:rPr>
              <a:t>F</a:t>
            </a:r>
            <a:r>
              <a:rPr lang="ru-RU" sz="2400" b="1" i="1" kern="0" dirty="0" smtClean="0">
                <a:solidFill>
                  <a:srgbClr val="FFFFFF"/>
                </a:solidFill>
              </a:rPr>
              <a:t>18+ </a:t>
            </a:r>
            <a:r>
              <a:rPr lang="en-US" sz="2400" b="1" i="1" kern="0" dirty="0" smtClean="0">
                <a:solidFill>
                  <a:srgbClr val="FFFFFF"/>
                </a:solidFill>
              </a:rPr>
              <a:t>F</a:t>
            </a:r>
            <a:r>
              <a:rPr lang="ru-RU" sz="2400" b="1" i="1" kern="0" dirty="0" smtClean="0">
                <a:solidFill>
                  <a:srgbClr val="FFFFFF"/>
                </a:solidFill>
              </a:rPr>
              <a:t>19+</a:t>
            </a:r>
            <a:r>
              <a:rPr lang="en-US" sz="2400" b="1" i="1" kern="0" dirty="0" smtClean="0">
                <a:solidFill>
                  <a:srgbClr val="FFFFFF"/>
                </a:solidFill>
              </a:rPr>
              <a:t>F</a:t>
            </a:r>
            <a:r>
              <a:rPr lang="ru-RU" sz="2400" b="1" i="1" kern="0" dirty="0" smtClean="0">
                <a:solidFill>
                  <a:srgbClr val="FFFFFF"/>
                </a:solidFill>
              </a:rPr>
              <a:t>20+ </a:t>
            </a:r>
            <a:r>
              <a:rPr lang="en-US" sz="2400" b="1" i="1" kern="0" dirty="0" smtClean="0">
                <a:solidFill>
                  <a:srgbClr val="FFFFFF"/>
                </a:solidFill>
              </a:rPr>
              <a:t>F</a:t>
            </a:r>
            <a:r>
              <a:rPr lang="ru-RU" sz="2400" b="1" i="1" kern="0" dirty="0" smtClean="0">
                <a:solidFill>
                  <a:srgbClr val="FFFFFF"/>
                </a:solidFill>
              </a:rPr>
              <a:t>21+</a:t>
            </a:r>
            <a:r>
              <a:rPr lang="en-US" sz="2400" b="1" i="1" kern="0" dirty="0" smtClean="0">
                <a:solidFill>
                  <a:srgbClr val="FFFFFF"/>
                </a:solidFill>
              </a:rPr>
              <a:t>F</a:t>
            </a:r>
            <a:r>
              <a:rPr lang="ru-RU" sz="2400" b="1" i="1" kern="0" dirty="0" smtClean="0">
                <a:solidFill>
                  <a:srgbClr val="FFFFFF"/>
                </a:solidFill>
              </a:rPr>
              <a:t>22+ </a:t>
            </a:r>
            <a:r>
              <a:rPr lang="en-US" sz="2400" b="1" i="1" kern="0" dirty="0" smtClean="0">
                <a:solidFill>
                  <a:srgbClr val="FFFFFF"/>
                </a:solidFill>
              </a:rPr>
              <a:t>F</a:t>
            </a:r>
            <a:r>
              <a:rPr lang="ru-RU" sz="2400" b="1" i="1" kern="0" dirty="0" smtClean="0">
                <a:solidFill>
                  <a:srgbClr val="FFFFFF"/>
                </a:solidFill>
              </a:rPr>
              <a:t>23+</a:t>
            </a:r>
            <a:r>
              <a:rPr lang="en-US" sz="2400" b="1" i="1" kern="0" dirty="0" smtClean="0">
                <a:solidFill>
                  <a:srgbClr val="FFFFFF"/>
                </a:solidFill>
              </a:rPr>
              <a:t>F</a:t>
            </a:r>
            <a:r>
              <a:rPr lang="ru-RU" sz="2400" b="1" i="1" kern="0" dirty="0" smtClean="0">
                <a:solidFill>
                  <a:srgbClr val="FFFFFF"/>
                </a:solidFill>
              </a:rPr>
              <a:t>24+ </a:t>
            </a:r>
            <a:r>
              <a:rPr lang="en-US" sz="2400" b="1" i="1" kern="0" dirty="0" smtClean="0">
                <a:solidFill>
                  <a:srgbClr val="FFFFFF"/>
                </a:solidFill>
              </a:rPr>
              <a:t>F</a:t>
            </a:r>
            <a:r>
              <a:rPr lang="ru-RU" sz="2400" b="1" i="1" kern="0" dirty="0" smtClean="0">
                <a:solidFill>
                  <a:srgbClr val="FFFFFF"/>
                </a:solidFill>
              </a:rPr>
              <a:t>25+</a:t>
            </a:r>
            <a:r>
              <a:rPr lang="en-US" sz="2400" b="1" i="1" kern="0" dirty="0" smtClean="0">
                <a:solidFill>
                  <a:srgbClr val="FFFFFF"/>
                </a:solidFill>
              </a:rPr>
              <a:t>F</a:t>
            </a:r>
            <a:r>
              <a:rPr lang="ru-RU" sz="2400" b="1" i="1" kern="0" dirty="0" smtClean="0">
                <a:solidFill>
                  <a:srgbClr val="FFFFFF"/>
                </a:solidFill>
              </a:rPr>
              <a:t>26+ </a:t>
            </a:r>
            <a:r>
              <a:rPr lang="en-US" sz="2400" b="1" i="1" kern="0" dirty="0" smtClean="0">
                <a:solidFill>
                  <a:srgbClr val="FFFFFF"/>
                </a:solidFill>
              </a:rPr>
              <a:t>F</a:t>
            </a:r>
            <a:r>
              <a:rPr lang="ru-RU" sz="2400" b="1" i="1" kern="0" dirty="0" smtClean="0">
                <a:solidFill>
                  <a:srgbClr val="FFFFFF"/>
                </a:solidFill>
              </a:rPr>
              <a:t>27</a:t>
            </a:r>
            <a:endParaRPr lang="uk-UA" sz="2400" b="1" i="1" kern="0" dirty="0" smtClean="0">
              <a:solidFill>
                <a:srgbClr val="FFFFFF"/>
              </a:solidFill>
            </a:endParaRPr>
          </a:p>
          <a:p>
            <a:pPr lvl="0">
              <a:buNone/>
            </a:pPr>
            <a:endParaRPr lang="uk-UA" sz="2400" b="1" i="1" kern="0" dirty="0" smtClean="0">
              <a:solidFill>
                <a:srgbClr val="FFFFFF"/>
              </a:solidFill>
            </a:endParaRPr>
          </a:p>
          <a:p>
            <a:pPr lvl="0">
              <a:buNone/>
            </a:pPr>
            <a:r>
              <a:rPr lang="uk-UA" sz="2400" b="1" i="1" kern="0" dirty="0" smtClean="0">
                <a:solidFill>
                  <a:srgbClr val="FFFFFF"/>
                </a:solidFill>
              </a:rPr>
              <a:t>з використанням функції</a:t>
            </a:r>
          </a:p>
          <a:p>
            <a:pPr lvl="0">
              <a:buNone/>
            </a:pPr>
            <a:r>
              <a:rPr lang="en-US" sz="2400" b="1" i="1" kern="0" dirty="0" smtClean="0">
                <a:solidFill>
                  <a:srgbClr val="FFFFFF"/>
                </a:solidFill>
              </a:rPr>
              <a:t>=</a:t>
            </a:r>
            <a:r>
              <a:rPr lang="uk-UA" sz="2400" b="1" i="1" kern="0" dirty="0" err="1" smtClean="0">
                <a:solidFill>
                  <a:srgbClr val="FFFFFF"/>
                </a:solidFill>
              </a:rPr>
              <a:t>СУММ</a:t>
            </a:r>
            <a:r>
              <a:rPr lang="en-US" sz="2400" b="1" i="1" kern="0" dirty="0" smtClean="0">
                <a:solidFill>
                  <a:srgbClr val="FFFFFF"/>
                </a:solidFill>
              </a:rPr>
              <a:t>(F13:F27)</a:t>
            </a:r>
            <a:endParaRPr lang="uk-UA" sz="2400" b="1" i="1" kern="0" dirty="0" smtClean="0">
              <a:solidFill>
                <a:srgbClr val="FFFFFF"/>
              </a:solidFill>
            </a:endParaRPr>
          </a:p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smtClean="0">
                <a:solidFill>
                  <a:srgbClr val="FFFFFF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836712"/>
            <a:ext cx="7848872" cy="156966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smtClean="0">
                <a:solidFill>
                  <a:srgbClr val="FFFFFF"/>
                </a:solidFill>
              </a:rPr>
              <a:t>Табличний процесор містить великий набір </a:t>
            </a:r>
            <a:r>
              <a:rPr lang="uk-UA" sz="2400" b="1" i="1" dirty="0" smtClean="0">
                <a:solidFill>
                  <a:srgbClr val="FFFF00"/>
                </a:solidFill>
              </a:rPr>
              <a:t>вбудованих функцій</a:t>
            </a:r>
            <a:r>
              <a:rPr lang="uk-UA" sz="2400" b="1" i="1" kern="0" dirty="0" smtClean="0">
                <a:solidFill>
                  <a:srgbClr val="FFFFFF"/>
                </a:solidFill>
              </a:rPr>
              <a:t>. Їх використовують як частини формул. Кожна функція має своє ім'я. Всі функції розподілені за категоріями: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3284984"/>
            <a:ext cx="2736304" cy="2308324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dirty="0" smtClean="0">
                <a:solidFill>
                  <a:srgbClr val="FFFF00"/>
                </a:solidFill>
              </a:rPr>
              <a:t>Математичні;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dirty="0" smtClean="0">
                <a:solidFill>
                  <a:srgbClr val="FFFF00"/>
                </a:solidFill>
              </a:rPr>
              <a:t>Статистичні;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dirty="0" smtClean="0">
                <a:solidFill>
                  <a:srgbClr val="FFFF00"/>
                </a:solidFill>
              </a:rPr>
              <a:t>Текстові;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dirty="0" smtClean="0">
                <a:solidFill>
                  <a:srgbClr val="FFFF00"/>
                </a:solidFill>
              </a:rPr>
              <a:t>Логічні;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dirty="0" smtClean="0">
                <a:solidFill>
                  <a:srgbClr val="FFFF00"/>
                </a:solidFill>
              </a:rPr>
              <a:t>Фінансові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 smtClean="0">
                <a:solidFill>
                  <a:srgbClr val="FFFFFF"/>
                </a:solidFill>
              </a:rPr>
              <a:t>та ін.</a:t>
            </a:r>
          </a:p>
        </p:txBody>
      </p:sp>
      <p:pic>
        <p:nvPicPr>
          <p:cNvPr id="6" name="Рисунок 5"/>
          <p:cNvPicPr/>
          <p:nvPr/>
        </p:nvPicPr>
        <p:blipFill rotWithShape="1">
          <a:blip r:embed="rId2" cstate="print"/>
          <a:srcRect t="2981" r="63171" b="82930"/>
          <a:stretch/>
        </p:blipFill>
        <p:spPr bwMode="auto">
          <a:xfrm>
            <a:off x="3203848" y="3573016"/>
            <a:ext cx="5400600" cy="15076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1497</TotalTime>
  <Words>969</Words>
  <Application>Microsoft Office PowerPoint</Application>
  <PresentationFormat>Екран (4:3)</PresentationFormat>
  <Paragraphs>127</Paragraphs>
  <Slides>28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28</vt:i4>
      </vt:variant>
    </vt:vector>
  </HeadingPairs>
  <TitlesOfParts>
    <vt:vector size="35" baseType="lpstr">
      <vt:lpstr>Arial</vt:lpstr>
      <vt:lpstr>Century Schoolbook</vt:lpstr>
      <vt:lpstr>Symbol</vt:lpstr>
      <vt:lpstr>Verdana</vt:lpstr>
      <vt:lpstr>Wingdings</vt:lpstr>
      <vt:lpstr>Wingdings 2</vt:lpstr>
      <vt:lpstr>Эркер</vt:lpstr>
      <vt:lpstr>.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HP 450</cp:lastModifiedBy>
  <cp:revision>186</cp:revision>
  <dcterms:created xsi:type="dcterms:W3CDTF">2021-01-19T16:34:27Z</dcterms:created>
  <dcterms:modified xsi:type="dcterms:W3CDTF">2024-03-07T13:11:18Z</dcterms:modified>
</cp:coreProperties>
</file>