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9" r:id="rId4"/>
    <p:sldId id="277" r:id="rId5"/>
    <p:sldId id="278" r:id="rId6"/>
    <p:sldId id="279" r:id="rId7"/>
    <p:sldId id="280" r:id="rId8"/>
    <p:sldId id="281" r:id="rId9"/>
    <p:sldId id="261" r:id="rId10"/>
    <p:sldId id="36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82" r:id="rId25"/>
    <p:sldId id="297" r:id="rId26"/>
    <p:sldId id="296" r:id="rId27"/>
    <p:sldId id="262" r:id="rId28"/>
    <p:sldId id="263" r:id="rId29"/>
    <p:sldId id="264" r:id="rId30"/>
    <p:sldId id="265" r:id="rId31"/>
    <p:sldId id="266" r:id="rId32"/>
    <p:sldId id="267" r:id="rId33"/>
    <p:sldId id="269" r:id="rId34"/>
    <p:sldId id="270" r:id="rId35"/>
    <p:sldId id="271" r:id="rId36"/>
    <p:sldId id="272" r:id="rId37"/>
    <p:sldId id="273" r:id="rId38"/>
    <p:sldId id="275" r:id="rId39"/>
    <p:sldId id="276"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59" r:id="rId81"/>
    <p:sldId id="338" r:id="rId82"/>
    <p:sldId id="339" r:id="rId83"/>
    <p:sldId id="360" r:id="rId84"/>
    <p:sldId id="361"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8" r:id="rId103"/>
    <p:sldId id="357" r:id="rId10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5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heme" Target="theme/theme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305"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p>
            <a:fld id="{B4CC089D-8363-430E-A9D7-D28E14F243D6}" type="datetimeFigureOut">
              <a:rPr lang="ru-RU" smtClean="0"/>
              <a:pPr/>
              <a:t>19.12.2023</a:t>
            </a:fld>
            <a:endParaRPr lang="ru-RU"/>
          </a:p>
        </p:txBody>
      </p:sp>
      <p:sp>
        <p:nvSpPr>
          <p:cNvPr id="20" name="Нижний колонтитул 19"/>
          <p:cNvSpPr>
            <a:spLocks noGrp="1"/>
          </p:cNvSpPr>
          <p:nvPr>
            <p:ph type="ftr" sz="quarter" idx="11"/>
          </p:nvPr>
        </p:nvSpPr>
        <p:spPr/>
        <p:txBody>
          <a:bodyPr/>
          <a:lstStyle/>
          <a:p>
            <a:endParaRPr lang="ru-RU"/>
          </a:p>
        </p:txBody>
      </p:sp>
      <p:sp>
        <p:nvSpPr>
          <p:cNvPr id="10" name="Номер слайда 9"/>
          <p:cNvSpPr>
            <a:spLocks noGrp="1"/>
          </p:cNvSpPr>
          <p:nvPr>
            <p:ph type="sldNum" sz="quarter" idx="12"/>
          </p:nvPr>
        </p:nvSpPr>
        <p:spPr/>
        <p:txBody>
          <a:bodyPr/>
          <a:lstStyle/>
          <a:p>
            <a:fld id="{AA43AD45-16FB-452F-817D-F932754BFB10}"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C089D-8363-430E-A9D7-D28E14F243D6}" type="datetimeFigureOut">
              <a:rPr lang="ru-RU" smtClean="0"/>
              <a:pPr/>
              <a:t>19.12.2023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A43AD45-16FB-452F-817D-F932754BFB1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C089D-8363-430E-A9D7-D28E14F243D6}" type="datetimeFigureOut">
              <a:rPr lang="ru-RU" smtClean="0"/>
              <a:pPr/>
              <a:t>19.12.2023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A43AD45-16FB-452F-817D-F932754BFB1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C089D-8363-430E-A9D7-D28E14F243D6}" type="datetimeFigureOut">
              <a:rPr lang="ru-RU" smtClean="0"/>
              <a:pPr/>
              <a:t>19.12.2023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A43AD45-16FB-452F-817D-F932754BFB1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415"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C089D-8363-430E-A9D7-D28E14F243D6}" type="datetimeFigureOut">
              <a:rPr lang="ru-RU" smtClean="0"/>
              <a:pPr/>
              <a:t>19.12.2023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A43AD45-16FB-452F-817D-F932754BFB10}"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C089D-8363-430E-A9D7-D28E14F243D6}" type="datetimeFigureOut">
              <a:rPr lang="ru-RU" smtClean="0"/>
              <a:pPr/>
              <a:t>19.12.2023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A43AD45-16FB-452F-817D-F932754BFB1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C089D-8363-430E-A9D7-D28E14F243D6}" type="datetimeFigureOut">
              <a:rPr lang="ru-RU" smtClean="0"/>
              <a:pPr/>
              <a:t>19.12.2023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A43AD45-16FB-452F-817D-F932754BFB1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C089D-8363-430E-A9D7-D28E14F243D6}" type="datetimeFigureOut">
              <a:rPr lang="ru-RU" smtClean="0"/>
              <a:pPr/>
              <a:t>19.12.2023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A43AD45-16FB-452F-817D-F932754BFB1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B4CC089D-8363-430E-A9D7-D28E14F243D6}" type="datetimeFigureOut">
              <a:rPr lang="ru-RU" smtClean="0"/>
              <a:pPr/>
              <a:t>19.12.2023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A43AD45-16FB-452F-817D-F932754BFB10}"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C089D-8363-430E-A9D7-D28E14F243D6}" type="datetimeFigureOut">
              <a:rPr lang="ru-RU" smtClean="0"/>
              <a:pPr/>
              <a:t>19.12.2023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A43AD45-16FB-452F-817D-F932754BFB1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C089D-8363-430E-A9D7-D28E14F243D6}" type="datetimeFigureOut">
              <a:rPr lang="ru-RU" smtClean="0"/>
              <a:pPr/>
              <a:t>19.12.2023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A43AD45-16FB-452F-817D-F932754BFB10}"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210" algn="l" rtl="0" eaLnBrk="1" latinLnBrk="0" hangingPunct="1">
              <a:lnSpc>
                <a:spcPts val="3000"/>
              </a:lnSpc>
              <a:spcBef>
                <a:spcPts val="600"/>
              </a:spcBef>
              <a:buClr>
                <a:schemeClr val="accent1"/>
              </a:buClr>
              <a:buSzPct val="80000"/>
              <a:buFont typeface="Wingdings 2" panose="05020102010507070707"/>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B4CC089D-8363-430E-A9D7-D28E14F243D6}" type="datetimeFigureOut">
              <a:rPr lang="ru-RU" smtClean="0"/>
              <a:pPr/>
              <a:t>19.12.2023</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AA43AD45-16FB-452F-817D-F932754BFB10}"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210" algn="l" rtl="0" eaLnBrk="1" latinLnBrk="0" hangingPunct="1">
        <a:lnSpc>
          <a:spcPct val="100000"/>
        </a:lnSpc>
        <a:spcBef>
          <a:spcPts val="600"/>
        </a:spcBef>
        <a:buClr>
          <a:schemeClr val="accent1"/>
        </a:buClr>
        <a:buSzPct val="80000"/>
        <a:buFont typeface="Wingdings 2" panose="05020102010507070707"/>
        <a:buChar char=""/>
        <a:defRPr kumimoji="0" sz="3200" kern="1200">
          <a:solidFill>
            <a:schemeClr val="tx1"/>
          </a:solidFill>
          <a:latin typeface="+mn-lt"/>
          <a:ea typeface="+mn-ea"/>
          <a:cs typeface="+mn-cs"/>
        </a:defRPr>
      </a:lvl1pPr>
      <a:lvl2pPr marL="640080" indent="-237490" algn="l" rtl="0" eaLnBrk="1" latinLnBrk="0" hangingPunct="1">
        <a:lnSpc>
          <a:spcPct val="100000"/>
        </a:lnSpc>
        <a:spcBef>
          <a:spcPts val="550"/>
        </a:spcBef>
        <a:buClr>
          <a:schemeClr val="accent1"/>
        </a:buClr>
        <a:buFont typeface="Verdana" panose="020B0604030504040204"/>
        <a:buChar char="◦"/>
        <a:defRPr kumimoji="0" sz="2800" kern="1200">
          <a:solidFill>
            <a:schemeClr val="tx1"/>
          </a:solidFill>
          <a:latin typeface="+mn-lt"/>
          <a:ea typeface="+mn-ea"/>
          <a:cs typeface="+mn-cs"/>
        </a:defRPr>
      </a:lvl2pPr>
      <a:lvl3pPr marL="887095" indent="-228600" algn="l" rtl="0" eaLnBrk="1" latinLnBrk="0" hangingPunct="1">
        <a:lnSpc>
          <a:spcPct val="100000"/>
        </a:lnSpc>
        <a:spcBef>
          <a:spcPct val="20000"/>
        </a:spcBef>
        <a:buClr>
          <a:schemeClr val="accent2"/>
        </a:buClr>
        <a:buFont typeface="Wingdings 2" panose="05020102010507070707"/>
        <a:buChar char=""/>
        <a:defRPr kumimoji="0" sz="2400" kern="1200">
          <a:solidFill>
            <a:schemeClr val="tx1"/>
          </a:solidFill>
          <a:latin typeface="+mn-lt"/>
          <a:ea typeface="+mn-ea"/>
          <a:cs typeface="+mn-cs"/>
        </a:defRPr>
      </a:lvl3pPr>
      <a:lvl4pPr marL="1097280" indent="-173990" algn="l" rtl="0" eaLnBrk="1" latinLnBrk="0" hangingPunct="1">
        <a:lnSpc>
          <a:spcPct val="100000"/>
        </a:lnSpc>
        <a:spcBef>
          <a:spcPct val="20000"/>
        </a:spcBef>
        <a:buClr>
          <a:schemeClr val="accent3"/>
        </a:buClr>
        <a:buFont typeface="Wingdings 2" panose="05020102010507070707"/>
        <a:buChar char=""/>
        <a:defRPr kumimoji="0" sz="2000" kern="1200">
          <a:solidFill>
            <a:schemeClr val="tx1"/>
          </a:solidFill>
          <a:latin typeface="+mn-lt"/>
          <a:ea typeface="+mn-ea"/>
          <a:cs typeface="+mn-cs"/>
        </a:defRPr>
      </a:lvl4pPr>
      <a:lvl5pPr marL="1298575" indent="-182880" algn="l" rtl="0" eaLnBrk="1" latinLnBrk="0" hangingPunct="1">
        <a:lnSpc>
          <a:spcPct val="100000"/>
        </a:lnSpc>
        <a:spcBef>
          <a:spcPct val="20000"/>
        </a:spcBef>
        <a:buClr>
          <a:schemeClr val="accent4"/>
        </a:buClr>
        <a:buFont typeface="Wingdings 2" panose="05020102010507070707"/>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panose="05020102010507070707"/>
        <a:buChar char=""/>
        <a:defRPr kumimoji="0" sz="2000" kern="1200">
          <a:solidFill>
            <a:schemeClr val="tx1"/>
          </a:solidFill>
          <a:latin typeface="+mn-lt"/>
          <a:ea typeface="+mn-ea"/>
          <a:cs typeface="+mn-cs"/>
        </a:defRPr>
      </a:lvl6pPr>
      <a:lvl7pPr marL="1718945"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8pPr>
      <a:lvl9pPr marL="2130425"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4283" y="1557184"/>
            <a:ext cx="7406640" cy="1472184"/>
          </a:xfrm>
        </p:spPr>
        <p:txBody>
          <a:bodyPr/>
          <a:lstStyle/>
          <a:p>
            <a:r>
              <a:rPr lang="uk-UA" dirty="0" smtClean="0"/>
              <a:t>БІЗНЕС </a:t>
            </a:r>
            <a:r>
              <a:rPr lang="ru-RU" dirty="0" smtClean="0"/>
              <a:t>КОМУНІКАЦІЇ ТА УПРАВЛІННЯ КОНФЛІКТАМИ</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404664"/>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sp>
        <p:nvSpPr>
          <p:cNvPr id="3" name="Подзаголовок 2"/>
          <p:cNvSpPr>
            <a:spLocks noGrp="1"/>
          </p:cNvSpPr>
          <p:nvPr>
            <p:ph type="subTitle" idx="1"/>
          </p:nvPr>
        </p:nvSpPr>
        <p:spPr>
          <a:xfrm>
            <a:off x="1403648" y="980728"/>
            <a:ext cx="7406640" cy="5400600"/>
          </a:xfrm>
        </p:spPr>
        <p:txBody>
          <a:bodyPr>
            <a:normAutofit/>
          </a:bodyPr>
          <a:lstStyle/>
          <a:p>
            <a:pPr algn="just"/>
            <a:r>
              <a:rPr lang="ru-RU" sz="1800" dirty="0" smtClean="0"/>
              <a:t>На </a:t>
            </a:r>
            <a:r>
              <a:rPr lang="ru-RU" sz="1800" dirty="0" err="1" smtClean="0"/>
              <a:t>ефективності</a:t>
            </a:r>
            <a:r>
              <a:rPr lang="ru-RU" sz="1800" dirty="0" smtClean="0"/>
              <a:t> </a:t>
            </a:r>
            <a:r>
              <a:rPr lang="ru-RU" sz="1800" dirty="0" err="1" smtClean="0"/>
              <a:t>бізнес-комунікації</a:t>
            </a:r>
            <a:r>
              <a:rPr lang="ru-RU" sz="1800" dirty="0" smtClean="0"/>
              <a:t> </a:t>
            </a:r>
            <a:r>
              <a:rPr lang="ru-RU" sz="1800" dirty="0" err="1" smtClean="0"/>
              <a:t>позначається</a:t>
            </a:r>
            <a:r>
              <a:rPr lang="ru-RU" sz="1800" dirty="0" smtClean="0"/>
              <a:t> </a:t>
            </a:r>
            <a:r>
              <a:rPr lang="ru-RU" sz="1800" dirty="0" err="1" smtClean="0"/>
              <a:t>дотримання</a:t>
            </a:r>
            <a:r>
              <a:rPr lang="ru-RU" sz="1800" dirty="0" smtClean="0"/>
              <a:t> </a:t>
            </a:r>
            <a:r>
              <a:rPr lang="ru-RU" sz="1800" dirty="0" err="1" smtClean="0"/>
              <a:t>їх</a:t>
            </a:r>
            <a:r>
              <a:rPr lang="ru-RU" sz="1800" dirty="0" smtClean="0"/>
              <a:t> </a:t>
            </a:r>
            <a:r>
              <a:rPr lang="ru-RU" sz="1800" dirty="0" err="1" smtClean="0"/>
              <a:t>загальних</a:t>
            </a:r>
            <a:r>
              <a:rPr lang="ru-RU" sz="1800" dirty="0" smtClean="0"/>
              <a:t> </a:t>
            </a:r>
            <a:r>
              <a:rPr lang="ru-RU" sz="1800" b="1" dirty="0" err="1" smtClean="0"/>
              <a:t>принципів</a:t>
            </a:r>
            <a:r>
              <a:rPr lang="ru-RU" sz="1800" dirty="0" smtClean="0"/>
              <a:t>: </a:t>
            </a:r>
            <a:endParaRPr lang="ru-RU" sz="1800" dirty="0" smtClean="0"/>
          </a:p>
          <a:p>
            <a:pPr algn="just"/>
            <a:r>
              <a:rPr lang="ru-RU" sz="1800" dirty="0" err="1" smtClean="0"/>
              <a:t>єдності</a:t>
            </a:r>
            <a:r>
              <a:rPr lang="ru-RU" sz="1800" dirty="0" smtClean="0"/>
              <a:t> </a:t>
            </a:r>
            <a:r>
              <a:rPr lang="ru-RU" sz="1800" dirty="0" err="1" smtClean="0"/>
              <a:t>раціонального</a:t>
            </a:r>
            <a:r>
              <a:rPr lang="ru-RU" sz="1800" dirty="0" smtClean="0"/>
              <a:t> та </a:t>
            </a:r>
            <a:r>
              <a:rPr lang="ru-RU" sz="1800" dirty="0" err="1" smtClean="0"/>
              <a:t>емоційного</a:t>
            </a:r>
            <a:r>
              <a:rPr lang="ru-RU" sz="1800" dirty="0" smtClean="0"/>
              <a:t> в </a:t>
            </a:r>
            <a:r>
              <a:rPr lang="ru-RU" sz="1800" dirty="0" err="1" smtClean="0"/>
              <a:t>поведінці</a:t>
            </a:r>
            <a:r>
              <a:rPr lang="ru-RU" sz="1800" dirty="0" smtClean="0"/>
              <a:t> </a:t>
            </a:r>
            <a:r>
              <a:rPr lang="ru-RU" sz="1800" dirty="0" err="1" smtClean="0"/>
              <a:t>людини</a:t>
            </a:r>
            <a:r>
              <a:rPr lang="ru-RU" sz="1800" dirty="0" smtClean="0"/>
              <a:t>; </a:t>
            </a:r>
            <a:r>
              <a:rPr lang="ru-RU" sz="1800" dirty="0" err="1" smtClean="0"/>
              <a:t>ситуативності</a:t>
            </a:r>
            <a:r>
              <a:rPr lang="ru-RU" sz="1800" dirty="0" smtClean="0"/>
              <a:t>; </a:t>
            </a:r>
            <a:endParaRPr lang="ru-RU" sz="1800" dirty="0" smtClean="0"/>
          </a:p>
          <a:p>
            <a:pPr algn="just"/>
            <a:r>
              <a:rPr lang="ru-RU" sz="1800" dirty="0" err="1" smtClean="0"/>
              <a:t>прагнення</a:t>
            </a:r>
            <a:r>
              <a:rPr lang="ru-RU" sz="1800" dirty="0" smtClean="0"/>
              <a:t> </a:t>
            </a:r>
            <a:r>
              <a:rPr lang="ru-RU" sz="1800" dirty="0" smtClean="0"/>
              <a:t>до </a:t>
            </a:r>
            <a:r>
              <a:rPr lang="ru-RU" sz="1800" dirty="0" err="1" smtClean="0"/>
              <a:t>підвищення</a:t>
            </a:r>
            <a:r>
              <a:rPr lang="ru-RU" sz="1800" dirty="0" smtClean="0"/>
              <a:t> </a:t>
            </a:r>
            <a:r>
              <a:rPr lang="ru-RU" sz="1800" dirty="0" err="1" smtClean="0"/>
              <a:t>рівня</a:t>
            </a:r>
            <a:r>
              <a:rPr lang="ru-RU" sz="1800" dirty="0" smtClean="0"/>
              <a:t> </a:t>
            </a:r>
            <a:r>
              <a:rPr lang="ru-RU" sz="1800" dirty="0" err="1" smtClean="0"/>
              <a:t>об’єктивності</a:t>
            </a:r>
            <a:r>
              <a:rPr lang="ru-RU" sz="1800" dirty="0" smtClean="0"/>
              <a:t> </a:t>
            </a:r>
            <a:r>
              <a:rPr lang="ru-RU" sz="1800" dirty="0" err="1" smtClean="0"/>
              <a:t>уявлень</a:t>
            </a:r>
            <a:r>
              <a:rPr lang="ru-RU" sz="1800" dirty="0" smtClean="0"/>
              <a:t> про партнера через </a:t>
            </a:r>
            <a:r>
              <a:rPr lang="ru-RU" sz="1800" dirty="0" err="1" smtClean="0"/>
              <a:t>недостатню</a:t>
            </a:r>
            <a:r>
              <a:rPr lang="ru-RU" sz="1800" dirty="0" smtClean="0"/>
              <a:t> </a:t>
            </a:r>
            <a:r>
              <a:rPr lang="ru-RU" sz="1800" dirty="0" err="1" smtClean="0"/>
              <a:t>інформацію</a:t>
            </a:r>
            <a:r>
              <a:rPr lang="ru-RU" sz="1800" dirty="0" smtClean="0"/>
              <a:t> для </a:t>
            </a:r>
            <a:r>
              <a:rPr lang="ru-RU" sz="1800" dirty="0" err="1" smtClean="0"/>
              <a:t>пояснення</a:t>
            </a:r>
            <a:r>
              <a:rPr lang="ru-RU" sz="1800" dirty="0" smtClean="0"/>
              <a:t> та прогнозу </a:t>
            </a:r>
            <a:r>
              <a:rPr lang="ru-RU" sz="1800" dirty="0" err="1" smtClean="0"/>
              <a:t>його</a:t>
            </a:r>
            <a:r>
              <a:rPr lang="ru-RU" sz="1800" dirty="0" smtClean="0"/>
              <a:t> </a:t>
            </a:r>
            <a:r>
              <a:rPr lang="ru-RU" sz="1800" dirty="0" err="1" smtClean="0"/>
              <a:t>поведінки</a:t>
            </a:r>
            <a:r>
              <a:rPr lang="ru-RU" sz="1800" dirty="0" smtClean="0"/>
              <a:t>; </a:t>
            </a:r>
            <a:endParaRPr lang="ru-RU" sz="1800" dirty="0" smtClean="0"/>
          </a:p>
          <a:p>
            <a:pPr algn="just"/>
            <a:r>
              <a:rPr lang="ru-RU" sz="1800" dirty="0" err="1" smtClean="0"/>
              <a:t>гуманізму</a:t>
            </a:r>
            <a:r>
              <a:rPr lang="ru-RU" sz="1800" dirty="0" smtClean="0"/>
              <a:t> </a:t>
            </a:r>
            <a:r>
              <a:rPr lang="ru-RU" sz="1800" dirty="0" smtClean="0"/>
              <a:t>при </a:t>
            </a:r>
            <a:r>
              <a:rPr lang="ru-RU" sz="1800" dirty="0" err="1" smtClean="0"/>
              <a:t>конструюванні</a:t>
            </a:r>
            <a:r>
              <a:rPr lang="ru-RU" sz="1800" dirty="0" smtClean="0"/>
              <a:t> </a:t>
            </a:r>
            <a:r>
              <a:rPr lang="ru-RU" sz="1800" dirty="0" err="1" smtClean="0"/>
              <a:t>комунікацій</a:t>
            </a:r>
            <a:r>
              <a:rPr lang="ru-RU" sz="1800" dirty="0" smtClean="0"/>
              <a:t>; </a:t>
            </a:r>
            <a:endParaRPr lang="ru-RU" sz="1800" dirty="0" smtClean="0"/>
          </a:p>
          <a:p>
            <a:pPr algn="just"/>
            <a:r>
              <a:rPr lang="ru-RU" sz="1800" dirty="0" err="1" smtClean="0"/>
              <a:t>розвитку</a:t>
            </a:r>
            <a:r>
              <a:rPr lang="ru-RU" sz="1800" dirty="0" smtClean="0"/>
              <a:t> </a:t>
            </a:r>
            <a:r>
              <a:rPr lang="ru-RU" sz="1800" dirty="0" smtClean="0"/>
              <a:t>(онтогенезу) </a:t>
            </a:r>
            <a:r>
              <a:rPr lang="ru-RU" sz="1800" dirty="0" err="1" smtClean="0"/>
              <a:t>суб’єктів</a:t>
            </a:r>
            <a:r>
              <a:rPr lang="ru-RU" sz="1800" dirty="0" smtClean="0"/>
              <a:t> </a:t>
            </a:r>
            <a:r>
              <a:rPr lang="ru-RU" sz="1800" dirty="0" err="1" smtClean="0"/>
              <a:t>спілкування</a:t>
            </a:r>
            <a:r>
              <a:rPr lang="ru-RU" sz="1800" dirty="0" smtClean="0"/>
              <a:t> </a:t>
            </a:r>
            <a:r>
              <a:rPr lang="ru-RU" sz="1800" dirty="0" err="1" smtClean="0"/>
              <a:t>і</a:t>
            </a:r>
            <a:r>
              <a:rPr lang="ru-RU" sz="1800" dirty="0" smtClean="0"/>
              <a:t> </a:t>
            </a:r>
            <a:r>
              <a:rPr lang="ru-RU" sz="1800" dirty="0" err="1" smtClean="0"/>
              <a:t>динаміки</a:t>
            </a:r>
            <a:r>
              <a:rPr lang="ru-RU" sz="1800" dirty="0" smtClean="0"/>
              <a:t> </a:t>
            </a:r>
            <a:r>
              <a:rPr lang="ru-RU" sz="1800" dirty="0" err="1" smtClean="0"/>
              <a:t>психічних</a:t>
            </a:r>
            <a:r>
              <a:rPr lang="ru-RU" sz="1800" dirty="0" smtClean="0"/>
              <a:t> </a:t>
            </a:r>
            <a:r>
              <a:rPr lang="ru-RU" sz="1800" dirty="0" err="1" smtClean="0"/>
              <a:t>процесів</a:t>
            </a:r>
            <a:r>
              <a:rPr lang="ru-RU" sz="1800" dirty="0" smtClean="0"/>
              <a:t>; </a:t>
            </a:r>
            <a:endParaRPr lang="ru-RU" sz="1800" dirty="0" smtClean="0"/>
          </a:p>
          <a:p>
            <a:pPr algn="just"/>
            <a:r>
              <a:rPr lang="ru-RU" sz="1800" dirty="0" err="1" smtClean="0"/>
              <a:t>системності</a:t>
            </a:r>
            <a:r>
              <a:rPr lang="ru-RU" sz="1800" dirty="0" smtClean="0"/>
              <a:t> </a:t>
            </a:r>
            <a:r>
              <a:rPr lang="ru-RU" sz="1800" dirty="0" err="1" smtClean="0"/>
              <a:t>суб’єктів</a:t>
            </a:r>
            <a:r>
              <a:rPr lang="ru-RU" sz="1800" dirty="0" smtClean="0"/>
              <a:t> </a:t>
            </a:r>
            <a:r>
              <a:rPr lang="ru-RU" sz="1800" dirty="0" err="1" smtClean="0"/>
              <a:t>комунікації</a:t>
            </a:r>
            <a:r>
              <a:rPr lang="ru-RU" sz="1800" dirty="0" smtClean="0"/>
              <a:t> (система </a:t>
            </a:r>
            <a:r>
              <a:rPr lang="ru-RU" sz="1800" dirty="0" err="1" smtClean="0"/>
              <a:t>цілісна</a:t>
            </a:r>
            <a:r>
              <a:rPr lang="ru-RU" sz="1800" dirty="0" smtClean="0"/>
              <a:t>, </a:t>
            </a:r>
            <a:r>
              <a:rPr lang="ru-RU" sz="1800" dirty="0" err="1" smtClean="0"/>
              <a:t>унікальна</a:t>
            </a:r>
            <a:r>
              <a:rPr lang="ru-RU" sz="1800" dirty="0" smtClean="0"/>
              <a:t>, автономна, адаптивна, </a:t>
            </a:r>
            <a:r>
              <a:rPr lang="ru-RU" sz="1800" dirty="0" err="1" smtClean="0"/>
              <a:t>пов’язана</a:t>
            </a:r>
            <a:r>
              <a:rPr lang="ru-RU" sz="1800" dirty="0" smtClean="0"/>
              <a:t> </a:t>
            </a:r>
            <a:r>
              <a:rPr lang="ru-RU" sz="1800" dirty="0" err="1" smtClean="0"/>
              <a:t>із</a:t>
            </a:r>
            <a:r>
              <a:rPr lang="ru-RU" sz="1800" dirty="0" smtClean="0"/>
              <a:t> </a:t>
            </a:r>
            <a:r>
              <a:rPr lang="ru-RU" sz="1800" dirty="0" err="1" smtClean="0"/>
              <a:t>середовищем</a:t>
            </a:r>
            <a:r>
              <a:rPr lang="ru-RU" sz="1800" dirty="0" smtClean="0"/>
              <a:t>); </a:t>
            </a:r>
            <a:endParaRPr lang="ru-RU" sz="1800" dirty="0" smtClean="0"/>
          </a:p>
          <a:p>
            <a:pPr algn="just"/>
            <a:r>
              <a:rPr lang="ru-RU" sz="1800" dirty="0" err="1" smtClean="0"/>
              <a:t>наявності</a:t>
            </a:r>
            <a:r>
              <a:rPr lang="ru-RU" sz="1800" dirty="0" smtClean="0"/>
              <a:t> </a:t>
            </a:r>
            <a:r>
              <a:rPr lang="ru-RU" sz="1800" dirty="0" err="1" smtClean="0"/>
              <a:t>латентних</a:t>
            </a:r>
            <a:r>
              <a:rPr lang="ru-RU" sz="1800" dirty="0" smtClean="0"/>
              <a:t> </a:t>
            </a:r>
            <a:r>
              <a:rPr lang="ru-RU" sz="1800" dirty="0" err="1" smtClean="0"/>
              <a:t>чинників</a:t>
            </a:r>
            <a:r>
              <a:rPr lang="ru-RU" sz="1800" dirty="0" smtClean="0"/>
              <a:t> </a:t>
            </a:r>
            <a:r>
              <a:rPr lang="ru-RU" sz="1800" dirty="0" err="1" smtClean="0"/>
              <a:t>поведінки</a:t>
            </a:r>
            <a:r>
              <a:rPr lang="ru-RU" sz="1800" dirty="0" smtClean="0"/>
              <a:t>, </a:t>
            </a:r>
            <a:r>
              <a:rPr lang="ru-RU" sz="1800" dirty="0" err="1" smtClean="0"/>
              <a:t>що</a:t>
            </a:r>
            <a:r>
              <a:rPr lang="ru-RU" sz="1800" dirty="0" smtClean="0"/>
              <a:t> </a:t>
            </a:r>
            <a:r>
              <a:rPr lang="ru-RU" sz="1800" dirty="0" err="1" smtClean="0"/>
              <a:t>підлягають</a:t>
            </a:r>
            <a:r>
              <a:rPr lang="ru-RU" sz="1800" dirty="0" smtClean="0"/>
              <a:t> </a:t>
            </a:r>
            <a:r>
              <a:rPr lang="ru-RU" sz="1800" dirty="0" err="1" smtClean="0"/>
              <a:t>діагностуванню</a:t>
            </a:r>
            <a:r>
              <a:rPr lang="ru-RU" sz="1800" dirty="0" smtClean="0"/>
              <a:t>; </a:t>
            </a:r>
            <a:endParaRPr lang="ru-RU" sz="1800" dirty="0" smtClean="0"/>
          </a:p>
          <a:p>
            <a:pPr algn="just"/>
            <a:r>
              <a:rPr lang="ru-RU" sz="1800" dirty="0" err="1" smtClean="0"/>
              <a:t>безмежності</a:t>
            </a:r>
            <a:r>
              <a:rPr lang="ru-RU" sz="1800" dirty="0" smtClean="0"/>
              <a:t> </a:t>
            </a:r>
            <a:r>
              <a:rPr lang="ru-RU" sz="1800" dirty="0" err="1" smtClean="0"/>
              <a:t>процесу</a:t>
            </a:r>
            <a:r>
              <a:rPr lang="ru-RU" sz="1800" dirty="0" smtClean="0"/>
              <a:t> </a:t>
            </a:r>
            <a:r>
              <a:rPr lang="ru-RU" sz="1800" dirty="0" err="1" smtClean="0"/>
              <a:t>пізнання</a:t>
            </a:r>
            <a:r>
              <a:rPr lang="ru-RU" sz="1800" dirty="0" smtClean="0"/>
              <a:t>; </a:t>
            </a:r>
            <a:r>
              <a:rPr lang="ru-RU" sz="1800" dirty="0" err="1" smtClean="0"/>
              <a:t>науковості</a:t>
            </a:r>
            <a:r>
              <a:rPr lang="ru-RU" sz="1800" dirty="0" smtClean="0"/>
              <a:t> та </a:t>
            </a:r>
            <a:r>
              <a:rPr lang="ru-RU" sz="1800" dirty="0" err="1" smtClean="0"/>
              <a:t>ін</a:t>
            </a:r>
            <a:r>
              <a:rPr lang="ru-RU" sz="1800" dirty="0" smtClean="0"/>
              <a:t>. </a:t>
            </a:r>
            <a:endParaRPr lang="en-US" sz="1800" dirty="0" smtClean="0"/>
          </a:p>
          <a:p>
            <a:pPr marL="541655" indent="-514350" algn="just">
              <a:buAutoNum type="arabicPeriod"/>
            </a:pPr>
            <a:endParaRPr lang="ru-RU" sz="1800" b="1" i="1"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9</a:t>
            </a:r>
            <a:r>
              <a:rPr lang="uk-UA" sz="2400" b="1" dirty="0" smtClean="0"/>
              <a:t>. Методи управління конфліктами</a:t>
            </a:r>
            <a:endParaRPr lang="ru-RU" sz="2400"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pPr algn="just"/>
            <a:r>
              <a:rPr lang="ru-RU" dirty="0" err="1" smtClean="0"/>
              <a:t>Всіх</a:t>
            </a:r>
            <a:r>
              <a:rPr lang="ru-RU" dirty="0" smtClean="0"/>
              <a:t> людей за </a:t>
            </a:r>
            <a:r>
              <a:rPr lang="ru-RU" dirty="0" err="1" smtClean="0"/>
              <a:t>схильністю</a:t>
            </a:r>
            <a:r>
              <a:rPr lang="ru-RU" dirty="0" smtClean="0"/>
              <a:t> до </a:t>
            </a:r>
            <a:r>
              <a:rPr lang="ru-RU" dirty="0" err="1" smtClean="0"/>
              <a:t>конфліктів</a:t>
            </a:r>
            <a:r>
              <a:rPr lang="ru-RU" dirty="0" smtClean="0"/>
              <a:t> </a:t>
            </a:r>
            <a:r>
              <a:rPr lang="ru-RU" dirty="0" err="1" smtClean="0"/>
              <a:t>можна</a:t>
            </a:r>
            <a:r>
              <a:rPr lang="ru-RU" dirty="0" smtClean="0"/>
              <a:t> </a:t>
            </a:r>
            <a:r>
              <a:rPr lang="ru-RU" dirty="0" err="1" smtClean="0"/>
              <a:t>поділити</a:t>
            </a:r>
            <a:r>
              <a:rPr lang="ru-RU" dirty="0" smtClean="0"/>
              <a:t> на три </a:t>
            </a:r>
            <a:r>
              <a:rPr lang="ru-RU" dirty="0" err="1" smtClean="0"/>
              <a:t>групи</a:t>
            </a:r>
            <a:r>
              <a:rPr lang="ru-RU" dirty="0" smtClean="0"/>
              <a:t>: </a:t>
            </a:r>
          </a:p>
          <a:p>
            <a:pPr algn="just"/>
            <a:endParaRPr lang="ru-RU" dirty="0" smtClean="0"/>
          </a:p>
          <a:p>
            <a:pPr algn="just"/>
            <a:r>
              <a:rPr lang="ru-RU" dirty="0" smtClean="0"/>
              <a:t>1 </a:t>
            </a:r>
            <a:r>
              <a:rPr lang="ru-RU" dirty="0" err="1" smtClean="0"/>
              <a:t>Стійкі</a:t>
            </a:r>
            <a:r>
              <a:rPr lang="ru-RU" dirty="0" smtClean="0"/>
              <a:t> до </a:t>
            </a:r>
            <a:r>
              <a:rPr lang="ru-RU" dirty="0" err="1" smtClean="0"/>
              <a:t>конфліктів</a:t>
            </a:r>
            <a:r>
              <a:rPr lang="ru-RU" dirty="0" smtClean="0"/>
              <a:t>. </a:t>
            </a:r>
          </a:p>
          <a:p>
            <a:pPr algn="just"/>
            <a:r>
              <a:rPr lang="ru-RU" dirty="0" smtClean="0"/>
              <a:t>2 </a:t>
            </a:r>
            <a:r>
              <a:rPr lang="ru-RU" dirty="0" err="1" smtClean="0"/>
              <a:t>Ті</a:t>
            </a:r>
            <a:r>
              <a:rPr lang="ru-RU" dirty="0" smtClean="0"/>
              <a:t>, </a:t>
            </a:r>
            <a:r>
              <a:rPr lang="ru-RU" dirty="0" err="1" smtClean="0"/>
              <a:t>хто</a:t>
            </a:r>
            <a:r>
              <a:rPr lang="ru-RU" dirty="0" smtClean="0"/>
              <a:t> </a:t>
            </a:r>
            <a:r>
              <a:rPr lang="ru-RU" dirty="0" err="1" smtClean="0"/>
              <a:t>утримуються</a:t>
            </a:r>
            <a:r>
              <a:rPr lang="ru-RU" dirty="0" smtClean="0"/>
              <a:t> </a:t>
            </a:r>
            <a:r>
              <a:rPr lang="ru-RU" dirty="0" err="1" smtClean="0"/>
              <a:t>від</a:t>
            </a:r>
            <a:r>
              <a:rPr lang="ru-RU" dirty="0" smtClean="0"/>
              <a:t> </a:t>
            </a:r>
            <a:r>
              <a:rPr lang="ru-RU" dirty="0" err="1" smtClean="0"/>
              <a:t>конфліктів</a:t>
            </a:r>
            <a:r>
              <a:rPr lang="ru-RU" dirty="0" smtClean="0"/>
              <a:t>. </a:t>
            </a:r>
          </a:p>
          <a:p>
            <a:pPr algn="just"/>
            <a:r>
              <a:rPr lang="ru-RU" dirty="0" smtClean="0"/>
              <a:t>3 </a:t>
            </a:r>
            <a:r>
              <a:rPr lang="ru-RU" dirty="0" err="1" smtClean="0"/>
              <a:t>Конфліктні</a:t>
            </a:r>
            <a:r>
              <a:rPr lang="ru-RU" dirty="0" smtClean="0"/>
              <a:t> люди. </a:t>
            </a:r>
          </a:p>
          <a:p>
            <a:pPr algn="just"/>
            <a:r>
              <a:rPr lang="ru-RU" dirty="0" err="1" smtClean="0"/>
              <a:t>Чисельність</a:t>
            </a:r>
            <a:r>
              <a:rPr lang="ru-RU" dirty="0" smtClean="0"/>
              <a:t> </a:t>
            </a:r>
            <a:r>
              <a:rPr lang="ru-RU" dirty="0" err="1" smtClean="0"/>
              <a:t>останньої</a:t>
            </a:r>
            <a:r>
              <a:rPr lang="ru-RU" dirty="0" smtClean="0"/>
              <a:t> </a:t>
            </a:r>
            <a:r>
              <a:rPr lang="ru-RU" dirty="0" err="1" smtClean="0"/>
              <a:t>групи</a:t>
            </a:r>
            <a:r>
              <a:rPr lang="ru-RU" dirty="0" smtClean="0"/>
              <a:t> </a:t>
            </a:r>
            <a:r>
              <a:rPr lang="ru-RU" dirty="0" err="1" smtClean="0"/>
              <a:t>складає</a:t>
            </a:r>
            <a:r>
              <a:rPr lang="ru-RU" dirty="0" smtClean="0"/>
              <a:t> </a:t>
            </a:r>
            <a:r>
              <a:rPr lang="ru-RU" dirty="0" err="1" smtClean="0"/>
              <a:t>близько</a:t>
            </a:r>
            <a:r>
              <a:rPr lang="ru-RU" dirty="0" smtClean="0"/>
              <a:t> 6-7 % </a:t>
            </a:r>
            <a:r>
              <a:rPr lang="ru-RU" dirty="0" err="1" smtClean="0"/>
              <a:t>від</a:t>
            </a:r>
            <a:r>
              <a:rPr lang="ru-RU" dirty="0" smtClean="0"/>
              <a:t> </a:t>
            </a:r>
            <a:r>
              <a:rPr lang="ru-RU" dirty="0" err="1" smtClean="0"/>
              <a:t>усього</a:t>
            </a:r>
            <a:r>
              <a:rPr lang="ru-RU" dirty="0" smtClean="0"/>
              <a:t> </a:t>
            </a:r>
            <a:r>
              <a:rPr lang="ru-RU" dirty="0" err="1" smtClean="0"/>
              <a:t>колективу</a:t>
            </a:r>
            <a:r>
              <a:rPr lang="ru-RU" dirty="0" smtClean="0"/>
              <a:t>. </a:t>
            </a:r>
            <a:r>
              <a:rPr lang="ru-RU" dirty="0" err="1" smtClean="0"/>
              <a:t>Щоб</a:t>
            </a:r>
            <a:r>
              <a:rPr lang="ru-RU" dirty="0" smtClean="0"/>
              <a:t> </a:t>
            </a:r>
            <a:r>
              <a:rPr lang="ru-RU" dirty="0" err="1" smtClean="0"/>
              <a:t>забезпечити</a:t>
            </a:r>
            <a:r>
              <a:rPr lang="ru-RU" dirty="0" smtClean="0"/>
              <a:t> в </a:t>
            </a:r>
            <a:r>
              <a:rPr lang="ru-RU" dirty="0" err="1" smtClean="0"/>
              <a:t>колективі</a:t>
            </a:r>
            <a:r>
              <a:rPr lang="ru-RU" dirty="0" smtClean="0"/>
              <a:t> </a:t>
            </a:r>
            <a:r>
              <a:rPr lang="ru-RU" dirty="0" err="1" smtClean="0"/>
              <a:t>сприятливий</a:t>
            </a:r>
            <a:r>
              <a:rPr lang="ru-RU" dirty="0" smtClean="0"/>
              <a:t> </a:t>
            </a:r>
            <a:r>
              <a:rPr lang="ru-RU" dirty="0" err="1" smtClean="0"/>
              <a:t>психологічний</a:t>
            </a:r>
            <a:r>
              <a:rPr lang="ru-RU" dirty="0" smtClean="0"/>
              <a:t> </a:t>
            </a:r>
            <a:r>
              <a:rPr lang="ru-RU" dirty="0" err="1" smtClean="0"/>
              <a:t>клімат</a:t>
            </a:r>
            <a:r>
              <a:rPr lang="ru-RU" dirty="0" smtClean="0"/>
              <a:t>, </a:t>
            </a:r>
            <a:r>
              <a:rPr lang="ru-RU" dirty="0" err="1" smtClean="0"/>
              <a:t>потрібно</a:t>
            </a:r>
            <a:r>
              <a:rPr lang="ru-RU" dirty="0" smtClean="0"/>
              <a:t> </a:t>
            </a:r>
            <a:r>
              <a:rPr lang="ru-RU" dirty="0" err="1" smtClean="0"/>
              <a:t>докладати</a:t>
            </a:r>
            <a:r>
              <a:rPr lang="ru-RU" dirty="0" smtClean="0"/>
              <a:t> великих </a:t>
            </a:r>
            <a:r>
              <a:rPr lang="ru-RU" dirty="0" err="1" smtClean="0"/>
              <a:t>зусиль</a:t>
            </a:r>
            <a:r>
              <a:rPr lang="ru-RU" dirty="0" smtClean="0"/>
              <a:t> </a:t>
            </a:r>
            <a:r>
              <a:rPr lang="ru-RU" dirty="0" err="1" smtClean="0"/>
              <a:t>лише</a:t>
            </a:r>
            <a:r>
              <a:rPr lang="ru-RU" dirty="0" smtClean="0"/>
              <a:t> до </a:t>
            </a:r>
            <a:r>
              <a:rPr lang="ru-RU" dirty="0" err="1" smtClean="0"/>
              <a:t>десятої</a:t>
            </a:r>
            <a:r>
              <a:rPr lang="ru-RU" dirty="0" smtClean="0"/>
              <a:t> </a:t>
            </a:r>
            <a:r>
              <a:rPr lang="ru-RU" dirty="0" err="1" smtClean="0"/>
              <a:t>частини</a:t>
            </a:r>
            <a:r>
              <a:rPr lang="ru-RU" dirty="0" smtClean="0"/>
              <a:t> персоналу. </a:t>
            </a:r>
            <a:r>
              <a:rPr lang="ru-RU" dirty="0" err="1" smtClean="0"/>
              <a:t>Адже</a:t>
            </a:r>
            <a:r>
              <a:rPr lang="ru-RU" dirty="0" smtClean="0"/>
              <a:t> 9/10 </a:t>
            </a:r>
            <a:r>
              <a:rPr lang="ru-RU" dirty="0" err="1" smtClean="0"/>
              <a:t>інших</a:t>
            </a:r>
            <a:r>
              <a:rPr lang="ru-RU" dirty="0" smtClean="0"/>
              <a:t> </a:t>
            </a:r>
            <a:r>
              <a:rPr lang="ru-RU" dirty="0" err="1" smtClean="0"/>
              <a:t>самі</a:t>
            </a:r>
            <a:r>
              <a:rPr lang="ru-RU" dirty="0" smtClean="0"/>
              <a:t> </a:t>
            </a:r>
            <a:r>
              <a:rPr lang="ru-RU" dirty="0" err="1" smtClean="0"/>
              <a:t>прагнуть</a:t>
            </a:r>
            <a:r>
              <a:rPr lang="ru-RU" dirty="0" smtClean="0"/>
              <a:t> до </a:t>
            </a:r>
            <a:r>
              <a:rPr lang="ru-RU" dirty="0" err="1" smtClean="0"/>
              <a:t>упорядкованості</a:t>
            </a:r>
            <a:r>
              <a:rPr lang="ru-RU" dirty="0" smtClean="0"/>
              <a:t>. </a:t>
            </a:r>
          </a:p>
          <a:p>
            <a:pPr algn="just"/>
            <a:endParaRPr lang="uk-UA" dirty="0" smtClean="0"/>
          </a:p>
          <a:p>
            <a:pPr algn="just"/>
            <a:r>
              <a:rPr lang="uk-UA" dirty="0" smtClean="0"/>
              <a:t>Під конфліктністю особистості розуміється її інтегральна властивість, що відображує частоту вступання в міжособистісні конфлікти. При високій конфліктності індивід стає постійним ініціатором напружених відносин з іншими незалежно від того, чи передують цьому проблемні ситуації. </a:t>
            </a:r>
          </a:p>
          <a:p>
            <a:pPr algn="just"/>
            <a:endParaRPr lang="uk-UA" dirty="0" smtClean="0"/>
          </a:p>
          <a:p>
            <a:pPr algn="just"/>
            <a:endParaRPr lang="ru-RU" dirty="0" smtClean="0"/>
          </a:p>
          <a:p>
            <a:pPr algn="just"/>
            <a:r>
              <a:rPr lang="uk-UA" dirty="0" smtClean="0"/>
              <a:t> </a:t>
            </a:r>
            <a:endParaRPr lang="ru-RU" dirty="0" smtClean="0"/>
          </a:p>
          <a:p>
            <a:pPr algn="just"/>
            <a:r>
              <a:rPr lang="uk-UA" dirty="0" smtClean="0"/>
              <a:t> </a:t>
            </a:r>
            <a:endParaRPr lang="ru-RU" dirty="0" smtClean="0"/>
          </a:p>
          <a:p>
            <a:pPr algn="just"/>
            <a:endParaRPr lang="ru-RU" dirty="0" smtClean="0"/>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9</a:t>
            </a:r>
            <a:r>
              <a:rPr lang="uk-UA" sz="2400" b="1" dirty="0" smtClean="0"/>
              <a:t>. Методи управління конфліктами</a:t>
            </a:r>
            <a:endParaRPr lang="ru-RU" sz="2400"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pPr algn="just"/>
            <a:r>
              <a:rPr lang="ru-RU" dirty="0" err="1" smtClean="0"/>
              <a:t>Велике</a:t>
            </a:r>
            <a:r>
              <a:rPr lang="ru-RU" dirty="0" smtClean="0"/>
              <a:t> </a:t>
            </a:r>
            <a:r>
              <a:rPr lang="ru-RU" dirty="0" err="1" smtClean="0"/>
              <a:t>значення</a:t>
            </a:r>
            <a:r>
              <a:rPr lang="ru-RU" dirty="0" smtClean="0"/>
              <a:t> у </a:t>
            </a:r>
            <a:r>
              <a:rPr lang="ru-RU" dirty="0" err="1" smtClean="0"/>
              <a:t>вирішенні</a:t>
            </a:r>
            <a:r>
              <a:rPr lang="ru-RU" dirty="0" smtClean="0"/>
              <a:t> </a:t>
            </a:r>
            <a:r>
              <a:rPr lang="ru-RU" dirty="0" err="1" smtClean="0"/>
              <a:t>конфліктних</a:t>
            </a:r>
            <a:r>
              <a:rPr lang="ru-RU" dirty="0" smtClean="0"/>
              <a:t> </a:t>
            </a:r>
            <a:r>
              <a:rPr lang="ru-RU" dirty="0" err="1" smtClean="0"/>
              <a:t>ситуацій</a:t>
            </a:r>
            <a:r>
              <a:rPr lang="ru-RU" dirty="0" smtClean="0"/>
              <a:t> </a:t>
            </a:r>
            <a:r>
              <a:rPr lang="ru-RU" dirty="0" err="1" smtClean="0"/>
              <a:t>має</a:t>
            </a:r>
            <a:r>
              <a:rPr lang="ru-RU" dirty="0" smtClean="0"/>
              <a:t> </a:t>
            </a:r>
            <a:r>
              <a:rPr lang="ru-RU" dirty="0" err="1" smtClean="0"/>
              <a:t>спілкування</a:t>
            </a:r>
            <a:r>
              <a:rPr lang="ru-RU" dirty="0" smtClean="0"/>
              <a:t> </a:t>
            </a:r>
            <a:r>
              <a:rPr lang="ru-RU" dirty="0" err="1" smtClean="0"/>
              <a:t>учасників</a:t>
            </a:r>
            <a:r>
              <a:rPr lang="ru-RU" dirty="0" smtClean="0"/>
              <a:t>, </a:t>
            </a:r>
            <a:r>
              <a:rPr lang="ru-RU" dirty="0" err="1" smtClean="0"/>
              <a:t>центральним</a:t>
            </a:r>
            <a:r>
              <a:rPr lang="ru-RU" dirty="0" smtClean="0"/>
              <a:t> моментом </a:t>
            </a:r>
            <a:r>
              <a:rPr lang="ru-RU" dirty="0" err="1" smtClean="0"/>
              <a:t>якого</a:t>
            </a:r>
            <a:r>
              <a:rPr lang="ru-RU" dirty="0" smtClean="0"/>
              <a:t> </a:t>
            </a:r>
            <a:r>
              <a:rPr lang="ru-RU" dirty="0" err="1" smtClean="0"/>
              <a:t>є</a:t>
            </a:r>
            <a:r>
              <a:rPr lang="ru-RU" dirty="0" smtClean="0"/>
              <a:t> переговори. </a:t>
            </a:r>
            <a:r>
              <a:rPr lang="ru-RU" dirty="0" err="1" smtClean="0"/>
              <a:t>Припускаючи</a:t>
            </a:r>
            <a:r>
              <a:rPr lang="ru-RU" dirty="0" smtClean="0"/>
              <a:t> провести </a:t>
            </a:r>
            <a:r>
              <a:rPr lang="ru-RU" dirty="0" err="1" smtClean="0"/>
              <a:t>бесіду</a:t>
            </a:r>
            <a:r>
              <a:rPr lang="ru-RU" dirty="0" smtClean="0"/>
              <a:t> </a:t>
            </a:r>
            <a:r>
              <a:rPr lang="ru-RU" dirty="0" err="1" smtClean="0"/>
              <a:t>зі</a:t>
            </a:r>
            <a:r>
              <a:rPr lang="ru-RU" dirty="0" smtClean="0"/>
              <a:t> </a:t>
            </a:r>
            <a:r>
              <a:rPr lang="ru-RU" dirty="0" err="1" smtClean="0"/>
              <a:t>своїм</a:t>
            </a:r>
            <a:r>
              <a:rPr lang="ru-RU" dirty="0" smtClean="0"/>
              <a:t> </a:t>
            </a:r>
            <a:r>
              <a:rPr lang="ru-RU" dirty="0" err="1" smtClean="0"/>
              <a:t>опонентом</a:t>
            </a:r>
            <a:r>
              <a:rPr lang="ru-RU" dirty="0" smtClean="0"/>
              <a:t>, </a:t>
            </a:r>
            <a:r>
              <a:rPr lang="ru-RU" dirty="0" err="1" smtClean="0"/>
              <a:t>керівник</a:t>
            </a:r>
            <a:r>
              <a:rPr lang="ru-RU" dirty="0" smtClean="0"/>
              <a:t> повинен </a:t>
            </a:r>
            <a:r>
              <a:rPr lang="ru-RU" dirty="0" err="1" smtClean="0"/>
              <a:t>попередньо</a:t>
            </a:r>
            <a:r>
              <a:rPr lang="ru-RU" dirty="0" smtClean="0"/>
              <a:t>, по </a:t>
            </a:r>
            <a:r>
              <a:rPr lang="ru-RU" dirty="0" err="1" smtClean="0"/>
              <a:t>можливості</a:t>
            </a:r>
            <a:r>
              <a:rPr lang="ru-RU" dirty="0" smtClean="0"/>
              <a:t> </a:t>
            </a:r>
            <a:r>
              <a:rPr lang="ru-RU" dirty="0" err="1" smtClean="0"/>
              <a:t>повно</a:t>
            </a:r>
            <a:r>
              <a:rPr lang="ru-RU" dirty="0" smtClean="0"/>
              <a:t> </a:t>
            </a:r>
            <a:r>
              <a:rPr lang="ru-RU" dirty="0" err="1" smtClean="0"/>
              <a:t>проаналізувати</a:t>
            </a:r>
            <a:r>
              <a:rPr lang="ru-RU" dirty="0" smtClean="0"/>
              <a:t> </a:t>
            </a:r>
            <a:r>
              <a:rPr lang="ru-RU" dirty="0" err="1" smtClean="0"/>
              <a:t>сформовану</a:t>
            </a:r>
            <a:r>
              <a:rPr lang="ru-RU" dirty="0" smtClean="0"/>
              <a:t> </a:t>
            </a:r>
            <a:r>
              <a:rPr lang="ru-RU" dirty="0" err="1" smtClean="0"/>
              <a:t>ситуацію</a:t>
            </a:r>
            <a:r>
              <a:rPr lang="ru-RU" dirty="0" smtClean="0"/>
              <a:t>. </a:t>
            </a:r>
          </a:p>
          <a:p>
            <a:pPr algn="just"/>
            <a:endParaRPr lang="uk-UA" dirty="0" smtClean="0"/>
          </a:p>
          <a:p>
            <a:pPr algn="just"/>
            <a:r>
              <a:rPr lang="uk-UA" b="1" dirty="0" smtClean="0"/>
              <a:t>Завдання керівника з вирішення конфлікту: </a:t>
            </a:r>
            <a:endParaRPr lang="ru-RU" b="1" dirty="0" smtClean="0"/>
          </a:p>
          <a:p>
            <a:pPr algn="just"/>
            <a:r>
              <a:rPr lang="uk-UA" dirty="0" smtClean="0"/>
              <a:t>1) з'ясувати причину конфлікту; </a:t>
            </a:r>
            <a:endParaRPr lang="ru-RU" dirty="0" smtClean="0"/>
          </a:p>
          <a:p>
            <a:pPr algn="just"/>
            <a:r>
              <a:rPr lang="uk-UA" dirty="0" smtClean="0"/>
              <a:t>2) визначити цілі опонента; </a:t>
            </a:r>
            <a:endParaRPr lang="ru-RU" dirty="0" smtClean="0"/>
          </a:p>
          <a:p>
            <a:pPr algn="just"/>
            <a:r>
              <a:rPr lang="uk-UA" dirty="0" smtClean="0"/>
              <a:t>3) намітити сфери зближення точок зору з опонентом; </a:t>
            </a:r>
            <a:endParaRPr lang="ru-RU" dirty="0" smtClean="0"/>
          </a:p>
          <a:p>
            <a:pPr algn="just"/>
            <a:r>
              <a:rPr lang="uk-UA" dirty="0" smtClean="0"/>
              <a:t>4) уточнити поведінкові особливості опонента, причину конфлікту. </a:t>
            </a:r>
          </a:p>
          <a:p>
            <a:pPr algn="just"/>
            <a:endParaRPr lang="ru-RU" dirty="0" smtClean="0"/>
          </a:p>
          <a:p>
            <a:pPr algn="just"/>
            <a:r>
              <a:rPr lang="uk-UA" dirty="0" smtClean="0"/>
              <a:t> </a:t>
            </a:r>
            <a:endParaRPr lang="ru-RU" dirty="0" smtClean="0"/>
          </a:p>
          <a:p>
            <a:pPr algn="just"/>
            <a:r>
              <a:rPr lang="uk-UA" dirty="0" smtClean="0"/>
              <a:t> </a:t>
            </a:r>
            <a:endParaRPr lang="ru-RU" dirty="0" smtClean="0"/>
          </a:p>
          <a:p>
            <a:pPr algn="just"/>
            <a:endParaRPr lang="ru-RU" dirty="0" smtClean="0"/>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9</a:t>
            </a:r>
            <a:r>
              <a:rPr lang="uk-UA" sz="2400" b="1" dirty="0" smtClean="0"/>
              <a:t>. Методи управління конфліктами</a:t>
            </a:r>
            <a:endParaRPr lang="ru-RU" sz="2400"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fontScale="92500" lnSpcReduction="20000"/>
          </a:bodyPr>
          <a:lstStyle/>
          <a:p>
            <a:r>
              <a:rPr lang="ru-RU" b="1" dirty="0" err="1" smtClean="0"/>
              <a:t>Вважається</a:t>
            </a:r>
            <a:r>
              <a:rPr lang="ru-RU" b="1" dirty="0" smtClean="0"/>
              <a:t>, </a:t>
            </a:r>
            <a:r>
              <a:rPr lang="ru-RU" b="1" dirty="0" err="1" smtClean="0"/>
              <a:t>що</a:t>
            </a:r>
            <a:r>
              <a:rPr lang="ru-RU" b="1" dirty="0" smtClean="0"/>
              <a:t> </a:t>
            </a:r>
            <a:r>
              <a:rPr lang="ru-RU" b="1" dirty="0" err="1" smtClean="0"/>
              <a:t>конструктивне</a:t>
            </a:r>
            <a:r>
              <a:rPr lang="ru-RU" b="1" dirty="0" smtClean="0"/>
              <a:t> </a:t>
            </a:r>
            <a:r>
              <a:rPr lang="ru-RU" b="1" dirty="0" err="1" smtClean="0"/>
              <a:t>вирішення</a:t>
            </a:r>
            <a:r>
              <a:rPr lang="ru-RU" b="1" dirty="0" smtClean="0"/>
              <a:t> </a:t>
            </a:r>
            <a:r>
              <a:rPr lang="ru-RU" b="1" dirty="0" err="1" smtClean="0"/>
              <a:t>конфлікту</a:t>
            </a:r>
            <a:r>
              <a:rPr lang="ru-RU" b="1" dirty="0" smtClean="0"/>
              <a:t> </a:t>
            </a:r>
            <a:r>
              <a:rPr lang="ru-RU" b="1" dirty="0" err="1" smtClean="0"/>
              <a:t>залежить</a:t>
            </a:r>
            <a:r>
              <a:rPr lang="ru-RU" b="1" dirty="0" smtClean="0"/>
              <a:t> </a:t>
            </a:r>
            <a:r>
              <a:rPr lang="ru-RU" b="1" dirty="0" err="1" smtClean="0"/>
              <a:t>від</a:t>
            </a:r>
            <a:r>
              <a:rPr lang="ru-RU" b="1" dirty="0" smtClean="0"/>
              <a:t> таких </a:t>
            </a:r>
            <a:r>
              <a:rPr lang="ru-RU" b="1" dirty="0" err="1" smtClean="0"/>
              <a:t>факторів</a:t>
            </a:r>
            <a:r>
              <a:rPr lang="ru-RU" b="1" dirty="0" smtClean="0"/>
              <a:t>: </a:t>
            </a:r>
          </a:p>
          <a:p>
            <a:pPr algn="just"/>
            <a:r>
              <a:rPr lang="uk-UA" dirty="0" smtClean="0"/>
              <a:t>– адекватність сприйняття конфлікту, тобто досить точне, не перекручене особистими пристрастями оцінювання вчинків, намірів як супротивника, так і своїх власних; </a:t>
            </a:r>
            <a:endParaRPr lang="ru-RU" dirty="0" smtClean="0"/>
          </a:p>
          <a:p>
            <a:pPr algn="just"/>
            <a:r>
              <a:rPr lang="uk-UA" dirty="0" smtClean="0"/>
              <a:t>– відкритість й ефективність спілкування, готовність до всебічного обговорення проблем, коли учасники чесно висловлюють своє розуміння того, що відбувається, і шляхи виходу з конфліктної ситуації; </a:t>
            </a:r>
            <a:endParaRPr lang="ru-RU" dirty="0" smtClean="0"/>
          </a:p>
          <a:p>
            <a:r>
              <a:rPr lang="uk-UA" dirty="0" smtClean="0"/>
              <a:t>– створення атмосфери взаємної довіри й співробітництва. </a:t>
            </a:r>
            <a:endParaRPr lang="ru-RU" dirty="0" smtClean="0"/>
          </a:p>
          <a:p>
            <a:endParaRPr lang="ru-RU" dirty="0" smtClean="0"/>
          </a:p>
          <a:p>
            <a:r>
              <a:rPr lang="ru-RU" b="1" dirty="0" err="1" smtClean="0"/>
              <a:t>Процес</a:t>
            </a:r>
            <a:r>
              <a:rPr lang="ru-RU" b="1" dirty="0" smtClean="0"/>
              <a:t> </a:t>
            </a:r>
            <a:r>
              <a:rPr lang="ru-RU" b="1" dirty="0" err="1" smtClean="0"/>
              <a:t>вирішення</a:t>
            </a:r>
            <a:r>
              <a:rPr lang="ru-RU" b="1" dirty="0" smtClean="0"/>
              <a:t> </a:t>
            </a:r>
            <a:r>
              <a:rPr lang="ru-RU" b="1" dirty="0" err="1" smtClean="0"/>
              <a:t>будь-якого</a:t>
            </a:r>
            <a:r>
              <a:rPr lang="ru-RU" b="1" dirty="0" smtClean="0"/>
              <a:t> </a:t>
            </a:r>
            <a:r>
              <a:rPr lang="ru-RU" b="1" dirty="0" err="1" smtClean="0"/>
              <a:t>конфлікту</a:t>
            </a:r>
            <a:r>
              <a:rPr lang="ru-RU" b="1" dirty="0" smtClean="0"/>
              <a:t> </a:t>
            </a:r>
            <a:r>
              <a:rPr lang="ru-RU" b="1" dirty="0" err="1" smtClean="0"/>
              <a:t>складається</a:t>
            </a:r>
            <a:r>
              <a:rPr lang="ru-RU" b="1" dirty="0" smtClean="0"/>
              <a:t> </a:t>
            </a:r>
            <a:r>
              <a:rPr lang="ru-RU" b="1" dirty="0" err="1" smtClean="0"/>
              <a:t>з</a:t>
            </a:r>
            <a:r>
              <a:rPr lang="ru-RU" b="1" dirty="0" smtClean="0"/>
              <a:t> </a:t>
            </a:r>
            <a:r>
              <a:rPr lang="ru-RU" b="1" dirty="0" err="1" smtClean="0"/>
              <a:t>трьох</a:t>
            </a:r>
            <a:r>
              <a:rPr lang="ru-RU" b="1" dirty="0" smtClean="0"/>
              <a:t> </a:t>
            </a:r>
            <a:r>
              <a:rPr lang="ru-RU" b="1" dirty="0" err="1" smtClean="0"/>
              <a:t>етапів</a:t>
            </a:r>
            <a:r>
              <a:rPr lang="ru-RU" b="1" dirty="0" smtClean="0"/>
              <a:t>: </a:t>
            </a:r>
          </a:p>
          <a:p>
            <a:r>
              <a:rPr lang="ru-RU" dirty="0" smtClean="0"/>
              <a:t>1 </a:t>
            </a:r>
            <a:r>
              <a:rPr lang="ru-RU" dirty="0" err="1" smtClean="0"/>
              <a:t>Підготовчий</a:t>
            </a:r>
            <a:r>
              <a:rPr lang="ru-RU" dirty="0" smtClean="0"/>
              <a:t> – </a:t>
            </a:r>
            <a:r>
              <a:rPr lang="ru-RU" dirty="0" err="1" smtClean="0"/>
              <a:t>це</a:t>
            </a:r>
            <a:r>
              <a:rPr lang="ru-RU" dirty="0" smtClean="0"/>
              <a:t> </a:t>
            </a:r>
            <a:r>
              <a:rPr lang="ru-RU" dirty="0" err="1" smtClean="0"/>
              <a:t>діагностика</a:t>
            </a:r>
            <a:r>
              <a:rPr lang="ru-RU" dirty="0" smtClean="0"/>
              <a:t> </a:t>
            </a:r>
            <a:r>
              <a:rPr lang="ru-RU" dirty="0" err="1" smtClean="0"/>
              <a:t>конфлікту</a:t>
            </a:r>
            <a:r>
              <a:rPr lang="ru-RU" dirty="0" smtClean="0"/>
              <a:t>. </a:t>
            </a:r>
          </a:p>
          <a:p>
            <a:r>
              <a:rPr lang="ru-RU" dirty="0" smtClean="0"/>
              <a:t>2 </a:t>
            </a:r>
            <a:r>
              <a:rPr lang="ru-RU" dirty="0" err="1" smtClean="0"/>
              <a:t>Розроблення</a:t>
            </a:r>
            <a:r>
              <a:rPr lang="ru-RU" dirty="0" smtClean="0"/>
              <a:t> </a:t>
            </a:r>
            <a:r>
              <a:rPr lang="ru-RU" dirty="0" err="1" smtClean="0"/>
              <a:t>стратегії</a:t>
            </a:r>
            <a:r>
              <a:rPr lang="ru-RU" dirty="0" smtClean="0"/>
              <a:t> </a:t>
            </a:r>
            <a:r>
              <a:rPr lang="ru-RU" dirty="0" err="1" smtClean="0"/>
              <a:t>вирішення</a:t>
            </a:r>
            <a:r>
              <a:rPr lang="ru-RU" dirty="0" smtClean="0"/>
              <a:t> </a:t>
            </a:r>
            <a:r>
              <a:rPr lang="ru-RU" dirty="0" err="1" smtClean="0"/>
              <a:t>й</a:t>
            </a:r>
            <a:r>
              <a:rPr lang="ru-RU" dirty="0" smtClean="0"/>
              <a:t> </a:t>
            </a:r>
            <a:r>
              <a:rPr lang="ru-RU" dirty="0" err="1" smtClean="0"/>
              <a:t>технології</a:t>
            </a:r>
            <a:r>
              <a:rPr lang="ru-RU" dirty="0" smtClean="0"/>
              <a:t>. </a:t>
            </a:r>
          </a:p>
          <a:p>
            <a:r>
              <a:rPr lang="ru-RU" dirty="0" smtClean="0"/>
              <a:t>3 </a:t>
            </a:r>
            <a:r>
              <a:rPr lang="ru-RU" dirty="0" err="1" smtClean="0"/>
              <a:t>Реалізація</a:t>
            </a:r>
            <a:r>
              <a:rPr lang="ru-RU" dirty="0" smtClean="0"/>
              <a:t> комплексу </a:t>
            </a:r>
            <a:r>
              <a:rPr lang="ru-RU" dirty="0" err="1" smtClean="0"/>
              <a:t>методів</a:t>
            </a:r>
            <a:r>
              <a:rPr lang="ru-RU" dirty="0" smtClean="0"/>
              <a:t> </a:t>
            </a:r>
            <a:r>
              <a:rPr lang="ru-RU" dirty="0" err="1" smtClean="0"/>
              <a:t>і</a:t>
            </a:r>
            <a:r>
              <a:rPr lang="ru-RU" dirty="0" smtClean="0"/>
              <a:t> </a:t>
            </a:r>
            <a:r>
              <a:rPr lang="ru-RU" dirty="0" err="1" smtClean="0"/>
              <a:t>засобів</a:t>
            </a:r>
            <a:r>
              <a:rPr lang="ru-RU" dirty="0" smtClean="0"/>
              <a:t>. </a:t>
            </a:r>
          </a:p>
          <a:p>
            <a:endParaRPr lang="uk-UA" dirty="0" smtClean="0"/>
          </a:p>
          <a:p>
            <a:r>
              <a:rPr lang="uk-UA" b="1" dirty="0" smtClean="0"/>
              <a:t>Діагностика конфлікту включає: </a:t>
            </a:r>
            <a:endParaRPr lang="ru-RU" b="1" dirty="0" smtClean="0"/>
          </a:p>
          <a:p>
            <a:r>
              <a:rPr lang="uk-UA" dirty="0" smtClean="0"/>
              <a:t>– опис видимих проявів конфлікту; </a:t>
            </a:r>
            <a:endParaRPr lang="ru-RU" dirty="0" smtClean="0"/>
          </a:p>
          <a:p>
            <a:r>
              <a:rPr lang="uk-UA" dirty="0" smtClean="0"/>
              <a:t>– визначення рівня розвитку конфлікту; </a:t>
            </a:r>
            <a:endParaRPr lang="ru-RU" dirty="0" smtClean="0"/>
          </a:p>
          <a:p>
            <a:r>
              <a:rPr lang="uk-UA" dirty="0" smtClean="0"/>
              <a:t>– виявлення причин конфлікту і його природи; </a:t>
            </a:r>
            <a:endParaRPr lang="ru-RU" dirty="0" smtClean="0"/>
          </a:p>
          <a:p>
            <a:r>
              <a:rPr lang="uk-UA" dirty="0" smtClean="0"/>
              <a:t>– вимірювання інтенсивності; </a:t>
            </a:r>
            <a:endParaRPr lang="ru-RU" dirty="0" smtClean="0"/>
          </a:p>
          <a:p>
            <a:r>
              <a:rPr lang="uk-UA" dirty="0" smtClean="0"/>
              <a:t>– визначення сфери поширеності. </a:t>
            </a:r>
            <a:endParaRPr lang="ru-RU" dirty="0" smtClean="0"/>
          </a:p>
          <a:p>
            <a:pPr algn="just"/>
            <a:endParaRPr lang="ru-RU" dirty="0" smtClean="0"/>
          </a:p>
          <a:p>
            <a:pPr algn="just"/>
            <a:r>
              <a:rPr lang="uk-UA" dirty="0" smtClean="0"/>
              <a:t> </a:t>
            </a:r>
            <a:endParaRPr lang="ru-RU" dirty="0" smtClean="0"/>
          </a:p>
          <a:p>
            <a:pPr algn="just"/>
            <a:r>
              <a:rPr lang="uk-UA" dirty="0" smtClean="0"/>
              <a:t> </a:t>
            </a:r>
            <a:endParaRPr lang="ru-RU" dirty="0" smtClean="0"/>
          </a:p>
          <a:p>
            <a:pPr algn="just"/>
            <a:endParaRPr lang="ru-RU" dirty="0" smtClean="0"/>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9</a:t>
            </a:r>
            <a:r>
              <a:rPr lang="uk-UA" sz="2400" b="1" dirty="0" smtClean="0"/>
              <a:t>. Методи управління конфліктами</a:t>
            </a:r>
            <a:endParaRPr lang="ru-RU" sz="2400"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547664" y="836712"/>
            <a:ext cx="7406640" cy="5400600"/>
          </a:xfrm>
          <a:prstGeom prst="rect">
            <a:avLst/>
          </a:prstGeom>
        </p:spPr>
        <p:txBody>
          <a:bodyPr tIns="0">
            <a:normAutofit fontScale="92500" lnSpcReduction="10000"/>
          </a:bodyPr>
          <a:lstStyle/>
          <a:p>
            <a:r>
              <a:rPr lang="uk-UA" b="1" dirty="0" smtClean="0"/>
              <a:t>Всі методи </a:t>
            </a:r>
            <a:r>
              <a:rPr lang="uk-UA" b="1" smtClean="0"/>
              <a:t>управління конфліктом </a:t>
            </a:r>
            <a:r>
              <a:rPr lang="uk-UA" b="1" dirty="0" smtClean="0"/>
              <a:t>поділяються на дві групи:</a:t>
            </a:r>
            <a:endParaRPr lang="ru-RU" b="1" dirty="0" smtClean="0"/>
          </a:p>
          <a:p>
            <a:r>
              <a:rPr lang="uk-UA" dirty="0" smtClean="0"/>
              <a:t>1 Негативні, що включають у себе всі види боротьби, що переслідують мету перемогти одній стороні іншу; </a:t>
            </a:r>
            <a:endParaRPr lang="ru-RU" dirty="0" smtClean="0"/>
          </a:p>
          <a:p>
            <a:r>
              <a:rPr lang="uk-UA" dirty="0" smtClean="0"/>
              <a:t>2 Позитивні. </a:t>
            </a:r>
            <a:endParaRPr lang="ru-RU" dirty="0" smtClean="0"/>
          </a:p>
          <a:p>
            <a:endParaRPr lang="ru-RU" dirty="0" smtClean="0"/>
          </a:p>
          <a:p>
            <a:pPr algn="just"/>
            <a:r>
              <a:rPr lang="ru-RU" dirty="0" smtClean="0"/>
              <a:t>При </a:t>
            </a:r>
            <a:r>
              <a:rPr lang="ru-RU" dirty="0" err="1" smtClean="0"/>
              <a:t>використанні</a:t>
            </a:r>
            <a:r>
              <a:rPr lang="ru-RU" dirty="0" smtClean="0"/>
              <a:t> </a:t>
            </a:r>
            <a:r>
              <a:rPr lang="ru-RU" dirty="0" err="1" smtClean="0"/>
              <a:t>їх</a:t>
            </a:r>
            <a:r>
              <a:rPr lang="ru-RU" dirty="0" smtClean="0"/>
              <a:t> </a:t>
            </a:r>
            <a:r>
              <a:rPr lang="ru-RU" dirty="0" err="1" smtClean="0"/>
              <a:t>передбачається</a:t>
            </a:r>
            <a:r>
              <a:rPr lang="ru-RU" dirty="0" smtClean="0"/>
              <a:t> </a:t>
            </a:r>
            <a:r>
              <a:rPr lang="ru-RU" dirty="0" err="1" smtClean="0"/>
              <a:t>збереження</a:t>
            </a:r>
            <a:r>
              <a:rPr lang="ru-RU" dirty="0" smtClean="0"/>
              <a:t> </a:t>
            </a:r>
            <a:r>
              <a:rPr lang="ru-RU" dirty="0" err="1" smtClean="0"/>
              <a:t>основи</a:t>
            </a:r>
            <a:r>
              <a:rPr lang="ru-RU" dirty="0" smtClean="0"/>
              <a:t> </a:t>
            </a:r>
            <a:r>
              <a:rPr lang="ru-RU" dirty="0" err="1" smtClean="0"/>
              <a:t>взаємозв'язку</a:t>
            </a:r>
            <a:r>
              <a:rPr lang="ru-RU" dirty="0" smtClean="0"/>
              <a:t> </a:t>
            </a:r>
            <a:r>
              <a:rPr lang="ru-RU" dirty="0" err="1" smtClean="0"/>
              <a:t>між</a:t>
            </a:r>
            <a:r>
              <a:rPr lang="ru-RU" dirty="0" smtClean="0"/>
              <a:t> </a:t>
            </a:r>
            <a:r>
              <a:rPr lang="ru-RU" dirty="0" err="1" smtClean="0"/>
              <a:t>суб'єктами</a:t>
            </a:r>
            <a:r>
              <a:rPr lang="ru-RU" dirty="0" smtClean="0"/>
              <a:t> </a:t>
            </a:r>
            <a:r>
              <a:rPr lang="ru-RU" dirty="0" err="1" smtClean="0"/>
              <a:t>конфлікту</a:t>
            </a:r>
            <a:r>
              <a:rPr lang="ru-RU" dirty="0" smtClean="0"/>
              <a:t>. </a:t>
            </a:r>
            <a:r>
              <a:rPr lang="ru-RU" dirty="0" err="1" smtClean="0"/>
              <a:t>Це</a:t>
            </a:r>
            <a:r>
              <a:rPr lang="ru-RU" dirty="0" smtClean="0"/>
              <a:t> – </a:t>
            </a:r>
            <a:r>
              <a:rPr lang="ru-RU" dirty="0" err="1" smtClean="0"/>
              <a:t>різноманітні</a:t>
            </a:r>
            <a:r>
              <a:rPr lang="ru-RU" dirty="0" smtClean="0"/>
              <a:t> </a:t>
            </a:r>
            <a:r>
              <a:rPr lang="ru-RU" dirty="0" err="1" smtClean="0"/>
              <a:t>види</a:t>
            </a:r>
            <a:r>
              <a:rPr lang="ru-RU" dirty="0" smtClean="0"/>
              <a:t> </a:t>
            </a:r>
            <a:r>
              <a:rPr lang="ru-RU" dirty="0" err="1" smtClean="0"/>
              <a:t>переговорів</a:t>
            </a:r>
            <a:r>
              <a:rPr lang="ru-RU" dirty="0" smtClean="0"/>
              <a:t> </a:t>
            </a:r>
            <a:r>
              <a:rPr lang="ru-RU" dirty="0" err="1" smtClean="0"/>
              <a:t>і</a:t>
            </a:r>
            <a:r>
              <a:rPr lang="ru-RU" dirty="0" smtClean="0"/>
              <a:t> конструктивного </a:t>
            </a:r>
            <a:r>
              <a:rPr lang="ru-RU" dirty="0" err="1" smtClean="0"/>
              <a:t>суперництва</a:t>
            </a:r>
            <a:r>
              <a:rPr lang="ru-RU" dirty="0" smtClean="0"/>
              <a:t>. </a:t>
            </a:r>
            <a:r>
              <a:rPr lang="ru-RU" dirty="0" err="1" smtClean="0"/>
              <a:t>Різниця</a:t>
            </a:r>
            <a:r>
              <a:rPr lang="ru-RU" dirty="0" smtClean="0"/>
              <a:t> </a:t>
            </a:r>
            <a:r>
              <a:rPr lang="ru-RU" dirty="0" err="1" smtClean="0"/>
              <a:t>негативних</a:t>
            </a:r>
            <a:r>
              <a:rPr lang="ru-RU" dirty="0" smtClean="0"/>
              <a:t> </a:t>
            </a:r>
            <a:r>
              <a:rPr lang="ru-RU" dirty="0" err="1" smtClean="0"/>
              <a:t>і</a:t>
            </a:r>
            <a:r>
              <a:rPr lang="ru-RU" dirty="0" smtClean="0"/>
              <a:t> </a:t>
            </a:r>
            <a:r>
              <a:rPr lang="ru-RU" dirty="0" err="1" smtClean="0"/>
              <a:t>позитивних</a:t>
            </a:r>
            <a:r>
              <a:rPr lang="ru-RU" dirty="0" smtClean="0"/>
              <a:t> </a:t>
            </a:r>
            <a:r>
              <a:rPr lang="ru-RU" dirty="0" err="1" smtClean="0"/>
              <a:t>методів</a:t>
            </a:r>
            <a:r>
              <a:rPr lang="ru-RU" dirty="0" smtClean="0"/>
              <a:t> </a:t>
            </a:r>
            <a:r>
              <a:rPr lang="ru-RU" dirty="0" err="1" smtClean="0"/>
              <a:t>є</a:t>
            </a:r>
            <a:r>
              <a:rPr lang="ru-RU" dirty="0" smtClean="0"/>
              <a:t> </a:t>
            </a:r>
            <a:r>
              <a:rPr lang="ru-RU" dirty="0" err="1" smtClean="0"/>
              <a:t>умовною</a:t>
            </a:r>
            <a:r>
              <a:rPr lang="ru-RU" dirty="0" smtClean="0"/>
              <a:t>. </a:t>
            </a:r>
          </a:p>
          <a:p>
            <a:pPr algn="just"/>
            <a:endParaRPr lang="ru-RU" dirty="0" smtClean="0"/>
          </a:p>
          <a:p>
            <a:pPr algn="just"/>
            <a:r>
              <a:rPr lang="ru-RU" dirty="0" err="1" smtClean="0"/>
              <a:t>Ці</a:t>
            </a:r>
            <a:r>
              <a:rPr lang="ru-RU" dirty="0" smtClean="0"/>
              <a:t> </a:t>
            </a:r>
            <a:r>
              <a:rPr lang="ru-RU" dirty="0" err="1" smtClean="0"/>
              <a:t>методи</a:t>
            </a:r>
            <a:r>
              <a:rPr lang="ru-RU" dirty="0" smtClean="0"/>
              <a:t> </a:t>
            </a:r>
            <a:r>
              <a:rPr lang="ru-RU" dirty="0" err="1" smtClean="0"/>
              <a:t>нерідко</a:t>
            </a:r>
            <a:r>
              <a:rPr lang="ru-RU" dirty="0" smtClean="0"/>
              <a:t> </a:t>
            </a:r>
            <a:r>
              <a:rPr lang="ru-RU" dirty="0" err="1" smtClean="0"/>
              <a:t>доповнюють</a:t>
            </a:r>
            <a:r>
              <a:rPr lang="ru-RU" dirty="0" smtClean="0"/>
              <a:t> один одного. </a:t>
            </a:r>
            <a:r>
              <a:rPr lang="ru-RU" dirty="0" err="1" smtClean="0"/>
              <a:t>Їм</a:t>
            </a:r>
            <a:r>
              <a:rPr lang="ru-RU" dirty="0" smtClean="0"/>
              <a:t> </a:t>
            </a:r>
            <a:r>
              <a:rPr lang="ru-RU" dirty="0" err="1" smtClean="0"/>
              <a:t>властиві</a:t>
            </a:r>
            <a:r>
              <a:rPr lang="ru-RU" dirty="0" smtClean="0"/>
              <a:t> </a:t>
            </a:r>
            <a:r>
              <a:rPr lang="ru-RU" dirty="0" err="1" smtClean="0"/>
              <a:t>деякі</a:t>
            </a:r>
            <a:r>
              <a:rPr lang="ru-RU" dirty="0" smtClean="0"/>
              <a:t> </a:t>
            </a:r>
            <a:r>
              <a:rPr lang="ru-RU" dirty="0" err="1" smtClean="0"/>
              <a:t>загальні</a:t>
            </a:r>
            <a:r>
              <a:rPr lang="ru-RU" dirty="0" smtClean="0"/>
              <a:t> </a:t>
            </a:r>
            <a:r>
              <a:rPr lang="ru-RU" dirty="0" err="1" smtClean="0"/>
              <a:t>ознаки</a:t>
            </a:r>
            <a:r>
              <a:rPr lang="ru-RU" dirty="0" smtClean="0"/>
              <a:t>, тому </a:t>
            </a:r>
            <a:r>
              <a:rPr lang="ru-RU" dirty="0" err="1" smtClean="0"/>
              <a:t>що</a:t>
            </a:r>
            <a:r>
              <a:rPr lang="ru-RU" dirty="0" smtClean="0"/>
              <a:t> </a:t>
            </a:r>
            <a:r>
              <a:rPr lang="ru-RU" dirty="0" err="1" smtClean="0"/>
              <a:t>будь-яка</a:t>
            </a:r>
            <a:r>
              <a:rPr lang="ru-RU" dirty="0" smtClean="0"/>
              <a:t> </a:t>
            </a:r>
            <a:r>
              <a:rPr lang="ru-RU" dirty="0" err="1" smtClean="0"/>
              <a:t>боротьба</a:t>
            </a:r>
            <a:r>
              <a:rPr lang="ru-RU" dirty="0" smtClean="0"/>
              <a:t> – </a:t>
            </a:r>
            <a:r>
              <a:rPr lang="ru-RU" dirty="0" err="1" smtClean="0"/>
              <a:t>це</a:t>
            </a:r>
            <a:r>
              <a:rPr lang="ru-RU" dirty="0" smtClean="0"/>
              <a:t> </a:t>
            </a:r>
            <a:r>
              <a:rPr lang="ru-RU" dirty="0" err="1" smtClean="0"/>
              <a:t>дія</a:t>
            </a:r>
            <a:r>
              <a:rPr lang="ru-RU" dirty="0" smtClean="0"/>
              <a:t> за </a:t>
            </a:r>
            <a:r>
              <a:rPr lang="ru-RU" dirty="0" err="1" smtClean="0"/>
              <a:t>участю</a:t>
            </a:r>
            <a:r>
              <a:rPr lang="ru-RU" dirty="0" smtClean="0"/>
              <a:t> </a:t>
            </a:r>
            <a:r>
              <a:rPr lang="ru-RU" dirty="0" err="1" smtClean="0"/>
              <a:t>принаймні</a:t>
            </a:r>
            <a:r>
              <a:rPr lang="ru-RU" dirty="0" smtClean="0"/>
              <a:t> </a:t>
            </a:r>
            <a:r>
              <a:rPr lang="ru-RU" dirty="0" err="1" smtClean="0"/>
              <a:t>двох</a:t>
            </a:r>
            <a:r>
              <a:rPr lang="ru-RU" dirty="0" smtClean="0"/>
              <a:t> </a:t>
            </a:r>
            <a:r>
              <a:rPr lang="ru-RU" dirty="0" err="1" smtClean="0"/>
              <a:t>суб'єктів</a:t>
            </a:r>
            <a:r>
              <a:rPr lang="ru-RU" dirty="0" smtClean="0"/>
              <a:t>, де один </a:t>
            </a:r>
            <a:r>
              <a:rPr lang="ru-RU" dirty="0" err="1" smtClean="0"/>
              <a:t>з</a:t>
            </a:r>
            <a:r>
              <a:rPr lang="ru-RU" dirty="0" smtClean="0"/>
              <a:t> них </a:t>
            </a:r>
            <a:r>
              <a:rPr lang="ru-RU" dirty="0" err="1" smtClean="0"/>
              <a:t>перешкоджає</a:t>
            </a:r>
            <a:r>
              <a:rPr lang="ru-RU" dirty="0" smtClean="0"/>
              <a:t> </a:t>
            </a:r>
            <a:r>
              <a:rPr lang="ru-RU" dirty="0" err="1" smtClean="0"/>
              <a:t>іншому</a:t>
            </a:r>
            <a:r>
              <a:rPr lang="ru-RU" dirty="0" smtClean="0"/>
              <a:t>. При </a:t>
            </a:r>
            <a:r>
              <a:rPr lang="ru-RU" dirty="0" err="1" smtClean="0"/>
              <a:t>відповідному</a:t>
            </a:r>
            <a:r>
              <a:rPr lang="ru-RU" dirty="0" smtClean="0"/>
              <a:t> </a:t>
            </a:r>
            <a:r>
              <a:rPr lang="ru-RU" dirty="0" err="1" smtClean="0"/>
              <a:t>досвіді</a:t>
            </a:r>
            <a:r>
              <a:rPr lang="ru-RU" dirty="0" smtClean="0"/>
              <a:t> </a:t>
            </a:r>
            <a:r>
              <a:rPr lang="ru-RU" dirty="0" err="1" smtClean="0"/>
              <a:t>дії</a:t>
            </a:r>
            <a:r>
              <a:rPr lang="ru-RU" dirty="0" smtClean="0"/>
              <a:t> в </a:t>
            </a:r>
            <a:r>
              <a:rPr lang="ru-RU" dirty="0" err="1" smtClean="0"/>
              <a:t>конфліктних</a:t>
            </a:r>
            <a:r>
              <a:rPr lang="ru-RU" dirty="0" smtClean="0"/>
              <a:t> </a:t>
            </a:r>
            <a:r>
              <a:rPr lang="ru-RU" dirty="0" err="1" smtClean="0"/>
              <a:t>ситуаціях</a:t>
            </a:r>
            <a:r>
              <a:rPr lang="ru-RU" dirty="0" smtClean="0"/>
              <a:t> </a:t>
            </a:r>
            <a:r>
              <a:rPr lang="ru-RU" dirty="0" err="1" smtClean="0"/>
              <a:t>потенційні</a:t>
            </a:r>
            <a:r>
              <a:rPr lang="ru-RU" dirty="0" smtClean="0"/>
              <a:t> </a:t>
            </a:r>
            <a:r>
              <a:rPr lang="ru-RU" dirty="0" err="1" smtClean="0"/>
              <a:t>конфлікти</a:t>
            </a:r>
            <a:r>
              <a:rPr lang="ru-RU" dirty="0" smtClean="0"/>
              <a:t> </a:t>
            </a:r>
            <a:r>
              <a:rPr lang="ru-RU" dirty="0" err="1" smtClean="0"/>
              <a:t>можуть</a:t>
            </a:r>
            <a:r>
              <a:rPr lang="ru-RU" dirty="0" smtClean="0"/>
              <a:t> бути </a:t>
            </a:r>
            <a:r>
              <a:rPr lang="ru-RU" dirty="0" err="1" smtClean="0"/>
              <a:t>взагалі</a:t>
            </a:r>
            <a:r>
              <a:rPr lang="ru-RU" dirty="0" smtClean="0"/>
              <a:t> </a:t>
            </a:r>
            <a:r>
              <a:rPr lang="ru-RU" dirty="0" err="1" smtClean="0"/>
              <a:t>відвернені</a:t>
            </a:r>
            <a:r>
              <a:rPr lang="ru-RU" dirty="0" smtClean="0"/>
              <a:t> </a:t>
            </a:r>
            <a:r>
              <a:rPr lang="ru-RU" dirty="0" err="1" smtClean="0"/>
              <a:t>або</a:t>
            </a:r>
            <a:r>
              <a:rPr lang="ru-RU" dirty="0" smtClean="0"/>
              <a:t> </a:t>
            </a:r>
            <a:r>
              <a:rPr lang="ru-RU" dirty="0" err="1" smtClean="0"/>
              <a:t>вирішені</a:t>
            </a:r>
            <a:r>
              <a:rPr lang="ru-RU" dirty="0" smtClean="0"/>
              <a:t> </a:t>
            </a:r>
            <a:r>
              <a:rPr lang="ru-RU" dirty="0" err="1" smtClean="0"/>
              <a:t>й</a:t>
            </a:r>
            <a:r>
              <a:rPr lang="ru-RU" dirty="0" smtClean="0"/>
              <a:t> </a:t>
            </a:r>
            <a:r>
              <a:rPr lang="ru-RU" dirty="0" err="1" smtClean="0"/>
              <a:t>навіть</a:t>
            </a:r>
            <a:r>
              <a:rPr lang="ru-RU" dirty="0" smtClean="0"/>
              <a:t> </a:t>
            </a:r>
            <a:r>
              <a:rPr lang="ru-RU" dirty="0" err="1" smtClean="0"/>
              <a:t>використані</a:t>
            </a:r>
            <a:r>
              <a:rPr lang="ru-RU" dirty="0" smtClean="0"/>
              <a:t> як </a:t>
            </a:r>
            <a:r>
              <a:rPr lang="ru-RU" dirty="0" err="1" smtClean="0"/>
              <a:t>джерело</a:t>
            </a:r>
            <a:r>
              <a:rPr lang="ru-RU" dirty="0" smtClean="0"/>
              <a:t> </a:t>
            </a:r>
            <a:r>
              <a:rPr lang="ru-RU" dirty="0" err="1" smtClean="0"/>
              <a:t>поліпшення</a:t>
            </a:r>
            <a:r>
              <a:rPr lang="ru-RU" dirty="0" smtClean="0"/>
              <a:t> </a:t>
            </a:r>
            <a:r>
              <a:rPr lang="ru-RU" dirty="0" err="1" smtClean="0"/>
              <a:t>стосунків</a:t>
            </a:r>
            <a:r>
              <a:rPr lang="ru-RU" dirty="0" smtClean="0"/>
              <a:t> </a:t>
            </a:r>
            <a:r>
              <a:rPr lang="ru-RU" dirty="0" err="1" smtClean="0"/>
              <a:t>з</a:t>
            </a:r>
            <a:r>
              <a:rPr lang="ru-RU" dirty="0" smtClean="0"/>
              <a:t> </a:t>
            </a:r>
            <a:r>
              <a:rPr lang="ru-RU" dirty="0" err="1" smtClean="0"/>
              <a:t>іншими</a:t>
            </a:r>
            <a:r>
              <a:rPr lang="ru-RU" dirty="0" smtClean="0"/>
              <a:t> людьми </a:t>
            </a:r>
            <a:r>
              <a:rPr lang="ru-RU" dirty="0" err="1" smtClean="0"/>
              <a:t>й</a:t>
            </a:r>
            <a:r>
              <a:rPr lang="ru-RU" dirty="0" smtClean="0"/>
              <a:t> </a:t>
            </a:r>
            <a:r>
              <a:rPr lang="ru-RU" dirty="0" err="1" smtClean="0"/>
              <a:t>самовдосконалення</a:t>
            </a:r>
            <a:r>
              <a:rPr lang="ru-RU" dirty="0" smtClean="0"/>
              <a:t>. </a:t>
            </a:r>
            <a:r>
              <a:rPr lang="ru-RU" dirty="0" err="1" smtClean="0"/>
              <a:t>Завдання</a:t>
            </a:r>
            <a:r>
              <a:rPr lang="ru-RU" dirty="0" smtClean="0"/>
              <a:t> </a:t>
            </a:r>
            <a:r>
              <a:rPr lang="ru-RU" dirty="0" err="1" smtClean="0"/>
              <a:t>полягає</a:t>
            </a:r>
            <a:r>
              <a:rPr lang="ru-RU" dirty="0" smtClean="0"/>
              <a:t> не в тому, </a:t>
            </a:r>
            <a:r>
              <a:rPr lang="ru-RU" dirty="0" err="1" smtClean="0"/>
              <a:t>щоб</a:t>
            </a:r>
            <a:r>
              <a:rPr lang="ru-RU" dirty="0" smtClean="0"/>
              <a:t> </a:t>
            </a:r>
            <a:r>
              <a:rPr lang="ru-RU" dirty="0" err="1" smtClean="0"/>
              <a:t>уникнути</a:t>
            </a:r>
            <a:r>
              <a:rPr lang="ru-RU" dirty="0" smtClean="0"/>
              <a:t> </a:t>
            </a:r>
            <a:r>
              <a:rPr lang="ru-RU" dirty="0" err="1" smtClean="0"/>
              <a:t>конфлікту</a:t>
            </a:r>
            <a:r>
              <a:rPr lang="ru-RU" dirty="0" smtClean="0"/>
              <a:t>, </a:t>
            </a:r>
            <a:r>
              <a:rPr lang="ru-RU" dirty="0" err="1" smtClean="0"/>
              <a:t>що</a:t>
            </a:r>
            <a:r>
              <a:rPr lang="ru-RU" dirty="0" smtClean="0"/>
              <a:t> </a:t>
            </a:r>
            <a:r>
              <a:rPr lang="ru-RU" dirty="0" err="1" smtClean="0"/>
              <a:t>потенційно</a:t>
            </a:r>
            <a:r>
              <a:rPr lang="ru-RU" dirty="0" smtClean="0"/>
              <a:t> </a:t>
            </a:r>
            <a:r>
              <a:rPr lang="ru-RU" dirty="0" err="1" smtClean="0"/>
              <a:t>можливо</a:t>
            </a:r>
            <a:r>
              <a:rPr lang="ru-RU" dirty="0" smtClean="0"/>
              <a:t> у </a:t>
            </a:r>
            <a:r>
              <a:rPr lang="ru-RU" dirty="0" err="1" smtClean="0"/>
              <a:t>всіх</a:t>
            </a:r>
            <a:r>
              <a:rPr lang="ru-RU" dirty="0" smtClean="0"/>
              <a:t> </a:t>
            </a:r>
            <a:r>
              <a:rPr lang="ru-RU" dirty="0" err="1" smtClean="0"/>
              <a:t>суспільних</a:t>
            </a:r>
            <a:r>
              <a:rPr lang="ru-RU" dirty="0" smtClean="0"/>
              <a:t> </a:t>
            </a:r>
            <a:r>
              <a:rPr lang="ru-RU" dirty="0" err="1" smtClean="0"/>
              <a:t>відносинах</a:t>
            </a:r>
            <a:r>
              <a:rPr lang="ru-RU" dirty="0" smtClean="0"/>
              <a:t> </a:t>
            </a:r>
            <a:r>
              <a:rPr lang="ru-RU" dirty="0" err="1" smtClean="0"/>
              <a:t>і</a:t>
            </a:r>
            <a:r>
              <a:rPr lang="ru-RU" dirty="0" smtClean="0"/>
              <a:t> </a:t>
            </a:r>
            <a:r>
              <a:rPr lang="ru-RU" dirty="0" err="1" smtClean="0"/>
              <a:t>ситуаціях</a:t>
            </a:r>
            <a:r>
              <a:rPr lang="ru-RU" dirty="0" smtClean="0"/>
              <a:t> </a:t>
            </a:r>
            <a:r>
              <a:rPr lang="ru-RU" dirty="0" err="1" smtClean="0"/>
              <a:t>внутрішнього</a:t>
            </a:r>
            <a:r>
              <a:rPr lang="ru-RU" dirty="0" smtClean="0"/>
              <a:t> </a:t>
            </a:r>
            <a:r>
              <a:rPr lang="ru-RU" dirty="0" err="1" smtClean="0"/>
              <a:t>вибору</a:t>
            </a:r>
            <a:r>
              <a:rPr lang="ru-RU" dirty="0" smtClean="0"/>
              <a:t>, а </a:t>
            </a:r>
            <a:r>
              <a:rPr lang="ru-RU" dirty="0" err="1" smtClean="0"/>
              <a:t>розпізнати</a:t>
            </a:r>
            <a:r>
              <a:rPr lang="ru-RU" dirty="0" smtClean="0"/>
              <a:t> </a:t>
            </a:r>
            <a:r>
              <a:rPr lang="ru-RU" dirty="0" err="1" smtClean="0"/>
              <a:t>конфлікт</a:t>
            </a:r>
            <a:r>
              <a:rPr lang="ru-RU" dirty="0" smtClean="0"/>
              <a:t> </a:t>
            </a:r>
            <a:r>
              <a:rPr lang="ru-RU" dirty="0" err="1" smtClean="0"/>
              <a:t>й</a:t>
            </a:r>
            <a:r>
              <a:rPr lang="ru-RU" dirty="0" smtClean="0"/>
              <a:t> </a:t>
            </a:r>
            <a:r>
              <a:rPr lang="ru-RU" dirty="0" err="1" smtClean="0"/>
              <a:t>контролювати</a:t>
            </a:r>
            <a:r>
              <a:rPr lang="ru-RU" dirty="0" smtClean="0"/>
              <a:t> </a:t>
            </a:r>
            <a:r>
              <a:rPr lang="ru-RU" dirty="0" err="1" smtClean="0"/>
              <a:t>його</a:t>
            </a:r>
            <a:r>
              <a:rPr lang="ru-RU" dirty="0" smtClean="0"/>
              <a:t> </a:t>
            </a:r>
            <a:r>
              <a:rPr lang="ru-RU" dirty="0" err="1" smtClean="0"/>
              <a:t>з</a:t>
            </a:r>
            <a:r>
              <a:rPr lang="ru-RU" dirty="0" smtClean="0"/>
              <a:t> метою </a:t>
            </a:r>
            <a:r>
              <a:rPr lang="ru-RU" dirty="0" err="1" smtClean="0"/>
              <a:t>одержання</a:t>
            </a:r>
            <a:r>
              <a:rPr lang="ru-RU" dirty="0" smtClean="0"/>
              <a:t> </a:t>
            </a:r>
            <a:r>
              <a:rPr lang="ru-RU" dirty="0" err="1" smtClean="0"/>
              <a:t>найкращого</a:t>
            </a:r>
            <a:r>
              <a:rPr lang="ru-RU" dirty="0" smtClean="0"/>
              <a:t> </a:t>
            </a:r>
            <a:r>
              <a:rPr lang="ru-RU" dirty="0" err="1" smtClean="0"/>
              <a:t>підсумку</a:t>
            </a:r>
            <a:r>
              <a:rPr lang="ru-RU" dirty="0" smtClean="0"/>
              <a:t>. </a:t>
            </a:r>
          </a:p>
          <a:p>
            <a:endParaRPr lang="ru-RU" dirty="0" smtClean="0"/>
          </a:p>
          <a:p>
            <a:pPr algn="just"/>
            <a:endParaRPr lang="ru-RU" dirty="0" smtClean="0"/>
          </a:p>
          <a:p>
            <a:pPr algn="just"/>
            <a:r>
              <a:rPr lang="uk-UA" dirty="0" smtClean="0"/>
              <a:t> </a:t>
            </a:r>
            <a:endParaRPr lang="ru-RU" dirty="0" smtClean="0"/>
          </a:p>
          <a:p>
            <a:pPr algn="just"/>
            <a:r>
              <a:rPr lang="uk-UA" dirty="0" smtClean="0"/>
              <a:t> </a:t>
            </a:r>
            <a:endParaRPr lang="ru-RU" dirty="0" smtClean="0"/>
          </a:p>
          <a:p>
            <a:pPr algn="just"/>
            <a:endParaRPr lang="ru-RU" dirty="0" smtClean="0"/>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pic>
        <p:nvPicPr>
          <p:cNvPr id="4" name="Picture 2" descr="Типологія внутрішньоорганізаційних комунікацій"/>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91680" y="1175504"/>
            <a:ext cx="6755904" cy="5016168"/>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pic>
        <p:nvPicPr>
          <p:cNvPr id="5" name="Picture 2" descr="https://thepresentation.ru/img/tmb/4/372624/8c0a5faf213ce8e1c624820de54368c3-800x.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07704" y="1412776"/>
            <a:ext cx="6683896" cy="5012922"/>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pic>
        <p:nvPicPr>
          <p:cNvPr id="4" name="Picture 2" descr="https://thepresentation.ru/img/tmb/4/372624/a249807326962a86c865c4c30cf3af85-800x.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23728" y="1264282"/>
            <a:ext cx="6539880" cy="4999397"/>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pic>
        <p:nvPicPr>
          <p:cNvPr id="5" name="Picture 2" descr="https://thepresentation.ru/img/tmb/4/372624/f55da079f1440f60ee7801e8738bbea5-800x.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63688" y="1412776"/>
            <a:ext cx="6827912" cy="5120934"/>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sp>
        <p:nvSpPr>
          <p:cNvPr id="4" name="Прямоугольник 3"/>
          <p:cNvSpPr/>
          <p:nvPr/>
        </p:nvSpPr>
        <p:spPr>
          <a:xfrm>
            <a:off x="1331640" y="1412776"/>
            <a:ext cx="7128792" cy="3693319"/>
          </a:xfrm>
          <a:prstGeom prst="rect">
            <a:avLst/>
          </a:prstGeom>
        </p:spPr>
        <p:txBody>
          <a:bodyPr wrap="square">
            <a:spAutoFit/>
          </a:bodyPr>
          <a:lstStyle/>
          <a:p>
            <a:pPr algn="just"/>
            <a:r>
              <a:rPr lang="ru-RU" b="1" dirty="0" err="1" smtClean="0"/>
              <a:t>Комунікативний</a:t>
            </a:r>
            <a:r>
              <a:rPr lang="ru-RU" b="1" dirty="0" smtClean="0"/>
              <a:t> шум </a:t>
            </a:r>
            <a:r>
              <a:rPr lang="ru-RU" dirty="0" smtClean="0"/>
              <a:t>– </a:t>
            </a:r>
            <a:r>
              <a:rPr lang="ru-RU" dirty="0" err="1" smtClean="0"/>
              <a:t>це</a:t>
            </a:r>
            <a:r>
              <a:rPr lang="ru-RU" dirty="0" smtClean="0"/>
              <a:t> все, </a:t>
            </a:r>
            <a:r>
              <a:rPr lang="ru-RU" dirty="0" err="1" smtClean="0"/>
              <a:t>що</a:t>
            </a:r>
            <a:r>
              <a:rPr lang="ru-RU" dirty="0" smtClean="0"/>
              <a:t> </a:t>
            </a:r>
            <a:r>
              <a:rPr lang="ru-RU" dirty="0" err="1" smtClean="0"/>
              <a:t>призводить</a:t>
            </a:r>
            <a:r>
              <a:rPr lang="ru-RU" dirty="0" smtClean="0"/>
              <a:t> до </a:t>
            </a:r>
            <a:r>
              <a:rPr lang="ru-RU" dirty="0" err="1" smtClean="0"/>
              <a:t>спотворення</a:t>
            </a:r>
            <a:r>
              <a:rPr lang="ru-RU" dirty="0" smtClean="0"/>
              <a:t> </a:t>
            </a:r>
            <a:r>
              <a:rPr lang="ru-RU" dirty="0" err="1" smtClean="0"/>
              <a:t>вихідного</a:t>
            </a:r>
            <a:r>
              <a:rPr lang="ru-RU" dirty="0" smtClean="0"/>
              <a:t> сигналу (</a:t>
            </a:r>
            <a:r>
              <a:rPr lang="ru-RU" dirty="0" err="1" smtClean="0"/>
              <a:t>тобто</a:t>
            </a:r>
            <a:r>
              <a:rPr lang="ru-RU" dirty="0" smtClean="0"/>
              <a:t> до </a:t>
            </a:r>
            <a:r>
              <a:rPr lang="ru-RU" dirty="0" err="1" smtClean="0"/>
              <a:t>спотворення</a:t>
            </a:r>
            <a:r>
              <a:rPr lang="ru-RU" dirty="0" smtClean="0"/>
              <a:t> </a:t>
            </a:r>
            <a:r>
              <a:rPr lang="ru-RU" dirty="0" err="1" smtClean="0"/>
              <a:t>сенсу</a:t>
            </a:r>
            <a:r>
              <a:rPr lang="ru-RU" dirty="0" smtClean="0"/>
              <a:t> </a:t>
            </a:r>
            <a:r>
              <a:rPr lang="ru-RU" dirty="0" err="1" smtClean="0"/>
              <a:t>повідомлення</a:t>
            </a:r>
            <a:r>
              <a:rPr lang="ru-RU" dirty="0" smtClean="0"/>
              <a:t>), вид </a:t>
            </a:r>
            <a:r>
              <a:rPr lang="ru-RU" dirty="0" err="1" smtClean="0"/>
              <a:t>деформації</a:t>
            </a:r>
            <a:r>
              <a:rPr lang="ru-RU" dirty="0" smtClean="0"/>
              <a:t> </a:t>
            </a:r>
            <a:r>
              <a:rPr lang="ru-RU" dirty="0" err="1" smtClean="0"/>
              <a:t>повідомлення</a:t>
            </a:r>
            <a:r>
              <a:rPr lang="ru-RU" dirty="0" smtClean="0"/>
              <a:t>. </a:t>
            </a:r>
          </a:p>
          <a:p>
            <a:pPr algn="just"/>
            <a:r>
              <a:rPr lang="ru-RU" b="1" dirty="0" err="1" smtClean="0"/>
              <a:t>Комунікативний</a:t>
            </a:r>
            <a:r>
              <a:rPr lang="ru-RU" b="1" dirty="0" smtClean="0"/>
              <a:t> </a:t>
            </a:r>
            <a:r>
              <a:rPr lang="ru-RU" b="1" dirty="0" err="1" smtClean="0"/>
              <a:t>бар’єр</a:t>
            </a:r>
            <a:r>
              <a:rPr lang="ru-RU" b="1" dirty="0" smtClean="0"/>
              <a:t> </a:t>
            </a:r>
            <a:r>
              <a:rPr lang="ru-RU" dirty="0" smtClean="0"/>
              <a:t>– </a:t>
            </a:r>
            <a:r>
              <a:rPr lang="ru-RU" dirty="0" err="1" smtClean="0"/>
              <a:t>це</a:t>
            </a:r>
            <a:r>
              <a:rPr lang="ru-RU" dirty="0" smtClean="0"/>
              <a:t> </a:t>
            </a:r>
            <a:r>
              <a:rPr lang="ru-RU" dirty="0" err="1" smtClean="0"/>
              <a:t>нерозуміння</a:t>
            </a:r>
            <a:r>
              <a:rPr lang="ru-RU" dirty="0" smtClean="0"/>
              <a:t> </a:t>
            </a:r>
            <a:r>
              <a:rPr lang="ru-RU" dirty="0" err="1" smtClean="0"/>
              <a:t>одержуваної</a:t>
            </a:r>
            <a:r>
              <a:rPr lang="ru-RU" dirty="0" smtClean="0"/>
              <a:t> в </a:t>
            </a:r>
            <a:r>
              <a:rPr lang="ru-RU" dirty="0" err="1" smtClean="0"/>
              <a:t>процесі</a:t>
            </a:r>
            <a:r>
              <a:rPr lang="ru-RU" dirty="0" smtClean="0"/>
              <a:t> </a:t>
            </a:r>
            <a:r>
              <a:rPr lang="ru-RU" dirty="0" err="1" smtClean="0"/>
              <a:t>спілкування</a:t>
            </a:r>
            <a:r>
              <a:rPr lang="ru-RU" dirty="0" smtClean="0"/>
              <a:t> </a:t>
            </a:r>
            <a:r>
              <a:rPr lang="ru-RU" dirty="0" err="1" smtClean="0"/>
              <a:t>інформації</a:t>
            </a:r>
            <a:r>
              <a:rPr lang="ru-RU" dirty="0" smtClean="0"/>
              <a:t>. </a:t>
            </a:r>
          </a:p>
          <a:p>
            <a:pPr algn="just"/>
            <a:endParaRPr lang="ru-RU" dirty="0" smtClean="0"/>
          </a:p>
          <a:p>
            <a:pPr algn="just"/>
            <a:r>
              <a:rPr lang="ru-RU" b="1" dirty="0" err="1" smtClean="0"/>
              <a:t>Виділяють</a:t>
            </a:r>
            <a:r>
              <a:rPr lang="ru-RU" b="1" dirty="0" smtClean="0"/>
              <a:t> </a:t>
            </a:r>
            <a:r>
              <a:rPr lang="ru-RU" b="1" dirty="0" err="1" smtClean="0"/>
              <a:t>такі</a:t>
            </a:r>
            <a:r>
              <a:rPr lang="ru-RU" b="1" dirty="0" smtClean="0"/>
              <a:t> </a:t>
            </a:r>
            <a:r>
              <a:rPr lang="ru-RU" b="1" dirty="0" err="1" smtClean="0"/>
              <a:t>комунікативні</a:t>
            </a:r>
            <a:r>
              <a:rPr lang="ru-RU" b="1" dirty="0" smtClean="0"/>
              <a:t> </a:t>
            </a:r>
            <a:r>
              <a:rPr lang="ru-RU" b="1" dirty="0" err="1" smtClean="0"/>
              <a:t>бар’єри</a:t>
            </a:r>
            <a:r>
              <a:rPr lang="ru-RU" dirty="0" smtClean="0"/>
              <a:t>: </a:t>
            </a:r>
            <a:r>
              <a:rPr lang="ru-RU" dirty="0" err="1" smtClean="0"/>
              <a:t>фонетичні</a:t>
            </a:r>
            <a:r>
              <a:rPr lang="ru-RU" dirty="0" smtClean="0"/>
              <a:t>, </a:t>
            </a:r>
            <a:r>
              <a:rPr lang="ru-RU" dirty="0" err="1" smtClean="0"/>
              <a:t>фізіологічні</a:t>
            </a:r>
            <a:r>
              <a:rPr lang="ru-RU" dirty="0" smtClean="0"/>
              <a:t>, </a:t>
            </a:r>
            <a:r>
              <a:rPr lang="ru-RU" dirty="0" err="1" smtClean="0"/>
              <a:t>інформаційно-дефіцитні</a:t>
            </a:r>
            <a:r>
              <a:rPr lang="ru-RU" dirty="0" smtClean="0"/>
              <a:t>, </a:t>
            </a:r>
            <a:r>
              <a:rPr lang="ru-RU" dirty="0" err="1" smtClean="0"/>
              <a:t>логічниі</a:t>
            </a:r>
            <a:r>
              <a:rPr lang="ru-RU" dirty="0" smtClean="0"/>
              <a:t>, </a:t>
            </a:r>
            <a:r>
              <a:rPr lang="ru-RU" dirty="0" err="1" smtClean="0"/>
              <a:t>семантичні</a:t>
            </a:r>
            <a:r>
              <a:rPr lang="ru-RU" dirty="0" smtClean="0"/>
              <a:t>, </a:t>
            </a:r>
            <a:r>
              <a:rPr lang="ru-RU" dirty="0" err="1" smtClean="0"/>
              <a:t>стилістичні</a:t>
            </a:r>
            <a:r>
              <a:rPr lang="ru-RU" dirty="0" smtClean="0"/>
              <a:t>, </a:t>
            </a:r>
            <a:r>
              <a:rPr lang="ru-RU" dirty="0" err="1" smtClean="0"/>
              <a:t>емоційні</a:t>
            </a:r>
            <a:r>
              <a:rPr lang="ru-RU" dirty="0" smtClean="0"/>
              <a:t>, </a:t>
            </a:r>
            <a:r>
              <a:rPr lang="ru-RU" dirty="0" err="1" smtClean="0"/>
              <a:t>соціально-культурологічні</a:t>
            </a:r>
            <a:r>
              <a:rPr lang="ru-RU" dirty="0" smtClean="0"/>
              <a:t> та </a:t>
            </a:r>
            <a:r>
              <a:rPr lang="ru-RU" dirty="0" err="1" smtClean="0"/>
              <a:t>психологічні</a:t>
            </a:r>
            <a:r>
              <a:rPr lang="ru-RU" dirty="0" smtClean="0"/>
              <a:t>. </a:t>
            </a:r>
          </a:p>
          <a:p>
            <a:pPr algn="just"/>
            <a:r>
              <a:rPr lang="ru-RU" b="1" dirty="0" smtClean="0"/>
              <a:t>Для </a:t>
            </a:r>
            <a:r>
              <a:rPr lang="ru-RU" b="1" dirty="0" err="1" smtClean="0"/>
              <a:t>подолання</a:t>
            </a:r>
            <a:r>
              <a:rPr lang="ru-RU" b="1" dirty="0" smtClean="0"/>
              <a:t> </a:t>
            </a:r>
            <a:r>
              <a:rPr lang="ru-RU" b="1" dirty="0" err="1" smtClean="0"/>
              <a:t>цих</a:t>
            </a:r>
            <a:r>
              <a:rPr lang="ru-RU" b="1" dirty="0" smtClean="0"/>
              <a:t> </a:t>
            </a:r>
            <a:r>
              <a:rPr lang="ru-RU" b="1" dirty="0" err="1" smtClean="0"/>
              <a:t>бар’єрів</a:t>
            </a:r>
            <a:r>
              <a:rPr lang="ru-RU" b="1" dirty="0" smtClean="0"/>
              <a:t> </a:t>
            </a:r>
            <a:r>
              <a:rPr lang="ru-RU" b="1" dirty="0" err="1" smtClean="0"/>
              <a:t>важливо</a:t>
            </a:r>
            <a:r>
              <a:rPr lang="ru-RU" b="1" dirty="0" smtClean="0"/>
              <a:t>: </a:t>
            </a:r>
            <a:r>
              <a:rPr lang="ru-RU" dirty="0" err="1" smtClean="0"/>
              <a:t>чітка</a:t>
            </a:r>
            <a:r>
              <a:rPr lang="ru-RU" dirty="0" smtClean="0"/>
              <a:t>, </a:t>
            </a:r>
            <a:r>
              <a:rPr lang="ru-RU" dirty="0" err="1" smtClean="0"/>
              <a:t>розбірлива</a:t>
            </a:r>
            <a:r>
              <a:rPr lang="ru-RU" dirty="0" smtClean="0"/>
              <a:t> </a:t>
            </a:r>
            <a:r>
              <a:rPr lang="ru-RU" dirty="0" err="1" smtClean="0"/>
              <a:t>і</a:t>
            </a:r>
            <a:r>
              <a:rPr lang="ru-RU" dirty="0" smtClean="0"/>
              <a:t> </a:t>
            </a:r>
            <a:r>
              <a:rPr lang="ru-RU" dirty="0" err="1" smtClean="0"/>
              <a:t>достатньо</a:t>
            </a:r>
            <a:r>
              <a:rPr lang="ru-RU" dirty="0" smtClean="0"/>
              <a:t> </a:t>
            </a:r>
            <a:r>
              <a:rPr lang="ru-RU" dirty="0" err="1" smtClean="0"/>
              <a:t>голосна</a:t>
            </a:r>
            <a:r>
              <a:rPr lang="ru-RU" dirty="0" smtClean="0"/>
              <a:t> </a:t>
            </a:r>
            <a:r>
              <a:rPr lang="ru-RU" dirty="0" err="1" smtClean="0"/>
              <a:t>мова</a:t>
            </a:r>
            <a:r>
              <a:rPr lang="ru-RU" dirty="0" smtClean="0"/>
              <a:t>, без </a:t>
            </a:r>
            <a:r>
              <a:rPr lang="ru-RU" dirty="0" err="1" smtClean="0"/>
              <a:t>скоромовки</a:t>
            </a:r>
            <a:r>
              <a:rPr lang="ru-RU" dirty="0" smtClean="0"/>
              <a:t>; </a:t>
            </a:r>
            <a:r>
              <a:rPr lang="ru-RU" dirty="0" err="1" smtClean="0"/>
              <a:t>облік</a:t>
            </a:r>
            <a:r>
              <a:rPr lang="ru-RU" dirty="0" smtClean="0"/>
              <a:t> </a:t>
            </a:r>
            <a:r>
              <a:rPr lang="ru-RU" dirty="0" err="1" smtClean="0"/>
              <a:t>аудиторії</a:t>
            </a:r>
            <a:r>
              <a:rPr lang="ru-RU" dirty="0" smtClean="0"/>
              <a:t> та </a:t>
            </a:r>
            <a:r>
              <a:rPr lang="ru-RU" dirty="0" err="1" smtClean="0"/>
              <a:t>індивідуальних</a:t>
            </a:r>
            <a:r>
              <a:rPr lang="ru-RU" dirty="0" smtClean="0"/>
              <a:t> </a:t>
            </a:r>
            <a:r>
              <a:rPr lang="ru-RU" dirty="0" err="1" smtClean="0"/>
              <a:t>особливостей</a:t>
            </a:r>
            <a:r>
              <a:rPr lang="ru-RU" dirty="0" smtClean="0"/>
              <a:t> людей </a:t>
            </a:r>
            <a:r>
              <a:rPr lang="ru-RU" dirty="0" err="1" smtClean="0"/>
              <a:t>наявність</a:t>
            </a:r>
            <a:r>
              <a:rPr lang="ru-RU" dirty="0" smtClean="0"/>
              <a:t> </a:t>
            </a:r>
            <a:r>
              <a:rPr lang="ru-RU" dirty="0" err="1" smtClean="0"/>
              <a:t>зворотного</a:t>
            </a:r>
            <a:r>
              <a:rPr lang="ru-RU" dirty="0" smtClean="0"/>
              <a:t> </a:t>
            </a:r>
            <a:r>
              <a:rPr lang="ru-RU" dirty="0" err="1" smtClean="0"/>
              <a:t>зв’язку</a:t>
            </a:r>
            <a:r>
              <a:rPr lang="ru-RU" dirty="0" smtClean="0"/>
              <a:t> </a:t>
            </a:r>
            <a:r>
              <a:rPr lang="ru-RU" dirty="0" err="1" smtClean="0"/>
              <a:t>зі</a:t>
            </a:r>
            <a:r>
              <a:rPr lang="ru-RU" dirty="0" smtClean="0"/>
              <a:t> </a:t>
            </a:r>
            <a:r>
              <a:rPr lang="ru-RU" dirty="0" err="1" smtClean="0"/>
              <a:t>співрозмовником</a:t>
            </a:r>
            <a:r>
              <a:rPr lang="ru-RU" dirty="0" smtClean="0"/>
              <a:t>, </a:t>
            </a:r>
            <a:r>
              <a:rPr lang="ru-RU" dirty="0" err="1" smtClean="0"/>
              <a:t>з</a:t>
            </a:r>
            <a:r>
              <a:rPr lang="ru-RU" dirty="0" smtClean="0"/>
              <a:t> </a:t>
            </a:r>
            <a:r>
              <a:rPr lang="ru-RU" dirty="0" err="1" smtClean="0"/>
              <a:t>аудиторією</a:t>
            </a:r>
            <a:r>
              <a:rPr lang="ru-RU" dirty="0" smtClean="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sp>
        <p:nvSpPr>
          <p:cNvPr id="4" name="Прямоугольник 3"/>
          <p:cNvSpPr/>
          <p:nvPr/>
        </p:nvSpPr>
        <p:spPr>
          <a:xfrm>
            <a:off x="1331640" y="1412776"/>
            <a:ext cx="7812360" cy="3970318"/>
          </a:xfrm>
          <a:prstGeom prst="rect">
            <a:avLst/>
          </a:prstGeom>
        </p:spPr>
        <p:txBody>
          <a:bodyPr wrap="square">
            <a:spAutoFit/>
          </a:bodyPr>
          <a:lstStyle/>
          <a:p>
            <a:pPr algn="just"/>
            <a:r>
              <a:rPr lang="uk-UA" b="1" dirty="0" smtClean="0"/>
              <a:t>Фізичні бар'єри </a:t>
            </a:r>
            <a:r>
              <a:rPr lang="uk-UA" dirty="0" smtClean="0"/>
              <a:t>- це комунікативні перешкоди, що виникають у матеріальному середовищі. </a:t>
            </a:r>
          </a:p>
          <a:p>
            <a:pPr algn="just"/>
            <a:r>
              <a:rPr lang="uk-UA" b="1" dirty="0" smtClean="0"/>
              <a:t>Фізичні бар'єри</a:t>
            </a:r>
            <a:r>
              <a:rPr lang="uk-UA" dirty="0" smtClean="0"/>
              <a:t> - це несподіваний відволікаючий шум, що тимчасово заглушає голос; відстані між людьми; стіни або інші статичні перешкоди, що виникають під час прийому інформації. </a:t>
            </a:r>
          </a:p>
          <a:p>
            <a:pPr algn="just"/>
            <a:r>
              <a:rPr lang="uk-UA" dirty="0" smtClean="0"/>
              <a:t>Як правило учасникам комунікацій стає відомо про виникнення такого роду бар'єрів, і вони прагнуть «перебороти» перешкоди.</a:t>
            </a:r>
          </a:p>
          <a:p>
            <a:pPr algn="just"/>
            <a:r>
              <a:rPr lang="uk-UA" dirty="0" smtClean="0"/>
              <a:t> </a:t>
            </a:r>
          </a:p>
          <a:p>
            <a:pPr algn="just"/>
            <a:r>
              <a:rPr lang="uk-UA" b="1" dirty="0" smtClean="0"/>
              <a:t>Спосіб подолання:</a:t>
            </a:r>
          </a:p>
          <a:p>
            <a:pPr algn="just"/>
            <a:r>
              <a:rPr lang="uk-UA" dirty="0" smtClean="0"/>
              <a:t>Не починайте розмову там, де потенційно може виникнути такий бар'єр. Банальний приклад : немає сенсу телефонувати комусь в метро тому що вас або взагалі не буде чутно, або буде чутно уривками.</a:t>
            </a:r>
            <a:endParaRPr lang="ru-RU" dirty="0" smtClean="0"/>
          </a:p>
          <a:p>
            <a:pPr algn="just"/>
            <a:endParaRPr lang="en-US" dirty="0" smtClean="0"/>
          </a:p>
          <a:p>
            <a:pPr algn="just"/>
            <a:endParaRPr lang="ru-RU"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sp>
        <p:nvSpPr>
          <p:cNvPr id="4" name="Прямоугольник 3"/>
          <p:cNvSpPr/>
          <p:nvPr/>
        </p:nvSpPr>
        <p:spPr>
          <a:xfrm>
            <a:off x="1331640" y="1412776"/>
            <a:ext cx="7344816" cy="3970318"/>
          </a:xfrm>
          <a:prstGeom prst="rect">
            <a:avLst/>
          </a:prstGeom>
        </p:spPr>
        <p:txBody>
          <a:bodyPr wrap="square">
            <a:spAutoFit/>
          </a:bodyPr>
          <a:lstStyle/>
          <a:p>
            <a:pPr algn="just"/>
            <a:r>
              <a:rPr lang="uk-UA" b="1" dirty="0" err="1" smtClean="0"/>
              <a:t>Фонетичий</a:t>
            </a:r>
            <a:r>
              <a:rPr lang="uk-UA" b="1" dirty="0" smtClean="0"/>
              <a:t>  бар’єр </a:t>
            </a:r>
            <a:r>
              <a:rPr lang="uk-UA" dirty="0" smtClean="0"/>
              <a:t>може бути викликаний різними причинами як психологічного, так і іншого характеру. Він може виникати через огріхи в процесі передачі інформації. Це фонетичне нерозуміння. </a:t>
            </a:r>
          </a:p>
          <a:p>
            <a:pPr algn="just"/>
            <a:r>
              <a:rPr lang="uk-UA" b="1" dirty="0" smtClean="0"/>
              <a:t>Феномен фонетичного нерозуміння з'являється в результаті використання </a:t>
            </a:r>
            <a:r>
              <a:rPr lang="uk-UA" b="1" dirty="0" err="1" smtClean="0"/>
              <a:t>комунікатором</a:t>
            </a:r>
            <a:r>
              <a:rPr lang="uk-UA" b="1" dirty="0" smtClean="0"/>
              <a:t> невиразної швидкої мови, розмови-скоромовки або мови з великою кількістю звуків-паразитів.</a:t>
            </a:r>
          </a:p>
          <a:p>
            <a:pPr algn="just"/>
            <a:r>
              <a:rPr lang="uk-UA" dirty="0" smtClean="0"/>
              <a:t> </a:t>
            </a:r>
          </a:p>
          <a:p>
            <a:pPr algn="just"/>
            <a:r>
              <a:rPr lang="uk-UA" b="1" dirty="0" smtClean="0"/>
              <a:t>Спосіб подолання</a:t>
            </a:r>
            <a:r>
              <a:rPr lang="uk-UA" dirty="0" smtClean="0"/>
              <a:t>: попрацюйте над вимовою, намагайтеся говорити виразно, чітко. Не говоріть занадто голосно чи тихо. Говоріть зі середньою швидкістю </a:t>
            </a:r>
            <a:r>
              <a:rPr lang="uk-UA" dirty="0" err="1" smtClean="0"/>
              <a:t>Корректно</a:t>
            </a:r>
            <a:r>
              <a:rPr lang="uk-UA" dirty="0" smtClean="0"/>
              <a:t> використовуйте інтонацію. Позбудьтесь слів-паразитів.</a:t>
            </a:r>
          </a:p>
          <a:p>
            <a:pPr algn="just"/>
            <a:endParaRPr lang="ru-RU" dirty="0" smtClean="0"/>
          </a:p>
          <a:p>
            <a:pPr algn="just"/>
            <a:endParaRPr lang="en-US" dirty="0" smtClean="0"/>
          </a:p>
          <a:p>
            <a:pPr algn="just"/>
            <a:endParaRPr lang="ru-RU"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sp>
        <p:nvSpPr>
          <p:cNvPr id="4" name="Прямоугольник 3"/>
          <p:cNvSpPr/>
          <p:nvPr/>
        </p:nvSpPr>
        <p:spPr>
          <a:xfrm>
            <a:off x="1331640" y="1412776"/>
            <a:ext cx="7344816" cy="4801314"/>
          </a:xfrm>
          <a:prstGeom prst="rect">
            <a:avLst/>
          </a:prstGeom>
        </p:spPr>
        <p:txBody>
          <a:bodyPr wrap="square">
            <a:spAutoFit/>
          </a:bodyPr>
          <a:lstStyle/>
          <a:p>
            <a:pPr algn="just"/>
            <a:r>
              <a:rPr lang="uk-UA" b="1" dirty="0" smtClean="0"/>
              <a:t>Соціально-культурний бар’єр.</a:t>
            </a:r>
          </a:p>
          <a:p>
            <a:pPr algn="just"/>
            <a:r>
              <a:rPr lang="uk-UA" b="1" dirty="0" smtClean="0"/>
              <a:t>Причиною стають </a:t>
            </a:r>
            <a:r>
              <a:rPr lang="uk-UA" dirty="0" smtClean="0"/>
              <a:t>соціальні, політичні, релігійні і професійні розбіжності в поглядах, звичках, традиціях, що призводять до різного пояснення і сприйняття тих або інших понять, явищ, розумінь.</a:t>
            </a:r>
          </a:p>
          <a:p>
            <a:pPr algn="just"/>
            <a:r>
              <a:rPr lang="uk-UA" dirty="0" smtClean="0"/>
              <a:t>Щоб подолати цей бар'єр потрібно уникати "незручних" тем. Пам'ятаєте золоте правило: "Про політику, релігії і гроші не говорять". Чому? Тому що це точно викличе суперечку. </a:t>
            </a:r>
          </a:p>
          <a:p>
            <a:pPr algn="just"/>
            <a:endParaRPr lang="uk-UA" dirty="0" smtClean="0"/>
          </a:p>
          <a:p>
            <a:pPr algn="just"/>
            <a:r>
              <a:rPr lang="uk-UA" b="1" dirty="0" smtClean="0"/>
              <a:t>Якщо вже сталось так, що мова пішла про такі суперечливі речі, варто спокійно реагувати, не намагатися довести співрозмовнику, що він не має рацію, це все марно, все одно кожен залишиться при своїй думці, але втратите нормальне ставлення і відносини. Просто намагайтесь змінити тему розмови.</a:t>
            </a:r>
          </a:p>
          <a:p>
            <a:pPr algn="just"/>
            <a:endParaRPr lang="en-US" dirty="0" smtClean="0"/>
          </a:p>
          <a:p>
            <a:pPr algn="just"/>
            <a:endParaRPr lang="ru-RU" dirty="0" smtClean="0"/>
          </a:p>
          <a:p>
            <a:pPr algn="just"/>
            <a:endParaRPr lang="en-US" dirty="0" smtClean="0"/>
          </a:p>
          <a:p>
            <a:pPr algn="just"/>
            <a:endParaRPr lang="ru-RU"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sp>
        <p:nvSpPr>
          <p:cNvPr id="4" name="Прямоугольник 3"/>
          <p:cNvSpPr/>
          <p:nvPr/>
        </p:nvSpPr>
        <p:spPr>
          <a:xfrm>
            <a:off x="1331640" y="1412776"/>
            <a:ext cx="7344816" cy="5078313"/>
          </a:xfrm>
          <a:prstGeom prst="rect">
            <a:avLst/>
          </a:prstGeom>
        </p:spPr>
        <p:txBody>
          <a:bodyPr wrap="square">
            <a:spAutoFit/>
          </a:bodyPr>
          <a:lstStyle/>
          <a:p>
            <a:pPr algn="just"/>
            <a:r>
              <a:rPr lang="uk-UA" b="1" dirty="0" smtClean="0"/>
              <a:t>Стилістичний бар’єр.</a:t>
            </a:r>
          </a:p>
          <a:p>
            <a:pPr algn="just"/>
            <a:endParaRPr lang="uk-UA" dirty="0" smtClean="0"/>
          </a:p>
          <a:p>
            <a:pPr algn="just"/>
            <a:r>
              <a:rPr lang="uk-UA" dirty="0" smtClean="0"/>
              <a:t>Він виникає при невідповідності стилю мови того, хто говорить, і ситуації спілкування або стилю мови, стану того, хто в даний момент слухає.</a:t>
            </a:r>
          </a:p>
          <a:p>
            <a:pPr algn="just"/>
            <a:r>
              <a:rPr lang="uk-UA" dirty="0" smtClean="0"/>
              <a:t> </a:t>
            </a:r>
          </a:p>
          <a:p>
            <a:pPr algn="just"/>
            <a:r>
              <a:rPr lang="uk-UA" b="1" dirty="0" smtClean="0"/>
              <a:t>Спосіб вирішення.</a:t>
            </a:r>
          </a:p>
          <a:p>
            <a:pPr algn="just"/>
            <a:r>
              <a:rPr lang="uk-UA" dirty="0" smtClean="0"/>
              <a:t>Слідкуйте за тим, щоб стиль мовлення відповідав ситуації, щоб не виникло казусу. </a:t>
            </a:r>
          </a:p>
          <a:p>
            <a:pPr algn="just"/>
            <a:r>
              <a:rPr lang="uk-UA" dirty="0" smtClean="0"/>
              <a:t>Наприклад, переказ змісту казки науковим стилем, безсумнівно, викличе стилістичний бар'єр. </a:t>
            </a:r>
          </a:p>
          <a:p>
            <a:pPr algn="just"/>
            <a:r>
              <a:rPr lang="uk-UA" dirty="0" smtClean="0"/>
              <a:t>Варто також правильно структурувати інформацію, використовувати зміст, говорити коротко, вести розмову в найбільш доречному ситуації темпі і ритмі.</a:t>
            </a:r>
            <a:endParaRPr lang="ru-RU" dirty="0" smtClean="0"/>
          </a:p>
          <a:p>
            <a:pPr algn="just"/>
            <a:endParaRPr lang="en-US" dirty="0" smtClean="0"/>
          </a:p>
          <a:p>
            <a:pPr algn="just"/>
            <a:endParaRPr lang="ru-RU" dirty="0" smtClean="0"/>
          </a:p>
          <a:p>
            <a:pPr algn="just"/>
            <a:endParaRPr lang="en-US" dirty="0" smtClean="0"/>
          </a:p>
          <a:p>
            <a:pPr algn="just"/>
            <a:endParaRPr lang="ru-RU"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764704"/>
            <a:ext cx="7406640" cy="792088"/>
          </a:xfrm>
        </p:spPr>
        <p:txBody>
          <a:bodyPr/>
          <a:lstStyle/>
          <a:p>
            <a:r>
              <a:rPr lang="ru-RU" dirty="0" smtClean="0"/>
              <a:t>План</a:t>
            </a:r>
            <a:endParaRPr lang="ru-RU" dirty="0"/>
          </a:p>
        </p:txBody>
      </p:sp>
      <p:sp>
        <p:nvSpPr>
          <p:cNvPr id="3" name="Подзаголовок 2"/>
          <p:cNvSpPr>
            <a:spLocks noGrp="1"/>
          </p:cNvSpPr>
          <p:nvPr>
            <p:ph type="subTitle" idx="1"/>
          </p:nvPr>
        </p:nvSpPr>
        <p:spPr>
          <a:xfrm>
            <a:off x="1475656" y="1916832"/>
            <a:ext cx="7406640" cy="3816424"/>
          </a:xfrm>
        </p:spPr>
        <p:txBody>
          <a:bodyPr>
            <a:normAutofit fontScale="85000" lnSpcReduction="10000"/>
          </a:bodyPr>
          <a:lstStyle/>
          <a:p>
            <a:pPr marL="541655" indent="-514350">
              <a:buFont typeface="Wingdings 2" panose="05020102010507070707"/>
              <a:buAutoNum type="arabicPeriod"/>
            </a:pPr>
            <a:r>
              <a:rPr lang="uk-UA" b="1" i="1" dirty="0" smtClean="0"/>
              <a:t>Тема 1. Бізнес-комунікації, як процес передачі інформації</a:t>
            </a:r>
            <a:endParaRPr lang="ru-RU" dirty="0" smtClean="0"/>
          </a:p>
          <a:p>
            <a:pPr marL="541655" indent="-514350">
              <a:buAutoNum type="arabicPeriod"/>
            </a:pPr>
            <a:r>
              <a:rPr lang="uk-UA" b="1" i="1" dirty="0" smtClean="0"/>
              <a:t>Тема 2.Вербальні та невербальні засоби комунікації</a:t>
            </a:r>
          </a:p>
          <a:p>
            <a:pPr marL="541655" indent="-514350">
              <a:buAutoNum type="arabicPeriod"/>
            </a:pPr>
            <a:r>
              <a:rPr lang="uk-UA" b="1" i="1" dirty="0" smtClean="0"/>
              <a:t>Тема 3. Етика ділових комунікацій</a:t>
            </a:r>
          </a:p>
          <a:p>
            <a:pPr marL="541655" indent="-514350">
              <a:buFont typeface="Wingdings 2" panose="05020102010507070707"/>
              <a:buAutoNum type="arabicPeriod"/>
            </a:pPr>
            <a:r>
              <a:rPr lang="uk-UA" b="1" i="1" dirty="0" smtClean="0"/>
              <a:t>Тема 4. Стратегія ведення переговорів.</a:t>
            </a:r>
            <a:endParaRPr lang="ru-RU" dirty="0" smtClean="0"/>
          </a:p>
          <a:p>
            <a:pPr marL="541655" indent="-514350">
              <a:buAutoNum type="arabicPeriod"/>
            </a:pPr>
            <a:r>
              <a:rPr lang="uk-UA" b="1" i="1" dirty="0" smtClean="0"/>
              <a:t>Тема 5. Маніпуляції в бізнес-комунікаціях.</a:t>
            </a:r>
          </a:p>
          <a:p>
            <a:pPr marL="541655" indent="-514350">
              <a:buAutoNum type="arabicPeriod"/>
            </a:pPr>
            <a:r>
              <a:rPr lang="uk-UA" b="1" i="1" dirty="0" smtClean="0"/>
              <a:t>Тема 6. Сутність конфлікту та його структура</a:t>
            </a:r>
          </a:p>
          <a:p>
            <a:pPr marL="541655" indent="-514350">
              <a:buAutoNum type="arabicPeriod"/>
            </a:pPr>
            <a:r>
              <a:rPr lang="ru-RU" dirty="0" smtClean="0"/>
              <a:t> </a:t>
            </a:r>
            <a:r>
              <a:rPr lang="uk-UA" b="1" i="1" dirty="0" smtClean="0"/>
              <a:t>Тема 7. Технологія управління конфліктом.</a:t>
            </a:r>
          </a:p>
          <a:p>
            <a:pPr marL="541655" indent="-514350">
              <a:buFont typeface="Wingdings 2" panose="05020102010507070707"/>
              <a:buAutoNum type="arabicPeriod"/>
            </a:pPr>
            <a:r>
              <a:rPr lang="uk-UA" b="1" i="1" dirty="0" smtClean="0"/>
              <a:t>Тема 8. Способи поведінки в конфліктних ситуаціях.</a:t>
            </a:r>
          </a:p>
          <a:p>
            <a:pPr marL="541655" indent="-514350">
              <a:buFont typeface="Wingdings 2" panose="05020102010507070707"/>
              <a:buAutoNum type="arabicPeriod"/>
            </a:pPr>
            <a:r>
              <a:rPr lang="uk-UA" b="1" i="1" dirty="0" smtClean="0"/>
              <a:t>Тема 9. Методи управління конфліктами.</a:t>
            </a:r>
            <a:endParaRPr lang="ru-RU" dirty="0" smtClean="0"/>
          </a:p>
          <a:p>
            <a:pPr marL="541655" indent="-514350">
              <a:buFont typeface="Wingdings 2" panose="05020102010507070707"/>
              <a:buAutoNum type="arabicPeriod"/>
            </a:pPr>
            <a:endParaRPr lang="ru-RU" dirty="0" smtClean="0"/>
          </a:p>
          <a:p>
            <a:pPr marL="541655" indent="-514350">
              <a:buAutoNum type="arabicPeriod"/>
            </a:pPr>
            <a:endParaRPr lang="uk-UA" dirty="0" smtClean="0"/>
          </a:p>
          <a:p>
            <a:pPr marL="541655" indent="-514350">
              <a:buAutoNum type="arabicPeriod"/>
            </a:pP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sp>
        <p:nvSpPr>
          <p:cNvPr id="4" name="Прямоугольник 3"/>
          <p:cNvSpPr/>
          <p:nvPr/>
        </p:nvSpPr>
        <p:spPr>
          <a:xfrm>
            <a:off x="1331640" y="1412776"/>
            <a:ext cx="7344816" cy="4247317"/>
          </a:xfrm>
          <a:prstGeom prst="rect">
            <a:avLst/>
          </a:prstGeom>
        </p:spPr>
        <p:txBody>
          <a:bodyPr wrap="square">
            <a:spAutoFit/>
          </a:bodyPr>
          <a:lstStyle/>
          <a:p>
            <a:pPr algn="just"/>
            <a:r>
              <a:rPr lang="uk-UA" b="1" dirty="0" smtClean="0"/>
              <a:t>Логічний бар’єр.</a:t>
            </a:r>
          </a:p>
          <a:p>
            <a:pPr algn="just"/>
            <a:endParaRPr lang="uk-UA" dirty="0" smtClean="0"/>
          </a:p>
          <a:p>
            <a:pPr algn="just"/>
            <a:r>
              <a:rPr lang="uk-UA" dirty="0" smtClean="0"/>
              <a:t>Він виникає в тих випадках, коли логіка міркування того хто говорить або занадто складна для розуміння слухаючого, або здається йому неправильною чи суперечить властивій йому манері доказів.</a:t>
            </a:r>
          </a:p>
          <a:p>
            <a:pPr algn="just"/>
            <a:r>
              <a:rPr lang="uk-UA" dirty="0" smtClean="0"/>
              <a:t> </a:t>
            </a:r>
          </a:p>
          <a:p>
            <a:pPr algn="just"/>
            <a:r>
              <a:rPr lang="uk-UA" dirty="0" smtClean="0"/>
              <a:t> </a:t>
            </a:r>
          </a:p>
          <a:p>
            <a:pPr algn="just"/>
            <a:r>
              <a:rPr lang="uk-UA" b="1" dirty="0" smtClean="0"/>
              <a:t>Подолання логічного бар'єра </a:t>
            </a:r>
            <a:r>
              <a:rPr lang="uk-UA" dirty="0" smtClean="0"/>
              <a:t>можливо в тому випадку, якщо "йти від партнера", тобто намагатися зрозуміти логіку його думки і спосіб побудови умовиводів, знаходячи тим самим причини розбіжностей ваших думок.</a:t>
            </a:r>
          </a:p>
          <a:p>
            <a:pPr algn="just"/>
            <a:endParaRPr lang="en-US" dirty="0" smtClean="0"/>
          </a:p>
          <a:p>
            <a:pPr algn="just"/>
            <a:endParaRPr lang="ru-RU" dirty="0" smtClean="0"/>
          </a:p>
          <a:p>
            <a:pPr algn="just"/>
            <a:endParaRPr lang="en-US" dirty="0" smtClean="0"/>
          </a:p>
          <a:p>
            <a:pPr algn="just"/>
            <a:endParaRPr lang="ru-RU"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sp>
        <p:nvSpPr>
          <p:cNvPr id="4" name="Прямоугольник 3"/>
          <p:cNvSpPr/>
          <p:nvPr/>
        </p:nvSpPr>
        <p:spPr>
          <a:xfrm>
            <a:off x="1331640" y="1268760"/>
            <a:ext cx="7344816" cy="5909310"/>
          </a:xfrm>
          <a:prstGeom prst="rect">
            <a:avLst/>
          </a:prstGeom>
        </p:spPr>
        <p:txBody>
          <a:bodyPr wrap="square">
            <a:spAutoFit/>
          </a:bodyPr>
          <a:lstStyle/>
          <a:p>
            <a:pPr algn="just"/>
            <a:r>
              <a:rPr lang="uk-UA" b="1" dirty="0" smtClean="0"/>
              <a:t>Семантичний бар’єр.</a:t>
            </a:r>
          </a:p>
          <a:p>
            <a:pPr algn="just"/>
            <a:r>
              <a:rPr lang="uk-UA" dirty="0" smtClean="0"/>
              <a:t>Цей бар'єр пов'язаний з тим, що учасники спілкування використовують різні значення слів. </a:t>
            </a:r>
          </a:p>
          <a:p>
            <a:pPr algn="just"/>
            <a:r>
              <a:rPr lang="uk-UA" dirty="0" smtClean="0"/>
              <a:t>Наприклад, скажемо, льотчик або танкіст чує в театрі слова: "Подати екіпаж!", то це може викликати в них легке здивування, тому що в п'єсі йдеться про карету, а вони уявляють собі людей, які керують машиною.</a:t>
            </a:r>
          </a:p>
          <a:p>
            <a:pPr algn="just"/>
            <a:endParaRPr lang="uk-UA" dirty="0" smtClean="0"/>
          </a:p>
          <a:p>
            <a:pPr algn="just"/>
            <a:r>
              <a:rPr lang="uk-UA" b="1" dirty="0" smtClean="0"/>
              <a:t>Спосіб подолання. </a:t>
            </a:r>
          </a:p>
          <a:p>
            <a:pPr algn="just"/>
            <a:r>
              <a:rPr lang="uk-UA" dirty="0" smtClean="0"/>
              <a:t>Спробуйте використовувати однозначні слова, щоб реципієнт точно зрозумів ваше повідомлення. Для успішної комунікації потрібно обрати одне значення, найбільш доречне у конкретній ситуації, в іншому випадку може виникнути непорозуміння. </a:t>
            </a:r>
          </a:p>
          <a:p>
            <a:pPr algn="just"/>
            <a:r>
              <a:rPr lang="uk-UA" dirty="0" smtClean="0"/>
              <a:t>Семантичний бар'єр може спричинити виникнення емоційного бар'єру і продовження спілкування буде заблоковано.</a:t>
            </a:r>
          </a:p>
          <a:p>
            <a:pPr algn="just"/>
            <a:r>
              <a:rPr lang="uk-UA" dirty="0" smtClean="0"/>
              <a:t>Особливо складні проблеми виникають при спілкуванні між представниками різних мов і культур. За таких умов обидві сторони не тільки повинні знати буквальні значення слів, але й інтерпретувати їх у відповідному контексті.</a:t>
            </a:r>
          </a:p>
          <a:p>
            <a:pPr algn="just"/>
            <a:endParaRPr lang="ru-RU" dirty="0" smtClean="0"/>
          </a:p>
          <a:p>
            <a:pPr algn="just"/>
            <a:endParaRPr lang="en-US" dirty="0" smtClean="0"/>
          </a:p>
          <a:p>
            <a:pPr algn="just"/>
            <a:endParaRPr lang="ru-RU"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sp>
        <p:nvSpPr>
          <p:cNvPr id="4" name="Прямоугольник 3"/>
          <p:cNvSpPr/>
          <p:nvPr/>
        </p:nvSpPr>
        <p:spPr>
          <a:xfrm>
            <a:off x="1331640" y="1268760"/>
            <a:ext cx="7344816" cy="5078313"/>
          </a:xfrm>
          <a:prstGeom prst="rect">
            <a:avLst/>
          </a:prstGeom>
        </p:spPr>
        <p:txBody>
          <a:bodyPr wrap="square">
            <a:spAutoFit/>
          </a:bodyPr>
          <a:lstStyle/>
          <a:p>
            <a:pPr algn="just"/>
            <a:r>
              <a:rPr lang="uk-UA" b="1" dirty="0" smtClean="0"/>
              <a:t>Бар’єр авторитету.</a:t>
            </a:r>
          </a:p>
          <a:p>
            <a:pPr lvl="0" algn="just"/>
            <a:r>
              <a:rPr lang="uk-UA" dirty="0" smtClean="0"/>
              <a:t>Іноді перешкодою може стати саме сприйняття партнера спілкування як особи певної професії, національності, статі і віку. Тобто перешкодою може стати саме </a:t>
            </a:r>
            <a:r>
              <a:rPr lang="uk-UA" dirty="0" err="1" smtClean="0"/>
              <a:t>несприйняття</a:t>
            </a:r>
            <a:r>
              <a:rPr lang="uk-UA" dirty="0" smtClean="0"/>
              <a:t> того, хто говорить через його неавторитетність в очах слухача. Або ж навпаки, під час спілкування з людиною, яка є для співрозмовника дуже авторитетною, він може губитися, бути неуважним, не знати, що відповісти.</a:t>
            </a:r>
            <a:endParaRPr lang="ru-RU" dirty="0" smtClean="0"/>
          </a:p>
          <a:p>
            <a:pPr algn="just"/>
            <a:r>
              <a:rPr lang="uk-UA" b="1" dirty="0" smtClean="0"/>
              <a:t>Спосіб подолання.</a:t>
            </a:r>
            <a:endParaRPr lang="ru-RU" b="1" dirty="0" smtClean="0"/>
          </a:p>
          <a:p>
            <a:pPr lvl="0" algn="just"/>
            <a:endParaRPr lang="uk-UA" dirty="0" smtClean="0"/>
          </a:p>
          <a:p>
            <a:pPr lvl="0" algn="just"/>
            <a:r>
              <a:rPr lang="uk-UA" dirty="0" smtClean="0"/>
              <a:t>Спробуйте прибрати упереджене ставлення до співрозмовника. Якщо людина не є авторитетом для вас особисто - не означає, що вона говорить нісенітницю. Так, ви можете не довіряти його інформації, але принаймні не подавайте виду, завжди вислуховуйте людину з повагою. Перевірте інформацію після розмови, можливо, ви зрозумієте, що недооцінювали свого співрозмовника.</a:t>
            </a:r>
            <a:endParaRPr lang="ru-RU" dirty="0" smtClean="0"/>
          </a:p>
          <a:p>
            <a:pPr algn="just"/>
            <a:endParaRPr lang="ru-RU" dirty="0" smtClean="0"/>
          </a:p>
          <a:p>
            <a:pPr algn="just"/>
            <a:endParaRPr lang="en-US" dirty="0" smtClean="0"/>
          </a:p>
          <a:p>
            <a:pPr algn="just"/>
            <a:endParaRPr lang="ru-RU"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sp>
        <p:nvSpPr>
          <p:cNvPr id="4" name="Прямоугольник 3"/>
          <p:cNvSpPr/>
          <p:nvPr/>
        </p:nvSpPr>
        <p:spPr>
          <a:xfrm>
            <a:off x="1331640" y="1268760"/>
            <a:ext cx="7344816" cy="5078313"/>
          </a:xfrm>
          <a:prstGeom prst="rect">
            <a:avLst/>
          </a:prstGeom>
        </p:spPr>
        <p:txBody>
          <a:bodyPr wrap="square">
            <a:spAutoFit/>
          </a:bodyPr>
          <a:lstStyle/>
          <a:p>
            <a:pPr algn="just"/>
            <a:r>
              <a:rPr lang="uk-UA" b="1" dirty="0" smtClean="0"/>
              <a:t>Бар’єр авторитету.</a:t>
            </a:r>
          </a:p>
          <a:p>
            <a:pPr lvl="0" algn="just"/>
            <a:r>
              <a:rPr lang="uk-UA" dirty="0" smtClean="0"/>
              <a:t>Іноді перешкодою може стати саме сприйняття партнера спілкування як особи певної професії, національності, статі і віку. Тобто перешкодою може стати саме </a:t>
            </a:r>
            <a:r>
              <a:rPr lang="uk-UA" dirty="0" err="1" smtClean="0"/>
              <a:t>несприйняття</a:t>
            </a:r>
            <a:r>
              <a:rPr lang="uk-UA" dirty="0" smtClean="0"/>
              <a:t> того, хто говорить через його неавторитетність в очах слухача. Або ж навпаки, під час спілкування з людиною, яка є для співрозмовника дуже авторитетною, він може губитися, бути неуважним, не знати, що відповісти.</a:t>
            </a:r>
            <a:endParaRPr lang="ru-RU" dirty="0" smtClean="0"/>
          </a:p>
          <a:p>
            <a:pPr algn="just"/>
            <a:r>
              <a:rPr lang="uk-UA" b="1" dirty="0" smtClean="0"/>
              <a:t>Спосіб подолання.</a:t>
            </a:r>
            <a:endParaRPr lang="ru-RU" b="1" dirty="0" smtClean="0"/>
          </a:p>
          <a:p>
            <a:pPr lvl="0" algn="just"/>
            <a:endParaRPr lang="uk-UA" dirty="0" smtClean="0"/>
          </a:p>
          <a:p>
            <a:pPr lvl="0" algn="just"/>
            <a:r>
              <a:rPr lang="uk-UA" dirty="0" smtClean="0"/>
              <a:t>Спробуйте прибрати упереджене ставлення до співрозмовника. Якщо людина не є авторитетом для вас особисто - не означає, що вона говорить нісенітницю. Так, ви можете не довіряти його інформації, але принаймні не подавайте виду, завжди вислуховуйте людину з повагою. Перевірте інформацію після розмови, можливо, ви зрозумієте, що недооцінювали свого співрозмовника.</a:t>
            </a:r>
            <a:endParaRPr lang="ru-RU" dirty="0" smtClean="0"/>
          </a:p>
          <a:p>
            <a:pPr algn="just"/>
            <a:endParaRPr lang="ru-RU" dirty="0" smtClean="0"/>
          </a:p>
          <a:p>
            <a:pPr algn="just"/>
            <a:endParaRPr lang="en-US" dirty="0" smtClean="0"/>
          </a:p>
          <a:p>
            <a:pPr algn="just"/>
            <a:endParaRPr lang="ru-RU"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2.Вербальні та невербальні засоби комунікації</a:t>
            </a:r>
            <a:endParaRPr lang="ru-RU" sz="2400" dirty="0" smtClean="0"/>
          </a:p>
        </p:txBody>
      </p:sp>
      <p:sp>
        <p:nvSpPr>
          <p:cNvPr id="3" name="Подзаголовок 2"/>
          <p:cNvSpPr>
            <a:spLocks noGrp="1"/>
          </p:cNvSpPr>
          <p:nvPr>
            <p:ph type="subTitle" idx="1"/>
          </p:nvPr>
        </p:nvSpPr>
        <p:spPr>
          <a:xfrm>
            <a:off x="1475656" y="1052736"/>
            <a:ext cx="7406640" cy="4536504"/>
          </a:xfrm>
        </p:spPr>
        <p:txBody>
          <a:bodyPr>
            <a:normAutofit/>
          </a:bodyPr>
          <a:lstStyle/>
          <a:p>
            <a:pPr marL="541655" indent="-514350" algn="just"/>
            <a:r>
              <a:rPr lang="ru-RU" sz="1800" dirty="0" err="1" smtClean="0"/>
              <a:t>Зміст</a:t>
            </a:r>
            <a:r>
              <a:rPr lang="ru-RU" sz="1800" dirty="0" smtClean="0"/>
              <a:t> </a:t>
            </a:r>
            <a:r>
              <a:rPr lang="ru-RU" sz="1800" dirty="0" err="1" smtClean="0"/>
              <a:t>інформації</a:t>
            </a:r>
            <a:r>
              <a:rPr lang="ru-RU" sz="1800" dirty="0" smtClean="0"/>
              <a:t> </a:t>
            </a:r>
            <a:r>
              <a:rPr lang="ru-RU" sz="1800" dirty="0" err="1" smtClean="0"/>
              <a:t>передається</a:t>
            </a:r>
            <a:r>
              <a:rPr lang="ru-RU" sz="1800" dirty="0" smtClean="0"/>
              <a:t> за </a:t>
            </a:r>
            <a:r>
              <a:rPr lang="ru-RU" sz="1800" dirty="0" err="1" smtClean="0"/>
              <a:t>допомогою</a:t>
            </a:r>
            <a:r>
              <a:rPr lang="ru-RU" sz="1800" dirty="0" smtClean="0"/>
              <a:t> </a:t>
            </a:r>
            <a:r>
              <a:rPr lang="ru-RU" sz="1800" dirty="0" err="1" smtClean="0"/>
              <a:t>мови</a:t>
            </a:r>
            <a:r>
              <a:rPr lang="ru-RU" sz="1800" dirty="0" smtClean="0"/>
              <a:t>, </a:t>
            </a:r>
            <a:r>
              <a:rPr lang="ru-RU" sz="1800" b="1" i="1" dirty="0" err="1" smtClean="0"/>
              <a:t>тобто</a:t>
            </a:r>
            <a:r>
              <a:rPr lang="ru-RU" sz="1800" b="1" i="1" dirty="0" smtClean="0"/>
              <a:t> </a:t>
            </a:r>
            <a:r>
              <a:rPr lang="ru-RU" sz="1800" b="1" i="1" dirty="0" err="1" smtClean="0"/>
              <a:t>набуває</a:t>
            </a:r>
            <a:r>
              <a:rPr lang="ru-RU" sz="1800" b="1" i="1" dirty="0" smtClean="0"/>
              <a:t> </a:t>
            </a:r>
            <a:r>
              <a:rPr lang="ru-RU" sz="1800" b="1" i="1" dirty="0" err="1" smtClean="0"/>
              <a:t>вербальної</a:t>
            </a:r>
            <a:r>
              <a:rPr lang="ru-RU" sz="1800" b="1" i="1" dirty="0" smtClean="0"/>
              <a:t> </a:t>
            </a:r>
            <a:r>
              <a:rPr lang="ru-RU" sz="1800" b="1" i="1" dirty="0" err="1" smtClean="0"/>
              <a:t>або</a:t>
            </a:r>
            <a:r>
              <a:rPr lang="ru-RU" sz="1800" b="1" i="1" dirty="0" smtClean="0"/>
              <a:t> </a:t>
            </a:r>
            <a:r>
              <a:rPr lang="ru-RU" sz="1800" b="1" i="1" dirty="0" err="1" smtClean="0"/>
              <a:t>словесної</a:t>
            </a:r>
            <a:r>
              <a:rPr lang="ru-RU" sz="1800" b="1" i="1" dirty="0" smtClean="0"/>
              <a:t>  </a:t>
            </a:r>
            <a:r>
              <a:rPr lang="ru-RU" sz="1800" b="1" i="1" dirty="0" err="1" smtClean="0"/>
              <a:t>форми</a:t>
            </a:r>
            <a:r>
              <a:rPr lang="ru-RU" sz="1800" b="1" i="1" dirty="0" smtClean="0"/>
              <a:t>.</a:t>
            </a:r>
          </a:p>
          <a:p>
            <a:pPr marL="541655" indent="-514350" algn="just"/>
            <a:endParaRPr lang="ru-RU" sz="1800" b="1" i="1" dirty="0" smtClean="0"/>
          </a:p>
          <a:p>
            <a:pPr marL="541655" indent="-514350" algn="just"/>
            <a:r>
              <a:rPr lang="ru-RU" sz="1800" b="1" i="1" dirty="0" smtClean="0"/>
              <a:t>          При вербальному </a:t>
            </a:r>
            <a:r>
              <a:rPr lang="ru-RU" sz="1800" b="1" i="1" dirty="0" err="1" smtClean="0"/>
              <a:t>спілкуванні</a:t>
            </a:r>
            <a:r>
              <a:rPr lang="ru-RU" sz="1800" b="1" i="1" dirty="0" smtClean="0"/>
              <a:t> </a:t>
            </a:r>
            <a:r>
              <a:rPr lang="ru-RU" sz="1800" b="1" i="1" dirty="0" err="1" smtClean="0"/>
              <a:t>має</a:t>
            </a:r>
            <a:r>
              <a:rPr lang="ru-RU" sz="1800" b="1" i="1" dirty="0" smtClean="0"/>
              <a:t> </a:t>
            </a:r>
            <a:r>
              <a:rPr lang="ru-RU" sz="1800" b="1" i="1" dirty="0" err="1" smtClean="0"/>
              <a:t>значення</a:t>
            </a:r>
            <a:r>
              <a:rPr lang="ru-RU" sz="1800" dirty="0" smtClean="0"/>
              <a:t>: </a:t>
            </a:r>
          </a:p>
          <a:p>
            <a:pPr marL="541655" indent="-514350" algn="just"/>
            <a:endParaRPr lang="ru-RU" sz="1800" dirty="0" smtClean="0"/>
          </a:p>
          <a:p>
            <a:pPr marL="541655" indent="-514350" algn="just">
              <a:buFontTx/>
              <a:buChar char="-"/>
            </a:pPr>
            <a:r>
              <a:rPr lang="ru-RU" sz="1800" dirty="0" err="1" smtClean="0"/>
              <a:t>що</a:t>
            </a:r>
            <a:r>
              <a:rPr lang="ru-RU" sz="1800" dirty="0" smtClean="0"/>
              <a:t> </a:t>
            </a:r>
            <a:r>
              <a:rPr lang="ru-RU" sz="1800" dirty="0" err="1" smtClean="0"/>
              <a:t>ви</a:t>
            </a:r>
            <a:r>
              <a:rPr lang="ru-RU" sz="1800" dirty="0" smtClean="0"/>
              <a:t> кажете (</a:t>
            </a:r>
            <a:r>
              <a:rPr lang="ru-RU" sz="1800" dirty="0" err="1" smtClean="0"/>
              <a:t>і</a:t>
            </a:r>
            <a:r>
              <a:rPr lang="ru-RU" sz="1800" dirty="0" smtClean="0"/>
              <a:t> </a:t>
            </a:r>
            <a:r>
              <a:rPr lang="ru-RU" sz="1800" dirty="0" err="1" smtClean="0"/>
              <a:t>що</a:t>
            </a:r>
            <a:r>
              <a:rPr lang="ru-RU" sz="1800" dirty="0" smtClean="0"/>
              <a:t> </a:t>
            </a:r>
            <a:r>
              <a:rPr lang="ru-RU" sz="1800" dirty="0" err="1" smtClean="0"/>
              <a:t>ви</a:t>
            </a:r>
            <a:r>
              <a:rPr lang="ru-RU" sz="1800" dirty="0" smtClean="0"/>
              <a:t> не кажете); </a:t>
            </a:r>
          </a:p>
          <a:p>
            <a:pPr marL="541655" indent="-514350" algn="just">
              <a:buFontTx/>
              <a:buChar char="-"/>
            </a:pPr>
            <a:r>
              <a:rPr lang="ru-RU" sz="1800" dirty="0" smtClean="0"/>
              <a:t> </a:t>
            </a:r>
            <a:r>
              <a:rPr lang="ru-RU" sz="1800" dirty="0" err="1" smtClean="0"/>
              <a:t>якими</a:t>
            </a:r>
            <a:r>
              <a:rPr lang="ru-RU" sz="1800" dirty="0" smtClean="0"/>
              <a:t> словами </a:t>
            </a:r>
            <a:r>
              <a:rPr lang="ru-RU" sz="1800" dirty="0" err="1" smtClean="0"/>
              <a:t>висловлюєте</a:t>
            </a:r>
            <a:r>
              <a:rPr lang="ru-RU" sz="1800" dirty="0" smtClean="0"/>
              <a:t> свою думку; </a:t>
            </a:r>
          </a:p>
          <a:p>
            <a:pPr marL="541655" indent="-514350" algn="just">
              <a:buFontTx/>
              <a:buChar char="-"/>
            </a:pPr>
            <a:r>
              <a:rPr lang="ru-RU" sz="1800" dirty="0" smtClean="0"/>
              <a:t>у </a:t>
            </a:r>
            <a:r>
              <a:rPr lang="ru-RU" sz="1800" dirty="0" err="1" smtClean="0"/>
              <a:t>якій</a:t>
            </a:r>
            <a:r>
              <a:rPr lang="ru-RU" sz="1800" dirty="0" smtClean="0"/>
              <a:t> </a:t>
            </a:r>
            <a:r>
              <a:rPr lang="ru-RU" sz="1800" dirty="0" err="1" smtClean="0"/>
              <a:t>послідовності</a:t>
            </a:r>
            <a:r>
              <a:rPr lang="ru-RU" sz="1800" dirty="0" smtClean="0"/>
              <a:t> </a:t>
            </a:r>
            <a:r>
              <a:rPr lang="ru-RU" sz="1800" dirty="0" err="1" smtClean="0"/>
              <a:t>передаєте</a:t>
            </a:r>
            <a:r>
              <a:rPr lang="ru-RU" sz="1800" dirty="0" smtClean="0"/>
              <a:t> </a:t>
            </a:r>
            <a:r>
              <a:rPr lang="ru-RU" sz="1800" dirty="0" err="1" smtClean="0"/>
              <a:t>інформацію</a:t>
            </a:r>
            <a:r>
              <a:rPr lang="ru-RU" sz="1800" dirty="0" smtClean="0"/>
              <a:t> </a:t>
            </a:r>
            <a:r>
              <a:rPr lang="ru-RU" sz="1800" dirty="0" err="1" smtClean="0"/>
              <a:t>співрозмовнику</a:t>
            </a:r>
            <a:r>
              <a:rPr lang="ru-RU" sz="1800" dirty="0" smtClean="0"/>
              <a:t> (</a:t>
            </a:r>
            <a:r>
              <a:rPr lang="ru-RU" sz="1800" dirty="0" err="1" smtClean="0"/>
              <a:t>з</a:t>
            </a:r>
            <a:r>
              <a:rPr lang="ru-RU" sz="1800" dirty="0" smtClean="0"/>
              <a:t> </a:t>
            </a:r>
            <a:r>
              <a:rPr lang="ru-RU" sz="1800" dirty="0" err="1" smtClean="0"/>
              <a:t>чого</a:t>
            </a:r>
            <a:r>
              <a:rPr lang="ru-RU" sz="1800" dirty="0" smtClean="0"/>
              <a:t> </a:t>
            </a:r>
            <a:r>
              <a:rPr lang="ru-RU" sz="1800" dirty="0" err="1" smtClean="0"/>
              <a:t>починаєте</a:t>
            </a:r>
            <a:r>
              <a:rPr lang="ru-RU" sz="1800" dirty="0" smtClean="0"/>
              <a:t>, </a:t>
            </a:r>
            <a:r>
              <a:rPr lang="ru-RU" sz="1800" dirty="0" err="1" smtClean="0"/>
              <a:t>чим</a:t>
            </a:r>
            <a:r>
              <a:rPr lang="ru-RU" sz="1800" dirty="0" smtClean="0"/>
              <a:t> </a:t>
            </a:r>
            <a:r>
              <a:rPr lang="ru-RU" sz="1800" dirty="0" err="1" smtClean="0"/>
              <a:t>продовжуєте</a:t>
            </a:r>
            <a:r>
              <a:rPr lang="ru-RU" sz="1800" dirty="0" smtClean="0"/>
              <a:t>, </a:t>
            </a:r>
            <a:r>
              <a:rPr lang="ru-RU" sz="1800" dirty="0" err="1" smtClean="0"/>
              <a:t>чим</a:t>
            </a:r>
            <a:r>
              <a:rPr lang="ru-RU" sz="1800" dirty="0" smtClean="0"/>
              <a:t> </a:t>
            </a:r>
            <a:r>
              <a:rPr lang="ru-RU" sz="1800" dirty="0" err="1" smtClean="0"/>
              <a:t>закінчуєте</a:t>
            </a:r>
            <a:r>
              <a:rPr lang="ru-RU" sz="1800" dirty="0" smtClean="0"/>
              <a:t>); </a:t>
            </a:r>
          </a:p>
          <a:p>
            <a:pPr marL="541655" indent="-514350" algn="just">
              <a:buFontTx/>
              <a:buChar char="-"/>
            </a:pPr>
            <a:r>
              <a:rPr lang="ru-RU" sz="1800" dirty="0" err="1" smtClean="0"/>
              <a:t>які</a:t>
            </a:r>
            <a:r>
              <a:rPr lang="ru-RU" sz="1800" dirty="0" smtClean="0"/>
              <a:t> </a:t>
            </a:r>
            <a:r>
              <a:rPr lang="ru-RU" sz="1800" dirty="0" err="1" smtClean="0"/>
              <a:t>аргументи</a:t>
            </a:r>
            <a:r>
              <a:rPr lang="ru-RU" sz="1800" dirty="0" smtClean="0"/>
              <a:t> наводите, коротко </a:t>
            </a:r>
            <a:r>
              <a:rPr lang="ru-RU" sz="1800" dirty="0" err="1" smtClean="0"/>
              <a:t>чи</a:t>
            </a:r>
            <a:r>
              <a:rPr lang="ru-RU" sz="1800" dirty="0" smtClean="0"/>
              <a:t> </a:t>
            </a:r>
            <a:r>
              <a:rPr lang="ru-RU" sz="1800" dirty="0" err="1" smtClean="0"/>
              <a:t>розгорнуто</a:t>
            </a:r>
            <a:r>
              <a:rPr lang="ru-RU" sz="1800" dirty="0" smtClean="0"/>
              <a:t> </a:t>
            </a:r>
            <a:r>
              <a:rPr lang="ru-RU" sz="1800" dirty="0" err="1" smtClean="0"/>
              <a:t>висловлюєте</a:t>
            </a:r>
            <a:r>
              <a:rPr lang="ru-RU" sz="1800" dirty="0" smtClean="0"/>
              <a:t> свою думку та </a:t>
            </a:r>
            <a:r>
              <a:rPr lang="ru-RU" sz="1800" dirty="0" err="1" smtClean="0"/>
              <a:t>багато</a:t>
            </a:r>
            <a:r>
              <a:rPr lang="ru-RU" sz="1800" dirty="0" smtClean="0"/>
              <a:t> </a:t>
            </a:r>
            <a:r>
              <a:rPr lang="ru-RU" sz="1800" dirty="0" err="1" smtClean="0"/>
              <a:t>іншого</a:t>
            </a:r>
            <a:endParaRPr lang="ru-RU" sz="1800" b="1" i="1" dirty="0" smtClean="0"/>
          </a:p>
          <a:p>
            <a:pPr marL="541655" indent="-514350" algn="just"/>
            <a:endParaRPr lang="ru-RU" sz="1800" b="1"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2.Вербальні та невербальні засоби комунікації</a:t>
            </a:r>
            <a:endParaRPr lang="ru-RU" sz="2400" dirty="0" smtClean="0"/>
          </a:p>
        </p:txBody>
      </p:sp>
      <p:sp>
        <p:nvSpPr>
          <p:cNvPr id="3" name="Подзаголовок 2"/>
          <p:cNvSpPr>
            <a:spLocks noGrp="1"/>
          </p:cNvSpPr>
          <p:nvPr>
            <p:ph type="subTitle" idx="1"/>
          </p:nvPr>
        </p:nvSpPr>
        <p:spPr>
          <a:xfrm>
            <a:off x="1475656" y="1052736"/>
            <a:ext cx="7406640" cy="4536504"/>
          </a:xfrm>
        </p:spPr>
        <p:txBody>
          <a:bodyPr>
            <a:normAutofit/>
          </a:bodyPr>
          <a:lstStyle/>
          <a:p>
            <a:pPr marL="541655" indent="-514350" algn="just"/>
            <a:r>
              <a:rPr lang="ru-RU" sz="1800" b="1" i="1" dirty="0" smtClean="0"/>
              <a:t> </a:t>
            </a:r>
            <a:r>
              <a:rPr lang="ru-RU" sz="1800" b="1" i="1" dirty="0" err="1" smtClean="0"/>
              <a:t>Серед</a:t>
            </a:r>
            <a:r>
              <a:rPr lang="ru-RU" sz="1800" b="1" i="1" dirty="0" smtClean="0"/>
              <a:t> правил </a:t>
            </a:r>
            <a:r>
              <a:rPr lang="ru-RU" sz="1800" b="1" i="1" dirty="0" err="1" smtClean="0"/>
              <a:t>і</a:t>
            </a:r>
            <a:r>
              <a:rPr lang="ru-RU" sz="1800" b="1" i="1" dirty="0" smtClean="0"/>
              <a:t> </a:t>
            </a:r>
            <a:r>
              <a:rPr lang="ru-RU" sz="1800" b="1" i="1" dirty="0" err="1" smtClean="0"/>
              <a:t>прийомів</a:t>
            </a:r>
            <a:r>
              <a:rPr lang="ru-RU" sz="1800" b="1" i="1" dirty="0" smtClean="0"/>
              <a:t> вербального </a:t>
            </a:r>
            <a:r>
              <a:rPr lang="ru-RU" sz="1800" b="1" i="1" dirty="0" err="1" smtClean="0"/>
              <a:t>мовного</a:t>
            </a:r>
            <a:r>
              <a:rPr lang="ru-RU" sz="1800" b="1" i="1" dirty="0" smtClean="0"/>
              <a:t> </a:t>
            </a:r>
            <a:r>
              <a:rPr lang="ru-RU" sz="1800" b="1" i="1" dirty="0" err="1" smtClean="0"/>
              <a:t>впливу</a:t>
            </a:r>
            <a:r>
              <a:rPr lang="ru-RU" sz="1800" b="1" i="1" dirty="0" smtClean="0"/>
              <a:t> </a:t>
            </a:r>
            <a:r>
              <a:rPr lang="ru-RU" sz="1800" b="1" i="1" dirty="0" err="1" smtClean="0"/>
              <a:t>можна</a:t>
            </a:r>
            <a:r>
              <a:rPr lang="ru-RU" sz="1800" b="1" i="1" dirty="0" smtClean="0"/>
              <a:t> </a:t>
            </a:r>
            <a:r>
              <a:rPr lang="ru-RU" sz="1800" b="1" i="1" dirty="0" err="1" smtClean="0"/>
              <a:t>назвати</a:t>
            </a:r>
            <a:r>
              <a:rPr lang="ru-RU" sz="1800" b="1" i="1" dirty="0" smtClean="0"/>
              <a:t> </a:t>
            </a:r>
            <a:r>
              <a:rPr lang="ru-RU" sz="1800" b="1" i="1" dirty="0" err="1" smtClean="0"/>
              <a:t>такі</a:t>
            </a:r>
            <a:r>
              <a:rPr lang="ru-RU" sz="1800" b="1" i="1" dirty="0" smtClean="0"/>
              <a:t> </a:t>
            </a:r>
            <a:r>
              <a:rPr lang="ru-RU" sz="1800" b="1" i="1" dirty="0" err="1" smtClean="0"/>
              <a:t>групи</a:t>
            </a:r>
            <a:r>
              <a:rPr lang="ru-RU" sz="1800" b="1" i="1" dirty="0" smtClean="0"/>
              <a:t> </a:t>
            </a:r>
            <a:r>
              <a:rPr lang="ru-RU" sz="1800" b="1" i="1" dirty="0" err="1" smtClean="0"/>
              <a:t>чинників</a:t>
            </a:r>
            <a:r>
              <a:rPr lang="ru-RU" sz="1800" b="1" i="1" dirty="0" smtClean="0"/>
              <a:t>: </a:t>
            </a:r>
          </a:p>
          <a:p>
            <a:pPr marL="541655" indent="-514350" algn="just"/>
            <a:endParaRPr lang="ru-RU" sz="1800" b="1" i="1" dirty="0" smtClean="0"/>
          </a:p>
          <a:p>
            <a:pPr marL="541655" indent="-514350" algn="just">
              <a:buAutoNum type="arabicPeriod"/>
            </a:pPr>
            <a:r>
              <a:rPr lang="ru-RU" sz="1800" dirty="0" err="1" smtClean="0"/>
              <a:t>Чинник</a:t>
            </a:r>
            <a:r>
              <a:rPr lang="ru-RU" sz="1800" dirty="0" smtClean="0"/>
              <a:t> </a:t>
            </a:r>
            <a:r>
              <a:rPr lang="ru-RU" sz="1800" dirty="0" err="1" smtClean="0"/>
              <a:t>дотримання</a:t>
            </a:r>
            <a:r>
              <a:rPr lang="ru-RU" sz="1800" dirty="0" smtClean="0"/>
              <a:t> </a:t>
            </a:r>
            <a:r>
              <a:rPr lang="ru-RU" sz="1800" dirty="0" err="1" smtClean="0"/>
              <a:t>комунікативної</a:t>
            </a:r>
            <a:r>
              <a:rPr lang="ru-RU" sz="1800" dirty="0" smtClean="0"/>
              <a:t> </a:t>
            </a:r>
            <a:r>
              <a:rPr lang="ru-RU" sz="1800" dirty="0" err="1" smtClean="0"/>
              <a:t>норми</a:t>
            </a:r>
            <a:r>
              <a:rPr lang="ru-RU" sz="1800" dirty="0" smtClean="0"/>
              <a:t>.</a:t>
            </a:r>
          </a:p>
          <a:p>
            <a:pPr marL="541655" indent="-514350" algn="just">
              <a:buAutoNum type="arabicPeriod"/>
            </a:pPr>
            <a:r>
              <a:rPr lang="ru-RU" sz="1800" dirty="0" err="1" smtClean="0"/>
              <a:t>Чинник</a:t>
            </a:r>
            <a:r>
              <a:rPr lang="ru-RU" sz="1800" dirty="0" smtClean="0"/>
              <a:t> </a:t>
            </a:r>
            <a:r>
              <a:rPr lang="ru-RU" sz="1800" dirty="0" err="1" smtClean="0"/>
              <a:t>встановлення</a:t>
            </a:r>
            <a:r>
              <a:rPr lang="ru-RU" sz="1800" dirty="0" smtClean="0"/>
              <a:t> контакту </a:t>
            </a:r>
            <a:r>
              <a:rPr lang="ru-RU" sz="1800" dirty="0" err="1" smtClean="0"/>
              <a:t>з</a:t>
            </a:r>
            <a:r>
              <a:rPr lang="ru-RU" sz="1800" dirty="0" smtClean="0"/>
              <a:t> </a:t>
            </a:r>
            <a:r>
              <a:rPr lang="ru-RU" sz="1800" dirty="0" err="1" smtClean="0"/>
              <a:t>співрозмовником</a:t>
            </a:r>
            <a:r>
              <a:rPr lang="ru-RU" sz="1800" dirty="0" smtClean="0"/>
              <a:t>.</a:t>
            </a:r>
          </a:p>
          <a:p>
            <a:pPr marL="541655" indent="-514350" algn="just">
              <a:buAutoNum type="arabicPeriod"/>
            </a:pPr>
            <a:r>
              <a:rPr lang="ru-RU" sz="1800" dirty="0" err="1" smtClean="0"/>
              <a:t>Чинник</a:t>
            </a:r>
            <a:r>
              <a:rPr lang="ru-RU" sz="1800" dirty="0" smtClean="0"/>
              <a:t> </a:t>
            </a:r>
            <a:r>
              <a:rPr lang="ru-RU" sz="1800" dirty="0" err="1" smtClean="0"/>
              <a:t>змісту</a:t>
            </a:r>
            <a:r>
              <a:rPr lang="ru-RU" sz="1800" dirty="0" smtClean="0"/>
              <a:t> </a:t>
            </a:r>
            <a:r>
              <a:rPr lang="ru-RU" sz="1800" dirty="0" err="1" smtClean="0"/>
              <a:t>промови</a:t>
            </a:r>
            <a:r>
              <a:rPr lang="ru-RU" sz="1800" dirty="0" smtClean="0"/>
              <a:t>. </a:t>
            </a:r>
          </a:p>
          <a:p>
            <a:pPr marL="541655" indent="-514350" algn="just">
              <a:buAutoNum type="arabicPeriod"/>
            </a:pPr>
            <a:r>
              <a:rPr lang="ru-RU" sz="1800" dirty="0" err="1" smtClean="0"/>
              <a:t>Чинник</a:t>
            </a:r>
            <a:r>
              <a:rPr lang="ru-RU" sz="1800" dirty="0" smtClean="0"/>
              <a:t> </a:t>
            </a:r>
            <a:r>
              <a:rPr lang="ru-RU" sz="1800" dirty="0" err="1" smtClean="0"/>
              <a:t>мовного</a:t>
            </a:r>
            <a:r>
              <a:rPr lang="ru-RU" sz="1800" dirty="0" smtClean="0"/>
              <a:t> </a:t>
            </a:r>
            <a:r>
              <a:rPr lang="ru-RU" sz="1800" dirty="0" err="1" smtClean="0"/>
              <a:t>оформлення</a:t>
            </a:r>
            <a:r>
              <a:rPr lang="ru-RU" sz="1800" dirty="0" smtClean="0"/>
              <a:t>.</a:t>
            </a:r>
          </a:p>
          <a:p>
            <a:pPr marL="541655" indent="-514350" algn="just">
              <a:buAutoNum type="arabicPeriod"/>
            </a:pPr>
            <a:r>
              <a:rPr lang="ru-RU" sz="1800" dirty="0" err="1" smtClean="0"/>
              <a:t>Чинник</a:t>
            </a:r>
            <a:r>
              <a:rPr lang="ru-RU" sz="1800" dirty="0" smtClean="0"/>
              <a:t> стилю </a:t>
            </a:r>
            <a:r>
              <a:rPr lang="ru-RU" sz="1800" dirty="0" err="1" smtClean="0"/>
              <a:t>спілкування</a:t>
            </a:r>
            <a:r>
              <a:rPr lang="ru-RU" sz="1800" dirty="0" smtClean="0"/>
              <a:t>. </a:t>
            </a:r>
          </a:p>
          <a:p>
            <a:pPr marL="541655" indent="-514350" algn="just">
              <a:buAutoNum type="arabicPeriod"/>
            </a:pPr>
            <a:r>
              <a:rPr lang="ru-RU" sz="1800" dirty="0" err="1" smtClean="0"/>
              <a:t>Чинник</a:t>
            </a:r>
            <a:r>
              <a:rPr lang="ru-RU" sz="1800" dirty="0" smtClean="0"/>
              <a:t> </a:t>
            </a:r>
            <a:r>
              <a:rPr lang="ru-RU" sz="1800" dirty="0" err="1" smtClean="0"/>
              <a:t>обсягу</a:t>
            </a:r>
            <a:r>
              <a:rPr lang="ru-RU" sz="1800" dirty="0" smtClean="0"/>
              <a:t> </a:t>
            </a:r>
            <a:r>
              <a:rPr lang="ru-RU" sz="1800" dirty="0" err="1" smtClean="0"/>
              <a:t>повідомлення</a:t>
            </a:r>
            <a:r>
              <a:rPr lang="ru-RU" sz="1800" dirty="0" smtClean="0"/>
              <a:t>.</a:t>
            </a:r>
          </a:p>
          <a:p>
            <a:pPr marL="541655" indent="-514350" algn="just">
              <a:buAutoNum type="arabicPeriod"/>
            </a:pPr>
            <a:r>
              <a:rPr lang="ru-RU" sz="1800" dirty="0" err="1" smtClean="0"/>
              <a:t>Чинник</a:t>
            </a:r>
            <a:r>
              <a:rPr lang="ru-RU" sz="1800" dirty="0" smtClean="0"/>
              <a:t> </a:t>
            </a:r>
            <a:r>
              <a:rPr lang="ru-RU" sz="1800" dirty="0" err="1" smtClean="0"/>
              <a:t>розташування</a:t>
            </a:r>
            <a:r>
              <a:rPr lang="ru-RU" sz="1800" dirty="0" smtClean="0"/>
              <a:t> </a:t>
            </a:r>
            <a:r>
              <a:rPr lang="ru-RU" sz="1800" dirty="0" err="1" smtClean="0"/>
              <a:t>інформації</a:t>
            </a:r>
            <a:r>
              <a:rPr lang="ru-RU" sz="1800" dirty="0" smtClean="0"/>
              <a:t>.</a:t>
            </a:r>
          </a:p>
          <a:p>
            <a:pPr marL="541655" indent="-514350" algn="just">
              <a:buAutoNum type="arabicPeriod"/>
            </a:pPr>
            <a:r>
              <a:rPr lang="ru-RU" sz="1800" dirty="0" err="1" smtClean="0"/>
              <a:t>Чинник</a:t>
            </a:r>
            <a:r>
              <a:rPr lang="ru-RU" sz="1800" dirty="0" smtClean="0"/>
              <a:t> адресата.</a:t>
            </a:r>
            <a:endParaRPr lang="ru-RU" sz="1800" b="1" i="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2.Вербальні та невербальні засоби комунікації</a:t>
            </a:r>
            <a:endParaRPr lang="ru-RU" sz="2400" dirty="0" smtClean="0"/>
          </a:p>
        </p:txBody>
      </p:sp>
      <p:sp>
        <p:nvSpPr>
          <p:cNvPr id="3" name="Подзаголовок 2"/>
          <p:cNvSpPr>
            <a:spLocks noGrp="1"/>
          </p:cNvSpPr>
          <p:nvPr>
            <p:ph type="subTitle" idx="1"/>
          </p:nvPr>
        </p:nvSpPr>
        <p:spPr>
          <a:xfrm>
            <a:off x="1475656" y="1052736"/>
            <a:ext cx="7406640" cy="4536504"/>
          </a:xfrm>
        </p:spPr>
        <p:txBody>
          <a:bodyPr>
            <a:normAutofit/>
          </a:bodyPr>
          <a:lstStyle/>
          <a:p>
            <a:pPr marL="541655" indent="-514350" algn="just"/>
            <a:r>
              <a:rPr lang="ru-RU" sz="1800" b="1" i="1" dirty="0" smtClean="0"/>
              <a:t>          </a:t>
            </a:r>
            <a:r>
              <a:rPr lang="ru-RU" sz="1800" b="1" i="1" dirty="0" err="1" smtClean="0"/>
              <a:t>Чинник</a:t>
            </a:r>
            <a:r>
              <a:rPr lang="ru-RU" sz="1800" b="1" i="1" dirty="0" smtClean="0"/>
              <a:t> </a:t>
            </a:r>
            <a:r>
              <a:rPr lang="ru-RU" sz="1800" b="1" i="1" dirty="0" err="1" smtClean="0"/>
              <a:t>дотримання</a:t>
            </a:r>
            <a:r>
              <a:rPr lang="ru-RU" sz="1800" b="1" i="1" dirty="0" smtClean="0"/>
              <a:t> </a:t>
            </a:r>
            <a:r>
              <a:rPr lang="ru-RU" sz="1800" b="1" i="1" dirty="0" err="1" smtClean="0"/>
              <a:t>комунікативної</a:t>
            </a:r>
            <a:r>
              <a:rPr lang="ru-RU" sz="1800" b="1" i="1" dirty="0" smtClean="0"/>
              <a:t> </a:t>
            </a:r>
            <a:r>
              <a:rPr lang="ru-RU" sz="1800" b="1" i="1" dirty="0" err="1" smtClean="0"/>
              <a:t>норми</a:t>
            </a:r>
            <a:r>
              <a:rPr lang="ru-RU" sz="1800" b="1" i="1" dirty="0" smtClean="0"/>
              <a:t>:</a:t>
            </a:r>
          </a:p>
          <a:p>
            <a:pPr marL="541655" indent="-514350" algn="just"/>
            <a:r>
              <a:rPr lang="ru-RU" sz="1800" dirty="0" smtClean="0"/>
              <a:t>          - </a:t>
            </a:r>
            <a:r>
              <a:rPr lang="ru-RU" sz="1800" dirty="0" err="1" smtClean="0"/>
              <a:t>дотримуйтесь</a:t>
            </a:r>
            <a:r>
              <a:rPr lang="ru-RU" sz="1800" dirty="0" smtClean="0"/>
              <a:t> норм </a:t>
            </a:r>
            <a:r>
              <a:rPr lang="ru-RU" sz="1800" dirty="0" err="1" smtClean="0"/>
              <a:t>мовного</a:t>
            </a:r>
            <a:r>
              <a:rPr lang="ru-RU" sz="1800" dirty="0" smtClean="0"/>
              <a:t> </a:t>
            </a:r>
            <a:r>
              <a:rPr lang="ru-RU" sz="1800" dirty="0" err="1" smtClean="0"/>
              <a:t>етикету</a:t>
            </a:r>
            <a:r>
              <a:rPr lang="ru-RU" sz="1800" dirty="0" smtClean="0"/>
              <a:t>, </a:t>
            </a:r>
            <a:r>
              <a:rPr lang="ru-RU" sz="1800" dirty="0" err="1" smtClean="0"/>
              <a:t>оскільки</a:t>
            </a:r>
            <a:r>
              <a:rPr lang="ru-RU" sz="1800" dirty="0" smtClean="0"/>
              <a:t> </a:t>
            </a:r>
            <a:r>
              <a:rPr lang="ru-RU" sz="1800" dirty="0" err="1" smtClean="0"/>
              <a:t>це</a:t>
            </a:r>
            <a:r>
              <a:rPr lang="ru-RU" sz="1800" dirty="0" smtClean="0"/>
              <a:t> </a:t>
            </a:r>
            <a:r>
              <a:rPr lang="ru-RU" sz="1800" dirty="0" err="1" smtClean="0"/>
              <a:t>забезпечує</a:t>
            </a:r>
            <a:r>
              <a:rPr lang="ru-RU" sz="1800" dirty="0" smtClean="0"/>
              <a:t> нам </a:t>
            </a:r>
            <a:r>
              <a:rPr lang="ru-RU" sz="1800" dirty="0" err="1" smtClean="0"/>
              <a:t>збереження</a:t>
            </a:r>
            <a:r>
              <a:rPr lang="ru-RU" sz="1800" dirty="0" smtClean="0"/>
              <a:t> </a:t>
            </a:r>
            <a:r>
              <a:rPr lang="ru-RU" sz="1800" dirty="0" err="1" smtClean="0"/>
              <a:t>комунікативної</a:t>
            </a:r>
            <a:r>
              <a:rPr lang="ru-RU" sz="1800" dirty="0" smtClean="0"/>
              <a:t> </a:t>
            </a:r>
            <a:r>
              <a:rPr lang="ru-RU" sz="1800" dirty="0" err="1" smtClean="0"/>
              <a:t>рівноваги</a:t>
            </a:r>
            <a:r>
              <a:rPr lang="ru-RU" sz="1800" dirty="0" smtClean="0"/>
              <a:t> – </a:t>
            </a:r>
            <a:r>
              <a:rPr lang="ru-RU" sz="1800" dirty="0" err="1" smtClean="0"/>
              <a:t>однієї</a:t>
            </a:r>
            <a:r>
              <a:rPr lang="ru-RU" sz="1800" dirty="0" smtClean="0"/>
              <a:t> </a:t>
            </a:r>
            <a:r>
              <a:rPr lang="ru-RU" sz="1800" dirty="0" err="1" smtClean="0"/>
              <a:t>з</a:t>
            </a:r>
            <a:r>
              <a:rPr lang="ru-RU" sz="1800" dirty="0" smtClean="0"/>
              <a:t> </a:t>
            </a:r>
            <a:r>
              <a:rPr lang="ru-RU" sz="1800" dirty="0" err="1" smtClean="0"/>
              <a:t>найважливіших</a:t>
            </a:r>
            <a:r>
              <a:rPr lang="ru-RU" sz="1800" dirty="0" smtClean="0"/>
              <a:t> умов </a:t>
            </a:r>
            <a:r>
              <a:rPr lang="ru-RU" sz="1800" dirty="0" err="1" smtClean="0"/>
              <a:t>ефективності</a:t>
            </a:r>
            <a:r>
              <a:rPr lang="ru-RU" sz="1800" dirty="0" smtClean="0"/>
              <a:t> </a:t>
            </a:r>
            <a:r>
              <a:rPr lang="ru-RU" sz="1800" dirty="0" err="1" smtClean="0"/>
              <a:t>мовного</a:t>
            </a:r>
            <a:r>
              <a:rPr lang="ru-RU" sz="1800" dirty="0" smtClean="0"/>
              <a:t> </a:t>
            </a:r>
            <a:r>
              <a:rPr lang="ru-RU" sz="1800" dirty="0" err="1" smtClean="0"/>
              <a:t>впливу</a:t>
            </a:r>
            <a:r>
              <a:rPr lang="ru-RU" sz="1800" dirty="0" smtClean="0"/>
              <a:t>;</a:t>
            </a:r>
          </a:p>
          <a:p>
            <a:pPr marL="541655" indent="-514350" algn="just"/>
            <a:r>
              <a:rPr lang="ru-RU" sz="1800" dirty="0" smtClean="0"/>
              <a:t>          - </a:t>
            </a:r>
            <a:r>
              <a:rPr lang="ru-RU" sz="1800" dirty="0" err="1" smtClean="0"/>
              <a:t>дотримуйтесь</a:t>
            </a:r>
            <a:r>
              <a:rPr lang="ru-RU" sz="1800" dirty="0" smtClean="0"/>
              <a:t> норм </a:t>
            </a:r>
            <a:r>
              <a:rPr lang="ru-RU" sz="1800" dirty="0" err="1" smtClean="0"/>
              <a:t>культури</a:t>
            </a:r>
            <a:r>
              <a:rPr lang="ru-RU" sz="1800" dirty="0" smtClean="0"/>
              <a:t> </a:t>
            </a:r>
            <a:r>
              <a:rPr lang="ru-RU" sz="1800" dirty="0" err="1" smtClean="0"/>
              <a:t>мови</a:t>
            </a:r>
            <a:r>
              <a:rPr lang="ru-RU" sz="1800" dirty="0" smtClean="0"/>
              <a:t>. Для </a:t>
            </a:r>
            <a:r>
              <a:rPr lang="ru-RU" sz="1800" dirty="0" err="1" smtClean="0"/>
              <a:t>ефективного</a:t>
            </a:r>
            <a:r>
              <a:rPr lang="ru-RU" sz="1800" dirty="0" smtClean="0"/>
              <a:t> вербального </a:t>
            </a:r>
            <a:r>
              <a:rPr lang="ru-RU" sz="1800" dirty="0" err="1" smtClean="0"/>
              <a:t>впливу</a:t>
            </a:r>
            <a:r>
              <a:rPr lang="ru-RU" sz="1800" dirty="0" smtClean="0"/>
              <a:t> </a:t>
            </a:r>
            <a:r>
              <a:rPr lang="ru-RU" sz="1800" dirty="0" err="1" smtClean="0"/>
              <a:t>дуже</a:t>
            </a:r>
            <a:r>
              <a:rPr lang="ru-RU" sz="1800" dirty="0" smtClean="0"/>
              <a:t> </a:t>
            </a:r>
            <a:r>
              <a:rPr lang="ru-RU" sz="1800" dirty="0" err="1" smtClean="0"/>
              <a:t>важливо</a:t>
            </a:r>
            <a:r>
              <a:rPr lang="ru-RU" sz="1800" dirty="0" smtClean="0"/>
              <a:t> </a:t>
            </a:r>
            <a:r>
              <a:rPr lang="ru-RU" sz="1800" dirty="0" err="1" smtClean="0"/>
              <a:t>мати</a:t>
            </a:r>
            <a:r>
              <a:rPr lang="ru-RU" sz="1800" dirty="0" smtClean="0"/>
              <a:t> </a:t>
            </a:r>
            <a:r>
              <a:rPr lang="ru-RU" sz="1800" dirty="0" err="1" smtClean="0"/>
              <a:t>правильну</a:t>
            </a:r>
            <a:r>
              <a:rPr lang="ru-RU" sz="1800" dirty="0" smtClean="0"/>
              <a:t>, </a:t>
            </a:r>
            <a:r>
              <a:rPr lang="ru-RU" sz="1800" dirty="0" err="1" smtClean="0"/>
              <a:t>культурну</a:t>
            </a:r>
            <a:r>
              <a:rPr lang="ru-RU" sz="1800" dirty="0" smtClean="0"/>
              <a:t> </a:t>
            </a:r>
            <a:r>
              <a:rPr lang="ru-RU" sz="1800" dirty="0" err="1" smtClean="0"/>
              <a:t>мову</a:t>
            </a:r>
            <a:r>
              <a:rPr lang="ru-RU" sz="1800" dirty="0" smtClean="0"/>
              <a:t>. </a:t>
            </a:r>
            <a:r>
              <a:rPr lang="ru-RU" sz="1800" dirty="0" err="1" smtClean="0"/>
              <a:t>Необхідно</a:t>
            </a:r>
            <a:r>
              <a:rPr lang="ru-RU" sz="1800" dirty="0" smtClean="0"/>
              <a:t> правильно </a:t>
            </a:r>
            <a:r>
              <a:rPr lang="ru-RU" sz="1800" dirty="0" err="1" smtClean="0"/>
              <a:t>ставити</a:t>
            </a:r>
            <a:r>
              <a:rPr lang="ru-RU" sz="1800" dirty="0" smtClean="0"/>
              <a:t> </a:t>
            </a:r>
            <a:r>
              <a:rPr lang="ru-RU" sz="1800" dirty="0" err="1" smtClean="0"/>
              <a:t>наголоси</a:t>
            </a:r>
            <a:r>
              <a:rPr lang="ru-RU" sz="1800" dirty="0" smtClean="0"/>
              <a:t>, </a:t>
            </a:r>
            <a:r>
              <a:rPr lang="ru-RU" sz="1800" dirty="0" err="1" smtClean="0"/>
              <a:t>говорити</a:t>
            </a:r>
            <a:r>
              <a:rPr lang="ru-RU" sz="1800" dirty="0" smtClean="0"/>
              <a:t> в </a:t>
            </a:r>
            <a:r>
              <a:rPr lang="ru-RU" sz="1800" dirty="0" err="1" smtClean="0"/>
              <a:t>середньому</a:t>
            </a:r>
            <a:r>
              <a:rPr lang="ru-RU" sz="1800" dirty="0" smtClean="0"/>
              <a:t> </a:t>
            </a:r>
            <a:r>
              <a:rPr lang="ru-RU" sz="1800" dirty="0" err="1" smtClean="0"/>
              <a:t>темпі</a:t>
            </a:r>
            <a:r>
              <a:rPr lang="ru-RU" sz="1800" dirty="0" smtClean="0"/>
              <a:t>, не </a:t>
            </a:r>
            <a:r>
              <a:rPr lang="ru-RU" sz="1800" dirty="0" err="1" smtClean="0"/>
              <a:t>підвищувати</a:t>
            </a:r>
            <a:r>
              <a:rPr lang="ru-RU" sz="1800" dirty="0" smtClean="0"/>
              <a:t> </a:t>
            </a:r>
            <a:r>
              <a:rPr lang="ru-RU" sz="1800" dirty="0" err="1" smtClean="0"/>
              <a:t>гучність</a:t>
            </a:r>
            <a:r>
              <a:rPr lang="ru-RU" sz="1800" dirty="0" smtClean="0"/>
              <a:t> </a:t>
            </a:r>
            <a:r>
              <a:rPr lang="ru-RU" sz="1800" dirty="0" err="1" smtClean="0"/>
              <a:t>мови</a:t>
            </a:r>
            <a:r>
              <a:rPr lang="ru-RU" sz="1800" dirty="0" smtClean="0"/>
              <a:t>, </a:t>
            </a:r>
            <a:r>
              <a:rPr lang="ru-RU" sz="1800" dirty="0" err="1" smtClean="0"/>
              <a:t>вживати</a:t>
            </a:r>
            <a:r>
              <a:rPr lang="ru-RU" sz="1800" dirty="0" smtClean="0"/>
              <a:t> слова у </a:t>
            </a:r>
            <a:r>
              <a:rPr lang="ru-RU" sz="1800" dirty="0" err="1" smtClean="0"/>
              <a:t>правильних</a:t>
            </a:r>
            <a:r>
              <a:rPr lang="ru-RU" sz="1800" dirty="0" smtClean="0"/>
              <a:t> </a:t>
            </a:r>
            <a:r>
              <a:rPr lang="ru-RU" sz="1800" dirty="0" err="1" smtClean="0"/>
              <a:t>значеннях</a:t>
            </a:r>
            <a:r>
              <a:rPr lang="ru-RU" sz="1800" dirty="0" smtClean="0"/>
              <a:t>, не </a:t>
            </a:r>
            <a:r>
              <a:rPr lang="ru-RU" sz="1800" dirty="0" err="1" smtClean="0"/>
              <a:t>використовувати</a:t>
            </a:r>
            <a:r>
              <a:rPr lang="ru-RU" sz="1800" dirty="0" smtClean="0"/>
              <a:t> </a:t>
            </a:r>
            <a:r>
              <a:rPr lang="ru-RU" sz="1800" dirty="0" err="1" smtClean="0"/>
              <a:t>грубих</a:t>
            </a:r>
            <a:r>
              <a:rPr lang="ru-RU" sz="1800" dirty="0" smtClean="0"/>
              <a:t> </a:t>
            </a:r>
            <a:r>
              <a:rPr lang="ru-RU" sz="1800" dirty="0" err="1" smtClean="0"/>
              <a:t>слів</a:t>
            </a:r>
            <a:r>
              <a:rPr lang="ru-RU" sz="1800" dirty="0" smtClean="0"/>
              <a:t> </a:t>
            </a:r>
            <a:r>
              <a:rPr lang="ru-RU" sz="1800" dirty="0" err="1" smtClean="0"/>
              <a:t>тощо</a:t>
            </a:r>
            <a:r>
              <a:rPr lang="ru-RU" sz="1800" dirty="0" smtClean="0"/>
              <a:t>.</a:t>
            </a:r>
            <a:endParaRPr lang="ru-RU" sz="1800" b="1" i="1" dirty="0" smtClean="0"/>
          </a:p>
          <a:p>
            <a:pPr marL="541655" indent="-514350" algn="just">
              <a:buAutoNum type="arabicPeriod"/>
            </a:pPr>
            <a:endParaRPr lang="ru-RU" sz="1800" b="1" i="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2.Вербальні та невербальні засоби комунікації</a:t>
            </a:r>
            <a:endParaRPr lang="ru-RU" sz="2400" dirty="0" smtClean="0"/>
          </a:p>
        </p:txBody>
      </p:sp>
      <p:sp>
        <p:nvSpPr>
          <p:cNvPr id="3" name="Подзаголовок 2"/>
          <p:cNvSpPr>
            <a:spLocks noGrp="1"/>
          </p:cNvSpPr>
          <p:nvPr>
            <p:ph type="subTitle" idx="1"/>
          </p:nvPr>
        </p:nvSpPr>
        <p:spPr>
          <a:xfrm>
            <a:off x="1475656" y="908720"/>
            <a:ext cx="7406640" cy="4824536"/>
          </a:xfrm>
        </p:spPr>
        <p:txBody>
          <a:bodyPr>
            <a:normAutofit fontScale="92500" lnSpcReduction="20000"/>
          </a:bodyPr>
          <a:lstStyle/>
          <a:p>
            <a:pPr marL="541655" indent="-514350" algn="ctr"/>
            <a:r>
              <a:rPr lang="ru-RU" sz="1800" b="1" i="1" dirty="0" smtClean="0"/>
              <a:t>          </a:t>
            </a:r>
            <a:r>
              <a:rPr lang="ru-RU" sz="1800" b="1" i="1" dirty="0" err="1" smtClean="0"/>
              <a:t>Чинник</a:t>
            </a:r>
            <a:r>
              <a:rPr lang="ru-RU" sz="1800" b="1" i="1" dirty="0" smtClean="0"/>
              <a:t> </a:t>
            </a:r>
            <a:r>
              <a:rPr lang="ru-RU" sz="1800" b="1" i="1" dirty="0" err="1" smtClean="0"/>
              <a:t>встановлення</a:t>
            </a:r>
            <a:r>
              <a:rPr lang="ru-RU" sz="1800" b="1" i="1" dirty="0" smtClean="0"/>
              <a:t> контакту </a:t>
            </a:r>
            <a:r>
              <a:rPr lang="ru-RU" sz="1800" b="1" i="1" dirty="0" err="1" smtClean="0"/>
              <a:t>з</a:t>
            </a:r>
            <a:r>
              <a:rPr lang="ru-RU" sz="1800" b="1" i="1" dirty="0" smtClean="0"/>
              <a:t> </a:t>
            </a:r>
            <a:r>
              <a:rPr lang="ru-RU" sz="1800" b="1" i="1" dirty="0" err="1" smtClean="0"/>
              <a:t>співрозмовником</a:t>
            </a:r>
            <a:r>
              <a:rPr lang="ru-RU" sz="1800" dirty="0" smtClean="0"/>
              <a:t>. </a:t>
            </a:r>
          </a:p>
          <a:p>
            <a:pPr marL="541655" indent="-514350" algn="just"/>
            <a:r>
              <a:rPr lang="ru-RU" sz="1800" dirty="0" smtClean="0"/>
              <a:t>            </a:t>
            </a:r>
          </a:p>
          <a:p>
            <a:pPr marL="541655" indent="-514350" algn="just"/>
            <a:r>
              <a:rPr lang="ru-RU" sz="1800" dirty="0" smtClean="0"/>
              <a:t>            </a:t>
            </a:r>
            <a:r>
              <a:rPr lang="ru-RU" sz="1800" dirty="0" err="1" smtClean="0"/>
              <a:t>Щоб</a:t>
            </a:r>
            <a:r>
              <a:rPr lang="ru-RU" sz="1800" dirty="0" smtClean="0"/>
              <a:t> </a:t>
            </a:r>
            <a:r>
              <a:rPr lang="ru-RU" sz="1800" dirty="0" err="1" smtClean="0"/>
              <a:t>встановити</a:t>
            </a:r>
            <a:r>
              <a:rPr lang="ru-RU" sz="1800" dirty="0" smtClean="0"/>
              <a:t> контакт </a:t>
            </a:r>
            <a:r>
              <a:rPr lang="ru-RU" sz="1800" dirty="0" err="1" smtClean="0"/>
              <a:t>із</a:t>
            </a:r>
            <a:r>
              <a:rPr lang="ru-RU" sz="1800" dirty="0" smtClean="0"/>
              <a:t> </a:t>
            </a:r>
            <a:r>
              <a:rPr lang="ru-RU" sz="1800" dirty="0" err="1" smtClean="0"/>
              <a:t>співрозмовником</a:t>
            </a:r>
            <a:r>
              <a:rPr lang="ru-RU" sz="1800" dirty="0" smtClean="0"/>
              <a:t> та </a:t>
            </a:r>
            <a:r>
              <a:rPr lang="ru-RU" sz="1800" dirty="0" err="1" smtClean="0"/>
              <a:t>підтримувати</a:t>
            </a:r>
            <a:r>
              <a:rPr lang="ru-RU" sz="1800" dirty="0" smtClean="0"/>
              <a:t> </a:t>
            </a:r>
            <a:r>
              <a:rPr lang="ru-RU" sz="1800" dirty="0" err="1" smtClean="0"/>
              <a:t>цей</a:t>
            </a:r>
            <a:r>
              <a:rPr lang="ru-RU" sz="1800" dirty="0" smtClean="0"/>
              <a:t> контакт, треба </a:t>
            </a:r>
            <a:r>
              <a:rPr lang="ru-RU" sz="1800" dirty="0" err="1" smtClean="0"/>
              <a:t>сподобатися</a:t>
            </a:r>
            <a:r>
              <a:rPr lang="ru-RU" sz="1800" dirty="0" smtClean="0"/>
              <a:t> </a:t>
            </a:r>
            <a:r>
              <a:rPr lang="ru-RU" sz="1800" dirty="0" err="1" smtClean="0"/>
              <a:t>співрозмовнику</a:t>
            </a:r>
            <a:r>
              <a:rPr lang="ru-RU" sz="1800" dirty="0" smtClean="0"/>
              <a:t>. </a:t>
            </a:r>
            <a:r>
              <a:rPr lang="ru-RU" sz="1800" dirty="0" err="1" smtClean="0"/>
              <a:t>Щоб</a:t>
            </a:r>
            <a:r>
              <a:rPr lang="ru-RU" sz="1800" dirty="0" smtClean="0"/>
              <a:t> </a:t>
            </a:r>
            <a:r>
              <a:rPr lang="ru-RU" sz="1800" dirty="0" err="1" smtClean="0"/>
              <a:t>встановити</a:t>
            </a:r>
            <a:r>
              <a:rPr lang="ru-RU" sz="1800" dirty="0" smtClean="0"/>
              <a:t> та </a:t>
            </a:r>
            <a:r>
              <a:rPr lang="ru-RU" sz="1800" dirty="0" err="1" smtClean="0"/>
              <a:t>підтримати</a:t>
            </a:r>
            <a:r>
              <a:rPr lang="ru-RU" sz="1800" dirty="0" smtClean="0"/>
              <a:t> контакт </a:t>
            </a:r>
            <a:r>
              <a:rPr lang="ru-RU" sz="1800" dirty="0" err="1" smtClean="0"/>
              <a:t>із</a:t>
            </a:r>
            <a:r>
              <a:rPr lang="ru-RU" sz="1800" dirty="0" smtClean="0"/>
              <a:t> </a:t>
            </a:r>
            <a:r>
              <a:rPr lang="ru-RU" sz="1800" dirty="0" err="1" smtClean="0"/>
              <a:t>співрозмовником</a:t>
            </a:r>
            <a:r>
              <a:rPr lang="ru-RU" sz="1800" dirty="0" smtClean="0"/>
              <a:t>, особливо </a:t>
            </a:r>
            <a:r>
              <a:rPr lang="ru-RU" sz="1800" b="1" i="1" dirty="0" err="1" smtClean="0"/>
              <a:t>важливо</a:t>
            </a:r>
            <a:r>
              <a:rPr lang="ru-RU" sz="1800" b="1" i="1" dirty="0" smtClean="0"/>
              <a:t> </a:t>
            </a:r>
            <a:r>
              <a:rPr lang="ru-RU" sz="1800" b="1" i="1" dirty="0" err="1" smtClean="0"/>
              <a:t>дотримуватися</a:t>
            </a:r>
            <a:r>
              <a:rPr lang="ru-RU" sz="1800" b="1" i="1" dirty="0" smtClean="0"/>
              <a:t> таких правил </a:t>
            </a:r>
            <a:r>
              <a:rPr lang="ru-RU" sz="1800" b="1" i="1" dirty="0" err="1" smtClean="0"/>
              <a:t>безконфліктного</a:t>
            </a:r>
            <a:r>
              <a:rPr lang="ru-RU" sz="1800" b="1" i="1" dirty="0" smtClean="0"/>
              <a:t> </a:t>
            </a:r>
            <a:r>
              <a:rPr lang="ru-RU" sz="1800" b="1" i="1" dirty="0" err="1" smtClean="0"/>
              <a:t>спілкування</a:t>
            </a:r>
            <a:r>
              <a:rPr lang="ru-RU" sz="1800" b="1" i="1" dirty="0" smtClean="0"/>
              <a:t>: </a:t>
            </a:r>
          </a:p>
          <a:p>
            <a:pPr marL="541655" indent="-514350" algn="just">
              <a:buFontTx/>
              <a:buChar char="-"/>
            </a:pPr>
            <a:r>
              <a:rPr lang="ru-RU" sz="1800" dirty="0" err="1" smtClean="0"/>
              <a:t>сприятливе</a:t>
            </a:r>
            <a:r>
              <a:rPr lang="ru-RU" sz="1800" dirty="0" smtClean="0"/>
              <a:t> </a:t>
            </a:r>
            <a:r>
              <a:rPr lang="ru-RU" sz="1800" dirty="0" err="1" smtClean="0"/>
              <a:t>зовнішнє</a:t>
            </a:r>
            <a:r>
              <a:rPr lang="ru-RU" sz="1800" dirty="0" smtClean="0"/>
              <a:t> </a:t>
            </a:r>
            <a:r>
              <a:rPr lang="ru-RU" sz="1800" dirty="0" err="1" smtClean="0"/>
              <a:t>враження</a:t>
            </a:r>
            <a:r>
              <a:rPr lang="ru-RU" sz="1800" dirty="0" smtClean="0"/>
              <a:t>; </a:t>
            </a:r>
          </a:p>
          <a:p>
            <a:pPr marL="541655" indent="-514350" algn="just">
              <a:buFontTx/>
              <a:buChar char="-"/>
            </a:pPr>
            <a:r>
              <a:rPr lang="ru-RU" sz="1800" dirty="0" err="1" smtClean="0"/>
              <a:t>менше</a:t>
            </a:r>
            <a:r>
              <a:rPr lang="ru-RU" sz="1800" dirty="0" smtClean="0"/>
              <a:t> </a:t>
            </a:r>
            <a:r>
              <a:rPr lang="ru-RU" sz="1800" dirty="0" err="1" smtClean="0"/>
              <a:t>говоріть</a:t>
            </a:r>
            <a:r>
              <a:rPr lang="ru-RU" sz="1800" dirty="0" smtClean="0"/>
              <a:t> </a:t>
            </a:r>
            <a:r>
              <a:rPr lang="ru-RU" sz="1800" dirty="0" err="1" smtClean="0"/>
              <a:t>самі</a:t>
            </a:r>
            <a:r>
              <a:rPr lang="ru-RU" sz="1800" dirty="0" smtClean="0"/>
              <a:t>, дайте </a:t>
            </a:r>
            <a:r>
              <a:rPr lang="ru-RU" sz="1800" dirty="0" err="1" smtClean="0"/>
              <a:t>співрозмовнику</a:t>
            </a:r>
            <a:r>
              <a:rPr lang="ru-RU" sz="1800" dirty="0" smtClean="0"/>
              <a:t> </a:t>
            </a:r>
            <a:r>
              <a:rPr lang="ru-RU" sz="1800" dirty="0" err="1" smtClean="0"/>
              <a:t>поговорити</a:t>
            </a:r>
            <a:r>
              <a:rPr lang="ru-RU" sz="1800" dirty="0" smtClean="0"/>
              <a:t> про себе; </a:t>
            </a:r>
          </a:p>
          <a:p>
            <a:pPr marL="541655" indent="-514350" algn="just">
              <a:buFontTx/>
              <a:buChar char="-"/>
            </a:pPr>
            <a:r>
              <a:rPr lang="ru-RU" sz="1800" dirty="0" err="1" smtClean="0"/>
              <a:t>знижуйте</a:t>
            </a:r>
            <a:r>
              <a:rPr lang="ru-RU" sz="1800" dirty="0" smtClean="0"/>
              <a:t> себе в очах </a:t>
            </a:r>
            <a:r>
              <a:rPr lang="ru-RU" sz="1800" dirty="0" err="1" smtClean="0"/>
              <a:t>співрозмовника</a:t>
            </a:r>
            <a:r>
              <a:rPr lang="ru-RU" sz="1800" dirty="0" smtClean="0"/>
              <a:t> (принцип </a:t>
            </a:r>
            <a:r>
              <a:rPr lang="ru-RU" sz="1800" dirty="0" err="1" smtClean="0"/>
              <a:t>коромисла</a:t>
            </a:r>
            <a:r>
              <a:rPr lang="ru-RU" sz="1800" dirty="0" smtClean="0"/>
              <a:t>: не </a:t>
            </a:r>
            <a:r>
              <a:rPr lang="ru-RU" sz="1800" dirty="0" err="1" smtClean="0"/>
              <a:t>обов’язково</a:t>
            </a:r>
            <a:r>
              <a:rPr lang="ru-RU" sz="1800" dirty="0" smtClean="0"/>
              <a:t> </a:t>
            </a:r>
            <a:r>
              <a:rPr lang="ru-RU" sz="1800" dirty="0" err="1" smtClean="0"/>
              <a:t>тягнути</a:t>
            </a:r>
            <a:r>
              <a:rPr lang="ru-RU" sz="1800" dirty="0" smtClean="0"/>
              <a:t> </a:t>
            </a:r>
            <a:r>
              <a:rPr lang="ru-RU" sz="1800" dirty="0" err="1" smtClean="0"/>
              <a:t>співрозмовника</a:t>
            </a:r>
            <a:r>
              <a:rPr lang="ru-RU" sz="1800" dirty="0" smtClean="0"/>
              <a:t> </a:t>
            </a:r>
            <a:r>
              <a:rPr lang="ru-RU" sz="1800" dirty="0" err="1" smtClean="0"/>
              <a:t>нагору</a:t>
            </a:r>
            <a:r>
              <a:rPr lang="ru-RU" sz="1800" dirty="0" smtClean="0"/>
              <a:t>, </a:t>
            </a:r>
            <a:r>
              <a:rPr lang="ru-RU" sz="1800" dirty="0" err="1" smtClean="0"/>
              <a:t>знижуйте</a:t>
            </a:r>
            <a:r>
              <a:rPr lang="ru-RU" sz="1800" dirty="0" smtClean="0"/>
              <a:t> </a:t>
            </a:r>
            <a:r>
              <a:rPr lang="ru-RU" sz="1800" dirty="0" err="1" smtClean="0"/>
              <a:t>трохи</a:t>
            </a:r>
            <a:r>
              <a:rPr lang="ru-RU" sz="1800" dirty="0" smtClean="0"/>
              <a:t> себе в </a:t>
            </a:r>
            <a:r>
              <a:rPr lang="ru-RU" sz="1800" dirty="0" err="1" smtClean="0"/>
              <a:t>його</a:t>
            </a:r>
            <a:r>
              <a:rPr lang="ru-RU" sz="1800" dirty="0" smtClean="0"/>
              <a:t> очах); </a:t>
            </a:r>
          </a:p>
          <a:p>
            <a:pPr marL="541655" indent="-514350" algn="just">
              <a:buFontTx/>
              <a:buChar char="-"/>
            </a:pPr>
            <a:r>
              <a:rPr lang="ru-RU" sz="1800" dirty="0" err="1" smtClean="0"/>
              <a:t>індивідуалізуйте</a:t>
            </a:r>
            <a:r>
              <a:rPr lang="ru-RU" sz="1800" dirty="0" smtClean="0"/>
              <a:t> </a:t>
            </a:r>
            <a:r>
              <a:rPr lang="ru-RU" sz="1800" dirty="0" err="1" smtClean="0"/>
              <a:t>співрозмовника</a:t>
            </a:r>
            <a:r>
              <a:rPr lang="ru-RU" sz="1800" dirty="0" smtClean="0"/>
              <a:t>; </a:t>
            </a:r>
          </a:p>
          <a:p>
            <a:pPr marL="541655" indent="-514350" algn="just">
              <a:buFontTx/>
              <a:buChar char="-"/>
            </a:pPr>
            <a:r>
              <a:rPr lang="ru-RU" sz="1800" dirty="0" err="1" smtClean="0"/>
              <a:t>говоріть</a:t>
            </a:r>
            <a:r>
              <a:rPr lang="ru-RU" sz="1800" dirty="0" smtClean="0"/>
              <a:t> </a:t>
            </a:r>
            <a:r>
              <a:rPr lang="ru-RU" sz="1800" dirty="0" err="1" smtClean="0"/>
              <a:t>компліменти</a:t>
            </a:r>
            <a:r>
              <a:rPr lang="ru-RU" sz="1800" dirty="0" smtClean="0"/>
              <a:t>; </a:t>
            </a:r>
          </a:p>
          <a:p>
            <a:pPr marL="541655" indent="-514350" algn="just">
              <a:buFontTx/>
              <a:buChar char="-"/>
            </a:pPr>
            <a:r>
              <a:rPr lang="ru-RU" sz="1800" dirty="0" err="1" smtClean="0"/>
              <a:t>ототожнюйте</a:t>
            </a:r>
            <a:r>
              <a:rPr lang="ru-RU" sz="1800" dirty="0" smtClean="0"/>
              <a:t> </a:t>
            </a:r>
            <a:r>
              <a:rPr lang="ru-RU" sz="1800" dirty="0" err="1" smtClean="0"/>
              <a:t>свої</a:t>
            </a:r>
            <a:r>
              <a:rPr lang="ru-RU" sz="1800" dirty="0" smtClean="0"/>
              <a:t> </a:t>
            </a:r>
            <a:r>
              <a:rPr lang="ru-RU" sz="1800" dirty="0" err="1" smtClean="0"/>
              <a:t>інтереси</a:t>
            </a:r>
            <a:r>
              <a:rPr lang="ru-RU" sz="1800" dirty="0" smtClean="0"/>
              <a:t> </a:t>
            </a:r>
            <a:r>
              <a:rPr lang="ru-RU" sz="1800" dirty="0" err="1" smtClean="0"/>
              <a:t>з</a:t>
            </a:r>
            <a:r>
              <a:rPr lang="ru-RU" sz="1800" dirty="0" smtClean="0"/>
              <a:t> </a:t>
            </a:r>
            <a:r>
              <a:rPr lang="ru-RU" sz="1800" dirty="0" err="1" smtClean="0"/>
              <a:t>інтересами</a:t>
            </a:r>
            <a:r>
              <a:rPr lang="ru-RU" sz="1800" dirty="0" smtClean="0"/>
              <a:t> </a:t>
            </a:r>
            <a:r>
              <a:rPr lang="ru-RU" sz="1800" dirty="0" err="1" smtClean="0"/>
              <a:t>співрозмовника</a:t>
            </a:r>
            <a:r>
              <a:rPr lang="ru-RU" sz="1800" dirty="0" smtClean="0"/>
              <a:t>; </a:t>
            </a:r>
          </a:p>
          <a:p>
            <a:pPr marL="541655" indent="-514350" algn="just">
              <a:buFontTx/>
              <a:buChar char="-"/>
            </a:pPr>
            <a:r>
              <a:rPr lang="ru-RU" sz="1800" dirty="0" err="1" smtClean="0"/>
              <a:t>цікавтеся</a:t>
            </a:r>
            <a:r>
              <a:rPr lang="ru-RU" sz="1800" dirty="0" smtClean="0"/>
              <a:t> проблемами </a:t>
            </a:r>
            <a:r>
              <a:rPr lang="ru-RU" sz="1800" dirty="0" err="1" smtClean="0"/>
              <a:t>співрозмовника</a:t>
            </a:r>
            <a:r>
              <a:rPr lang="ru-RU" sz="1800" dirty="0" smtClean="0"/>
              <a:t>; </a:t>
            </a:r>
          </a:p>
          <a:p>
            <a:pPr marL="541655" indent="-514350" algn="just">
              <a:buFontTx/>
              <a:buChar char="-"/>
            </a:pPr>
            <a:r>
              <a:rPr lang="ru-RU" sz="1800" dirty="0" err="1" smtClean="0"/>
              <a:t>згадуйте</a:t>
            </a:r>
            <a:r>
              <a:rPr lang="ru-RU" sz="1800" dirty="0" smtClean="0"/>
              <a:t> </a:t>
            </a:r>
            <a:r>
              <a:rPr lang="ru-RU" sz="1800" dirty="0" err="1" smtClean="0"/>
              <a:t>спільний</a:t>
            </a:r>
            <a:r>
              <a:rPr lang="ru-RU" sz="1800" dirty="0" smtClean="0"/>
              <a:t> </a:t>
            </a:r>
            <a:r>
              <a:rPr lang="ru-RU" sz="1800" dirty="0" err="1" smtClean="0"/>
              <a:t>позитивний</a:t>
            </a:r>
            <a:r>
              <a:rPr lang="ru-RU" sz="1800" dirty="0" smtClean="0"/>
              <a:t> </a:t>
            </a:r>
            <a:r>
              <a:rPr lang="ru-RU" sz="1800" dirty="0" err="1" smtClean="0"/>
              <a:t>досвід</a:t>
            </a:r>
            <a:r>
              <a:rPr lang="ru-RU" sz="1800" dirty="0" smtClean="0"/>
              <a:t>. </a:t>
            </a:r>
          </a:p>
          <a:p>
            <a:pPr marL="541655" indent="-514350" algn="just"/>
            <a:r>
              <a:rPr lang="ru-RU" sz="1800" dirty="0" smtClean="0"/>
              <a:t>             </a:t>
            </a:r>
            <a:r>
              <a:rPr lang="ru-RU" sz="1800" dirty="0" err="1" smtClean="0"/>
              <a:t>Звичайно</a:t>
            </a:r>
            <a:r>
              <a:rPr lang="ru-RU" sz="1800" dirty="0" smtClean="0"/>
              <a:t>, наше </a:t>
            </a:r>
            <a:r>
              <a:rPr lang="ru-RU" sz="1800" dirty="0" err="1" smtClean="0"/>
              <a:t>спілкування</a:t>
            </a:r>
            <a:r>
              <a:rPr lang="ru-RU" sz="1800" dirty="0" smtClean="0"/>
              <a:t> </a:t>
            </a:r>
            <a:r>
              <a:rPr lang="ru-RU" sz="1800" dirty="0" err="1" smtClean="0"/>
              <a:t>з</a:t>
            </a:r>
            <a:r>
              <a:rPr lang="ru-RU" sz="1800" dirty="0" smtClean="0"/>
              <a:t> </a:t>
            </a:r>
            <a:r>
              <a:rPr lang="ru-RU" sz="1800" dirty="0" err="1" smtClean="0"/>
              <a:t>співрозмовником</a:t>
            </a:r>
            <a:r>
              <a:rPr lang="ru-RU" sz="1800" dirty="0" smtClean="0"/>
              <a:t> </a:t>
            </a:r>
            <a:r>
              <a:rPr lang="ru-RU" sz="1800" dirty="0" err="1" smtClean="0"/>
              <a:t>має</a:t>
            </a:r>
            <a:r>
              <a:rPr lang="ru-RU" sz="1800" dirty="0" smtClean="0"/>
              <a:t> бути </a:t>
            </a:r>
            <a:r>
              <a:rPr lang="ru-RU" sz="1800" dirty="0" err="1" smtClean="0"/>
              <a:t>ввічливим</a:t>
            </a:r>
            <a:r>
              <a:rPr lang="ru-RU" sz="1800" dirty="0" smtClean="0"/>
              <a:t>, </a:t>
            </a:r>
            <a:r>
              <a:rPr lang="ru-RU" sz="1800" dirty="0" err="1" smtClean="0"/>
              <a:t>відповідати</a:t>
            </a:r>
            <a:r>
              <a:rPr lang="ru-RU" sz="1800" dirty="0" smtClean="0"/>
              <a:t> </a:t>
            </a:r>
            <a:r>
              <a:rPr lang="ru-RU" sz="1800" dirty="0" err="1" smtClean="0"/>
              <a:t>прийнятим</a:t>
            </a:r>
            <a:r>
              <a:rPr lang="ru-RU" sz="1800" dirty="0" smtClean="0"/>
              <a:t> у </a:t>
            </a:r>
            <a:r>
              <a:rPr lang="ru-RU" sz="1800" dirty="0" err="1" smtClean="0"/>
              <a:t>суспільстві</a:t>
            </a:r>
            <a:r>
              <a:rPr lang="ru-RU" sz="1800" dirty="0" smtClean="0"/>
              <a:t> стандартам </a:t>
            </a:r>
            <a:r>
              <a:rPr lang="ru-RU" sz="1800" dirty="0" err="1" smtClean="0"/>
              <a:t>поведінки</a:t>
            </a:r>
            <a:r>
              <a:rPr lang="ru-RU" sz="1800" dirty="0" smtClean="0"/>
              <a:t>.</a:t>
            </a:r>
            <a:endParaRPr lang="ru-RU" sz="1800" b="1" i="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2.Вербальні та невербальні засоби комунікації</a:t>
            </a:r>
            <a:endParaRPr lang="ru-RU" sz="2400" dirty="0" smtClean="0"/>
          </a:p>
        </p:txBody>
      </p:sp>
      <p:sp>
        <p:nvSpPr>
          <p:cNvPr id="3" name="Подзаголовок 2"/>
          <p:cNvSpPr>
            <a:spLocks noGrp="1"/>
          </p:cNvSpPr>
          <p:nvPr>
            <p:ph type="subTitle" idx="1"/>
          </p:nvPr>
        </p:nvSpPr>
        <p:spPr>
          <a:xfrm>
            <a:off x="1331511" y="1412910"/>
            <a:ext cx="7406640" cy="4824536"/>
          </a:xfrm>
        </p:spPr>
        <p:txBody>
          <a:bodyPr>
            <a:normAutofit/>
          </a:bodyPr>
          <a:lstStyle/>
          <a:p>
            <a:pPr marL="541655" indent="-514350" algn="ctr"/>
            <a:r>
              <a:rPr lang="ru-RU" sz="1800" b="1" i="1" dirty="0" smtClean="0"/>
              <a:t>          </a:t>
            </a:r>
            <a:r>
              <a:rPr lang="ru-RU" sz="1800" b="1" i="1" dirty="0" err="1" smtClean="0"/>
              <a:t>Чинник</a:t>
            </a:r>
            <a:r>
              <a:rPr lang="ru-RU" sz="1800" b="1" i="1" dirty="0" smtClean="0"/>
              <a:t> </a:t>
            </a:r>
            <a:r>
              <a:rPr lang="ru-RU" sz="1800" b="1" i="1" dirty="0" err="1" smtClean="0"/>
              <a:t>змісту</a:t>
            </a:r>
            <a:r>
              <a:rPr lang="ru-RU" sz="1800" b="1" i="1" dirty="0" smtClean="0"/>
              <a:t> </a:t>
            </a:r>
            <a:r>
              <a:rPr lang="ru-RU" sz="1800" b="1" i="1" dirty="0" err="1" smtClean="0"/>
              <a:t>промови</a:t>
            </a:r>
            <a:r>
              <a:rPr lang="ru-RU" sz="1800" b="1" i="1" dirty="0" smtClean="0"/>
              <a:t>. </a:t>
            </a:r>
          </a:p>
          <a:p>
            <a:pPr marL="541655" indent="-514350" algn="just"/>
            <a:r>
              <a:rPr lang="ru-RU" sz="1800" dirty="0" smtClean="0"/>
              <a:t>           </a:t>
            </a:r>
          </a:p>
          <a:p>
            <a:pPr marL="541655" indent="-514350" algn="just"/>
            <a:r>
              <a:rPr lang="ru-RU" sz="1800" dirty="0" smtClean="0"/>
              <a:t>           Цей </a:t>
            </a:r>
            <a:r>
              <a:rPr lang="ru-RU" sz="1800" dirty="0" err="1" smtClean="0"/>
              <a:t>чинник</a:t>
            </a:r>
            <a:r>
              <a:rPr lang="ru-RU" sz="1800" dirty="0" smtClean="0"/>
              <a:t> </a:t>
            </a:r>
            <a:r>
              <a:rPr lang="ru-RU" sz="1800" dirty="0" err="1" smtClean="0"/>
              <a:t>поєднує</a:t>
            </a:r>
            <a:r>
              <a:rPr lang="ru-RU" sz="1800" dirty="0" smtClean="0"/>
              <a:t> правила, </a:t>
            </a:r>
            <a:r>
              <a:rPr lang="ru-RU" sz="1800" dirty="0" err="1" smtClean="0"/>
              <a:t>які</a:t>
            </a:r>
            <a:r>
              <a:rPr lang="ru-RU" sz="1800" dirty="0" smtClean="0"/>
              <a:t> </a:t>
            </a:r>
            <a:r>
              <a:rPr lang="ru-RU" sz="1800" dirty="0" err="1" smtClean="0"/>
              <a:t>рекомендують</a:t>
            </a:r>
            <a:r>
              <a:rPr lang="ru-RU" sz="1800" dirty="0" smtClean="0"/>
              <a:t>, про </a:t>
            </a:r>
            <a:r>
              <a:rPr lang="ru-RU" sz="1800" b="1" i="1" dirty="0" err="1" smtClean="0"/>
              <a:t>що</a:t>
            </a:r>
            <a:r>
              <a:rPr lang="ru-RU" sz="1800" b="1" i="1" dirty="0" smtClean="0"/>
              <a:t> </a:t>
            </a:r>
            <a:r>
              <a:rPr lang="ru-RU" sz="1800" b="1" i="1" dirty="0" err="1" smtClean="0"/>
              <a:t>і</a:t>
            </a:r>
            <a:r>
              <a:rPr lang="ru-RU" sz="1800" b="1" i="1" dirty="0" smtClean="0"/>
              <a:t> в </a:t>
            </a:r>
            <a:r>
              <a:rPr lang="ru-RU" sz="1800" b="1" i="1" dirty="0" err="1" smtClean="0"/>
              <a:t>якій</a:t>
            </a:r>
            <a:r>
              <a:rPr lang="ru-RU" sz="1800" b="1" i="1" dirty="0" smtClean="0"/>
              <a:t> </a:t>
            </a:r>
            <a:r>
              <a:rPr lang="ru-RU" sz="1800" b="1" i="1" dirty="0" err="1" smtClean="0"/>
              <a:t>ситуації</a:t>
            </a:r>
            <a:r>
              <a:rPr lang="ru-RU" sz="1800" b="1" i="1" dirty="0" smtClean="0"/>
              <a:t> </a:t>
            </a:r>
            <a:r>
              <a:rPr lang="ru-RU" sz="1800" b="1" i="1" dirty="0" err="1" smtClean="0"/>
              <a:t>варто</a:t>
            </a:r>
            <a:r>
              <a:rPr lang="ru-RU" sz="1800" b="1" i="1" dirty="0" smtClean="0"/>
              <a:t> </a:t>
            </a:r>
            <a:r>
              <a:rPr lang="ru-RU" sz="1800" b="1" i="1" dirty="0" err="1" smtClean="0"/>
              <a:t>говорити</a:t>
            </a:r>
            <a:r>
              <a:rPr lang="ru-RU" sz="1800" b="1" i="1" dirty="0" smtClean="0"/>
              <a:t>, а про </a:t>
            </a:r>
            <a:r>
              <a:rPr lang="ru-RU" sz="1800" b="1" i="1" dirty="0" err="1" smtClean="0"/>
              <a:t>що</a:t>
            </a:r>
            <a:r>
              <a:rPr lang="ru-RU" sz="1800" b="1" i="1" dirty="0" smtClean="0"/>
              <a:t> не </a:t>
            </a:r>
            <a:r>
              <a:rPr lang="ru-RU" sz="1800" b="1" i="1" dirty="0" err="1" smtClean="0"/>
              <a:t>варто</a:t>
            </a:r>
            <a:r>
              <a:rPr lang="ru-RU" sz="1800" b="1" i="1" dirty="0" smtClean="0"/>
              <a:t>: </a:t>
            </a:r>
          </a:p>
          <a:p>
            <a:pPr marL="541655" indent="-514350" algn="just"/>
            <a:r>
              <a:rPr lang="ru-RU" sz="1800" dirty="0" smtClean="0"/>
              <a:t>           - </a:t>
            </a:r>
            <a:r>
              <a:rPr lang="ru-RU" sz="1800" dirty="0" err="1" smtClean="0"/>
              <a:t>говоріть</a:t>
            </a:r>
            <a:r>
              <a:rPr lang="ru-RU" sz="1800" dirty="0" smtClean="0"/>
              <a:t> на тему, яка </a:t>
            </a:r>
            <a:r>
              <a:rPr lang="ru-RU" sz="1800" dirty="0" err="1" smtClean="0"/>
              <a:t>цікавить</a:t>
            </a:r>
            <a:r>
              <a:rPr lang="ru-RU" sz="1800" dirty="0" smtClean="0"/>
              <a:t> </a:t>
            </a:r>
            <a:r>
              <a:rPr lang="ru-RU" sz="1800" dirty="0" err="1" smtClean="0"/>
              <a:t>чи</a:t>
            </a:r>
            <a:r>
              <a:rPr lang="ru-RU" sz="1800" dirty="0" smtClean="0"/>
              <a:t> </a:t>
            </a:r>
            <a:r>
              <a:rPr lang="ru-RU" sz="1800" dirty="0" err="1" smtClean="0"/>
              <a:t>має</a:t>
            </a:r>
            <a:r>
              <a:rPr lang="ru-RU" sz="1800" dirty="0" smtClean="0"/>
              <a:t> </a:t>
            </a:r>
            <a:r>
              <a:rPr lang="ru-RU" sz="1800" dirty="0" err="1" smtClean="0"/>
              <a:t>зацікавити</a:t>
            </a:r>
            <a:r>
              <a:rPr lang="ru-RU" sz="1800" dirty="0" smtClean="0"/>
              <a:t> </a:t>
            </a:r>
            <a:r>
              <a:rPr lang="ru-RU" sz="1800" dirty="0" err="1" smtClean="0"/>
              <a:t>співрозмовника</a:t>
            </a:r>
            <a:r>
              <a:rPr lang="ru-RU" sz="1800" dirty="0" smtClean="0"/>
              <a:t>; - </a:t>
            </a:r>
            <a:r>
              <a:rPr lang="ru-RU" sz="1800" dirty="0" err="1" smtClean="0"/>
              <a:t>більше</a:t>
            </a:r>
            <a:r>
              <a:rPr lang="ru-RU" sz="1800" dirty="0" smtClean="0"/>
              <a:t> </a:t>
            </a:r>
            <a:r>
              <a:rPr lang="ru-RU" sz="1800" dirty="0" err="1" smtClean="0"/>
              <a:t>повідомляйте</a:t>
            </a:r>
            <a:r>
              <a:rPr lang="ru-RU" sz="1800" dirty="0" smtClean="0"/>
              <a:t> </a:t>
            </a:r>
            <a:r>
              <a:rPr lang="ru-RU" sz="1800" dirty="0" err="1" smtClean="0"/>
              <a:t>позитивну</a:t>
            </a:r>
            <a:r>
              <a:rPr lang="ru-RU" sz="1800" dirty="0" smtClean="0"/>
              <a:t> </a:t>
            </a:r>
            <a:r>
              <a:rPr lang="ru-RU" sz="1800" dirty="0" err="1" smtClean="0"/>
              <a:t>інформацію</a:t>
            </a:r>
            <a:r>
              <a:rPr lang="ru-RU" sz="1800" dirty="0" smtClean="0"/>
              <a:t>; </a:t>
            </a:r>
          </a:p>
          <a:p>
            <a:pPr marL="541655" indent="-514350" algn="just"/>
            <a:r>
              <a:rPr lang="ru-RU" sz="1800" dirty="0" smtClean="0"/>
              <a:t>           - </a:t>
            </a:r>
            <a:r>
              <a:rPr lang="ru-RU" sz="1800" dirty="0" err="1" smtClean="0"/>
              <a:t>зведіть</a:t>
            </a:r>
            <a:r>
              <a:rPr lang="ru-RU" sz="1800" dirty="0" smtClean="0"/>
              <a:t> до </a:t>
            </a:r>
            <a:r>
              <a:rPr lang="ru-RU" sz="1800" dirty="0" err="1" smtClean="0"/>
              <a:t>мінімуму</a:t>
            </a:r>
            <a:r>
              <a:rPr lang="ru-RU" sz="1800" dirty="0" smtClean="0"/>
              <a:t> </a:t>
            </a:r>
            <a:r>
              <a:rPr lang="ru-RU" sz="1800" dirty="0" err="1" smtClean="0"/>
              <a:t>негативну</a:t>
            </a:r>
            <a:r>
              <a:rPr lang="ru-RU" sz="1800" dirty="0" smtClean="0"/>
              <a:t> </a:t>
            </a:r>
            <a:r>
              <a:rPr lang="ru-RU" sz="1800" dirty="0" err="1" smtClean="0"/>
              <a:t>інформацію</a:t>
            </a:r>
            <a:r>
              <a:rPr lang="ru-RU" sz="1800" dirty="0" smtClean="0"/>
              <a:t>; </a:t>
            </a:r>
          </a:p>
          <a:p>
            <a:pPr marL="541655" indent="-514350" algn="just"/>
            <a:r>
              <a:rPr lang="ru-RU" sz="1800" dirty="0" smtClean="0"/>
              <a:t>          - не давайте </a:t>
            </a:r>
            <a:r>
              <a:rPr lang="ru-RU" sz="1800" dirty="0" err="1" smtClean="0"/>
              <a:t>порад</a:t>
            </a:r>
            <a:r>
              <a:rPr lang="ru-RU" sz="1800" dirty="0" smtClean="0"/>
              <a:t>, </a:t>
            </a:r>
            <a:r>
              <a:rPr lang="ru-RU" sz="1800" dirty="0" err="1" smtClean="0"/>
              <a:t>якщо</a:t>
            </a:r>
            <a:r>
              <a:rPr lang="ru-RU" sz="1800" dirty="0" smtClean="0"/>
              <a:t> вас не </a:t>
            </a:r>
            <a:r>
              <a:rPr lang="ru-RU" sz="1800" dirty="0" err="1" smtClean="0"/>
              <a:t>просять</a:t>
            </a:r>
            <a:r>
              <a:rPr lang="ru-RU" sz="1800" dirty="0" smtClean="0"/>
              <a:t> (</a:t>
            </a:r>
            <a:r>
              <a:rPr lang="ru-RU" sz="1800" dirty="0" err="1" smtClean="0"/>
              <a:t>якщо</a:t>
            </a:r>
            <a:r>
              <a:rPr lang="ru-RU" sz="1800" dirty="0" smtClean="0"/>
              <a:t> </a:t>
            </a:r>
            <a:r>
              <a:rPr lang="ru-RU" sz="1800" dirty="0" err="1" smtClean="0"/>
              <a:t>дати</a:t>
            </a:r>
            <a:r>
              <a:rPr lang="ru-RU" sz="1800" dirty="0" smtClean="0"/>
              <a:t> </a:t>
            </a:r>
            <a:r>
              <a:rPr lang="ru-RU" sz="1800" dirty="0" err="1" smtClean="0"/>
              <a:t>пораду</a:t>
            </a:r>
            <a:r>
              <a:rPr lang="ru-RU" sz="1800" dirty="0" smtClean="0"/>
              <a:t> все ж таки </a:t>
            </a:r>
            <a:r>
              <a:rPr lang="ru-RU" sz="1800" dirty="0" err="1" smtClean="0"/>
              <a:t>необхідно</a:t>
            </a:r>
            <a:r>
              <a:rPr lang="ru-RU" sz="1800" dirty="0" smtClean="0"/>
              <a:t>, подати </a:t>
            </a:r>
            <a:r>
              <a:rPr lang="ru-RU" sz="1800" dirty="0" err="1" smtClean="0"/>
              <a:t>її</a:t>
            </a:r>
            <a:r>
              <a:rPr lang="ru-RU" sz="1800" dirty="0" smtClean="0"/>
              <a:t> у </a:t>
            </a:r>
            <a:r>
              <a:rPr lang="ru-RU" sz="1800" dirty="0" err="1" smtClean="0"/>
              <a:t>формі</a:t>
            </a:r>
            <a:r>
              <a:rPr lang="ru-RU" sz="1800" dirty="0" smtClean="0"/>
              <a:t> </a:t>
            </a:r>
            <a:r>
              <a:rPr lang="ru-RU" sz="1800" dirty="0" err="1" smtClean="0"/>
              <a:t>турботи</a:t>
            </a:r>
            <a:r>
              <a:rPr lang="ru-RU" sz="1800" dirty="0" smtClean="0"/>
              <a:t>); </a:t>
            </a:r>
          </a:p>
          <a:p>
            <a:pPr marL="541655" indent="-514350" algn="just"/>
            <a:r>
              <a:rPr lang="ru-RU" sz="1800" dirty="0" smtClean="0"/>
              <a:t>           - </a:t>
            </a:r>
            <a:r>
              <a:rPr lang="ru-RU" sz="1800" dirty="0" err="1" smtClean="0"/>
              <a:t>частіше</a:t>
            </a:r>
            <a:r>
              <a:rPr lang="ru-RU" sz="1800" dirty="0" smtClean="0"/>
              <a:t> </a:t>
            </a:r>
            <a:r>
              <a:rPr lang="ru-RU" sz="1800" dirty="0" err="1" smtClean="0"/>
              <a:t>звертайтеся</a:t>
            </a:r>
            <a:r>
              <a:rPr lang="ru-RU" sz="1800" dirty="0" smtClean="0"/>
              <a:t> до </a:t>
            </a:r>
            <a:r>
              <a:rPr lang="ru-RU" sz="1800" dirty="0" err="1" smtClean="0"/>
              <a:t>співрозмовника</a:t>
            </a:r>
            <a:r>
              <a:rPr lang="ru-RU" sz="1800" dirty="0" smtClean="0"/>
              <a:t> («закон </a:t>
            </a:r>
            <a:r>
              <a:rPr lang="ru-RU" sz="1800" dirty="0" err="1" smtClean="0"/>
              <a:t>імені</a:t>
            </a:r>
            <a:r>
              <a:rPr lang="ru-RU" sz="1800" dirty="0" smtClean="0"/>
              <a:t>»); </a:t>
            </a:r>
          </a:p>
          <a:p>
            <a:pPr marL="541655" indent="-514350" algn="just"/>
            <a:r>
              <a:rPr lang="ru-RU" sz="1800" dirty="0" smtClean="0"/>
              <a:t>           - </a:t>
            </a:r>
            <a:r>
              <a:rPr lang="ru-RU" sz="1800" dirty="0" err="1" smtClean="0"/>
              <a:t>наводьте</a:t>
            </a:r>
            <a:r>
              <a:rPr lang="ru-RU" sz="1800" dirty="0" smtClean="0"/>
              <a:t> </a:t>
            </a:r>
            <a:r>
              <a:rPr lang="ru-RU" sz="1800" dirty="0" err="1" smtClean="0"/>
              <a:t>аргументи</a:t>
            </a:r>
            <a:r>
              <a:rPr lang="ru-RU" sz="1800" dirty="0" smtClean="0"/>
              <a:t>, не будьте </a:t>
            </a:r>
            <a:r>
              <a:rPr lang="ru-RU" sz="1800" dirty="0" err="1" smtClean="0"/>
              <a:t>голослівними</a:t>
            </a:r>
            <a:r>
              <a:rPr lang="ru-RU" sz="1800" dirty="0" smtClean="0"/>
              <a:t>; </a:t>
            </a:r>
          </a:p>
          <a:p>
            <a:pPr marL="541655" indent="-514350" algn="just"/>
            <a:r>
              <a:rPr lang="ru-RU" sz="1800" dirty="0" smtClean="0"/>
              <a:t>          - </a:t>
            </a:r>
            <a:r>
              <a:rPr lang="ru-RU" sz="1800" dirty="0" err="1" smtClean="0"/>
              <a:t>наводьте</a:t>
            </a:r>
            <a:r>
              <a:rPr lang="ru-RU" sz="1800" dirty="0" smtClean="0"/>
              <a:t> </a:t>
            </a:r>
            <a:r>
              <a:rPr lang="ru-RU" sz="1800" dirty="0" err="1" smtClean="0"/>
              <a:t>приклади</a:t>
            </a:r>
            <a:r>
              <a:rPr lang="ru-RU" sz="1800" dirty="0" smtClean="0"/>
              <a:t> </a:t>
            </a:r>
            <a:r>
              <a:rPr lang="ru-RU" sz="1800" dirty="0" err="1" smtClean="0"/>
              <a:t>з</a:t>
            </a:r>
            <a:r>
              <a:rPr lang="ru-RU" sz="1800" dirty="0" smtClean="0"/>
              <a:t> </a:t>
            </a:r>
            <a:r>
              <a:rPr lang="ru-RU" sz="1800" dirty="0" err="1" smtClean="0"/>
              <a:t>життя</a:t>
            </a:r>
            <a:r>
              <a:rPr lang="ru-RU" sz="1800" dirty="0" smtClean="0"/>
              <a:t>; </a:t>
            </a:r>
          </a:p>
          <a:p>
            <a:pPr marL="541655" indent="-514350" algn="just"/>
            <a:r>
              <a:rPr lang="ru-RU" sz="1800" dirty="0" smtClean="0"/>
              <a:t>          - </a:t>
            </a:r>
            <a:r>
              <a:rPr lang="ru-RU" sz="1800" dirty="0" err="1" smtClean="0"/>
              <a:t>використовуйте</a:t>
            </a:r>
            <a:r>
              <a:rPr lang="ru-RU" sz="1800" dirty="0" smtClean="0"/>
              <a:t> </a:t>
            </a:r>
            <a:r>
              <a:rPr lang="ru-RU" sz="1800" dirty="0" err="1" smtClean="0"/>
              <a:t>прийоми</a:t>
            </a:r>
            <a:r>
              <a:rPr lang="ru-RU" sz="1800" dirty="0" smtClean="0"/>
              <a:t>, </a:t>
            </a:r>
            <a:r>
              <a:rPr lang="ru-RU" sz="1800" dirty="0" err="1" smtClean="0"/>
              <a:t>що</a:t>
            </a:r>
            <a:r>
              <a:rPr lang="ru-RU" sz="1800" dirty="0" smtClean="0"/>
              <a:t> </a:t>
            </a:r>
            <a:r>
              <a:rPr lang="ru-RU" sz="1800" dirty="0" err="1" smtClean="0"/>
              <a:t>підвищують</a:t>
            </a:r>
            <a:r>
              <a:rPr lang="ru-RU" sz="1800" dirty="0" smtClean="0"/>
              <a:t> </a:t>
            </a:r>
            <a:r>
              <a:rPr lang="ru-RU" sz="1800" dirty="0" err="1" smtClean="0"/>
              <a:t>переконливість</a:t>
            </a:r>
            <a:r>
              <a:rPr lang="ru-RU" sz="1800" dirty="0" smtClean="0"/>
              <a:t> </a:t>
            </a:r>
            <a:r>
              <a:rPr lang="ru-RU" sz="1800" dirty="0" err="1" smtClean="0"/>
              <a:t>інформації</a:t>
            </a:r>
            <a:endParaRPr lang="ru-RU" sz="1800" b="1" i="1"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2.Вербальні та невербальні засоби комунікації</a:t>
            </a:r>
            <a:endParaRPr lang="ru-RU" sz="2400" dirty="0" smtClean="0"/>
          </a:p>
        </p:txBody>
      </p:sp>
      <p:sp>
        <p:nvSpPr>
          <p:cNvPr id="3" name="Подзаголовок 2"/>
          <p:cNvSpPr>
            <a:spLocks noGrp="1"/>
          </p:cNvSpPr>
          <p:nvPr>
            <p:ph type="subTitle" idx="1"/>
          </p:nvPr>
        </p:nvSpPr>
        <p:spPr>
          <a:xfrm>
            <a:off x="1403901" y="1412910"/>
            <a:ext cx="7406640" cy="4824536"/>
          </a:xfrm>
        </p:spPr>
        <p:txBody>
          <a:bodyPr>
            <a:normAutofit/>
          </a:bodyPr>
          <a:lstStyle/>
          <a:p>
            <a:pPr marL="541655" indent="-514350" algn="ctr"/>
            <a:r>
              <a:rPr lang="ru-RU" sz="1800" b="1" i="1" dirty="0" err="1" smtClean="0"/>
              <a:t>Чинник</a:t>
            </a:r>
            <a:r>
              <a:rPr lang="ru-RU" sz="1800" b="1" i="1" dirty="0" smtClean="0"/>
              <a:t> </a:t>
            </a:r>
            <a:r>
              <a:rPr lang="ru-RU" sz="1800" b="1" i="1" dirty="0" err="1" smtClean="0"/>
              <a:t>мовного</a:t>
            </a:r>
            <a:r>
              <a:rPr lang="ru-RU" sz="1800" b="1" i="1" dirty="0" smtClean="0"/>
              <a:t> </a:t>
            </a:r>
            <a:r>
              <a:rPr lang="ru-RU" sz="1800" b="1" i="1" dirty="0" err="1" smtClean="0"/>
              <a:t>оформлення</a:t>
            </a:r>
            <a:r>
              <a:rPr lang="ru-RU" sz="1800" b="1" i="1" dirty="0" smtClean="0"/>
              <a:t>. </a:t>
            </a:r>
          </a:p>
          <a:p>
            <a:pPr marL="541655" indent="-514350" algn="ctr"/>
            <a:endParaRPr lang="ru-RU" sz="1800" dirty="0" smtClean="0"/>
          </a:p>
          <a:p>
            <a:pPr marL="541655" indent="-514350" algn="ctr"/>
            <a:r>
              <a:rPr lang="ru-RU" sz="1800" dirty="0" err="1" smtClean="0"/>
              <a:t>Ця</a:t>
            </a:r>
            <a:r>
              <a:rPr lang="ru-RU" sz="1800" dirty="0" smtClean="0"/>
              <a:t> </a:t>
            </a:r>
            <a:r>
              <a:rPr lang="ru-RU" sz="1800" dirty="0" err="1" smtClean="0"/>
              <a:t>група</a:t>
            </a:r>
            <a:r>
              <a:rPr lang="ru-RU" sz="1800" dirty="0" smtClean="0"/>
              <a:t> правил </a:t>
            </a:r>
            <a:r>
              <a:rPr lang="ru-RU" sz="1800" dirty="0" err="1" smtClean="0"/>
              <a:t>пов’язана</a:t>
            </a:r>
            <a:r>
              <a:rPr lang="ru-RU" sz="1800" dirty="0" smtClean="0"/>
              <a:t> </a:t>
            </a:r>
            <a:r>
              <a:rPr lang="ru-RU" sz="1800" dirty="0" err="1" smtClean="0"/>
              <a:t>з</a:t>
            </a:r>
            <a:r>
              <a:rPr lang="ru-RU" sz="1800" dirty="0" smtClean="0"/>
              <a:t> </a:t>
            </a:r>
            <a:r>
              <a:rPr lang="ru-RU" sz="1800" dirty="0" err="1" smtClean="0"/>
              <a:t>вибором</a:t>
            </a:r>
            <a:r>
              <a:rPr lang="ru-RU" sz="1800" dirty="0" smtClean="0"/>
              <a:t> тих </a:t>
            </a:r>
            <a:r>
              <a:rPr lang="ru-RU" sz="1800" dirty="0" err="1" smtClean="0"/>
              <a:t>чи</a:t>
            </a:r>
            <a:r>
              <a:rPr lang="ru-RU" sz="1800" dirty="0" smtClean="0"/>
              <a:t> </a:t>
            </a:r>
            <a:r>
              <a:rPr lang="ru-RU" sz="1800" dirty="0" err="1" smtClean="0"/>
              <a:t>інших</a:t>
            </a:r>
            <a:r>
              <a:rPr lang="ru-RU" sz="1800" dirty="0" smtClean="0"/>
              <a:t> </a:t>
            </a:r>
            <a:r>
              <a:rPr lang="ru-RU" sz="1800" dirty="0" err="1" smtClean="0"/>
              <a:t>слів</a:t>
            </a:r>
            <a:r>
              <a:rPr lang="ru-RU" sz="1800" dirty="0" smtClean="0"/>
              <a:t> при </a:t>
            </a:r>
            <a:r>
              <a:rPr lang="ru-RU" sz="1800" dirty="0" err="1" smtClean="0"/>
              <a:t>вираженні</a:t>
            </a:r>
            <a:r>
              <a:rPr lang="ru-RU" sz="1800" dirty="0" smtClean="0"/>
              <a:t> думки: </a:t>
            </a:r>
          </a:p>
          <a:p>
            <a:pPr marL="541655" indent="-514350" algn="just">
              <a:buFontTx/>
              <a:buChar char="-"/>
            </a:pPr>
            <a:r>
              <a:rPr lang="ru-RU" sz="1800" dirty="0" err="1" smtClean="0"/>
              <a:t>різноманітні</a:t>
            </a:r>
            <a:r>
              <a:rPr lang="ru-RU" sz="1800" dirty="0" smtClean="0"/>
              <a:t> слова, </a:t>
            </a:r>
            <a:r>
              <a:rPr lang="ru-RU" sz="1800" dirty="0" err="1" smtClean="0"/>
              <a:t>використовуйте</a:t>
            </a:r>
            <a:r>
              <a:rPr lang="ru-RU" sz="1800" dirty="0" smtClean="0"/>
              <a:t> </a:t>
            </a:r>
            <a:r>
              <a:rPr lang="ru-RU" sz="1800" dirty="0" err="1" smtClean="0"/>
              <a:t>синоніми</a:t>
            </a:r>
            <a:r>
              <a:rPr lang="ru-RU" sz="1800" dirty="0" smtClean="0"/>
              <a:t>, </a:t>
            </a:r>
            <a:r>
              <a:rPr lang="ru-RU" sz="1800" dirty="0" err="1" smtClean="0"/>
              <a:t>близькі</a:t>
            </a:r>
            <a:r>
              <a:rPr lang="ru-RU" sz="1800" dirty="0" smtClean="0"/>
              <a:t> за </a:t>
            </a:r>
            <a:r>
              <a:rPr lang="ru-RU" sz="1800" dirty="0" err="1" smtClean="0"/>
              <a:t>значенням</a:t>
            </a:r>
            <a:r>
              <a:rPr lang="ru-RU" sz="1800" dirty="0" smtClean="0"/>
              <a:t> слова та </a:t>
            </a:r>
            <a:r>
              <a:rPr lang="ru-RU" sz="1800" dirty="0" err="1" smtClean="0"/>
              <a:t>оберти</a:t>
            </a:r>
            <a:r>
              <a:rPr lang="ru-RU" sz="1800" dirty="0" smtClean="0"/>
              <a:t>; </a:t>
            </a:r>
          </a:p>
          <a:p>
            <a:pPr marL="541655" indent="-514350" algn="just">
              <a:buFontTx/>
              <a:buChar char="-"/>
            </a:pPr>
            <a:r>
              <a:rPr lang="ru-RU" sz="1800" dirty="0" err="1" smtClean="0"/>
              <a:t>використовуйте</a:t>
            </a:r>
            <a:r>
              <a:rPr lang="ru-RU" sz="1800" dirty="0" smtClean="0"/>
              <a:t> слова, </a:t>
            </a:r>
            <a:r>
              <a:rPr lang="ru-RU" sz="1800" dirty="0" err="1" smtClean="0"/>
              <a:t>що</a:t>
            </a:r>
            <a:r>
              <a:rPr lang="ru-RU" sz="1800" dirty="0" smtClean="0"/>
              <a:t> </a:t>
            </a:r>
            <a:r>
              <a:rPr lang="ru-RU" sz="1800" dirty="0" err="1" smtClean="0"/>
              <a:t>викликають</a:t>
            </a:r>
            <a:r>
              <a:rPr lang="ru-RU" sz="1800" dirty="0" smtClean="0"/>
              <a:t> </a:t>
            </a:r>
            <a:r>
              <a:rPr lang="ru-RU" sz="1800" dirty="0" err="1" smtClean="0"/>
              <a:t>образи</a:t>
            </a:r>
            <a:r>
              <a:rPr lang="ru-RU" sz="1800" dirty="0" smtClean="0"/>
              <a:t>: </a:t>
            </a:r>
            <a:r>
              <a:rPr lang="ru-RU" sz="1800" dirty="0" err="1" smtClean="0"/>
              <a:t>це</a:t>
            </a:r>
            <a:r>
              <a:rPr lang="ru-RU" sz="1800" dirty="0" smtClean="0"/>
              <a:t> </a:t>
            </a:r>
            <a:r>
              <a:rPr lang="ru-RU" sz="1800" dirty="0" err="1" smtClean="0"/>
              <a:t>означає</a:t>
            </a:r>
            <a:r>
              <a:rPr lang="ru-RU" sz="1800" dirty="0" smtClean="0"/>
              <a:t>, </a:t>
            </a:r>
            <a:r>
              <a:rPr lang="ru-RU" sz="1800" dirty="0" err="1" smtClean="0"/>
              <a:t>що</a:t>
            </a:r>
            <a:r>
              <a:rPr lang="ru-RU" sz="1800" dirty="0" smtClean="0"/>
              <a:t> треба </a:t>
            </a:r>
            <a:r>
              <a:rPr lang="ru-RU" sz="1800" dirty="0" err="1" smtClean="0"/>
              <a:t>використовувати</a:t>
            </a:r>
            <a:r>
              <a:rPr lang="ru-RU" sz="1800" dirty="0" smtClean="0"/>
              <a:t> </a:t>
            </a:r>
            <a:r>
              <a:rPr lang="ru-RU" sz="1800" dirty="0" err="1" smtClean="0"/>
              <a:t>більше</a:t>
            </a:r>
            <a:r>
              <a:rPr lang="ru-RU" sz="1800" dirty="0" smtClean="0"/>
              <a:t> </a:t>
            </a:r>
            <a:r>
              <a:rPr lang="ru-RU" sz="1800" dirty="0" err="1" smtClean="0"/>
              <a:t>конкретних</a:t>
            </a:r>
            <a:r>
              <a:rPr lang="ru-RU" sz="1800" dirty="0" smtClean="0"/>
              <a:t> </a:t>
            </a:r>
            <a:r>
              <a:rPr lang="ru-RU" sz="1800" dirty="0" err="1" smtClean="0"/>
              <a:t>слів</a:t>
            </a:r>
            <a:r>
              <a:rPr lang="ru-RU" sz="1800" dirty="0" smtClean="0"/>
              <a:t> (</a:t>
            </a:r>
            <a:r>
              <a:rPr lang="ru-RU" sz="1800" dirty="0" err="1" smtClean="0"/>
              <a:t>що</a:t>
            </a:r>
            <a:r>
              <a:rPr lang="ru-RU" sz="1800" dirty="0" smtClean="0"/>
              <a:t> </a:t>
            </a:r>
            <a:r>
              <a:rPr lang="ru-RU" sz="1800" dirty="0" err="1" smtClean="0"/>
              <a:t>позначають</a:t>
            </a:r>
            <a:r>
              <a:rPr lang="ru-RU" sz="1800" dirty="0" smtClean="0"/>
              <a:t> </a:t>
            </a:r>
            <a:r>
              <a:rPr lang="ru-RU" sz="1800" dirty="0" err="1" smtClean="0"/>
              <a:t>дії</a:t>
            </a:r>
            <a:r>
              <a:rPr lang="ru-RU" sz="1800" dirty="0" smtClean="0"/>
              <a:t>, </a:t>
            </a:r>
            <a:r>
              <a:rPr lang="ru-RU" sz="1800" dirty="0" err="1" smtClean="0"/>
              <a:t>предмети</a:t>
            </a:r>
            <a:r>
              <a:rPr lang="ru-RU" sz="1800" dirty="0" smtClean="0"/>
              <a:t>) </a:t>
            </a:r>
            <a:r>
              <a:rPr lang="ru-RU" sz="1800" dirty="0" err="1" smtClean="0"/>
              <a:t>замість</a:t>
            </a:r>
            <a:r>
              <a:rPr lang="ru-RU" sz="1800" dirty="0" smtClean="0"/>
              <a:t> </a:t>
            </a:r>
            <a:r>
              <a:rPr lang="ru-RU" sz="1800" dirty="0" err="1" smtClean="0"/>
              <a:t>абстрактних</a:t>
            </a:r>
            <a:r>
              <a:rPr lang="ru-RU" sz="1800" dirty="0" smtClean="0"/>
              <a:t>, </a:t>
            </a:r>
            <a:r>
              <a:rPr lang="ru-RU" sz="1800" dirty="0" err="1" smtClean="0"/>
              <a:t>узагальнюючих</a:t>
            </a:r>
            <a:r>
              <a:rPr lang="ru-RU" sz="1800" dirty="0" smtClean="0"/>
              <a:t>; </a:t>
            </a:r>
          </a:p>
          <a:p>
            <a:pPr marL="541655" indent="-514350" algn="just">
              <a:buFontTx/>
              <a:buChar char="-"/>
            </a:pPr>
            <a:r>
              <a:rPr lang="ru-RU" sz="1800" dirty="0" err="1" smtClean="0"/>
              <a:t>використовуйте</a:t>
            </a:r>
            <a:r>
              <a:rPr lang="ru-RU" sz="1800" dirty="0" smtClean="0"/>
              <a:t> </a:t>
            </a:r>
            <a:r>
              <a:rPr lang="ru-RU" sz="1800" dirty="0" err="1" smtClean="0"/>
              <a:t>розмовну</a:t>
            </a:r>
            <a:r>
              <a:rPr lang="ru-RU" sz="1800" dirty="0" smtClean="0"/>
              <a:t> </a:t>
            </a:r>
            <a:r>
              <a:rPr lang="ru-RU" sz="1800" dirty="0" err="1" smtClean="0"/>
              <a:t>мову</a:t>
            </a:r>
            <a:r>
              <a:rPr lang="ru-RU" sz="1800" dirty="0" smtClean="0"/>
              <a:t>, не </a:t>
            </a:r>
            <a:r>
              <a:rPr lang="ru-RU" sz="1800" dirty="0" err="1" smtClean="0"/>
              <a:t>зловживайте</a:t>
            </a:r>
            <a:r>
              <a:rPr lang="ru-RU" sz="1800" dirty="0" smtClean="0"/>
              <a:t> </a:t>
            </a:r>
            <a:r>
              <a:rPr lang="ru-RU" sz="1800" dirty="0" err="1" smtClean="0"/>
              <a:t>книжковими</a:t>
            </a:r>
            <a:r>
              <a:rPr lang="ru-RU" sz="1800" dirty="0" smtClean="0"/>
              <a:t> словами; </a:t>
            </a:r>
          </a:p>
          <a:p>
            <a:pPr marL="541655" indent="-514350" algn="just">
              <a:buFontTx/>
              <a:buChar char="-"/>
            </a:pPr>
            <a:r>
              <a:rPr lang="ru-RU" sz="1800" dirty="0" err="1" smtClean="0"/>
              <a:t>урізноманітнити</a:t>
            </a:r>
            <a:r>
              <a:rPr lang="ru-RU" sz="1800" dirty="0" smtClean="0"/>
              <a:t> </a:t>
            </a:r>
            <a:r>
              <a:rPr lang="ru-RU" sz="1800" dirty="0" err="1" smtClean="0"/>
              <a:t>інтонації</a:t>
            </a:r>
            <a:r>
              <a:rPr lang="ru-RU" sz="1800" dirty="0" smtClean="0"/>
              <a:t>, не </a:t>
            </a:r>
            <a:r>
              <a:rPr lang="ru-RU" sz="1800" dirty="0" err="1" smtClean="0"/>
              <a:t>говорити</a:t>
            </a:r>
            <a:r>
              <a:rPr lang="ru-RU" sz="1800" dirty="0" smtClean="0"/>
              <a:t> монотонно;</a:t>
            </a:r>
          </a:p>
          <a:p>
            <a:pPr marL="541655" indent="-514350" algn="just">
              <a:buFontTx/>
              <a:buChar char="-"/>
            </a:pPr>
            <a:r>
              <a:rPr lang="ru-RU" sz="1800" dirty="0" err="1" smtClean="0"/>
              <a:t>тримайте</a:t>
            </a:r>
            <a:r>
              <a:rPr lang="ru-RU" sz="1800" dirty="0" smtClean="0"/>
              <a:t> </a:t>
            </a:r>
            <a:r>
              <a:rPr lang="ru-RU" sz="1800" dirty="0" err="1" smtClean="0"/>
              <a:t>однаковий</a:t>
            </a:r>
            <a:r>
              <a:rPr lang="ru-RU" sz="1800" dirty="0" smtClean="0"/>
              <a:t> темп </a:t>
            </a:r>
            <a:r>
              <a:rPr lang="ru-RU" sz="1800" dirty="0" err="1" smtClean="0"/>
              <a:t>із</a:t>
            </a:r>
            <a:r>
              <a:rPr lang="ru-RU" sz="1800" dirty="0" smtClean="0"/>
              <a:t> партнером (</a:t>
            </a:r>
            <a:r>
              <a:rPr lang="ru-RU" sz="1800" dirty="0" err="1" smtClean="0"/>
              <a:t>нормальний</a:t>
            </a:r>
            <a:r>
              <a:rPr lang="ru-RU" sz="1800" dirty="0" smtClean="0"/>
              <a:t> темп – </a:t>
            </a:r>
            <a:r>
              <a:rPr lang="ru-RU" sz="1800" dirty="0" err="1" smtClean="0"/>
              <a:t>це</a:t>
            </a:r>
            <a:r>
              <a:rPr lang="ru-RU" sz="1800" dirty="0" smtClean="0"/>
              <a:t> </a:t>
            </a:r>
            <a:r>
              <a:rPr lang="ru-RU" sz="1800" dirty="0" err="1" smtClean="0"/>
              <a:t>близько</a:t>
            </a:r>
            <a:r>
              <a:rPr lang="ru-RU" sz="1800" dirty="0" smtClean="0"/>
              <a:t> 120 </a:t>
            </a:r>
            <a:r>
              <a:rPr lang="ru-RU" sz="1800" dirty="0" err="1" smtClean="0"/>
              <a:t>слів</a:t>
            </a:r>
            <a:r>
              <a:rPr lang="ru-RU" sz="1800" dirty="0" smtClean="0"/>
              <a:t> за </a:t>
            </a:r>
            <a:r>
              <a:rPr lang="ru-RU" sz="1800" dirty="0" err="1" smtClean="0"/>
              <a:t>хвилину</a:t>
            </a:r>
            <a:r>
              <a:rPr lang="ru-RU" sz="1800" dirty="0" smtClean="0"/>
              <a:t>); </a:t>
            </a:r>
          </a:p>
          <a:p>
            <a:pPr marL="541655" indent="-514350" algn="just">
              <a:buFontTx/>
              <a:buChar char="-"/>
            </a:pPr>
            <a:r>
              <a:rPr lang="ru-RU" sz="1800" dirty="0" err="1" smtClean="0"/>
              <a:t>наводьте</a:t>
            </a:r>
            <a:r>
              <a:rPr lang="ru-RU" sz="1800" dirty="0" smtClean="0"/>
              <a:t> </a:t>
            </a:r>
            <a:r>
              <a:rPr lang="ru-RU" sz="1800" dirty="0" err="1" smtClean="0"/>
              <a:t>небагато</a:t>
            </a:r>
            <a:r>
              <a:rPr lang="ru-RU" sz="1800" dirty="0" smtClean="0"/>
              <a:t> цифр та округляйте </a:t>
            </a:r>
            <a:r>
              <a:rPr lang="ru-RU" sz="1800" dirty="0" err="1" smtClean="0"/>
              <a:t>їх</a:t>
            </a:r>
            <a:r>
              <a:rPr lang="ru-RU" sz="1800" dirty="0" smtClean="0"/>
              <a:t>.</a:t>
            </a:r>
            <a:endParaRPr lang="ru-RU" sz="1800" b="1" i="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sp>
        <p:nvSpPr>
          <p:cNvPr id="3" name="Подзаголовок 2"/>
          <p:cNvSpPr>
            <a:spLocks noGrp="1"/>
          </p:cNvSpPr>
          <p:nvPr>
            <p:ph type="subTitle" idx="1"/>
          </p:nvPr>
        </p:nvSpPr>
        <p:spPr>
          <a:xfrm>
            <a:off x="1187624" y="1485300"/>
            <a:ext cx="7694672" cy="4896028"/>
          </a:xfrm>
        </p:spPr>
        <p:txBody>
          <a:bodyPr>
            <a:normAutofit fontScale="92500" lnSpcReduction="10000"/>
          </a:bodyPr>
          <a:lstStyle/>
          <a:p>
            <a:pPr algn="just"/>
            <a:r>
              <a:rPr lang="ru-RU" sz="2400" b="1" dirty="0" err="1" smtClean="0"/>
              <a:t>Інформація</a:t>
            </a:r>
            <a:r>
              <a:rPr lang="ru-RU" sz="2400" dirty="0" smtClean="0"/>
              <a:t> – </a:t>
            </a:r>
            <a:r>
              <a:rPr lang="ru-RU" sz="2400" dirty="0" err="1" smtClean="0"/>
              <a:t>це</a:t>
            </a:r>
            <a:r>
              <a:rPr lang="ru-RU" sz="2400" dirty="0" smtClean="0"/>
              <a:t> </a:t>
            </a:r>
            <a:r>
              <a:rPr lang="ru-RU" sz="2400" dirty="0" err="1" smtClean="0"/>
              <a:t>абстрактне</a:t>
            </a:r>
            <a:r>
              <a:rPr lang="ru-RU" sz="2400" dirty="0" smtClean="0"/>
              <a:t> </a:t>
            </a:r>
            <a:r>
              <a:rPr lang="ru-RU" sz="2400" dirty="0" err="1" smtClean="0"/>
              <a:t>поняття</a:t>
            </a:r>
            <a:r>
              <a:rPr lang="ru-RU" sz="2400" dirty="0" smtClean="0"/>
              <a:t>, </a:t>
            </a:r>
            <a:r>
              <a:rPr lang="ru-RU" sz="2400" dirty="0" err="1" smtClean="0"/>
              <a:t>що</a:t>
            </a:r>
            <a:r>
              <a:rPr lang="ru-RU" sz="2400" dirty="0" smtClean="0"/>
              <a:t> </a:t>
            </a:r>
            <a:r>
              <a:rPr lang="ru-RU" sz="2400" dirty="0" err="1" smtClean="0"/>
              <a:t>має</a:t>
            </a:r>
            <a:r>
              <a:rPr lang="ru-RU" sz="2400" dirty="0" smtClean="0"/>
              <a:t> </a:t>
            </a:r>
            <a:r>
              <a:rPr lang="ru-RU" sz="2400" dirty="0" err="1" smtClean="0"/>
              <a:t>різні</a:t>
            </a:r>
            <a:r>
              <a:rPr lang="ru-RU" sz="2400" dirty="0" smtClean="0"/>
              <a:t> </a:t>
            </a:r>
            <a:r>
              <a:rPr lang="ru-RU" sz="2400" dirty="0" err="1" smtClean="0"/>
              <a:t>значення</a:t>
            </a:r>
            <a:r>
              <a:rPr lang="ru-RU" sz="2400" dirty="0" smtClean="0"/>
              <a:t> </a:t>
            </a:r>
            <a:r>
              <a:rPr lang="ru-RU" sz="2400" dirty="0" err="1" smtClean="0"/>
              <a:t>залежно</a:t>
            </a:r>
            <a:r>
              <a:rPr lang="ru-RU" sz="2400" dirty="0" smtClean="0"/>
              <a:t> </a:t>
            </a:r>
            <a:r>
              <a:rPr lang="ru-RU" sz="2400" dirty="0" err="1" smtClean="0"/>
              <a:t>від</a:t>
            </a:r>
            <a:r>
              <a:rPr lang="ru-RU" sz="2400" dirty="0" smtClean="0"/>
              <a:t> контексту. Походить </a:t>
            </a:r>
            <a:r>
              <a:rPr lang="ru-RU" sz="2400" dirty="0" err="1" smtClean="0"/>
              <a:t>від</a:t>
            </a:r>
            <a:r>
              <a:rPr lang="ru-RU" sz="2400" dirty="0" smtClean="0"/>
              <a:t> </a:t>
            </a:r>
            <a:r>
              <a:rPr lang="ru-RU" sz="2400" dirty="0" err="1" smtClean="0"/>
              <a:t>латинського</a:t>
            </a:r>
            <a:r>
              <a:rPr lang="ru-RU" sz="2400" dirty="0" smtClean="0"/>
              <a:t> слова «</a:t>
            </a:r>
            <a:r>
              <a:rPr lang="en-US" sz="2400" dirty="0" err="1" smtClean="0"/>
              <a:t>informatio</a:t>
            </a:r>
            <a:r>
              <a:rPr lang="en-US" sz="2400" dirty="0" smtClean="0"/>
              <a:t>», </a:t>
            </a:r>
            <a:r>
              <a:rPr lang="ru-RU" sz="2400" dirty="0" err="1" smtClean="0"/>
              <a:t>що</a:t>
            </a:r>
            <a:r>
              <a:rPr lang="ru-RU" sz="2400" dirty="0" smtClean="0"/>
              <a:t> </a:t>
            </a:r>
            <a:r>
              <a:rPr lang="ru-RU" sz="2400" dirty="0" err="1" smtClean="0"/>
              <a:t>має</a:t>
            </a:r>
            <a:r>
              <a:rPr lang="ru-RU" sz="2400" dirty="0" smtClean="0"/>
              <a:t> </a:t>
            </a:r>
            <a:r>
              <a:rPr lang="ru-RU" sz="2400" dirty="0" err="1" smtClean="0"/>
              <a:t>декілька</a:t>
            </a:r>
            <a:r>
              <a:rPr lang="ru-RU" sz="2400" dirty="0" smtClean="0"/>
              <a:t> </a:t>
            </a:r>
            <a:r>
              <a:rPr lang="ru-RU" sz="2400" dirty="0" err="1" smtClean="0"/>
              <a:t>значень</a:t>
            </a:r>
            <a:r>
              <a:rPr lang="ru-RU" sz="2400" dirty="0" smtClean="0"/>
              <a:t>:</a:t>
            </a:r>
            <a:endParaRPr lang="en-US" sz="2400" dirty="0" smtClean="0"/>
          </a:p>
          <a:p>
            <a:r>
              <a:rPr lang="ru-RU" sz="2400" dirty="0" smtClean="0"/>
              <a:t> – </a:t>
            </a:r>
            <a:r>
              <a:rPr lang="ru-RU" sz="2400" dirty="0" err="1" smtClean="0"/>
              <a:t>роз’яснення</a:t>
            </a:r>
            <a:r>
              <a:rPr lang="ru-RU" sz="2400" dirty="0" smtClean="0"/>
              <a:t>; </a:t>
            </a:r>
            <a:r>
              <a:rPr lang="ru-RU" sz="2400" dirty="0" err="1" smtClean="0"/>
              <a:t>виклад</a:t>
            </a:r>
            <a:r>
              <a:rPr lang="ru-RU" sz="2400" dirty="0" smtClean="0"/>
              <a:t> </a:t>
            </a:r>
            <a:r>
              <a:rPr lang="ru-RU" sz="2400" dirty="0" err="1" smtClean="0"/>
              <a:t>фактів</a:t>
            </a:r>
            <a:r>
              <a:rPr lang="ru-RU" sz="2400" dirty="0" smtClean="0"/>
              <a:t>, </a:t>
            </a:r>
            <a:r>
              <a:rPr lang="ru-RU" sz="2400" dirty="0" err="1" smtClean="0"/>
              <a:t>подій</a:t>
            </a:r>
            <a:r>
              <a:rPr lang="ru-RU" sz="2400" dirty="0" smtClean="0"/>
              <a:t>; </a:t>
            </a:r>
            <a:r>
              <a:rPr lang="ru-RU" sz="2400" dirty="0" err="1" smtClean="0"/>
              <a:t>витлумачення</a:t>
            </a:r>
            <a:r>
              <a:rPr lang="ru-RU" sz="2400" dirty="0" smtClean="0"/>
              <a:t>; </a:t>
            </a:r>
            <a:endParaRPr lang="en-US" sz="2400" dirty="0" smtClean="0"/>
          </a:p>
          <a:p>
            <a:r>
              <a:rPr lang="ru-RU" sz="2400" dirty="0" smtClean="0"/>
              <a:t>– </a:t>
            </a:r>
            <a:r>
              <a:rPr lang="ru-RU" sz="2400" dirty="0" err="1" smtClean="0"/>
              <a:t>репрезентування</a:t>
            </a:r>
            <a:r>
              <a:rPr lang="ru-RU" sz="2400" dirty="0" smtClean="0"/>
              <a:t>, </a:t>
            </a:r>
            <a:r>
              <a:rPr lang="ru-RU" sz="2400" dirty="0" err="1" smtClean="0"/>
              <a:t>поняття</a:t>
            </a:r>
            <a:r>
              <a:rPr lang="ru-RU" sz="2400" dirty="0" smtClean="0"/>
              <a:t>; </a:t>
            </a:r>
            <a:endParaRPr lang="en-US" sz="2400" dirty="0" smtClean="0"/>
          </a:p>
          <a:p>
            <a:r>
              <a:rPr lang="ru-RU" sz="2400" dirty="0" smtClean="0"/>
              <a:t>– </a:t>
            </a:r>
            <a:r>
              <a:rPr lang="ru-RU" sz="2400" dirty="0" err="1" smtClean="0"/>
              <a:t>ознайомлення</a:t>
            </a:r>
            <a:r>
              <a:rPr lang="ru-RU" sz="2400" dirty="0" smtClean="0"/>
              <a:t>, </a:t>
            </a:r>
            <a:r>
              <a:rPr lang="ru-RU" sz="2400" dirty="0" err="1" smtClean="0"/>
              <a:t>просвіта</a:t>
            </a:r>
            <a:r>
              <a:rPr lang="ru-RU" sz="2400" dirty="0" smtClean="0"/>
              <a:t>.</a:t>
            </a:r>
            <a:endParaRPr lang="en-US" sz="2400" dirty="0" smtClean="0"/>
          </a:p>
          <a:p>
            <a:pPr algn="just"/>
            <a:r>
              <a:rPr lang="ru-RU" sz="2400" b="1" dirty="0" err="1" smtClean="0"/>
              <a:t>Комунікація</a:t>
            </a:r>
            <a:r>
              <a:rPr lang="en-US" sz="2400" b="1" dirty="0" smtClean="0"/>
              <a:t> </a:t>
            </a:r>
            <a:r>
              <a:rPr lang="ru-RU" sz="2400" dirty="0" smtClean="0"/>
              <a:t>– </a:t>
            </a:r>
            <a:r>
              <a:rPr lang="ru-RU" sz="2400" dirty="0" err="1" smtClean="0"/>
              <a:t>це</a:t>
            </a:r>
            <a:r>
              <a:rPr lang="ru-RU" sz="2400" dirty="0" smtClean="0"/>
              <a:t> </a:t>
            </a:r>
            <a:r>
              <a:rPr lang="ru-RU" sz="2400" dirty="0" err="1" smtClean="0"/>
              <a:t>процес</a:t>
            </a:r>
            <a:r>
              <a:rPr lang="ru-RU" sz="2400" dirty="0" smtClean="0"/>
              <a:t> </a:t>
            </a:r>
            <a:r>
              <a:rPr lang="ru-RU" sz="2400" dirty="0" err="1" smtClean="0"/>
              <a:t>обміну</a:t>
            </a:r>
            <a:r>
              <a:rPr lang="ru-RU" sz="2400" dirty="0" smtClean="0"/>
              <a:t> </a:t>
            </a:r>
            <a:r>
              <a:rPr lang="ru-RU" sz="2400" dirty="0" err="1" smtClean="0"/>
              <a:t>інформацією</a:t>
            </a:r>
            <a:r>
              <a:rPr lang="ru-RU" sz="2400" dirty="0" smtClean="0"/>
              <a:t> (фактами, </a:t>
            </a:r>
            <a:r>
              <a:rPr lang="ru-RU" sz="2400" dirty="0" err="1" smtClean="0"/>
              <a:t>ідеями</a:t>
            </a:r>
            <a:r>
              <a:rPr lang="ru-RU" sz="2400" dirty="0" smtClean="0"/>
              <a:t>, </a:t>
            </a:r>
            <a:r>
              <a:rPr lang="ru-RU" sz="2400" dirty="0" err="1" smtClean="0"/>
              <a:t>поглядами</a:t>
            </a:r>
            <a:r>
              <a:rPr lang="ru-RU" sz="2400" dirty="0" smtClean="0"/>
              <a:t>, </a:t>
            </a:r>
            <a:r>
              <a:rPr lang="ru-RU" sz="2400" dirty="0" err="1" smtClean="0"/>
              <a:t>емоціями</a:t>
            </a:r>
            <a:r>
              <a:rPr lang="ru-RU" sz="2400" dirty="0" smtClean="0"/>
              <a:t> </a:t>
            </a:r>
            <a:r>
              <a:rPr lang="ru-RU" sz="2400" dirty="0" err="1" smtClean="0"/>
              <a:t>тощо</a:t>
            </a:r>
            <a:r>
              <a:rPr lang="ru-RU" sz="2400" dirty="0" smtClean="0"/>
              <a:t>) </a:t>
            </a:r>
            <a:r>
              <a:rPr lang="ru-RU" sz="2400" dirty="0" err="1" smtClean="0"/>
              <a:t>між</a:t>
            </a:r>
            <a:r>
              <a:rPr lang="ru-RU" sz="2400" dirty="0" smtClean="0"/>
              <a:t> </a:t>
            </a:r>
            <a:r>
              <a:rPr lang="ru-RU" sz="2400" dirty="0" err="1" smtClean="0"/>
              <a:t>двома</a:t>
            </a:r>
            <a:r>
              <a:rPr lang="ru-RU" sz="2400" dirty="0" smtClean="0"/>
              <a:t> </a:t>
            </a:r>
            <a:r>
              <a:rPr lang="ru-RU" sz="2400" dirty="0" err="1" smtClean="0"/>
              <a:t>або</a:t>
            </a:r>
            <a:r>
              <a:rPr lang="ru-RU" sz="2400" dirty="0" smtClean="0"/>
              <a:t> </a:t>
            </a:r>
            <a:r>
              <a:rPr lang="ru-RU" sz="2400" dirty="0" err="1" smtClean="0"/>
              <a:t>більше</a:t>
            </a:r>
            <a:r>
              <a:rPr lang="ru-RU" sz="2400" dirty="0" smtClean="0"/>
              <a:t> особами, </a:t>
            </a:r>
            <a:r>
              <a:rPr lang="ru-RU" sz="2400" dirty="0" err="1" smtClean="0"/>
              <a:t>спілкування</a:t>
            </a:r>
            <a:r>
              <a:rPr lang="ru-RU" sz="2400" dirty="0" smtClean="0"/>
              <a:t> за </a:t>
            </a:r>
            <a:r>
              <a:rPr lang="ru-RU" sz="2400" dirty="0" err="1" smtClean="0"/>
              <a:t>допомогою</a:t>
            </a:r>
            <a:r>
              <a:rPr lang="ru-RU" sz="2400" dirty="0" smtClean="0"/>
              <a:t> </a:t>
            </a:r>
            <a:r>
              <a:rPr lang="ru-RU" sz="2400" dirty="0" err="1" smtClean="0"/>
              <a:t>вербальних</a:t>
            </a:r>
            <a:r>
              <a:rPr lang="ru-RU" sz="2400" dirty="0" smtClean="0"/>
              <a:t> </a:t>
            </a:r>
            <a:r>
              <a:rPr lang="ru-RU" sz="2400" dirty="0" err="1" smtClean="0"/>
              <a:t>і</a:t>
            </a:r>
            <a:r>
              <a:rPr lang="ru-RU" sz="2400" dirty="0" smtClean="0"/>
              <a:t> </a:t>
            </a:r>
            <a:r>
              <a:rPr lang="ru-RU" sz="2400" dirty="0" err="1" smtClean="0"/>
              <a:t>невербальних</a:t>
            </a:r>
            <a:r>
              <a:rPr lang="ru-RU" sz="2400" dirty="0" smtClean="0"/>
              <a:t> </a:t>
            </a:r>
            <a:r>
              <a:rPr lang="ru-RU" sz="2400" dirty="0" err="1" smtClean="0"/>
              <a:t>засобів</a:t>
            </a:r>
            <a:r>
              <a:rPr lang="ru-RU" sz="2400" dirty="0" smtClean="0"/>
              <a:t> </a:t>
            </a:r>
            <a:r>
              <a:rPr lang="ru-RU" sz="2400" dirty="0" err="1" smtClean="0"/>
              <a:t>із</a:t>
            </a:r>
            <a:r>
              <a:rPr lang="ru-RU" sz="2400" dirty="0" smtClean="0"/>
              <a:t> метою </a:t>
            </a:r>
            <a:r>
              <a:rPr lang="ru-RU" sz="2400" dirty="0" err="1" smtClean="0"/>
              <a:t>передавання</a:t>
            </a:r>
            <a:r>
              <a:rPr lang="ru-RU" sz="2400" dirty="0" smtClean="0"/>
              <a:t> та </a:t>
            </a:r>
            <a:r>
              <a:rPr lang="ru-RU" sz="2400" dirty="0" err="1" smtClean="0"/>
              <a:t>одержання</a:t>
            </a:r>
            <a:r>
              <a:rPr lang="ru-RU" sz="2400" dirty="0" smtClean="0"/>
              <a:t> </a:t>
            </a:r>
            <a:r>
              <a:rPr lang="ru-RU" sz="2400" dirty="0" err="1" smtClean="0"/>
              <a:t>інформації</a:t>
            </a:r>
            <a:r>
              <a:rPr lang="ru-RU" sz="2400" dirty="0" smtClean="0"/>
              <a:t>.</a:t>
            </a:r>
            <a:endParaRPr lang="en-US" sz="2400" dirty="0" smtClean="0"/>
          </a:p>
          <a:p>
            <a:pPr algn="just"/>
            <a:r>
              <a:rPr lang="ru-RU" sz="2400" b="1" dirty="0" err="1" smtClean="0"/>
              <a:t>Бізнес-комунікації</a:t>
            </a:r>
            <a:r>
              <a:rPr lang="ru-RU" sz="2400" dirty="0" smtClean="0"/>
              <a:t> – </a:t>
            </a:r>
            <a:r>
              <a:rPr lang="ru-RU" sz="2400" dirty="0" err="1" smtClean="0"/>
              <a:t>міжгрупові</a:t>
            </a:r>
            <a:r>
              <a:rPr lang="ru-RU" sz="2400" dirty="0" smtClean="0"/>
              <a:t> та </a:t>
            </a:r>
            <a:r>
              <a:rPr lang="ru-RU" sz="2400" dirty="0" err="1" smtClean="0"/>
              <a:t>міжособистісні</a:t>
            </a:r>
            <a:r>
              <a:rPr lang="ru-RU" sz="2400" dirty="0" smtClean="0"/>
              <a:t> </a:t>
            </a:r>
            <a:r>
              <a:rPr lang="ru-RU" sz="2400" dirty="0" err="1" smtClean="0"/>
              <a:t>комунікації</a:t>
            </a:r>
            <a:r>
              <a:rPr lang="ru-RU" sz="2400" dirty="0" smtClean="0"/>
              <a:t>, </a:t>
            </a:r>
            <a:r>
              <a:rPr lang="ru-RU" sz="2400" dirty="0" err="1" smtClean="0"/>
              <a:t>специфіка</a:t>
            </a:r>
            <a:r>
              <a:rPr lang="ru-RU" sz="2400" dirty="0" smtClean="0"/>
              <a:t>, структура та </a:t>
            </a:r>
            <a:r>
              <a:rPr lang="ru-RU" sz="2400" dirty="0" err="1" smtClean="0"/>
              <a:t>функції</a:t>
            </a:r>
            <a:r>
              <a:rPr lang="ru-RU" sz="2400" dirty="0" smtClean="0"/>
              <a:t> </a:t>
            </a:r>
            <a:r>
              <a:rPr lang="ru-RU" sz="2400" dirty="0" err="1" smtClean="0"/>
              <a:t>яких</a:t>
            </a:r>
            <a:r>
              <a:rPr lang="ru-RU" sz="2400" dirty="0" smtClean="0"/>
              <a:t> </a:t>
            </a:r>
            <a:r>
              <a:rPr lang="ru-RU" sz="2400" dirty="0" err="1" smtClean="0"/>
              <a:t>зумовлені</a:t>
            </a:r>
            <a:r>
              <a:rPr lang="ru-RU" sz="2400" dirty="0" smtClean="0"/>
              <a:t> сферою </a:t>
            </a:r>
            <a:r>
              <a:rPr lang="ru-RU" sz="2400" dirty="0" err="1" smtClean="0"/>
              <a:t>ділових</a:t>
            </a:r>
            <a:r>
              <a:rPr lang="ru-RU" sz="2400" dirty="0" smtClean="0"/>
              <a:t> </a:t>
            </a:r>
            <a:r>
              <a:rPr lang="ru-RU" sz="2400" dirty="0" err="1" smtClean="0"/>
              <a:t>відносин</a:t>
            </a:r>
            <a:r>
              <a:rPr lang="ru-RU" sz="2400" dirty="0" smtClean="0"/>
              <a:t>, у </a:t>
            </a:r>
            <a:r>
              <a:rPr lang="ru-RU" sz="2400" dirty="0" err="1" smtClean="0"/>
              <a:t>якій</a:t>
            </a:r>
            <a:r>
              <a:rPr lang="ru-RU" sz="2400" dirty="0" smtClean="0"/>
              <a:t> вони </a:t>
            </a:r>
            <a:r>
              <a:rPr lang="ru-RU" sz="2400" dirty="0" err="1" smtClean="0"/>
              <a:t>використовуються</a:t>
            </a:r>
            <a:r>
              <a:rPr lang="ru-RU" sz="2400" dirty="0" smtClean="0"/>
              <a:t>. </a:t>
            </a:r>
            <a:endParaRPr lang="en-US" sz="2400" dirty="0" smtClean="0"/>
          </a:p>
          <a:p>
            <a:pPr marL="541655" indent="-514350" algn="just"/>
            <a:endParaRPr lang="ru-RU" sz="1800" b="1" i="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2.Вербальні та невербальні засоби комунікації</a:t>
            </a:r>
            <a:endParaRPr lang="ru-RU" sz="2400" dirty="0" smtClean="0"/>
          </a:p>
        </p:txBody>
      </p:sp>
      <p:sp>
        <p:nvSpPr>
          <p:cNvPr id="3" name="Подзаголовок 2"/>
          <p:cNvSpPr>
            <a:spLocks noGrp="1"/>
          </p:cNvSpPr>
          <p:nvPr>
            <p:ph type="subTitle" idx="1"/>
          </p:nvPr>
        </p:nvSpPr>
        <p:spPr>
          <a:xfrm>
            <a:off x="1403648" y="980728"/>
            <a:ext cx="7406640" cy="5400600"/>
          </a:xfrm>
        </p:spPr>
        <p:txBody>
          <a:bodyPr>
            <a:normAutofit/>
          </a:bodyPr>
          <a:lstStyle/>
          <a:p>
            <a:pPr marL="541655" indent="-514350" algn="just"/>
            <a:r>
              <a:rPr lang="ru-RU" sz="1800" b="1" i="1" dirty="0" smtClean="0"/>
              <a:t>          </a:t>
            </a:r>
            <a:r>
              <a:rPr lang="ru-RU" sz="1800" b="1" i="1" dirty="0" err="1" smtClean="0"/>
              <a:t>Чинник</a:t>
            </a:r>
            <a:r>
              <a:rPr lang="ru-RU" sz="1800" b="1" i="1" dirty="0" smtClean="0"/>
              <a:t> стилю </a:t>
            </a:r>
            <a:r>
              <a:rPr lang="ru-RU" sz="1800" b="1" i="1" dirty="0" err="1" smtClean="0"/>
              <a:t>спілкування</a:t>
            </a:r>
            <a:r>
              <a:rPr lang="ru-RU" sz="1800" b="1" i="1" dirty="0" smtClean="0"/>
              <a:t>. </a:t>
            </a:r>
            <a:r>
              <a:rPr lang="ru-RU" sz="1800" b="1" i="1" dirty="0" err="1" smtClean="0"/>
              <a:t>Демонструйте</a:t>
            </a:r>
            <a:r>
              <a:rPr lang="ru-RU" sz="1800" dirty="0" smtClean="0"/>
              <a:t>: </a:t>
            </a:r>
          </a:p>
          <a:p>
            <a:pPr marL="541655" indent="-514350" algn="just">
              <a:buFontTx/>
              <a:buChar char="-"/>
            </a:pPr>
            <a:r>
              <a:rPr lang="ru-RU" sz="1800" dirty="0" err="1" smtClean="0"/>
              <a:t>дружелюбність</a:t>
            </a:r>
            <a:r>
              <a:rPr lang="ru-RU" sz="1800" dirty="0" smtClean="0"/>
              <a:t>, </a:t>
            </a:r>
            <a:r>
              <a:rPr lang="ru-RU" sz="1800" dirty="0" err="1" smtClean="0"/>
              <a:t>щирість</a:t>
            </a:r>
            <a:r>
              <a:rPr lang="ru-RU" sz="1800" dirty="0" smtClean="0"/>
              <a:t>; </a:t>
            </a:r>
          </a:p>
          <a:p>
            <a:pPr marL="541655" indent="-514350" algn="just">
              <a:buFontTx/>
              <a:buChar char="-"/>
            </a:pPr>
            <a:r>
              <a:rPr lang="ru-RU" sz="1800" dirty="0" smtClean="0"/>
              <a:t>- </a:t>
            </a:r>
            <a:r>
              <a:rPr lang="ru-RU" sz="1800" dirty="0" err="1" smtClean="0"/>
              <a:t>наснагу</a:t>
            </a:r>
            <a:r>
              <a:rPr lang="ru-RU" sz="1800" dirty="0" smtClean="0"/>
              <a:t>; </a:t>
            </a:r>
          </a:p>
          <a:p>
            <a:pPr marL="541655" indent="-514350" algn="just">
              <a:buFontTx/>
              <a:buChar char="-"/>
            </a:pPr>
            <a:r>
              <a:rPr lang="ru-RU" sz="1800" dirty="0" smtClean="0"/>
              <a:t>- </a:t>
            </a:r>
            <a:r>
              <a:rPr lang="ru-RU" sz="1800" dirty="0" err="1" smtClean="0"/>
              <a:t>помірну</a:t>
            </a:r>
            <a:r>
              <a:rPr lang="ru-RU" sz="1800" dirty="0" smtClean="0"/>
              <a:t> </a:t>
            </a:r>
            <a:r>
              <a:rPr lang="ru-RU" sz="1800" dirty="0" err="1" smtClean="0"/>
              <a:t>емоційність</a:t>
            </a:r>
            <a:r>
              <a:rPr lang="ru-RU" sz="1800" dirty="0" smtClean="0"/>
              <a:t>; </a:t>
            </a:r>
          </a:p>
          <a:p>
            <a:pPr marL="541655" indent="-514350" algn="just">
              <a:buFontTx/>
              <a:buChar char="-"/>
            </a:pPr>
            <a:r>
              <a:rPr lang="ru-RU" sz="1800" dirty="0" smtClean="0"/>
              <a:t>- </a:t>
            </a:r>
            <a:r>
              <a:rPr lang="ru-RU" sz="1800" dirty="0" err="1" smtClean="0"/>
              <a:t>фізичну</a:t>
            </a:r>
            <a:r>
              <a:rPr lang="ru-RU" sz="1800" dirty="0" smtClean="0"/>
              <a:t> </a:t>
            </a:r>
            <a:r>
              <a:rPr lang="ru-RU" sz="1800" dirty="0" err="1" smtClean="0"/>
              <a:t>бадьорість</a:t>
            </a:r>
            <a:r>
              <a:rPr lang="ru-RU" sz="1800" dirty="0" smtClean="0"/>
              <a:t>, </a:t>
            </a:r>
            <a:r>
              <a:rPr lang="ru-RU" sz="1800" dirty="0" err="1" smtClean="0"/>
              <a:t>рухливість</a:t>
            </a:r>
            <a:r>
              <a:rPr lang="ru-RU" sz="1800" dirty="0" smtClean="0"/>
              <a:t>. </a:t>
            </a:r>
          </a:p>
          <a:p>
            <a:pPr marL="541655" indent="-514350" algn="just"/>
            <a:r>
              <a:rPr lang="ru-RU" sz="1800" dirty="0" smtClean="0"/>
              <a:t>          </a:t>
            </a:r>
            <a:r>
              <a:rPr lang="ru-RU" sz="1800" b="1" i="1" dirty="0" err="1" smtClean="0"/>
              <a:t>Чинник</a:t>
            </a:r>
            <a:r>
              <a:rPr lang="ru-RU" sz="1800" b="1" i="1" dirty="0" smtClean="0"/>
              <a:t> </a:t>
            </a:r>
            <a:r>
              <a:rPr lang="ru-RU" sz="1800" b="1" i="1" dirty="0" err="1" smtClean="0"/>
              <a:t>обсягу</a:t>
            </a:r>
            <a:r>
              <a:rPr lang="ru-RU" sz="1800" b="1" i="1" dirty="0" smtClean="0"/>
              <a:t> </a:t>
            </a:r>
            <a:r>
              <a:rPr lang="ru-RU" sz="1800" b="1" i="1" dirty="0" err="1" smtClean="0"/>
              <a:t>повідомлення</a:t>
            </a:r>
            <a:r>
              <a:rPr lang="ru-RU" sz="1800" b="1" i="1" dirty="0" smtClean="0"/>
              <a:t>.</a:t>
            </a:r>
            <a:r>
              <a:rPr lang="ru-RU" sz="1800" dirty="0" smtClean="0"/>
              <a:t> Будьте короткими. </a:t>
            </a:r>
            <a:r>
              <a:rPr lang="ru-RU" sz="1800" dirty="0" err="1" smtClean="0"/>
              <a:t>Говоріть</a:t>
            </a:r>
            <a:r>
              <a:rPr lang="ru-RU" sz="1800" dirty="0" smtClean="0"/>
              <a:t> </a:t>
            </a:r>
            <a:r>
              <a:rPr lang="ru-RU" sz="1800" dirty="0" err="1" smtClean="0"/>
              <a:t>менше</a:t>
            </a:r>
            <a:r>
              <a:rPr lang="ru-RU" sz="1800" dirty="0" smtClean="0"/>
              <a:t> </a:t>
            </a:r>
            <a:r>
              <a:rPr lang="ru-RU" sz="1800" dirty="0" err="1" smtClean="0"/>
              <a:t>співрозмовника</a:t>
            </a:r>
            <a:r>
              <a:rPr lang="ru-RU" sz="1800" dirty="0" smtClean="0"/>
              <a:t> та короткими </a:t>
            </a:r>
            <a:r>
              <a:rPr lang="ru-RU" sz="1800" dirty="0" err="1" smtClean="0"/>
              <a:t>пропозиціями</a:t>
            </a:r>
            <a:r>
              <a:rPr lang="ru-RU" sz="1800" dirty="0" smtClean="0"/>
              <a:t>.  </a:t>
            </a:r>
            <a:r>
              <a:rPr lang="ru-RU" sz="1800" dirty="0" err="1" smtClean="0"/>
              <a:t>Чинник</a:t>
            </a:r>
            <a:r>
              <a:rPr lang="ru-RU" sz="1800" dirty="0" smtClean="0"/>
              <a:t> </a:t>
            </a:r>
            <a:r>
              <a:rPr lang="ru-RU" sz="1800" dirty="0" err="1" smtClean="0"/>
              <a:t>розташування</a:t>
            </a:r>
            <a:r>
              <a:rPr lang="ru-RU" sz="1800" dirty="0" smtClean="0"/>
              <a:t> </a:t>
            </a:r>
            <a:r>
              <a:rPr lang="ru-RU" sz="1800" dirty="0" err="1" smtClean="0"/>
              <a:t>інформації</a:t>
            </a:r>
            <a:r>
              <a:rPr lang="ru-RU" sz="1800" dirty="0" smtClean="0"/>
              <a:t>. </a:t>
            </a:r>
            <a:r>
              <a:rPr lang="ru-RU" sz="1800" dirty="0" err="1" smtClean="0"/>
              <a:t>Важливу</a:t>
            </a:r>
            <a:r>
              <a:rPr lang="ru-RU" sz="1800" dirty="0" smtClean="0"/>
              <a:t> </a:t>
            </a:r>
            <a:r>
              <a:rPr lang="ru-RU" sz="1800" dirty="0" err="1" smtClean="0"/>
              <a:t>інформацію</a:t>
            </a:r>
            <a:r>
              <a:rPr lang="ru-RU" sz="1800" dirty="0" smtClean="0"/>
              <a:t> </a:t>
            </a:r>
            <a:r>
              <a:rPr lang="ru-RU" sz="1800" dirty="0" err="1" smtClean="0"/>
              <a:t>слід</a:t>
            </a:r>
            <a:r>
              <a:rPr lang="ru-RU" sz="1800" dirty="0" smtClean="0"/>
              <a:t> </a:t>
            </a:r>
            <a:r>
              <a:rPr lang="ru-RU" sz="1800" dirty="0" err="1" smtClean="0"/>
              <a:t>давати</a:t>
            </a:r>
            <a:r>
              <a:rPr lang="ru-RU" sz="1800" dirty="0" smtClean="0"/>
              <a:t> на початку та в </a:t>
            </a:r>
            <a:r>
              <a:rPr lang="ru-RU" sz="1800" dirty="0" err="1" smtClean="0"/>
              <a:t>кінці</a:t>
            </a:r>
            <a:r>
              <a:rPr lang="ru-RU" sz="1800" dirty="0" smtClean="0"/>
              <a:t>; </a:t>
            </a:r>
            <a:r>
              <a:rPr lang="ru-RU" sz="1800" dirty="0" err="1" smtClean="0"/>
              <a:t>повторювати</a:t>
            </a:r>
            <a:r>
              <a:rPr lang="ru-RU" sz="1800" dirty="0" smtClean="0"/>
              <a:t> </a:t>
            </a:r>
            <a:r>
              <a:rPr lang="ru-RU" sz="1800" dirty="0" err="1" smtClean="0"/>
              <a:t>кілька</a:t>
            </a:r>
            <a:r>
              <a:rPr lang="ru-RU" sz="1800" dirty="0" smtClean="0"/>
              <a:t> </a:t>
            </a:r>
            <a:r>
              <a:rPr lang="ru-RU" sz="1800" dirty="0" err="1" smtClean="0"/>
              <a:t>разів</a:t>
            </a:r>
            <a:r>
              <a:rPr lang="ru-RU" sz="1800" dirty="0" smtClean="0"/>
              <a:t> у </a:t>
            </a:r>
            <a:r>
              <a:rPr lang="ru-RU" sz="1800" dirty="0" err="1" smtClean="0"/>
              <a:t>різних</a:t>
            </a:r>
            <a:r>
              <a:rPr lang="ru-RU" sz="1800" dirty="0" smtClean="0"/>
              <a:t> </a:t>
            </a:r>
            <a:r>
              <a:rPr lang="ru-RU" sz="1800" dirty="0" err="1" smtClean="0"/>
              <a:t>місцях</a:t>
            </a:r>
            <a:r>
              <a:rPr lang="ru-RU" sz="1800" dirty="0" smtClean="0"/>
              <a:t> </a:t>
            </a:r>
            <a:r>
              <a:rPr lang="ru-RU" sz="1800" dirty="0" err="1" smtClean="0"/>
              <a:t>своєї</a:t>
            </a:r>
            <a:r>
              <a:rPr lang="ru-RU" sz="1800" dirty="0" smtClean="0"/>
              <a:t> </a:t>
            </a:r>
            <a:r>
              <a:rPr lang="ru-RU" sz="1800" dirty="0" err="1" smtClean="0"/>
              <a:t>промови</a:t>
            </a:r>
            <a:r>
              <a:rPr lang="ru-RU" sz="1800" dirty="0" smtClean="0"/>
              <a:t> </a:t>
            </a:r>
            <a:r>
              <a:rPr lang="ru-RU" sz="1800" dirty="0" err="1" smtClean="0"/>
              <a:t>різними</a:t>
            </a:r>
            <a:r>
              <a:rPr lang="ru-RU" sz="1800" dirty="0" smtClean="0"/>
              <a:t> словами. </a:t>
            </a:r>
          </a:p>
          <a:p>
            <a:pPr marL="541655" indent="-514350" algn="just"/>
            <a:r>
              <a:rPr lang="ru-RU" sz="1800" b="1" i="1" dirty="0" smtClean="0"/>
              <a:t>           </a:t>
            </a:r>
            <a:r>
              <a:rPr lang="ru-RU" sz="1800" b="1" i="1" dirty="0" err="1" smtClean="0"/>
              <a:t>Чинник</a:t>
            </a:r>
            <a:r>
              <a:rPr lang="ru-RU" sz="1800" b="1" i="1" dirty="0" smtClean="0"/>
              <a:t> адресата </a:t>
            </a:r>
            <a:r>
              <a:rPr lang="ru-RU" sz="1800" b="1" i="1" dirty="0" err="1" smtClean="0"/>
              <a:t>передбачає</a:t>
            </a:r>
            <a:r>
              <a:rPr lang="ru-RU" sz="1800" b="1" i="1" dirty="0" smtClean="0"/>
              <a:t>,</a:t>
            </a:r>
            <a:r>
              <a:rPr lang="ru-RU" sz="1800" dirty="0" smtClean="0"/>
              <a:t> </a:t>
            </a:r>
            <a:r>
              <a:rPr lang="ru-RU" sz="1800" dirty="0" err="1" smtClean="0"/>
              <a:t>що</a:t>
            </a:r>
            <a:r>
              <a:rPr lang="ru-RU" sz="1800" dirty="0" smtClean="0"/>
              <a:t> </a:t>
            </a:r>
            <a:r>
              <a:rPr lang="ru-RU" sz="1800" dirty="0" err="1" smtClean="0"/>
              <a:t>необхідно</a:t>
            </a:r>
            <a:r>
              <a:rPr lang="ru-RU" sz="1800" dirty="0" smtClean="0"/>
              <a:t> </a:t>
            </a:r>
            <a:r>
              <a:rPr lang="ru-RU" sz="1800" dirty="0" err="1" smtClean="0"/>
              <a:t>враховувати</a:t>
            </a:r>
            <a:r>
              <a:rPr lang="ru-RU" sz="1800" dirty="0" smtClean="0"/>
              <a:t> тип </a:t>
            </a:r>
            <a:r>
              <a:rPr lang="ru-RU" sz="1800" dirty="0" err="1" smtClean="0"/>
              <a:t>співрозмовника</a:t>
            </a:r>
            <a:r>
              <a:rPr lang="ru-RU" sz="1800" dirty="0" smtClean="0"/>
              <a:t> </a:t>
            </a:r>
            <a:r>
              <a:rPr lang="ru-RU" sz="1800" dirty="0" err="1" smtClean="0"/>
              <a:t>чи</a:t>
            </a:r>
            <a:r>
              <a:rPr lang="ru-RU" sz="1800" dirty="0" smtClean="0"/>
              <a:t> </a:t>
            </a:r>
            <a:r>
              <a:rPr lang="ru-RU" sz="1800" dirty="0" err="1" smtClean="0"/>
              <a:t>аудиторії</a:t>
            </a:r>
            <a:r>
              <a:rPr lang="ru-RU" sz="1800" dirty="0" smtClean="0"/>
              <a:t> та </a:t>
            </a:r>
            <a:r>
              <a:rPr lang="ru-RU" sz="1800" dirty="0" err="1" smtClean="0"/>
              <a:t>звертатися</a:t>
            </a:r>
            <a:r>
              <a:rPr lang="ru-RU" sz="1800" dirty="0" smtClean="0"/>
              <a:t> до них </a:t>
            </a:r>
            <a:r>
              <a:rPr lang="ru-RU" sz="1800" dirty="0" err="1" smtClean="0"/>
              <a:t>з</a:t>
            </a:r>
            <a:r>
              <a:rPr lang="ru-RU" sz="1800" dirty="0" smtClean="0"/>
              <a:t> </a:t>
            </a:r>
            <a:r>
              <a:rPr lang="ru-RU" sz="1800" dirty="0" err="1" smtClean="0"/>
              <a:t>урахуванням</a:t>
            </a:r>
            <a:r>
              <a:rPr lang="ru-RU" sz="1800" dirty="0" smtClean="0"/>
              <a:t> </a:t>
            </a:r>
            <a:r>
              <a:rPr lang="ru-RU" sz="1800" dirty="0" err="1" smtClean="0"/>
              <a:t>особливостей</a:t>
            </a:r>
            <a:r>
              <a:rPr lang="ru-RU" sz="1800" dirty="0" smtClean="0"/>
              <a:t> </a:t>
            </a:r>
            <a:r>
              <a:rPr lang="ru-RU" sz="1800" dirty="0" err="1" smtClean="0"/>
              <a:t>їхнього</a:t>
            </a:r>
            <a:r>
              <a:rPr lang="ru-RU" sz="1800" dirty="0" smtClean="0"/>
              <a:t> </a:t>
            </a:r>
            <a:r>
              <a:rPr lang="ru-RU" sz="1800" dirty="0" err="1" smtClean="0"/>
              <a:t>сприйняття</a:t>
            </a:r>
            <a:r>
              <a:rPr lang="ru-RU" sz="1800" dirty="0" smtClean="0"/>
              <a:t>, </a:t>
            </a:r>
            <a:r>
              <a:rPr lang="ru-RU" sz="1800" dirty="0" err="1" smtClean="0"/>
              <a:t>рівня</a:t>
            </a:r>
            <a:r>
              <a:rPr lang="ru-RU" sz="1800" dirty="0" smtClean="0"/>
              <a:t> </a:t>
            </a:r>
            <a:r>
              <a:rPr lang="ru-RU" sz="1800" dirty="0" err="1" smtClean="0"/>
              <a:t>знань</a:t>
            </a:r>
            <a:r>
              <a:rPr lang="ru-RU" sz="1800" dirty="0" smtClean="0"/>
              <a:t>, </a:t>
            </a:r>
            <a:r>
              <a:rPr lang="ru-RU" sz="1800" dirty="0" err="1" smtClean="0"/>
              <a:t>інтересів</a:t>
            </a:r>
            <a:r>
              <a:rPr lang="ru-RU" sz="1800" dirty="0" smtClean="0"/>
              <a:t>. З </a:t>
            </a:r>
            <a:r>
              <a:rPr lang="ru-RU" sz="1800" dirty="0" err="1" smtClean="0"/>
              <a:t>різними</a:t>
            </a:r>
            <a:r>
              <a:rPr lang="ru-RU" sz="1800" dirty="0" smtClean="0"/>
              <a:t> людьми треба </a:t>
            </a:r>
            <a:r>
              <a:rPr lang="ru-RU" sz="1800" dirty="0" err="1" smtClean="0"/>
              <a:t>розмовляти</a:t>
            </a:r>
            <a:r>
              <a:rPr lang="ru-RU" sz="1800" dirty="0" smtClean="0"/>
              <a:t> та </a:t>
            </a:r>
            <a:r>
              <a:rPr lang="ru-RU" sz="1800" dirty="0" err="1" smtClean="0"/>
              <a:t>переконувати</a:t>
            </a:r>
            <a:r>
              <a:rPr lang="ru-RU" sz="1800" dirty="0" smtClean="0"/>
              <a:t> </a:t>
            </a:r>
            <a:r>
              <a:rPr lang="ru-RU" sz="1800" dirty="0" err="1" smtClean="0"/>
              <a:t>їх</a:t>
            </a:r>
            <a:r>
              <a:rPr lang="ru-RU" sz="1800" dirty="0" smtClean="0"/>
              <a:t> </a:t>
            </a:r>
            <a:r>
              <a:rPr lang="ru-RU" sz="1800" dirty="0" err="1" smtClean="0"/>
              <a:t>по-різному</a:t>
            </a:r>
            <a:r>
              <a:rPr lang="ru-RU" sz="1800" dirty="0" smtClean="0"/>
              <a:t>. «</a:t>
            </a:r>
            <a:r>
              <a:rPr lang="ru-RU" sz="1800" dirty="0" err="1" smtClean="0"/>
              <a:t>Мова</a:t>
            </a:r>
            <a:r>
              <a:rPr lang="ru-RU" sz="1800" dirty="0" smtClean="0"/>
              <a:t> </a:t>
            </a:r>
            <a:r>
              <a:rPr lang="ru-RU" sz="1800" dirty="0" err="1" smtClean="0"/>
              <a:t>має</a:t>
            </a:r>
            <a:r>
              <a:rPr lang="ru-RU" sz="1800" dirty="0" smtClean="0"/>
              <a:t> бути пошита за </a:t>
            </a:r>
            <a:r>
              <a:rPr lang="ru-RU" sz="1800" dirty="0" err="1" smtClean="0"/>
              <a:t>міркою</a:t>
            </a:r>
            <a:r>
              <a:rPr lang="ru-RU" sz="1800" dirty="0" smtClean="0"/>
              <a:t> слухача, як </a:t>
            </a:r>
            <a:r>
              <a:rPr lang="ru-RU" sz="1800" dirty="0" err="1" smtClean="0"/>
              <a:t>сукня</a:t>
            </a:r>
            <a:r>
              <a:rPr lang="ru-RU" sz="1800" dirty="0" smtClean="0"/>
              <a:t> – за </a:t>
            </a:r>
            <a:r>
              <a:rPr lang="ru-RU" sz="1800" dirty="0" err="1" smtClean="0"/>
              <a:t>міркою</a:t>
            </a:r>
            <a:r>
              <a:rPr lang="ru-RU" sz="1800" dirty="0" smtClean="0"/>
              <a:t> </a:t>
            </a:r>
            <a:r>
              <a:rPr lang="ru-RU" sz="1800" dirty="0" err="1" smtClean="0"/>
              <a:t>замовника</a:t>
            </a:r>
            <a:r>
              <a:rPr lang="ru-RU" sz="1800" dirty="0" smtClean="0"/>
              <a:t>».</a:t>
            </a:r>
            <a:endParaRPr lang="ru-RU" sz="1800" b="1" i="1"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2.Вербальні та невербальні засоби комунікації</a:t>
            </a:r>
            <a:endParaRPr lang="ru-RU" sz="2400" dirty="0" smtClean="0"/>
          </a:p>
        </p:txBody>
      </p:sp>
      <p:sp>
        <p:nvSpPr>
          <p:cNvPr id="3" name="Подзаголовок 2"/>
          <p:cNvSpPr>
            <a:spLocks noGrp="1"/>
          </p:cNvSpPr>
          <p:nvPr>
            <p:ph type="subTitle" idx="1"/>
          </p:nvPr>
        </p:nvSpPr>
        <p:spPr>
          <a:xfrm>
            <a:off x="1259632" y="908720"/>
            <a:ext cx="7406640" cy="5400600"/>
          </a:xfrm>
        </p:spPr>
        <p:txBody>
          <a:bodyPr>
            <a:normAutofit/>
          </a:bodyPr>
          <a:lstStyle/>
          <a:p>
            <a:pPr marL="541655" indent="-514350" algn="just"/>
            <a:r>
              <a:rPr lang="ru-RU" sz="1800" b="1" i="1" dirty="0" smtClean="0"/>
              <a:t>           </a:t>
            </a:r>
            <a:r>
              <a:rPr lang="ru-RU" sz="1800" b="1" i="1" dirty="0" err="1" smtClean="0"/>
              <a:t>Слухання</a:t>
            </a:r>
            <a:r>
              <a:rPr lang="ru-RU" sz="1800" b="1" i="1" dirty="0" smtClean="0"/>
              <a:t> </a:t>
            </a:r>
            <a:r>
              <a:rPr lang="ru-RU" sz="1800" dirty="0" smtClean="0"/>
              <a:t>– </a:t>
            </a:r>
            <a:r>
              <a:rPr lang="ru-RU" sz="1800" dirty="0" err="1" smtClean="0"/>
              <a:t>це</a:t>
            </a:r>
            <a:r>
              <a:rPr lang="ru-RU" sz="1800" dirty="0" smtClean="0"/>
              <a:t> </a:t>
            </a:r>
            <a:r>
              <a:rPr lang="ru-RU" sz="1800" dirty="0" err="1" smtClean="0"/>
              <a:t>процес</a:t>
            </a:r>
            <a:r>
              <a:rPr lang="ru-RU" sz="1800" dirty="0" smtClean="0"/>
              <a:t>, </a:t>
            </a:r>
            <a:r>
              <a:rPr lang="ru-RU" sz="1800" dirty="0" err="1" smtClean="0"/>
              <a:t>під</a:t>
            </a:r>
            <a:r>
              <a:rPr lang="ru-RU" sz="1800" dirty="0" smtClean="0"/>
              <a:t> час </a:t>
            </a:r>
            <a:r>
              <a:rPr lang="ru-RU" sz="1800" dirty="0" err="1" smtClean="0"/>
              <a:t>якого</a:t>
            </a:r>
            <a:r>
              <a:rPr lang="ru-RU" sz="1800" dirty="0" smtClean="0"/>
              <a:t> </a:t>
            </a:r>
            <a:r>
              <a:rPr lang="ru-RU" sz="1800" dirty="0" err="1" smtClean="0"/>
              <a:t>встановлюються</a:t>
            </a:r>
            <a:r>
              <a:rPr lang="ru-RU" sz="1800" dirty="0" smtClean="0"/>
              <a:t> </a:t>
            </a:r>
            <a:r>
              <a:rPr lang="ru-RU" sz="1800" dirty="0" err="1" smtClean="0"/>
              <a:t>невидимі</a:t>
            </a:r>
            <a:r>
              <a:rPr lang="ru-RU" sz="1800" dirty="0" smtClean="0"/>
              <a:t> </a:t>
            </a:r>
            <a:r>
              <a:rPr lang="ru-RU" sz="1800" dirty="0" err="1" smtClean="0"/>
              <a:t>зв’язки</a:t>
            </a:r>
            <a:r>
              <a:rPr lang="ru-RU" sz="1800" dirty="0" smtClean="0"/>
              <a:t> для людей, </a:t>
            </a:r>
            <a:r>
              <a:rPr lang="ru-RU" sz="1800" dirty="0" err="1" smtClean="0"/>
              <a:t>виникає</a:t>
            </a:r>
            <a:r>
              <a:rPr lang="ru-RU" sz="1800" dirty="0" smtClean="0"/>
              <a:t> </a:t>
            </a:r>
            <a:r>
              <a:rPr lang="ru-RU" sz="1800" dirty="0" err="1" smtClean="0"/>
              <a:t>відчуття</a:t>
            </a:r>
            <a:r>
              <a:rPr lang="ru-RU" sz="1800" dirty="0" smtClean="0"/>
              <a:t> </a:t>
            </a:r>
            <a:r>
              <a:rPr lang="ru-RU" sz="1800" dirty="0" err="1" smtClean="0"/>
              <a:t>взаєморозуміння</a:t>
            </a:r>
            <a:r>
              <a:rPr lang="ru-RU" sz="1800" dirty="0" smtClean="0"/>
              <a:t>, </a:t>
            </a:r>
            <a:r>
              <a:rPr lang="ru-RU" sz="1800" dirty="0" err="1" smtClean="0"/>
              <a:t>що</a:t>
            </a:r>
            <a:r>
              <a:rPr lang="ru-RU" sz="1800" dirty="0" smtClean="0"/>
              <a:t> </a:t>
            </a:r>
            <a:r>
              <a:rPr lang="ru-RU" sz="1800" dirty="0" err="1" smtClean="0"/>
              <a:t>робить</a:t>
            </a:r>
            <a:r>
              <a:rPr lang="ru-RU" sz="1800" dirty="0" smtClean="0"/>
              <a:t> </a:t>
            </a:r>
            <a:r>
              <a:rPr lang="ru-RU" sz="1800" dirty="0" err="1" smtClean="0"/>
              <a:t>процес</a:t>
            </a:r>
            <a:r>
              <a:rPr lang="ru-RU" sz="1800" dirty="0" smtClean="0"/>
              <a:t> </a:t>
            </a:r>
            <a:r>
              <a:rPr lang="ru-RU" sz="1800" dirty="0" err="1" smtClean="0"/>
              <a:t>спілкування</a:t>
            </a:r>
            <a:r>
              <a:rPr lang="ru-RU" sz="1800" dirty="0" smtClean="0"/>
              <a:t> </a:t>
            </a:r>
            <a:r>
              <a:rPr lang="ru-RU" sz="1800" dirty="0" err="1" smtClean="0"/>
              <a:t>ефективнішим</a:t>
            </a:r>
            <a:r>
              <a:rPr lang="ru-RU" sz="1800" dirty="0" smtClean="0"/>
              <a:t>. </a:t>
            </a:r>
          </a:p>
          <a:p>
            <a:pPr marL="541655" indent="-514350" algn="just"/>
            <a:r>
              <a:rPr lang="ru-RU" sz="1800" b="1" i="1" dirty="0" smtClean="0"/>
              <a:t>           </a:t>
            </a:r>
            <a:r>
              <a:rPr lang="ru-RU" sz="1800" b="1" i="1" dirty="0" err="1" smtClean="0"/>
              <a:t>Слухання</a:t>
            </a:r>
            <a:r>
              <a:rPr lang="ru-RU" sz="1800" b="1" i="1" dirty="0" smtClean="0"/>
              <a:t> </a:t>
            </a:r>
            <a:r>
              <a:rPr lang="ru-RU" sz="1800" b="1" i="1" dirty="0" err="1" smtClean="0"/>
              <a:t>буває</a:t>
            </a:r>
            <a:r>
              <a:rPr lang="ru-RU" sz="1800" b="1" i="1" dirty="0" smtClean="0"/>
              <a:t> </a:t>
            </a:r>
            <a:r>
              <a:rPr lang="ru-RU" sz="1800" b="1" i="1" dirty="0" err="1" smtClean="0"/>
              <a:t>пасивним</a:t>
            </a:r>
            <a:r>
              <a:rPr lang="ru-RU" sz="1800" b="1" i="1" dirty="0" smtClean="0"/>
              <a:t> та </a:t>
            </a:r>
            <a:r>
              <a:rPr lang="ru-RU" sz="1800" b="1" i="1" dirty="0" err="1" smtClean="0"/>
              <a:t>активним</a:t>
            </a:r>
            <a:r>
              <a:rPr lang="ru-RU" sz="1800" dirty="0" smtClean="0"/>
              <a:t>. </a:t>
            </a:r>
          </a:p>
          <a:p>
            <a:pPr marL="541655" indent="-514350" algn="just"/>
            <a:r>
              <a:rPr lang="ru-RU" sz="1800" dirty="0" smtClean="0"/>
              <a:t>           При </a:t>
            </a:r>
            <a:r>
              <a:rPr lang="ru-RU" sz="1800" dirty="0" err="1" smtClean="0"/>
              <a:t>пасивному</a:t>
            </a:r>
            <a:r>
              <a:rPr lang="ru-RU" sz="1800" dirty="0" smtClean="0"/>
              <a:t> </a:t>
            </a:r>
            <a:r>
              <a:rPr lang="ru-RU" sz="1800" dirty="0" err="1" smtClean="0"/>
              <a:t>слуханні</a:t>
            </a:r>
            <a:r>
              <a:rPr lang="ru-RU" sz="1800" dirty="0" smtClean="0"/>
              <a:t> нам складно </a:t>
            </a:r>
            <a:r>
              <a:rPr lang="ru-RU" sz="1800" dirty="0" err="1" smtClean="0"/>
              <a:t>зрозуміти</a:t>
            </a:r>
            <a:r>
              <a:rPr lang="ru-RU" sz="1800" dirty="0" smtClean="0"/>
              <a:t>, </a:t>
            </a:r>
            <a:r>
              <a:rPr lang="ru-RU" sz="1800" dirty="0" err="1" smtClean="0"/>
              <a:t>чи</a:t>
            </a:r>
            <a:r>
              <a:rPr lang="ru-RU" sz="1800" dirty="0" smtClean="0"/>
              <a:t> </a:t>
            </a:r>
            <a:r>
              <a:rPr lang="ru-RU" sz="1800" dirty="0" err="1" smtClean="0"/>
              <a:t>співрозмовник</a:t>
            </a:r>
            <a:r>
              <a:rPr lang="ru-RU" sz="1800" dirty="0" smtClean="0"/>
              <a:t> </a:t>
            </a:r>
            <a:r>
              <a:rPr lang="ru-RU" sz="1800" dirty="0" err="1" smtClean="0"/>
              <a:t>сприймає</a:t>
            </a:r>
            <a:r>
              <a:rPr lang="ru-RU" sz="1800" dirty="0" smtClean="0"/>
              <a:t> нашу </a:t>
            </a:r>
            <a:r>
              <a:rPr lang="ru-RU" sz="1800" dirty="0" err="1" smtClean="0"/>
              <a:t>мову</a:t>
            </a:r>
            <a:r>
              <a:rPr lang="ru-RU" sz="1800" dirty="0" smtClean="0"/>
              <a:t>. При </a:t>
            </a:r>
            <a:r>
              <a:rPr lang="ru-RU" sz="1800" dirty="0" err="1" smtClean="0"/>
              <a:t>цьому</a:t>
            </a:r>
            <a:r>
              <a:rPr lang="ru-RU" sz="1800" dirty="0" smtClean="0"/>
              <a:t> </a:t>
            </a:r>
            <a:r>
              <a:rPr lang="ru-RU" sz="1800" dirty="0" err="1" smtClean="0"/>
              <a:t>немає</a:t>
            </a:r>
            <a:r>
              <a:rPr lang="ru-RU" sz="1800" dirty="0" smtClean="0"/>
              <a:t> </a:t>
            </a:r>
            <a:r>
              <a:rPr lang="ru-RU" sz="1800" dirty="0" err="1" smtClean="0"/>
              <a:t>ні</a:t>
            </a:r>
            <a:r>
              <a:rPr lang="ru-RU" sz="1800" dirty="0" smtClean="0"/>
              <a:t> </a:t>
            </a:r>
            <a:r>
              <a:rPr lang="ru-RU" sz="1800" dirty="0" err="1" smtClean="0"/>
              <a:t>мімічних</a:t>
            </a:r>
            <a:r>
              <a:rPr lang="ru-RU" sz="1800" dirty="0" smtClean="0"/>
              <a:t>, </a:t>
            </a:r>
            <a:r>
              <a:rPr lang="ru-RU" sz="1800" dirty="0" err="1" smtClean="0"/>
              <a:t>ні</a:t>
            </a:r>
            <a:r>
              <a:rPr lang="ru-RU" sz="1800" dirty="0" smtClean="0"/>
              <a:t> </a:t>
            </a:r>
            <a:r>
              <a:rPr lang="ru-RU" sz="1800" dirty="0" err="1" smtClean="0"/>
              <a:t>фізичних</a:t>
            </a:r>
            <a:r>
              <a:rPr lang="ru-RU" sz="1800" dirty="0" smtClean="0"/>
              <a:t> </a:t>
            </a:r>
            <a:r>
              <a:rPr lang="ru-RU" sz="1800" dirty="0" err="1" smtClean="0"/>
              <a:t>реакцій</a:t>
            </a:r>
            <a:r>
              <a:rPr lang="ru-RU" sz="1800" dirty="0" smtClean="0"/>
              <a:t> на </a:t>
            </a:r>
            <a:r>
              <a:rPr lang="ru-RU" sz="1800" dirty="0" err="1" smtClean="0"/>
              <a:t>інформацію</a:t>
            </a:r>
            <a:r>
              <a:rPr lang="ru-RU" sz="1800" dirty="0" smtClean="0"/>
              <a:t>, </a:t>
            </a:r>
            <a:r>
              <a:rPr lang="ru-RU" sz="1800" dirty="0" err="1" smtClean="0"/>
              <a:t>що</a:t>
            </a:r>
            <a:r>
              <a:rPr lang="ru-RU" sz="1800" dirty="0" smtClean="0"/>
              <a:t> </a:t>
            </a:r>
            <a:r>
              <a:rPr lang="ru-RU" sz="1800" dirty="0" err="1" smtClean="0"/>
              <a:t>отримується</a:t>
            </a:r>
            <a:r>
              <a:rPr lang="ru-RU" sz="1800" dirty="0" smtClean="0"/>
              <a:t>. </a:t>
            </a:r>
            <a:r>
              <a:rPr lang="ru-RU" sz="1800" dirty="0" err="1" smtClean="0"/>
              <a:t>Складається</a:t>
            </a:r>
            <a:r>
              <a:rPr lang="ru-RU" sz="1800" dirty="0" smtClean="0"/>
              <a:t> </a:t>
            </a:r>
            <a:r>
              <a:rPr lang="ru-RU" sz="1800" dirty="0" err="1" smtClean="0"/>
              <a:t>враження</a:t>
            </a:r>
            <a:r>
              <a:rPr lang="ru-RU" sz="1800" dirty="0" smtClean="0"/>
              <a:t>, </a:t>
            </a:r>
            <a:r>
              <a:rPr lang="ru-RU" sz="1800" dirty="0" err="1" smtClean="0"/>
              <a:t>що</a:t>
            </a:r>
            <a:r>
              <a:rPr lang="ru-RU" sz="1800" dirty="0" smtClean="0"/>
              <a:t> </a:t>
            </a:r>
            <a:r>
              <a:rPr lang="ru-RU" sz="1800" dirty="0" err="1" smtClean="0"/>
              <a:t>співрозмовник</a:t>
            </a:r>
            <a:r>
              <a:rPr lang="ru-RU" sz="1800" dirty="0" smtClean="0"/>
              <a:t> </a:t>
            </a:r>
            <a:r>
              <a:rPr lang="ru-RU" sz="1800" dirty="0" err="1" smtClean="0"/>
              <a:t>лише</a:t>
            </a:r>
            <a:r>
              <a:rPr lang="ru-RU" sz="1800" dirty="0" smtClean="0"/>
              <a:t> дивиться на нас, </a:t>
            </a:r>
            <a:r>
              <a:rPr lang="ru-RU" sz="1800" dirty="0" err="1" smtClean="0"/>
              <a:t>але</a:t>
            </a:r>
            <a:r>
              <a:rPr lang="ru-RU" sz="1800" dirty="0" smtClean="0"/>
              <a:t> </a:t>
            </a:r>
            <a:r>
              <a:rPr lang="ru-RU" sz="1800" dirty="0" err="1" smtClean="0"/>
              <a:t>думає</a:t>
            </a:r>
            <a:r>
              <a:rPr lang="ru-RU" sz="1800" dirty="0" smtClean="0"/>
              <a:t> про </a:t>
            </a:r>
            <a:r>
              <a:rPr lang="ru-RU" sz="1800" dirty="0" err="1" smtClean="0"/>
              <a:t>своє</a:t>
            </a:r>
            <a:r>
              <a:rPr lang="ru-RU" sz="1800" dirty="0" smtClean="0"/>
              <a:t>. </a:t>
            </a:r>
            <a:r>
              <a:rPr lang="ru-RU" sz="1800" dirty="0" err="1" smtClean="0"/>
              <a:t>Відчуття</a:t>
            </a:r>
            <a:r>
              <a:rPr lang="ru-RU" sz="1800" dirty="0" smtClean="0"/>
              <a:t> </a:t>
            </a:r>
            <a:r>
              <a:rPr lang="ru-RU" sz="1800" dirty="0" err="1" smtClean="0"/>
              <a:t>відсутності</a:t>
            </a:r>
            <a:r>
              <a:rPr lang="ru-RU" sz="1800" dirty="0" smtClean="0"/>
              <a:t> </a:t>
            </a:r>
            <a:r>
              <a:rPr lang="ru-RU" sz="1800" dirty="0" err="1" smtClean="0"/>
              <a:t>включеності</a:t>
            </a:r>
            <a:r>
              <a:rPr lang="ru-RU" sz="1800" dirty="0" smtClean="0"/>
              <a:t> до </a:t>
            </a:r>
            <a:r>
              <a:rPr lang="ru-RU" sz="1800" dirty="0" err="1" smtClean="0"/>
              <a:t>процесу</a:t>
            </a:r>
            <a:r>
              <a:rPr lang="ru-RU" sz="1800" dirty="0" smtClean="0"/>
              <a:t>. </a:t>
            </a:r>
          </a:p>
          <a:p>
            <a:pPr marL="541655" indent="-514350" algn="just"/>
            <a:r>
              <a:rPr lang="ru-RU" sz="1800" dirty="0" smtClean="0"/>
              <a:t>           </a:t>
            </a:r>
            <a:r>
              <a:rPr lang="ru-RU" sz="1800" b="1" i="1" dirty="0" err="1" smtClean="0"/>
              <a:t>Активне</a:t>
            </a:r>
            <a:r>
              <a:rPr lang="ru-RU" sz="1800" b="1" i="1" dirty="0" smtClean="0"/>
              <a:t> </a:t>
            </a:r>
            <a:r>
              <a:rPr lang="ru-RU" sz="1800" b="1" i="1" dirty="0" err="1" smtClean="0"/>
              <a:t>слухання</a:t>
            </a:r>
            <a:r>
              <a:rPr lang="ru-RU" sz="1800" b="1" i="1" dirty="0" smtClean="0"/>
              <a:t> </a:t>
            </a:r>
            <a:r>
              <a:rPr lang="ru-RU" sz="1800" dirty="0" err="1" smtClean="0"/>
              <a:t>допомагає</a:t>
            </a:r>
            <a:r>
              <a:rPr lang="ru-RU" sz="1800" dirty="0" smtClean="0"/>
              <a:t> </a:t>
            </a:r>
            <a:r>
              <a:rPr lang="ru-RU" sz="1800" dirty="0" err="1" smtClean="0"/>
              <a:t>зрозуміти</a:t>
            </a:r>
            <a:r>
              <a:rPr lang="ru-RU" sz="1800" dirty="0" smtClean="0"/>
              <a:t>, </a:t>
            </a:r>
            <a:r>
              <a:rPr lang="ru-RU" sz="1800" dirty="0" err="1" smtClean="0"/>
              <a:t>оцінити</a:t>
            </a:r>
            <a:r>
              <a:rPr lang="ru-RU" sz="1800" dirty="0" smtClean="0"/>
              <a:t> та </a:t>
            </a:r>
            <a:r>
              <a:rPr lang="ru-RU" sz="1800" dirty="0" err="1" smtClean="0"/>
              <a:t>запам’ятати</a:t>
            </a:r>
            <a:r>
              <a:rPr lang="ru-RU" sz="1800" dirty="0" smtClean="0"/>
              <a:t> </a:t>
            </a:r>
            <a:r>
              <a:rPr lang="ru-RU" sz="1800" dirty="0" err="1" smtClean="0"/>
              <a:t>інформацію</a:t>
            </a:r>
            <a:r>
              <a:rPr lang="ru-RU" sz="1800" dirty="0" smtClean="0"/>
              <a:t>, </a:t>
            </a:r>
            <a:r>
              <a:rPr lang="ru-RU" sz="1800" dirty="0" err="1" smtClean="0"/>
              <a:t>отриману</a:t>
            </a:r>
            <a:r>
              <a:rPr lang="ru-RU" sz="1800" dirty="0" smtClean="0"/>
              <a:t> </a:t>
            </a:r>
            <a:r>
              <a:rPr lang="ru-RU" sz="1800" dirty="0" err="1" smtClean="0"/>
              <a:t>від</a:t>
            </a:r>
            <a:r>
              <a:rPr lang="ru-RU" sz="1800" dirty="0" smtClean="0"/>
              <a:t> </a:t>
            </a:r>
            <a:r>
              <a:rPr lang="ru-RU" sz="1800" dirty="0" err="1" smtClean="0"/>
              <a:t>співрозмовника</a:t>
            </a:r>
            <a:r>
              <a:rPr lang="ru-RU" sz="1800" dirty="0" smtClean="0"/>
              <a:t>. </a:t>
            </a:r>
            <a:r>
              <a:rPr lang="ru-RU" sz="1800" dirty="0" err="1" smtClean="0"/>
              <a:t>Крім</a:t>
            </a:r>
            <a:r>
              <a:rPr lang="ru-RU" sz="1800" dirty="0" smtClean="0"/>
              <a:t> того, </a:t>
            </a:r>
            <a:r>
              <a:rPr lang="ru-RU" sz="1800" dirty="0" err="1" smtClean="0"/>
              <a:t>використання</a:t>
            </a:r>
            <a:r>
              <a:rPr lang="ru-RU" sz="1800" dirty="0" smtClean="0"/>
              <a:t> </a:t>
            </a:r>
            <a:r>
              <a:rPr lang="ru-RU" sz="1800" dirty="0" err="1" smtClean="0"/>
              <a:t>прийомів</a:t>
            </a:r>
            <a:r>
              <a:rPr lang="ru-RU" sz="1800" dirty="0" smtClean="0"/>
              <a:t> активного </a:t>
            </a:r>
            <a:r>
              <a:rPr lang="ru-RU" sz="1800" dirty="0" err="1" smtClean="0"/>
              <a:t>слухання</a:t>
            </a:r>
            <a:r>
              <a:rPr lang="ru-RU" sz="1800" dirty="0" smtClean="0"/>
              <a:t> </a:t>
            </a:r>
            <a:r>
              <a:rPr lang="ru-RU" sz="1800" dirty="0" err="1" smtClean="0"/>
              <a:t>може</a:t>
            </a:r>
            <a:r>
              <a:rPr lang="ru-RU" sz="1800" dirty="0" smtClean="0"/>
              <a:t> </a:t>
            </a:r>
            <a:r>
              <a:rPr lang="ru-RU" sz="1800" dirty="0" err="1" smtClean="0"/>
              <a:t>спонукати</a:t>
            </a:r>
            <a:r>
              <a:rPr lang="ru-RU" sz="1800" dirty="0" smtClean="0"/>
              <a:t> </a:t>
            </a:r>
            <a:r>
              <a:rPr lang="ru-RU" sz="1800" dirty="0" err="1" smtClean="0"/>
              <a:t>співрозмовника</a:t>
            </a:r>
            <a:r>
              <a:rPr lang="ru-RU" sz="1800" dirty="0" smtClean="0"/>
              <a:t> до </a:t>
            </a:r>
            <a:r>
              <a:rPr lang="ru-RU" sz="1800" dirty="0" err="1" smtClean="0"/>
              <a:t>відповідей</a:t>
            </a:r>
            <a:r>
              <a:rPr lang="ru-RU" sz="1800" dirty="0" smtClean="0"/>
              <a:t>, </a:t>
            </a:r>
            <a:r>
              <a:rPr lang="ru-RU" sz="1800" dirty="0" err="1" smtClean="0"/>
              <a:t>спрямовувати</a:t>
            </a:r>
            <a:r>
              <a:rPr lang="ru-RU" sz="1800" dirty="0" smtClean="0"/>
              <a:t> </a:t>
            </a:r>
            <a:r>
              <a:rPr lang="ru-RU" sz="1800" dirty="0" err="1" smtClean="0"/>
              <a:t>бесіду</a:t>
            </a:r>
            <a:r>
              <a:rPr lang="ru-RU" sz="1800" dirty="0" smtClean="0"/>
              <a:t> в </a:t>
            </a:r>
            <a:r>
              <a:rPr lang="ru-RU" sz="1800" dirty="0" err="1" smtClean="0"/>
              <a:t>потрібне</a:t>
            </a:r>
            <a:r>
              <a:rPr lang="ru-RU" sz="1800" dirty="0" smtClean="0"/>
              <a:t> русло та </a:t>
            </a:r>
            <a:r>
              <a:rPr lang="ru-RU" sz="1800" dirty="0" err="1" smtClean="0"/>
              <a:t>сприяти</a:t>
            </a:r>
            <a:r>
              <a:rPr lang="ru-RU" sz="1800" dirty="0" smtClean="0"/>
              <a:t> </a:t>
            </a:r>
            <a:r>
              <a:rPr lang="ru-RU" sz="1800" dirty="0" err="1" smtClean="0"/>
              <a:t>кращому</a:t>
            </a:r>
            <a:r>
              <a:rPr lang="ru-RU" sz="1800" dirty="0" smtClean="0"/>
              <a:t> </a:t>
            </a:r>
            <a:r>
              <a:rPr lang="ru-RU" sz="1800" dirty="0" err="1" smtClean="0"/>
              <a:t>розумінню</a:t>
            </a:r>
            <a:r>
              <a:rPr lang="ru-RU" sz="1800" dirty="0" smtClean="0"/>
              <a:t> </a:t>
            </a:r>
            <a:r>
              <a:rPr lang="ru-RU" sz="1800" dirty="0" err="1" smtClean="0"/>
              <a:t>і</a:t>
            </a:r>
            <a:r>
              <a:rPr lang="ru-RU" sz="1800" dirty="0" smtClean="0"/>
              <a:t> </a:t>
            </a:r>
            <a:r>
              <a:rPr lang="ru-RU" sz="1800" dirty="0" err="1" smtClean="0"/>
              <a:t>вірній</a:t>
            </a:r>
            <a:r>
              <a:rPr lang="ru-RU" sz="1800" dirty="0" smtClean="0"/>
              <a:t> </a:t>
            </a:r>
            <a:r>
              <a:rPr lang="ru-RU" sz="1800" dirty="0" err="1" smtClean="0"/>
              <a:t>інтерпретації</a:t>
            </a:r>
            <a:r>
              <a:rPr lang="ru-RU" sz="1800" dirty="0" smtClean="0"/>
              <a:t> </a:t>
            </a:r>
            <a:r>
              <a:rPr lang="ru-RU" sz="1800" dirty="0" err="1" smtClean="0"/>
              <a:t>інформації</a:t>
            </a:r>
            <a:r>
              <a:rPr lang="ru-RU" sz="1800" dirty="0" smtClean="0"/>
              <a:t>, </a:t>
            </a:r>
            <a:r>
              <a:rPr lang="ru-RU" sz="1800" dirty="0" err="1" smtClean="0"/>
              <a:t>отриманої</a:t>
            </a:r>
            <a:r>
              <a:rPr lang="ru-RU" sz="1800" dirty="0" smtClean="0"/>
              <a:t> </a:t>
            </a:r>
            <a:r>
              <a:rPr lang="ru-RU" sz="1800" dirty="0" err="1" smtClean="0"/>
              <a:t>від</a:t>
            </a:r>
            <a:r>
              <a:rPr lang="ru-RU" sz="1800" dirty="0" smtClean="0"/>
              <a:t> </a:t>
            </a:r>
            <a:r>
              <a:rPr lang="ru-RU" sz="1800" dirty="0" err="1" smtClean="0"/>
              <a:t>співрозмовника</a:t>
            </a:r>
            <a:r>
              <a:rPr lang="ru-RU" sz="1800" dirty="0" smtClean="0"/>
              <a:t> </a:t>
            </a:r>
            <a:r>
              <a:rPr lang="ru-RU" sz="1800" dirty="0" err="1" smtClean="0"/>
              <a:t>під</a:t>
            </a:r>
            <a:r>
              <a:rPr lang="ru-RU" sz="1800" dirty="0" smtClean="0"/>
              <a:t> час </a:t>
            </a:r>
            <a:r>
              <a:rPr lang="ru-RU" sz="1800" dirty="0" err="1" smtClean="0"/>
              <a:t>вашого</a:t>
            </a:r>
            <a:r>
              <a:rPr lang="ru-RU" sz="1800" dirty="0" smtClean="0"/>
              <a:t> </a:t>
            </a:r>
            <a:r>
              <a:rPr lang="ru-RU" sz="1800" dirty="0" err="1" smtClean="0"/>
              <a:t>спілкування</a:t>
            </a:r>
            <a:r>
              <a:rPr lang="ru-RU" sz="1800" dirty="0" smtClean="0"/>
              <a:t>. </a:t>
            </a:r>
            <a:r>
              <a:rPr lang="ru-RU" sz="1800" dirty="0" err="1" smtClean="0"/>
              <a:t>Це</a:t>
            </a:r>
            <a:r>
              <a:rPr lang="ru-RU" sz="1800" dirty="0" smtClean="0"/>
              <a:t> </a:t>
            </a:r>
            <a:r>
              <a:rPr lang="ru-RU" sz="1800" dirty="0" err="1" smtClean="0"/>
              <a:t>є</a:t>
            </a:r>
            <a:r>
              <a:rPr lang="ru-RU" sz="1800" dirty="0" smtClean="0"/>
              <a:t> особливо </a:t>
            </a:r>
            <a:r>
              <a:rPr lang="ru-RU" sz="1800" dirty="0" err="1" smtClean="0"/>
              <a:t>важливим</a:t>
            </a:r>
            <a:r>
              <a:rPr lang="ru-RU" sz="1800" dirty="0" smtClean="0"/>
              <a:t> при </a:t>
            </a:r>
            <a:r>
              <a:rPr lang="ru-RU" sz="1800" dirty="0" err="1" smtClean="0"/>
              <a:t>веденні</a:t>
            </a:r>
            <a:r>
              <a:rPr lang="ru-RU" sz="1800" dirty="0" smtClean="0"/>
              <a:t> </a:t>
            </a:r>
            <a:r>
              <a:rPr lang="ru-RU" sz="1800" dirty="0" err="1" smtClean="0"/>
              <a:t>переговорів</a:t>
            </a:r>
            <a:r>
              <a:rPr lang="ru-RU" sz="1800" dirty="0" smtClean="0"/>
              <a:t> та </a:t>
            </a:r>
            <a:r>
              <a:rPr lang="ru-RU" sz="1800" dirty="0" err="1" smtClean="0"/>
              <a:t>спілкуванні</a:t>
            </a:r>
            <a:r>
              <a:rPr lang="ru-RU" sz="1800" dirty="0" smtClean="0"/>
              <a:t> </a:t>
            </a:r>
            <a:r>
              <a:rPr lang="ru-RU" sz="1800" dirty="0" err="1" smtClean="0"/>
              <a:t>з</a:t>
            </a:r>
            <a:r>
              <a:rPr lang="ru-RU" sz="1800" dirty="0" smtClean="0"/>
              <a:t> </a:t>
            </a:r>
            <a:r>
              <a:rPr lang="ru-RU" sz="1800" dirty="0" err="1" smtClean="0"/>
              <a:t>постраждалими</a:t>
            </a:r>
            <a:r>
              <a:rPr lang="ru-RU" sz="1800" dirty="0" smtClean="0"/>
              <a:t> в </a:t>
            </a:r>
            <a:r>
              <a:rPr lang="ru-RU" sz="1800" dirty="0" err="1" smtClean="0"/>
              <a:t>зоні</a:t>
            </a:r>
            <a:r>
              <a:rPr lang="ru-RU" sz="1800" dirty="0" smtClean="0"/>
              <a:t> </a:t>
            </a:r>
            <a:r>
              <a:rPr lang="ru-RU" sz="1800" dirty="0" err="1" smtClean="0"/>
              <a:t>надзвичайної</a:t>
            </a:r>
            <a:r>
              <a:rPr lang="ru-RU" sz="1800" dirty="0" smtClean="0"/>
              <a:t> </a:t>
            </a:r>
            <a:r>
              <a:rPr lang="ru-RU" sz="1800" dirty="0" err="1" smtClean="0"/>
              <a:t>ситуації</a:t>
            </a:r>
            <a:endParaRPr lang="ru-RU" sz="1800" b="1" i="1"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2.Вербальні та невербальні засоби комунікації</a:t>
            </a:r>
            <a:endParaRPr lang="ru-RU" sz="2400" dirty="0" smtClean="0"/>
          </a:p>
        </p:txBody>
      </p:sp>
      <p:sp>
        <p:nvSpPr>
          <p:cNvPr id="3" name="Подзаголовок 2"/>
          <p:cNvSpPr>
            <a:spLocks noGrp="1"/>
          </p:cNvSpPr>
          <p:nvPr>
            <p:ph type="subTitle" idx="1"/>
          </p:nvPr>
        </p:nvSpPr>
        <p:spPr>
          <a:xfrm>
            <a:off x="1259632" y="692696"/>
            <a:ext cx="7406640" cy="5544616"/>
          </a:xfrm>
        </p:spPr>
        <p:txBody>
          <a:bodyPr>
            <a:normAutofit fontScale="85000" lnSpcReduction="10000"/>
          </a:bodyPr>
          <a:lstStyle/>
          <a:p>
            <a:pPr marL="541655" indent="-514350" algn="just"/>
            <a:r>
              <a:rPr lang="ru-RU" sz="1800" b="1" i="1" dirty="0" smtClean="0"/>
              <a:t>           </a:t>
            </a:r>
            <a:endParaRPr lang="ru-RU" sz="1800" dirty="0" smtClean="0"/>
          </a:p>
          <a:p>
            <a:pPr marL="541655" indent="-514350" algn="just"/>
            <a:r>
              <a:rPr lang="ru-RU" sz="1800" b="1" i="1" dirty="0" smtClean="0"/>
              <a:t>             </a:t>
            </a:r>
            <a:r>
              <a:rPr lang="ru-RU" sz="1800" b="1" i="1" dirty="0" err="1" smtClean="0"/>
              <a:t>Активне</a:t>
            </a:r>
            <a:r>
              <a:rPr lang="ru-RU" sz="1800" b="1" i="1" dirty="0" smtClean="0"/>
              <a:t> </a:t>
            </a:r>
            <a:r>
              <a:rPr lang="ru-RU" sz="1800" b="1" i="1" dirty="0" err="1" smtClean="0"/>
              <a:t>слухання</a:t>
            </a:r>
            <a:r>
              <a:rPr lang="ru-RU" sz="1800" b="1" i="1" dirty="0" smtClean="0"/>
              <a:t> </a:t>
            </a:r>
            <a:r>
              <a:rPr lang="ru-RU" sz="1800" dirty="0" smtClean="0"/>
              <a:t>– </a:t>
            </a:r>
            <a:r>
              <a:rPr lang="ru-RU" sz="1800" dirty="0" err="1" smtClean="0"/>
              <a:t>це</a:t>
            </a:r>
            <a:r>
              <a:rPr lang="ru-RU" sz="1800" dirty="0" smtClean="0"/>
              <a:t> </a:t>
            </a:r>
            <a:r>
              <a:rPr lang="ru-RU" sz="1800" dirty="0" err="1" smtClean="0"/>
              <a:t>процес</a:t>
            </a:r>
            <a:r>
              <a:rPr lang="ru-RU" sz="1800" dirty="0" smtClean="0"/>
              <a:t>, </a:t>
            </a:r>
            <a:r>
              <a:rPr lang="ru-RU" sz="1800" dirty="0" err="1" smtClean="0"/>
              <a:t>під</a:t>
            </a:r>
            <a:r>
              <a:rPr lang="ru-RU" sz="1800" dirty="0" smtClean="0"/>
              <a:t> час </a:t>
            </a:r>
            <a:r>
              <a:rPr lang="ru-RU" sz="1800" dirty="0" err="1" smtClean="0"/>
              <a:t>якого</a:t>
            </a:r>
            <a:r>
              <a:rPr lang="ru-RU" sz="1800" dirty="0" smtClean="0"/>
              <a:t> слухач непросто </a:t>
            </a:r>
            <a:r>
              <a:rPr lang="ru-RU" sz="1800" dirty="0" err="1" smtClean="0"/>
              <a:t>сприймає</a:t>
            </a:r>
            <a:r>
              <a:rPr lang="ru-RU" sz="1800" dirty="0" smtClean="0"/>
              <a:t> </a:t>
            </a:r>
            <a:r>
              <a:rPr lang="ru-RU" sz="1800" dirty="0" err="1" smtClean="0"/>
              <a:t>інформацію</a:t>
            </a:r>
            <a:r>
              <a:rPr lang="ru-RU" sz="1800" dirty="0" smtClean="0"/>
              <a:t> </a:t>
            </a:r>
            <a:r>
              <a:rPr lang="ru-RU" sz="1800" dirty="0" err="1" smtClean="0"/>
              <a:t>співрозмовника</a:t>
            </a:r>
            <a:r>
              <a:rPr lang="ru-RU" sz="1800" dirty="0" smtClean="0"/>
              <a:t>, а </a:t>
            </a:r>
            <a:r>
              <a:rPr lang="ru-RU" sz="1800" dirty="0" err="1" smtClean="0"/>
              <a:t>й</a:t>
            </a:r>
            <a:r>
              <a:rPr lang="ru-RU" sz="1800" dirty="0" smtClean="0"/>
              <a:t> активно </a:t>
            </a:r>
            <a:r>
              <a:rPr lang="ru-RU" sz="1800" dirty="0" err="1" smtClean="0"/>
              <a:t>показує</a:t>
            </a:r>
            <a:r>
              <a:rPr lang="ru-RU" sz="1800" dirty="0" smtClean="0"/>
              <a:t> </a:t>
            </a:r>
            <a:r>
              <a:rPr lang="ru-RU" sz="1800" dirty="0" err="1" smtClean="0"/>
              <a:t>розуміння</a:t>
            </a:r>
            <a:r>
              <a:rPr lang="ru-RU" sz="1800" dirty="0" smtClean="0"/>
              <a:t> </a:t>
            </a:r>
            <a:r>
              <a:rPr lang="ru-RU" sz="1800" dirty="0" err="1" smtClean="0"/>
              <a:t>цієї</a:t>
            </a:r>
            <a:r>
              <a:rPr lang="ru-RU" sz="1800" dirty="0" smtClean="0"/>
              <a:t> </a:t>
            </a:r>
            <a:r>
              <a:rPr lang="ru-RU" sz="1800" dirty="0" err="1" smtClean="0"/>
              <a:t>інформації</a:t>
            </a:r>
            <a:r>
              <a:rPr lang="ru-RU" sz="1800" dirty="0" smtClean="0"/>
              <a:t>. </a:t>
            </a:r>
            <a:r>
              <a:rPr lang="ru-RU" sz="1800" dirty="0" err="1" smtClean="0"/>
              <a:t>Виокремлюють</a:t>
            </a:r>
            <a:r>
              <a:rPr lang="ru-RU" sz="1800" dirty="0" smtClean="0"/>
              <a:t> </a:t>
            </a:r>
            <a:r>
              <a:rPr lang="ru-RU" sz="1800" dirty="0" err="1" smtClean="0"/>
              <a:t>такі</a:t>
            </a:r>
            <a:r>
              <a:rPr lang="ru-RU" sz="1800" dirty="0" smtClean="0"/>
              <a:t> </a:t>
            </a:r>
            <a:r>
              <a:rPr lang="ru-RU" sz="1800" dirty="0" err="1" smtClean="0"/>
              <a:t>види</a:t>
            </a:r>
            <a:r>
              <a:rPr lang="ru-RU" sz="1800" dirty="0" smtClean="0"/>
              <a:t> активного </a:t>
            </a:r>
            <a:r>
              <a:rPr lang="ru-RU" sz="1800" dirty="0" err="1" smtClean="0"/>
              <a:t>слухання</a:t>
            </a:r>
            <a:r>
              <a:rPr lang="ru-RU" sz="1800" dirty="0" smtClean="0"/>
              <a:t>:</a:t>
            </a:r>
          </a:p>
          <a:p>
            <a:pPr marL="541655" indent="-514350" algn="just">
              <a:buFontTx/>
              <a:buChar char="-"/>
            </a:pPr>
            <a:r>
              <a:rPr lang="ru-RU" sz="1800" b="1" i="1" dirty="0" err="1" smtClean="0"/>
              <a:t>Ехо-техніка</a:t>
            </a:r>
            <a:r>
              <a:rPr lang="ru-RU" sz="1800" dirty="0" smtClean="0"/>
              <a:t> – </a:t>
            </a:r>
            <a:r>
              <a:rPr lang="ru-RU" sz="1800" dirty="0" err="1" smtClean="0"/>
              <a:t>це</a:t>
            </a:r>
            <a:r>
              <a:rPr lang="ru-RU" sz="1800" dirty="0" smtClean="0"/>
              <a:t> </a:t>
            </a:r>
            <a:r>
              <a:rPr lang="ru-RU" sz="1800" dirty="0" err="1" smtClean="0"/>
              <a:t>повторення</a:t>
            </a:r>
            <a:r>
              <a:rPr lang="ru-RU" sz="1800" dirty="0" smtClean="0"/>
              <a:t> </a:t>
            </a:r>
            <a:r>
              <a:rPr lang="ru-RU" sz="1800" dirty="0" err="1" smtClean="0"/>
              <a:t>окремих</a:t>
            </a:r>
            <a:r>
              <a:rPr lang="ru-RU" sz="1800" dirty="0" smtClean="0"/>
              <a:t> </a:t>
            </a:r>
            <a:r>
              <a:rPr lang="ru-RU" sz="1800" dirty="0" err="1" smtClean="0"/>
              <a:t>слів</a:t>
            </a:r>
            <a:r>
              <a:rPr lang="ru-RU" sz="1800" dirty="0" smtClean="0"/>
              <a:t> </a:t>
            </a:r>
            <a:r>
              <a:rPr lang="ru-RU" sz="1800" dirty="0" err="1" smtClean="0"/>
              <a:t>або</a:t>
            </a:r>
            <a:r>
              <a:rPr lang="ru-RU" sz="1800" dirty="0" smtClean="0"/>
              <a:t> </a:t>
            </a:r>
            <a:r>
              <a:rPr lang="ru-RU" sz="1800" dirty="0" err="1" smtClean="0"/>
              <a:t>словосполучень</a:t>
            </a:r>
            <a:r>
              <a:rPr lang="ru-RU" sz="1800" dirty="0" smtClean="0"/>
              <a:t> </a:t>
            </a:r>
            <a:r>
              <a:rPr lang="ru-RU" sz="1800" dirty="0" err="1" smtClean="0"/>
              <a:t>клієнта</a:t>
            </a:r>
            <a:r>
              <a:rPr lang="ru-RU" sz="1800" dirty="0" smtClean="0"/>
              <a:t> без </a:t>
            </a:r>
            <a:r>
              <a:rPr lang="ru-RU" sz="1800" dirty="0" err="1" smtClean="0"/>
              <a:t>будь-яких</a:t>
            </a:r>
            <a:r>
              <a:rPr lang="ru-RU" sz="1800" dirty="0" smtClean="0"/>
              <a:t> </a:t>
            </a:r>
            <a:r>
              <a:rPr lang="ru-RU" sz="1800" dirty="0" err="1" smtClean="0"/>
              <a:t>змін</a:t>
            </a:r>
            <a:r>
              <a:rPr lang="ru-RU" sz="1800" dirty="0" smtClean="0"/>
              <a:t>. </a:t>
            </a:r>
          </a:p>
          <a:p>
            <a:pPr marL="541655" indent="-514350" algn="just">
              <a:buFontTx/>
              <a:buChar char="-"/>
            </a:pPr>
            <a:r>
              <a:rPr lang="ru-RU" sz="1800" b="1" i="1" dirty="0" err="1" smtClean="0"/>
              <a:t>Уточнення</a:t>
            </a:r>
            <a:r>
              <a:rPr lang="ru-RU" sz="1800" b="1" i="1" dirty="0" smtClean="0"/>
              <a:t> </a:t>
            </a:r>
            <a:r>
              <a:rPr lang="ru-RU" sz="1800" dirty="0" smtClean="0"/>
              <a:t>– не </a:t>
            </a:r>
            <a:r>
              <a:rPr lang="ru-RU" sz="1800" dirty="0" err="1" smtClean="0"/>
              <a:t>завжди</a:t>
            </a:r>
            <a:r>
              <a:rPr lang="ru-RU" sz="1800" dirty="0" smtClean="0"/>
              <a:t> в </a:t>
            </a:r>
            <a:r>
              <a:rPr lang="ru-RU" sz="1800" dirty="0" err="1" smtClean="0"/>
              <a:t>оповіданні</a:t>
            </a:r>
            <a:r>
              <a:rPr lang="ru-RU" sz="1800" dirty="0" smtClean="0"/>
              <a:t> </a:t>
            </a:r>
            <a:r>
              <a:rPr lang="ru-RU" sz="1800" dirty="0" err="1" smtClean="0"/>
              <a:t>людина</a:t>
            </a:r>
            <a:r>
              <a:rPr lang="ru-RU" sz="1800" dirty="0" smtClean="0"/>
              <a:t> </a:t>
            </a:r>
            <a:r>
              <a:rPr lang="ru-RU" sz="1800" dirty="0" err="1" smtClean="0"/>
              <a:t>описує</a:t>
            </a:r>
            <a:r>
              <a:rPr lang="ru-RU" sz="1800" dirty="0" smtClean="0"/>
              <a:t> </a:t>
            </a:r>
            <a:r>
              <a:rPr lang="ru-RU" sz="1800" dirty="0" err="1" smtClean="0"/>
              <a:t>всі</a:t>
            </a:r>
            <a:r>
              <a:rPr lang="ru-RU" sz="1800" dirty="0" smtClean="0"/>
              <a:t> </a:t>
            </a:r>
            <a:r>
              <a:rPr lang="ru-RU" sz="1800" dirty="0" err="1" smtClean="0"/>
              <a:t>деталі</a:t>
            </a:r>
            <a:r>
              <a:rPr lang="ru-RU" sz="1800" dirty="0" smtClean="0"/>
              <a:t> </a:t>
            </a:r>
            <a:r>
              <a:rPr lang="ru-RU" sz="1800" dirty="0" err="1" smtClean="0"/>
              <a:t>подій</a:t>
            </a:r>
            <a:r>
              <a:rPr lang="ru-RU" sz="1800" dirty="0" smtClean="0"/>
              <a:t> </a:t>
            </a:r>
            <a:r>
              <a:rPr lang="ru-RU" sz="1800" dirty="0" err="1" smtClean="0"/>
              <a:t>чи</a:t>
            </a:r>
            <a:r>
              <a:rPr lang="ru-RU" sz="1800" dirty="0" smtClean="0"/>
              <a:t> </a:t>
            </a:r>
            <a:r>
              <a:rPr lang="ru-RU" sz="1800" dirty="0" err="1" smtClean="0"/>
              <a:t>переживань</a:t>
            </a:r>
            <a:r>
              <a:rPr lang="ru-RU" sz="1800" dirty="0" smtClean="0"/>
              <a:t>. </a:t>
            </a:r>
            <a:r>
              <a:rPr lang="ru-RU" sz="1800" dirty="0" err="1" smtClean="0"/>
              <a:t>Попросіть</a:t>
            </a:r>
            <a:r>
              <a:rPr lang="ru-RU" sz="1800" dirty="0" smtClean="0"/>
              <a:t> </a:t>
            </a:r>
            <a:r>
              <a:rPr lang="ru-RU" sz="1800" dirty="0" err="1" smtClean="0"/>
              <a:t>уточнити</a:t>
            </a:r>
            <a:r>
              <a:rPr lang="ru-RU" sz="1800" dirty="0" smtClean="0"/>
              <a:t> </a:t>
            </a:r>
            <a:r>
              <a:rPr lang="ru-RU" sz="1800" dirty="0" err="1" smtClean="0"/>
              <a:t>всі</a:t>
            </a:r>
            <a:r>
              <a:rPr lang="ru-RU" sz="1800" dirty="0" smtClean="0"/>
              <a:t>, </a:t>
            </a:r>
            <a:r>
              <a:rPr lang="ru-RU" sz="1800" dirty="0" err="1" smtClean="0"/>
              <a:t>навіть</a:t>
            </a:r>
            <a:r>
              <a:rPr lang="ru-RU" sz="1800" dirty="0" smtClean="0"/>
              <a:t> </a:t>
            </a:r>
            <a:r>
              <a:rPr lang="ru-RU" sz="1800" dirty="0" err="1" smtClean="0"/>
              <a:t>найменші</a:t>
            </a:r>
            <a:r>
              <a:rPr lang="ru-RU" sz="1800" dirty="0" smtClean="0"/>
              <a:t> </a:t>
            </a:r>
            <a:r>
              <a:rPr lang="ru-RU" sz="1800" dirty="0" err="1" smtClean="0"/>
              <a:t>подробиці</a:t>
            </a:r>
            <a:r>
              <a:rPr lang="ru-RU" sz="1800" dirty="0" smtClean="0"/>
              <a:t>. </a:t>
            </a:r>
          </a:p>
          <a:p>
            <a:pPr marL="541655" indent="-514350" algn="just">
              <a:buFontTx/>
              <a:buChar char="-"/>
            </a:pPr>
            <a:r>
              <a:rPr lang="ru-RU" sz="1800" b="1" i="1" dirty="0" smtClean="0"/>
              <a:t>Паузи </a:t>
            </a:r>
            <a:r>
              <a:rPr lang="ru-RU" sz="1800" dirty="0" smtClean="0"/>
              <a:t>– коли </a:t>
            </a:r>
            <a:r>
              <a:rPr lang="ru-RU" sz="1800" dirty="0" err="1" smtClean="0"/>
              <a:t>людина</a:t>
            </a:r>
            <a:r>
              <a:rPr lang="ru-RU" sz="1800" dirty="0" smtClean="0"/>
              <a:t> </a:t>
            </a:r>
            <a:r>
              <a:rPr lang="ru-RU" sz="1800" dirty="0" err="1" smtClean="0"/>
              <a:t>закінчує</a:t>
            </a:r>
            <a:r>
              <a:rPr lang="ru-RU" sz="1800" dirty="0" smtClean="0"/>
              <a:t> </a:t>
            </a:r>
            <a:r>
              <a:rPr lang="ru-RU" sz="1800" dirty="0" err="1" smtClean="0"/>
              <a:t>говорити</a:t>
            </a:r>
            <a:r>
              <a:rPr lang="ru-RU" sz="1800" dirty="0" smtClean="0"/>
              <a:t> – </a:t>
            </a:r>
            <a:r>
              <a:rPr lang="ru-RU" sz="1800" dirty="0" err="1" smtClean="0"/>
              <a:t>витримайте</a:t>
            </a:r>
            <a:r>
              <a:rPr lang="ru-RU" sz="1800" dirty="0" smtClean="0"/>
              <a:t> паузу. Вона </a:t>
            </a:r>
            <a:r>
              <a:rPr lang="ru-RU" sz="1800" dirty="0" err="1" smtClean="0"/>
              <a:t>дає</a:t>
            </a:r>
            <a:r>
              <a:rPr lang="ru-RU" sz="1800" dirty="0" smtClean="0"/>
              <a:t> </a:t>
            </a:r>
            <a:r>
              <a:rPr lang="ru-RU" sz="1800" dirty="0" err="1" smtClean="0"/>
              <a:t>можливість</a:t>
            </a:r>
            <a:r>
              <a:rPr lang="ru-RU" sz="1800" dirty="0" smtClean="0"/>
              <a:t> </a:t>
            </a:r>
            <a:r>
              <a:rPr lang="ru-RU" sz="1800" dirty="0" err="1" smtClean="0"/>
              <a:t>подумати</a:t>
            </a:r>
            <a:r>
              <a:rPr lang="ru-RU" sz="1800" dirty="0" smtClean="0"/>
              <a:t>, </a:t>
            </a:r>
            <a:r>
              <a:rPr lang="ru-RU" sz="1800" dirty="0" err="1" smtClean="0"/>
              <a:t>осмислити</a:t>
            </a:r>
            <a:r>
              <a:rPr lang="ru-RU" sz="1800" dirty="0" smtClean="0"/>
              <a:t>, </a:t>
            </a:r>
            <a:r>
              <a:rPr lang="ru-RU" sz="1800" dirty="0" err="1" smtClean="0"/>
              <a:t>усвідомити</a:t>
            </a:r>
            <a:r>
              <a:rPr lang="ru-RU" sz="1800" dirty="0" smtClean="0"/>
              <a:t>, </a:t>
            </a:r>
            <a:r>
              <a:rPr lang="ru-RU" sz="1800" dirty="0" err="1" smtClean="0"/>
              <a:t>додати</a:t>
            </a:r>
            <a:r>
              <a:rPr lang="ru-RU" sz="1800" dirty="0" smtClean="0"/>
              <a:t> </a:t>
            </a:r>
            <a:r>
              <a:rPr lang="ru-RU" sz="1800" dirty="0" err="1" smtClean="0"/>
              <a:t>щось</a:t>
            </a:r>
            <a:r>
              <a:rPr lang="ru-RU" sz="1800" dirty="0" smtClean="0"/>
              <a:t> до </a:t>
            </a:r>
            <a:r>
              <a:rPr lang="ru-RU" sz="1800" dirty="0" err="1" smtClean="0"/>
              <a:t>розповіді</a:t>
            </a:r>
            <a:r>
              <a:rPr lang="ru-RU" sz="1800" dirty="0" smtClean="0"/>
              <a:t>.</a:t>
            </a:r>
          </a:p>
          <a:p>
            <a:pPr marL="541655" indent="-514350" algn="just">
              <a:buFontTx/>
              <a:buChar char="-"/>
            </a:pPr>
            <a:r>
              <a:rPr lang="ru-RU" sz="1800" b="1" i="1" dirty="0" err="1" smtClean="0"/>
              <a:t>Повідомлення</a:t>
            </a:r>
            <a:r>
              <a:rPr lang="ru-RU" sz="1800" b="1" i="1" dirty="0" smtClean="0"/>
              <a:t> про </a:t>
            </a:r>
            <a:r>
              <a:rPr lang="ru-RU" sz="1800" b="1" i="1" dirty="0" err="1" smtClean="0"/>
              <a:t>сприйняття</a:t>
            </a:r>
            <a:r>
              <a:rPr lang="ru-RU" sz="1800" b="1" i="1" dirty="0" smtClean="0"/>
              <a:t> </a:t>
            </a:r>
            <a:r>
              <a:rPr lang="ru-RU" sz="1800" dirty="0" smtClean="0"/>
              <a:t>– </a:t>
            </a:r>
            <a:r>
              <a:rPr lang="ru-RU" sz="1800" dirty="0" err="1" smtClean="0"/>
              <a:t>іншими</a:t>
            </a:r>
            <a:r>
              <a:rPr lang="ru-RU" sz="1800" dirty="0" smtClean="0"/>
              <a:t> словами, </a:t>
            </a:r>
            <a:r>
              <a:rPr lang="ru-RU" sz="1800" dirty="0" err="1" smtClean="0"/>
              <a:t>це</a:t>
            </a:r>
            <a:r>
              <a:rPr lang="ru-RU" sz="1800" dirty="0" smtClean="0"/>
              <a:t> </a:t>
            </a:r>
            <a:r>
              <a:rPr lang="ru-RU" sz="1800" dirty="0" err="1" smtClean="0"/>
              <a:t>можливість</a:t>
            </a:r>
            <a:r>
              <a:rPr lang="ru-RU" sz="1800" dirty="0" smtClean="0"/>
              <a:t> </a:t>
            </a:r>
            <a:r>
              <a:rPr lang="ru-RU" sz="1800" dirty="0" err="1" smtClean="0"/>
              <a:t>повідомити</a:t>
            </a:r>
            <a:r>
              <a:rPr lang="ru-RU" sz="1800" dirty="0" smtClean="0"/>
              <a:t> </a:t>
            </a:r>
            <a:r>
              <a:rPr lang="ru-RU" sz="1800" dirty="0" err="1" smtClean="0"/>
              <a:t>співрозмовнику</a:t>
            </a:r>
            <a:r>
              <a:rPr lang="ru-RU" sz="1800" dirty="0" smtClean="0"/>
              <a:t>, </a:t>
            </a:r>
            <a:r>
              <a:rPr lang="ru-RU" sz="1800" dirty="0" err="1" smtClean="0"/>
              <a:t>що</a:t>
            </a:r>
            <a:r>
              <a:rPr lang="ru-RU" sz="1800" dirty="0" smtClean="0"/>
              <a:t> </a:t>
            </a:r>
            <a:r>
              <a:rPr lang="ru-RU" sz="1800" dirty="0" err="1" smtClean="0"/>
              <a:t>ви</a:t>
            </a:r>
            <a:r>
              <a:rPr lang="ru-RU" sz="1800" dirty="0" smtClean="0"/>
              <a:t> </a:t>
            </a:r>
            <a:r>
              <a:rPr lang="ru-RU" sz="1800" dirty="0" err="1" smtClean="0"/>
              <a:t>зрозуміли</a:t>
            </a:r>
            <a:r>
              <a:rPr lang="ru-RU" sz="1800" dirty="0" smtClean="0"/>
              <a:t>, </a:t>
            </a:r>
            <a:r>
              <a:rPr lang="ru-RU" sz="1800" dirty="0" err="1" smtClean="0"/>
              <a:t>що</a:t>
            </a:r>
            <a:r>
              <a:rPr lang="ru-RU" sz="1800" dirty="0" smtClean="0"/>
              <a:t> </a:t>
            </a:r>
            <a:r>
              <a:rPr lang="ru-RU" sz="1800" dirty="0" err="1" smtClean="0"/>
              <a:t>він</a:t>
            </a:r>
            <a:r>
              <a:rPr lang="ru-RU" sz="1800" dirty="0" smtClean="0"/>
              <a:t> вам сказав, </a:t>
            </a:r>
            <a:r>
              <a:rPr lang="ru-RU" sz="1800" dirty="0" err="1" smtClean="0"/>
              <a:t>його</a:t>
            </a:r>
            <a:r>
              <a:rPr lang="ru-RU" sz="1800" dirty="0" smtClean="0"/>
              <a:t> </a:t>
            </a:r>
            <a:r>
              <a:rPr lang="ru-RU" sz="1800" dirty="0" err="1" smtClean="0"/>
              <a:t>емоції</a:t>
            </a:r>
            <a:r>
              <a:rPr lang="ru-RU" sz="1800" dirty="0" smtClean="0"/>
              <a:t> та стан. </a:t>
            </a:r>
          </a:p>
          <a:p>
            <a:pPr marL="541655" indent="-514350" algn="just">
              <a:buFontTx/>
              <a:buChar char="-"/>
            </a:pPr>
            <a:r>
              <a:rPr lang="ru-RU" sz="1800" b="1" i="1" dirty="0" err="1" smtClean="0"/>
              <a:t>Розвиток</a:t>
            </a:r>
            <a:r>
              <a:rPr lang="ru-RU" sz="1800" b="1" i="1" dirty="0" smtClean="0"/>
              <a:t> думки </a:t>
            </a:r>
            <a:r>
              <a:rPr lang="ru-RU" sz="1800" dirty="0" smtClean="0"/>
              <a:t>– </a:t>
            </a:r>
            <a:r>
              <a:rPr lang="ru-RU" sz="1800" dirty="0" err="1" smtClean="0"/>
              <a:t>здійснення</a:t>
            </a:r>
            <a:r>
              <a:rPr lang="ru-RU" sz="1800" dirty="0" smtClean="0"/>
              <a:t> </a:t>
            </a:r>
            <a:r>
              <a:rPr lang="ru-RU" sz="1800" dirty="0" err="1" smtClean="0"/>
              <a:t>спроби</a:t>
            </a:r>
            <a:r>
              <a:rPr lang="ru-RU" sz="1800" dirty="0" smtClean="0"/>
              <a:t> </a:t>
            </a:r>
            <a:r>
              <a:rPr lang="ru-RU" sz="1800" dirty="0" err="1" smtClean="0"/>
              <a:t>підхоплення</a:t>
            </a:r>
            <a:r>
              <a:rPr lang="ru-RU" sz="1800" dirty="0" smtClean="0"/>
              <a:t> </a:t>
            </a:r>
            <a:r>
              <a:rPr lang="ru-RU" sz="1800" dirty="0" err="1" smtClean="0"/>
              <a:t>і</a:t>
            </a:r>
            <a:r>
              <a:rPr lang="ru-RU" sz="1800" dirty="0" smtClean="0"/>
              <a:t> </a:t>
            </a:r>
            <a:r>
              <a:rPr lang="ru-RU" sz="1800" dirty="0" err="1" smtClean="0"/>
              <a:t>подальшого</a:t>
            </a:r>
            <a:r>
              <a:rPr lang="ru-RU" sz="1800" dirty="0" smtClean="0"/>
              <a:t> </a:t>
            </a:r>
            <a:r>
              <a:rPr lang="ru-RU" sz="1800" dirty="0" err="1" smtClean="0"/>
              <a:t>розвитку</a:t>
            </a:r>
            <a:r>
              <a:rPr lang="ru-RU" sz="1800" dirty="0" smtClean="0"/>
              <a:t> </a:t>
            </a:r>
            <a:r>
              <a:rPr lang="ru-RU" sz="1800" dirty="0" err="1" smtClean="0"/>
              <a:t>основної</a:t>
            </a:r>
            <a:r>
              <a:rPr lang="ru-RU" sz="1800" dirty="0" smtClean="0"/>
              <a:t> </a:t>
            </a:r>
            <a:r>
              <a:rPr lang="ru-RU" sz="1800" dirty="0" err="1" smtClean="0"/>
              <a:t>ідеї</a:t>
            </a:r>
            <a:r>
              <a:rPr lang="ru-RU" sz="1800" dirty="0" smtClean="0"/>
              <a:t> </a:t>
            </a:r>
            <a:r>
              <a:rPr lang="ru-RU" sz="1800" dirty="0" err="1" smtClean="0"/>
              <a:t>чи</a:t>
            </a:r>
            <a:r>
              <a:rPr lang="ru-RU" sz="1800" dirty="0" smtClean="0"/>
              <a:t> </a:t>
            </a:r>
            <a:r>
              <a:rPr lang="ru-RU" sz="1800" dirty="0" err="1" smtClean="0"/>
              <a:t>думки</a:t>
            </a:r>
            <a:r>
              <a:rPr lang="ru-RU" sz="1800" dirty="0" smtClean="0"/>
              <a:t> </a:t>
            </a:r>
            <a:r>
              <a:rPr lang="ru-RU" sz="1800" dirty="0" err="1" smtClean="0"/>
              <a:t>співрозмовника</a:t>
            </a:r>
            <a:r>
              <a:rPr lang="ru-RU" sz="1800" dirty="0" smtClean="0"/>
              <a:t>. </a:t>
            </a:r>
          </a:p>
          <a:p>
            <a:pPr marL="541655" indent="-514350" algn="just">
              <a:buFontTx/>
              <a:buChar char="-"/>
            </a:pPr>
            <a:r>
              <a:rPr lang="ru-RU" sz="1800" b="1" i="1" dirty="0" err="1" smtClean="0"/>
              <a:t>Відображення</a:t>
            </a:r>
            <a:r>
              <a:rPr lang="ru-RU" sz="1800" b="1" i="1" dirty="0" smtClean="0"/>
              <a:t> </a:t>
            </a:r>
            <a:r>
              <a:rPr lang="ru-RU" sz="1800" b="1" i="1" dirty="0" err="1" smtClean="0"/>
              <a:t>почуттів</a:t>
            </a:r>
            <a:r>
              <a:rPr lang="ru-RU" sz="1800" b="1" i="1" dirty="0" smtClean="0"/>
              <a:t> </a:t>
            </a:r>
            <a:r>
              <a:rPr lang="ru-RU" sz="1800" dirty="0" smtClean="0"/>
              <a:t>– </a:t>
            </a:r>
            <a:r>
              <a:rPr lang="ru-RU" sz="1800" dirty="0" err="1" smtClean="0"/>
              <a:t>вираз</a:t>
            </a:r>
            <a:r>
              <a:rPr lang="ru-RU" sz="1800" dirty="0" smtClean="0"/>
              <a:t> </a:t>
            </a:r>
            <a:r>
              <a:rPr lang="ru-RU" sz="1800" dirty="0" err="1" smtClean="0"/>
              <a:t>емоційної</a:t>
            </a:r>
            <a:r>
              <a:rPr lang="ru-RU" sz="1800" dirty="0" smtClean="0"/>
              <a:t> </a:t>
            </a:r>
            <a:r>
              <a:rPr lang="ru-RU" sz="1800" dirty="0" err="1" smtClean="0"/>
              <a:t>позиції</a:t>
            </a:r>
            <a:r>
              <a:rPr lang="ru-RU" sz="1800" dirty="0" smtClean="0"/>
              <a:t> </a:t>
            </a:r>
            <a:r>
              <a:rPr lang="ru-RU" sz="1800" dirty="0" err="1" smtClean="0"/>
              <a:t>співрозмовника</a:t>
            </a:r>
            <a:r>
              <a:rPr lang="ru-RU" sz="1800" dirty="0" smtClean="0"/>
              <a:t> </a:t>
            </a:r>
            <a:r>
              <a:rPr lang="ru-RU" sz="1800" dirty="0" err="1" smtClean="0"/>
              <a:t>з</a:t>
            </a:r>
            <a:r>
              <a:rPr lang="ru-RU" sz="1800" dirty="0" smtClean="0"/>
              <a:t> </a:t>
            </a:r>
            <a:r>
              <a:rPr lang="ru-RU" sz="1800" dirty="0" err="1" smtClean="0"/>
              <a:t>урахуванням</a:t>
            </a:r>
            <a:r>
              <a:rPr lang="ru-RU" sz="1800" dirty="0" smtClean="0"/>
              <a:t> </a:t>
            </a:r>
            <a:r>
              <a:rPr lang="ru-RU" sz="1800" dirty="0" err="1" smtClean="0"/>
              <a:t>спостережень</a:t>
            </a:r>
            <a:r>
              <a:rPr lang="ru-RU" sz="1800" dirty="0" smtClean="0"/>
              <a:t> слухача за </a:t>
            </a:r>
            <a:r>
              <a:rPr lang="ru-RU" sz="1800" dirty="0" err="1" smtClean="0"/>
              <a:t>тим</a:t>
            </a:r>
            <a:r>
              <a:rPr lang="ru-RU" sz="1800" dirty="0" smtClean="0"/>
              <a:t>, </a:t>
            </a:r>
            <a:r>
              <a:rPr lang="ru-RU" sz="1800" dirty="0" err="1" smtClean="0"/>
              <a:t>що</a:t>
            </a:r>
            <a:r>
              <a:rPr lang="ru-RU" sz="1800" dirty="0" smtClean="0"/>
              <a:t> </a:t>
            </a:r>
            <a:r>
              <a:rPr lang="ru-RU" sz="1800" dirty="0" err="1" smtClean="0"/>
              <a:t>каже</a:t>
            </a:r>
            <a:r>
              <a:rPr lang="ru-RU" sz="1800" dirty="0" smtClean="0"/>
              <a:t> </a:t>
            </a:r>
            <a:r>
              <a:rPr lang="ru-RU" sz="1800" dirty="0" err="1" smtClean="0"/>
              <a:t>комунікатор</a:t>
            </a:r>
            <a:r>
              <a:rPr lang="ru-RU" sz="1800" dirty="0" smtClean="0"/>
              <a:t> </a:t>
            </a:r>
            <a:r>
              <a:rPr lang="ru-RU" sz="1800" dirty="0" err="1" smtClean="0"/>
              <a:t>і</a:t>
            </a:r>
            <a:r>
              <a:rPr lang="ru-RU" sz="1800" dirty="0" smtClean="0"/>
              <a:t> </a:t>
            </a:r>
            <a:r>
              <a:rPr lang="ru-RU" sz="1800" dirty="0" err="1" smtClean="0"/>
              <a:t>що</a:t>
            </a:r>
            <a:r>
              <a:rPr lang="ru-RU" sz="1800" dirty="0" smtClean="0"/>
              <a:t> у </a:t>
            </a:r>
            <a:r>
              <a:rPr lang="ru-RU" sz="1800" dirty="0" err="1" smtClean="0"/>
              <a:t>даному</a:t>
            </a:r>
            <a:r>
              <a:rPr lang="ru-RU" sz="1800" dirty="0" smtClean="0"/>
              <a:t> </a:t>
            </a:r>
            <a:r>
              <a:rPr lang="ru-RU" sz="1800" dirty="0" err="1" smtClean="0"/>
              <a:t>випадку</a:t>
            </a:r>
            <a:r>
              <a:rPr lang="ru-RU" sz="1800" dirty="0" smtClean="0"/>
              <a:t> </a:t>
            </a:r>
            <a:r>
              <a:rPr lang="ru-RU" sz="1800" dirty="0" err="1" smtClean="0"/>
              <a:t>висловлює</a:t>
            </a:r>
            <a:r>
              <a:rPr lang="ru-RU" sz="1800" dirty="0" smtClean="0"/>
              <a:t> </a:t>
            </a:r>
            <a:r>
              <a:rPr lang="ru-RU" sz="1800" dirty="0" err="1" smtClean="0"/>
              <a:t>його</a:t>
            </a:r>
            <a:r>
              <a:rPr lang="ru-RU" sz="1800" dirty="0" smtClean="0"/>
              <a:t> </a:t>
            </a:r>
            <a:r>
              <a:rPr lang="ru-RU" sz="1800" dirty="0" err="1" smtClean="0"/>
              <a:t>тіло</a:t>
            </a:r>
            <a:r>
              <a:rPr lang="ru-RU" sz="1800" dirty="0" smtClean="0"/>
              <a:t> «Я </a:t>
            </a:r>
            <a:r>
              <a:rPr lang="ru-RU" sz="1800" dirty="0" err="1" smtClean="0"/>
              <a:t>бачу</a:t>
            </a:r>
            <a:r>
              <a:rPr lang="ru-RU" sz="1800" dirty="0" smtClean="0"/>
              <a:t>, вас </a:t>
            </a:r>
            <a:r>
              <a:rPr lang="ru-RU" sz="1800" dirty="0" err="1" smtClean="0"/>
              <a:t>це</a:t>
            </a:r>
            <a:r>
              <a:rPr lang="ru-RU" sz="1800" dirty="0" smtClean="0"/>
              <a:t> </a:t>
            </a:r>
            <a:r>
              <a:rPr lang="ru-RU" sz="1800" dirty="0" err="1" smtClean="0"/>
              <a:t>хвилює</a:t>
            </a:r>
            <a:r>
              <a:rPr lang="ru-RU" sz="1800" dirty="0" smtClean="0"/>
              <a:t>…». </a:t>
            </a:r>
          </a:p>
          <a:p>
            <a:pPr marL="541655" indent="-514350" algn="just">
              <a:buFontTx/>
              <a:buChar char="-"/>
            </a:pPr>
            <a:r>
              <a:rPr lang="ru-RU" sz="1800" b="1" i="1" dirty="0" err="1" smtClean="0"/>
              <a:t>Повідомлення</a:t>
            </a:r>
            <a:r>
              <a:rPr lang="ru-RU" sz="1800" b="1" i="1" dirty="0" smtClean="0"/>
              <a:t> про </a:t>
            </a:r>
            <a:r>
              <a:rPr lang="ru-RU" sz="1800" b="1" i="1" dirty="0" err="1" smtClean="0"/>
              <a:t>сприйняття</a:t>
            </a:r>
            <a:r>
              <a:rPr lang="ru-RU" sz="1800" b="1" i="1" dirty="0" smtClean="0"/>
              <a:t> себе </a:t>
            </a:r>
            <a:r>
              <a:rPr lang="ru-RU" sz="1800" dirty="0" smtClean="0"/>
              <a:t>– слухач </a:t>
            </a:r>
            <a:r>
              <a:rPr lang="ru-RU" sz="1800" dirty="0" err="1" smtClean="0"/>
              <a:t>повідомляє</a:t>
            </a:r>
            <a:r>
              <a:rPr lang="ru-RU" sz="1800" dirty="0" smtClean="0"/>
              <a:t> </a:t>
            </a:r>
            <a:r>
              <a:rPr lang="ru-RU" sz="1800" dirty="0" err="1" smtClean="0"/>
              <a:t>свого</a:t>
            </a:r>
            <a:r>
              <a:rPr lang="ru-RU" sz="1800" dirty="0" smtClean="0"/>
              <a:t> </a:t>
            </a:r>
            <a:r>
              <a:rPr lang="ru-RU" sz="1800" dirty="0" err="1" smtClean="0"/>
              <a:t>співрозмовника</a:t>
            </a:r>
            <a:r>
              <a:rPr lang="ru-RU" sz="1800" dirty="0" smtClean="0"/>
              <a:t> про те, як </a:t>
            </a:r>
            <a:r>
              <a:rPr lang="ru-RU" sz="1800" dirty="0" err="1" smtClean="0"/>
              <a:t>змінився</a:t>
            </a:r>
            <a:r>
              <a:rPr lang="ru-RU" sz="1800" dirty="0" smtClean="0"/>
              <a:t> </a:t>
            </a:r>
            <a:r>
              <a:rPr lang="ru-RU" sz="1800" dirty="0" err="1" smtClean="0"/>
              <a:t>його</a:t>
            </a:r>
            <a:r>
              <a:rPr lang="ru-RU" sz="1800" dirty="0" smtClean="0"/>
              <a:t> стан у </a:t>
            </a:r>
            <a:r>
              <a:rPr lang="ru-RU" sz="1800" dirty="0" err="1" smtClean="0"/>
              <a:t>результаті</a:t>
            </a:r>
            <a:r>
              <a:rPr lang="ru-RU" sz="1800" dirty="0" smtClean="0"/>
              <a:t> </a:t>
            </a:r>
            <a:r>
              <a:rPr lang="ru-RU" sz="1800" dirty="0" err="1" smtClean="0"/>
              <a:t>слухання</a:t>
            </a:r>
            <a:r>
              <a:rPr lang="ru-RU" sz="1800" dirty="0" smtClean="0"/>
              <a:t> «Мене </a:t>
            </a:r>
            <a:r>
              <a:rPr lang="ru-RU" sz="1800" dirty="0" err="1" smtClean="0"/>
              <a:t>зачепили</a:t>
            </a:r>
            <a:r>
              <a:rPr lang="ru-RU" sz="1800" dirty="0" smtClean="0"/>
              <a:t> </a:t>
            </a:r>
            <a:r>
              <a:rPr lang="ru-RU" sz="1800" dirty="0" err="1" smtClean="0"/>
              <a:t>ваші</a:t>
            </a:r>
            <a:r>
              <a:rPr lang="ru-RU" sz="1800" dirty="0" smtClean="0"/>
              <a:t> слова».</a:t>
            </a:r>
          </a:p>
          <a:p>
            <a:pPr marL="541655" indent="-514350" algn="just">
              <a:buFontTx/>
              <a:buChar char="-"/>
            </a:pPr>
            <a:r>
              <a:rPr lang="ru-RU" sz="1800" b="1" i="1" dirty="0" err="1" smtClean="0"/>
              <a:t>Зауваження</a:t>
            </a:r>
            <a:r>
              <a:rPr lang="ru-RU" sz="1800" b="1" i="1" dirty="0" smtClean="0"/>
              <a:t> про </a:t>
            </a:r>
            <a:r>
              <a:rPr lang="ru-RU" sz="1800" b="1" i="1" dirty="0" err="1" smtClean="0"/>
              <a:t>перебіг</a:t>
            </a:r>
            <a:r>
              <a:rPr lang="ru-RU" sz="1800" b="1" i="1" dirty="0" smtClean="0"/>
              <a:t> </a:t>
            </a:r>
            <a:r>
              <a:rPr lang="ru-RU" sz="1800" b="1" i="1" dirty="0" err="1" smtClean="0"/>
              <a:t>бесіди</a:t>
            </a:r>
            <a:r>
              <a:rPr lang="ru-RU" sz="1800" b="1" i="1" dirty="0" smtClean="0"/>
              <a:t> </a:t>
            </a:r>
            <a:r>
              <a:rPr lang="ru-RU" sz="1800" dirty="0" smtClean="0"/>
              <a:t>– слухач </a:t>
            </a:r>
            <a:r>
              <a:rPr lang="ru-RU" sz="1800" dirty="0" err="1" smtClean="0"/>
              <a:t>повідомляє</a:t>
            </a:r>
            <a:r>
              <a:rPr lang="ru-RU" sz="1800" dirty="0" smtClean="0"/>
              <a:t>, як </a:t>
            </a:r>
            <a:r>
              <a:rPr lang="ru-RU" sz="1800" dirty="0" err="1" smtClean="0"/>
              <a:t>можна</a:t>
            </a:r>
            <a:r>
              <a:rPr lang="ru-RU" sz="1800" dirty="0" smtClean="0"/>
              <a:t> </a:t>
            </a:r>
            <a:r>
              <a:rPr lang="ru-RU" sz="1800" dirty="0" err="1" smtClean="0"/>
              <a:t>осмислити</a:t>
            </a:r>
            <a:r>
              <a:rPr lang="ru-RU" sz="1800" dirty="0" smtClean="0"/>
              <a:t> </a:t>
            </a:r>
            <a:r>
              <a:rPr lang="ru-RU" sz="1800" dirty="0" err="1" smtClean="0"/>
              <a:t>розмову</a:t>
            </a:r>
            <a:r>
              <a:rPr lang="ru-RU" sz="1800" dirty="0" smtClean="0"/>
              <a:t> у </a:t>
            </a:r>
            <a:r>
              <a:rPr lang="ru-RU" sz="1800" dirty="0" err="1" smtClean="0"/>
              <a:t>цілому</a:t>
            </a:r>
            <a:r>
              <a:rPr lang="ru-RU" sz="1800" dirty="0" smtClean="0"/>
              <a:t>. «Очевидно, ми </a:t>
            </a:r>
            <a:r>
              <a:rPr lang="ru-RU" sz="1800" dirty="0" err="1" smtClean="0"/>
              <a:t>досягли</a:t>
            </a:r>
            <a:r>
              <a:rPr lang="ru-RU" sz="1800" dirty="0" smtClean="0"/>
              <a:t> </a:t>
            </a:r>
            <a:r>
              <a:rPr lang="ru-RU" sz="1800" dirty="0" err="1" smtClean="0"/>
              <a:t>загального</a:t>
            </a:r>
            <a:r>
              <a:rPr lang="ru-RU" sz="1800" dirty="0" smtClean="0"/>
              <a:t> </a:t>
            </a:r>
            <a:r>
              <a:rPr lang="ru-RU" sz="1800" dirty="0" err="1" smtClean="0"/>
              <a:t>розуміння</a:t>
            </a:r>
            <a:r>
              <a:rPr lang="ru-RU" sz="1800" dirty="0" smtClean="0"/>
              <a:t> </a:t>
            </a:r>
            <a:r>
              <a:rPr lang="ru-RU" sz="1800" dirty="0" err="1" smtClean="0"/>
              <a:t>проблеми</a:t>
            </a:r>
            <a:r>
              <a:rPr lang="ru-RU" sz="1800" dirty="0" smtClean="0"/>
              <a:t>».</a:t>
            </a:r>
          </a:p>
          <a:p>
            <a:pPr marL="541655" indent="-514350" algn="just">
              <a:buFontTx/>
              <a:buChar char="-"/>
            </a:pPr>
            <a:r>
              <a:rPr lang="ru-RU" sz="1800" b="1" i="1" dirty="0" err="1" smtClean="0"/>
              <a:t>Резюмування</a:t>
            </a:r>
            <a:r>
              <a:rPr lang="ru-RU" sz="1800" b="1" i="1" dirty="0" smtClean="0"/>
              <a:t> </a:t>
            </a:r>
            <a:r>
              <a:rPr lang="ru-RU" sz="1800" dirty="0" smtClean="0"/>
              <a:t>– </a:t>
            </a:r>
            <a:r>
              <a:rPr lang="ru-RU" sz="1800" dirty="0" err="1" smtClean="0"/>
              <a:t>проведення</a:t>
            </a:r>
            <a:r>
              <a:rPr lang="ru-RU" sz="1800" dirty="0" smtClean="0"/>
              <a:t> </a:t>
            </a:r>
            <a:r>
              <a:rPr lang="ru-RU" sz="1800" dirty="0" err="1" smtClean="0"/>
              <a:t>проміжних</a:t>
            </a:r>
            <a:r>
              <a:rPr lang="ru-RU" sz="1800" dirty="0" smtClean="0"/>
              <a:t> </a:t>
            </a:r>
            <a:r>
              <a:rPr lang="ru-RU" sz="1800" dirty="0" err="1" smtClean="0"/>
              <a:t>підсумків</a:t>
            </a:r>
            <a:r>
              <a:rPr lang="ru-RU" sz="1800" dirty="0" smtClean="0"/>
              <a:t> </a:t>
            </a:r>
            <a:r>
              <a:rPr lang="ru-RU" sz="1800" dirty="0" err="1" smtClean="0"/>
              <a:t>сказаного</a:t>
            </a:r>
            <a:r>
              <a:rPr lang="ru-RU" sz="1800" dirty="0" smtClean="0"/>
              <a:t> </a:t>
            </a:r>
            <a:r>
              <a:rPr lang="ru-RU" sz="1800" dirty="0" err="1" smtClean="0"/>
              <a:t>співрозмовником</a:t>
            </a:r>
            <a:r>
              <a:rPr lang="ru-RU" sz="1800" dirty="0" smtClean="0"/>
              <a:t> у </a:t>
            </a:r>
            <a:r>
              <a:rPr lang="ru-RU" sz="1800" dirty="0" err="1" smtClean="0"/>
              <a:t>його</a:t>
            </a:r>
            <a:r>
              <a:rPr lang="ru-RU" sz="1800" dirty="0" smtClean="0"/>
              <a:t> </a:t>
            </a:r>
            <a:r>
              <a:rPr lang="ru-RU" sz="1800" dirty="0" err="1" smtClean="0"/>
              <a:t>монолозі</a:t>
            </a:r>
            <a:r>
              <a:rPr lang="ru-RU" sz="1800" dirty="0" smtClean="0"/>
              <a:t>. «</a:t>
            </a:r>
            <a:r>
              <a:rPr lang="ru-RU" sz="1800" dirty="0" err="1" smtClean="0"/>
              <a:t>Отже</a:t>
            </a:r>
            <a:r>
              <a:rPr lang="ru-RU" sz="1800" dirty="0" smtClean="0"/>
              <a:t>, ми </a:t>
            </a:r>
            <a:r>
              <a:rPr lang="ru-RU" sz="1800" dirty="0" err="1" smtClean="0"/>
              <a:t>з</a:t>
            </a:r>
            <a:r>
              <a:rPr lang="ru-RU" sz="1800" dirty="0" smtClean="0"/>
              <a:t> вами обговорили </a:t>
            </a:r>
            <a:r>
              <a:rPr lang="ru-RU" sz="1800" dirty="0" err="1" smtClean="0"/>
              <a:t>таке</a:t>
            </a:r>
            <a:r>
              <a:rPr lang="ru-RU" sz="1800" dirty="0" smtClean="0"/>
              <a:t>: …»</a:t>
            </a:r>
            <a:endParaRPr lang="ru-RU" sz="1800" b="1" i="1"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2.Вербальні та невербальні засоби комунікації</a:t>
            </a:r>
            <a:endParaRPr lang="ru-RU" sz="2400" dirty="0" smtClean="0"/>
          </a:p>
        </p:txBody>
      </p:sp>
      <p:sp>
        <p:nvSpPr>
          <p:cNvPr id="3" name="Подзаголовок 2"/>
          <p:cNvSpPr>
            <a:spLocks noGrp="1"/>
          </p:cNvSpPr>
          <p:nvPr>
            <p:ph type="subTitle" idx="1"/>
          </p:nvPr>
        </p:nvSpPr>
        <p:spPr>
          <a:xfrm>
            <a:off x="1475656" y="908720"/>
            <a:ext cx="7406640" cy="5400600"/>
          </a:xfrm>
        </p:spPr>
        <p:txBody>
          <a:bodyPr>
            <a:normAutofit/>
          </a:bodyPr>
          <a:lstStyle/>
          <a:p>
            <a:pPr marL="541655" indent="-514350" algn="just"/>
            <a:r>
              <a:rPr lang="ru-RU" sz="1800" b="1" i="1" dirty="0" smtClean="0"/>
              <a:t>           </a:t>
            </a:r>
            <a:endParaRPr lang="ru-RU" sz="1800" dirty="0" smtClean="0"/>
          </a:p>
          <a:p>
            <a:pPr marL="541655" indent="-514350" algn="just"/>
            <a:r>
              <a:rPr lang="ru-RU" sz="1800" b="1" i="1" dirty="0" smtClean="0"/>
              <a:t>           </a:t>
            </a:r>
            <a:r>
              <a:rPr lang="ru-RU" sz="1800" b="1" i="1" dirty="0" err="1" smtClean="0"/>
              <a:t>Невербальне</a:t>
            </a:r>
            <a:r>
              <a:rPr lang="ru-RU" sz="1800" b="1" i="1" dirty="0" smtClean="0"/>
              <a:t> </a:t>
            </a:r>
            <a:r>
              <a:rPr lang="ru-RU" sz="1800" b="1" i="1" dirty="0" err="1" smtClean="0"/>
              <a:t>спілкування</a:t>
            </a:r>
            <a:r>
              <a:rPr lang="ru-RU" sz="1800" b="1" i="1" dirty="0" smtClean="0"/>
              <a:t> – </a:t>
            </a:r>
            <a:r>
              <a:rPr lang="ru-RU" sz="1800" dirty="0" err="1" smtClean="0"/>
              <a:t>такий</a:t>
            </a:r>
            <a:r>
              <a:rPr lang="ru-RU" sz="1800" dirty="0" smtClean="0"/>
              <a:t> </a:t>
            </a:r>
            <a:r>
              <a:rPr lang="ru-RU" sz="1800" dirty="0" err="1" smtClean="0"/>
              <a:t>засіб</a:t>
            </a:r>
            <a:r>
              <a:rPr lang="ru-RU" sz="1800" dirty="0" smtClean="0"/>
              <a:t> </a:t>
            </a:r>
            <a:r>
              <a:rPr lang="ru-RU" sz="1800" dirty="0" err="1" smtClean="0"/>
              <a:t>передачі</a:t>
            </a:r>
            <a:r>
              <a:rPr lang="ru-RU" sz="1800" dirty="0" smtClean="0"/>
              <a:t> </a:t>
            </a:r>
            <a:r>
              <a:rPr lang="ru-RU" sz="1800" dirty="0" err="1" smtClean="0"/>
              <a:t>інформації</a:t>
            </a:r>
            <a:r>
              <a:rPr lang="ru-RU" sz="1800" dirty="0" smtClean="0"/>
              <a:t> </a:t>
            </a:r>
            <a:r>
              <a:rPr lang="ru-RU" sz="1800" dirty="0" err="1" smtClean="0"/>
              <a:t>від</a:t>
            </a:r>
            <a:r>
              <a:rPr lang="ru-RU" sz="1800" dirty="0" smtClean="0"/>
              <a:t> </a:t>
            </a:r>
            <a:r>
              <a:rPr lang="ru-RU" sz="1800" dirty="0" err="1" smtClean="0"/>
              <a:t>людини</a:t>
            </a:r>
            <a:r>
              <a:rPr lang="ru-RU" sz="1800" dirty="0" smtClean="0"/>
              <a:t> до </a:t>
            </a:r>
            <a:r>
              <a:rPr lang="ru-RU" sz="1800" dirty="0" err="1" smtClean="0"/>
              <a:t>людини</a:t>
            </a:r>
            <a:r>
              <a:rPr lang="ru-RU" sz="1800" dirty="0" smtClean="0"/>
              <a:t>, як </a:t>
            </a:r>
            <a:r>
              <a:rPr lang="ru-RU" sz="1800" dirty="0" err="1" smtClean="0"/>
              <a:t>і</a:t>
            </a:r>
            <a:r>
              <a:rPr lang="ru-RU" sz="1800" dirty="0" smtClean="0"/>
              <a:t> </a:t>
            </a:r>
            <a:r>
              <a:rPr lang="ru-RU" sz="1800" dirty="0" err="1" smtClean="0"/>
              <a:t>вербальне</a:t>
            </a:r>
            <a:r>
              <a:rPr lang="ru-RU" sz="1800" dirty="0" smtClean="0"/>
              <a:t>, </a:t>
            </a:r>
            <a:r>
              <a:rPr lang="ru-RU" sz="1800" dirty="0" err="1" smtClean="0"/>
              <a:t>лише</a:t>
            </a:r>
            <a:r>
              <a:rPr lang="ru-RU" sz="1800" dirty="0" smtClean="0"/>
              <a:t> </a:t>
            </a:r>
            <a:r>
              <a:rPr lang="ru-RU" sz="1800" dirty="0" err="1" smtClean="0"/>
              <a:t>невербальна</a:t>
            </a:r>
            <a:r>
              <a:rPr lang="ru-RU" sz="1800" dirty="0" smtClean="0"/>
              <a:t> </a:t>
            </a:r>
            <a:r>
              <a:rPr lang="ru-RU" sz="1800" dirty="0" err="1" smtClean="0"/>
              <a:t>комунікація</a:t>
            </a:r>
            <a:r>
              <a:rPr lang="ru-RU" sz="1800" dirty="0" smtClean="0"/>
              <a:t> </a:t>
            </a:r>
            <a:r>
              <a:rPr lang="ru-RU" sz="1800" dirty="0" err="1" smtClean="0"/>
              <a:t>користується</a:t>
            </a:r>
            <a:r>
              <a:rPr lang="ru-RU" sz="1800" dirty="0" smtClean="0"/>
              <a:t> </a:t>
            </a:r>
            <a:r>
              <a:rPr lang="ru-RU" sz="1800" dirty="0" err="1" smtClean="0"/>
              <a:t>іншими</a:t>
            </a:r>
            <a:r>
              <a:rPr lang="ru-RU" sz="1800" dirty="0" smtClean="0"/>
              <a:t> </a:t>
            </a:r>
            <a:r>
              <a:rPr lang="ru-RU" sz="1800" dirty="0" err="1" smtClean="0"/>
              <a:t>засобами</a:t>
            </a:r>
            <a:r>
              <a:rPr lang="ru-RU" sz="1800" dirty="0" smtClean="0"/>
              <a:t>. </a:t>
            </a:r>
            <a:r>
              <a:rPr lang="ru-RU" sz="1800" dirty="0" err="1" smtClean="0"/>
              <a:t>Невербальні</a:t>
            </a:r>
            <a:r>
              <a:rPr lang="ru-RU" sz="1800" dirty="0" smtClean="0"/>
              <a:t> </a:t>
            </a:r>
            <a:r>
              <a:rPr lang="ru-RU" sz="1800" dirty="0" err="1" smtClean="0"/>
              <a:t>засоби</a:t>
            </a:r>
            <a:r>
              <a:rPr lang="ru-RU" sz="1800" dirty="0" smtClean="0"/>
              <a:t> </a:t>
            </a:r>
            <a:r>
              <a:rPr lang="ru-RU" sz="1800" dirty="0" err="1" smtClean="0"/>
              <a:t>спілкування</a:t>
            </a:r>
            <a:r>
              <a:rPr lang="ru-RU" sz="1800" dirty="0" smtClean="0"/>
              <a:t> </a:t>
            </a:r>
            <a:r>
              <a:rPr lang="ru-RU" sz="1800" dirty="0" err="1" smtClean="0"/>
              <a:t>супроводжують</a:t>
            </a:r>
            <a:r>
              <a:rPr lang="ru-RU" sz="1800" dirty="0" smtClean="0"/>
              <a:t>, </a:t>
            </a:r>
            <a:r>
              <a:rPr lang="ru-RU" sz="1800" dirty="0" err="1" smtClean="0"/>
              <a:t>доповнюють</a:t>
            </a:r>
            <a:r>
              <a:rPr lang="ru-RU" sz="1800" dirty="0" smtClean="0"/>
              <a:t> </a:t>
            </a:r>
            <a:r>
              <a:rPr lang="ru-RU" sz="1800" dirty="0" err="1" smtClean="0"/>
              <a:t>мову</a:t>
            </a:r>
            <a:r>
              <a:rPr lang="ru-RU" sz="1800" dirty="0" smtClean="0"/>
              <a:t>, а в </a:t>
            </a:r>
            <a:r>
              <a:rPr lang="ru-RU" sz="1800" dirty="0" err="1" smtClean="0"/>
              <a:t>деяких</a:t>
            </a:r>
            <a:r>
              <a:rPr lang="ru-RU" sz="1800" dirty="0" smtClean="0"/>
              <a:t> </a:t>
            </a:r>
            <a:r>
              <a:rPr lang="ru-RU" sz="1800" dirty="0" err="1" smtClean="0"/>
              <a:t>випадках</a:t>
            </a:r>
            <a:r>
              <a:rPr lang="ru-RU" sz="1800" dirty="0" smtClean="0"/>
              <a:t> </a:t>
            </a:r>
            <a:r>
              <a:rPr lang="ru-RU" sz="1800" dirty="0" err="1" smtClean="0"/>
              <a:t>і</a:t>
            </a:r>
            <a:r>
              <a:rPr lang="ru-RU" sz="1800" dirty="0" smtClean="0"/>
              <a:t> </a:t>
            </a:r>
            <a:r>
              <a:rPr lang="ru-RU" sz="1800" dirty="0" err="1" smtClean="0"/>
              <a:t>замінюють</a:t>
            </a:r>
            <a:r>
              <a:rPr lang="ru-RU" sz="1800" dirty="0" smtClean="0"/>
              <a:t> </a:t>
            </a:r>
            <a:r>
              <a:rPr lang="ru-RU" sz="1800" dirty="0" err="1" smtClean="0"/>
              <a:t>її</a:t>
            </a:r>
            <a:r>
              <a:rPr lang="ru-RU" sz="1800" dirty="0" smtClean="0"/>
              <a:t> (у таких </a:t>
            </a:r>
            <a:r>
              <a:rPr lang="ru-RU" sz="1800" dirty="0" err="1" smtClean="0"/>
              <a:t>випадках</a:t>
            </a:r>
            <a:r>
              <a:rPr lang="ru-RU" sz="1800" dirty="0" smtClean="0"/>
              <a:t> </a:t>
            </a:r>
            <a:r>
              <a:rPr lang="ru-RU" sz="1800" dirty="0" err="1" smtClean="0"/>
              <a:t>кажуть</a:t>
            </a:r>
            <a:r>
              <a:rPr lang="ru-RU" sz="1800" dirty="0" smtClean="0"/>
              <a:t> – «</a:t>
            </a:r>
            <a:r>
              <a:rPr lang="ru-RU" sz="1800" dirty="0" err="1" smtClean="0"/>
              <a:t>зрозуміло</a:t>
            </a:r>
            <a:r>
              <a:rPr lang="ru-RU" sz="1800" dirty="0" smtClean="0"/>
              <a:t> без </a:t>
            </a:r>
            <a:r>
              <a:rPr lang="ru-RU" sz="1800" dirty="0" err="1" smtClean="0"/>
              <a:t>слів</a:t>
            </a:r>
            <a:r>
              <a:rPr lang="ru-RU" sz="1800" dirty="0" smtClean="0"/>
              <a:t>»).</a:t>
            </a:r>
          </a:p>
          <a:p>
            <a:pPr marL="541655" indent="-514350" algn="just"/>
            <a:endParaRPr lang="ru-RU" sz="1800" b="1" i="1" dirty="0" smtClean="0"/>
          </a:p>
          <a:p>
            <a:pPr marL="541655" indent="-514350" algn="just"/>
            <a:r>
              <a:rPr lang="ru-RU" sz="1800" b="1" i="1" dirty="0" smtClean="0"/>
              <a:t>           </a:t>
            </a:r>
            <a:r>
              <a:rPr lang="ru-RU" sz="1800" b="1" i="1" dirty="0" err="1" smtClean="0"/>
              <a:t>Невербальні</a:t>
            </a:r>
            <a:r>
              <a:rPr lang="ru-RU" sz="1800" b="1" i="1" dirty="0" smtClean="0"/>
              <a:t> </a:t>
            </a:r>
            <a:r>
              <a:rPr lang="ru-RU" sz="1800" b="1" i="1" dirty="0" err="1" smtClean="0"/>
              <a:t>сигнали</a:t>
            </a:r>
            <a:r>
              <a:rPr lang="ru-RU" sz="1800" b="1" i="1" dirty="0" smtClean="0"/>
              <a:t> </a:t>
            </a:r>
            <a:r>
              <a:rPr lang="ru-RU" sz="1800" b="1" i="1" dirty="0" err="1" smtClean="0"/>
              <a:t>виконують</a:t>
            </a:r>
            <a:r>
              <a:rPr lang="ru-RU" sz="1800" b="1" i="1" dirty="0" smtClean="0"/>
              <a:t> </a:t>
            </a:r>
            <a:r>
              <a:rPr lang="ru-RU" sz="1800" b="1" i="1" dirty="0" err="1" smtClean="0"/>
              <a:t>такі</a:t>
            </a:r>
            <a:r>
              <a:rPr lang="ru-RU" sz="1800" b="1" i="1" dirty="0" smtClean="0"/>
              <a:t> </a:t>
            </a:r>
            <a:r>
              <a:rPr lang="ru-RU" sz="1800" b="1" i="1" dirty="0" err="1" smtClean="0"/>
              <a:t>функції</a:t>
            </a:r>
            <a:r>
              <a:rPr lang="ru-RU" sz="1800" dirty="0" smtClean="0"/>
              <a:t>: </a:t>
            </a:r>
          </a:p>
          <a:p>
            <a:pPr marL="541655" indent="-514350" algn="just"/>
            <a:r>
              <a:rPr lang="ru-RU" sz="1800" dirty="0" smtClean="0"/>
              <a:t>          - </a:t>
            </a:r>
            <a:r>
              <a:rPr lang="ru-RU" sz="1800" dirty="0" err="1" smtClean="0"/>
              <a:t>передають</a:t>
            </a:r>
            <a:r>
              <a:rPr lang="ru-RU" sz="1800" dirty="0" smtClean="0"/>
              <a:t> </a:t>
            </a:r>
            <a:r>
              <a:rPr lang="ru-RU" sz="1800" dirty="0" err="1" smtClean="0"/>
              <a:t>інформацію</a:t>
            </a:r>
            <a:r>
              <a:rPr lang="ru-RU" sz="1800" dirty="0" smtClean="0"/>
              <a:t> </a:t>
            </a:r>
            <a:r>
              <a:rPr lang="ru-RU" sz="1800" dirty="0" err="1" smtClean="0"/>
              <a:t>співрозмовнику</a:t>
            </a:r>
            <a:r>
              <a:rPr lang="ru-RU" sz="1800" dirty="0" smtClean="0"/>
              <a:t>; </a:t>
            </a:r>
          </a:p>
          <a:p>
            <a:pPr marL="541655" indent="-514350" algn="just"/>
            <a:r>
              <a:rPr lang="ru-RU" sz="1800" dirty="0" smtClean="0"/>
              <a:t>          - </a:t>
            </a:r>
            <a:r>
              <a:rPr lang="ru-RU" sz="1800" dirty="0" err="1" smtClean="0"/>
              <a:t>впливають</a:t>
            </a:r>
            <a:r>
              <a:rPr lang="ru-RU" sz="1800" dirty="0" smtClean="0"/>
              <a:t> на </a:t>
            </a:r>
            <a:r>
              <a:rPr lang="ru-RU" sz="1800" dirty="0" err="1" smtClean="0"/>
              <a:t>співрозмовника</a:t>
            </a:r>
            <a:r>
              <a:rPr lang="ru-RU" sz="1800" dirty="0" smtClean="0"/>
              <a:t>; </a:t>
            </a:r>
          </a:p>
          <a:p>
            <a:pPr marL="541655" indent="-514350" algn="just"/>
            <a:r>
              <a:rPr lang="ru-RU" sz="1800" dirty="0" smtClean="0"/>
              <a:t>          - </a:t>
            </a:r>
            <a:r>
              <a:rPr lang="ru-RU" sz="1800" dirty="0" err="1" smtClean="0"/>
              <a:t>впливають</a:t>
            </a:r>
            <a:r>
              <a:rPr lang="ru-RU" sz="1800" dirty="0" smtClean="0"/>
              <a:t> на того, </a:t>
            </a:r>
            <a:r>
              <a:rPr lang="ru-RU" sz="1800" dirty="0" err="1" smtClean="0"/>
              <a:t>хто</a:t>
            </a:r>
            <a:r>
              <a:rPr lang="ru-RU" sz="1800" dirty="0" smtClean="0"/>
              <a:t> говорить (</a:t>
            </a:r>
            <a:r>
              <a:rPr lang="ru-RU" sz="1800" dirty="0" err="1" smtClean="0"/>
              <a:t>самовплив</a:t>
            </a:r>
            <a:r>
              <a:rPr lang="ru-RU" sz="1800" dirty="0" smtClean="0"/>
              <a:t>). </a:t>
            </a:r>
          </a:p>
          <a:p>
            <a:pPr marL="541655" indent="-514350" algn="just"/>
            <a:r>
              <a:rPr lang="ru-RU" sz="1800" dirty="0" smtClean="0"/>
              <a:t>           У </a:t>
            </a:r>
            <a:r>
              <a:rPr lang="ru-RU" sz="1800" dirty="0" err="1" smtClean="0"/>
              <a:t>всіх</a:t>
            </a:r>
            <a:r>
              <a:rPr lang="ru-RU" sz="1800" dirty="0" smtClean="0"/>
              <a:t> </a:t>
            </a:r>
            <a:r>
              <a:rPr lang="ru-RU" sz="1800" dirty="0" err="1" smtClean="0"/>
              <a:t>цих</a:t>
            </a:r>
            <a:r>
              <a:rPr lang="ru-RU" sz="1800" dirty="0" smtClean="0"/>
              <a:t> </a:t>
            </a:r>
            <a:r>
              <a:rPr lang="ru-RU" sz="1800" dirty="0" err="1" smtClean="0"/>
              <a:t>трьох</a:t>
            </a:r>
            <a:r>
              <a:rPr lang="ru-RU" sz="1800" dirty="0" smtClean="0"/>
              <a:t> </a:t>
            </a:r>
            <a:r>
              <a:rPr lang="ru-RU" sz="1800" dirty="0" err="1" smtClean="0"/>
              <a:t>функціях</a:t>
            </a:r>
            <a:r>
              <a:rPr lang="ru-RU" sz="1800" dirty="0" smtClean="0"/>
              <a:t> </a:t>
            </a:r>
            <a:r>
              <a:rPr lang="ru-RU" sz="1800" dirty="0" err="1" smtClean="0"/>
              <a:t>невербальні</a:t>
            </a:r>
            <a:r>
              <a:rPr lang="ru-RU" sz="1800" dirty="0" smtClean="0"/>
              <a:t> </a:t>
            </a:r>
            <a:r>
              <a:rPr lang="ru-RU" sz="1800" dirty="0" err="1" smtClean="0"/>
              <a:t>сигнали</a:t>
            </a:r>
            <a:r>
              <a:rPr lang="ru-RU" sz="1800" dirty="0" smtClean="0"/>
              <a:t> </a:t>
            </a:r>
            <a:r>
              <a:rPr lang="ru-RU" sz="1800" dirty="0" err="1" smtClean="0"/>
              <a:t>можуть</a:t>
            </a:r>
            <a:r>
              <a:rPr lang="ru-RU" sz="1800" dirty="0" smtClean="0"/>
              <a:t> </a:t>
            </a:r>
            <a:r>
              <a:rPr lang="ru-RU" sz="1800" dirty="0" err="1" smtClean="0"/>
              <a:t>використовуватися</a:t>
            </a:r>
            <a:r>
              <a:rPr lang="ru-RU" sz="1800" dirty="0" smtClean="0"/>
              <a:t> </a:t>
            </a:r>
            <a:r>
              <a:rPr lang="ru-RU" sz="1800" dirty="0" err="1" smtClean="0"/>
              <a:t>свідомо</a:t>
            </a:r>
            <a:r>
              <a:rPr lang="ru-RU" sz="1800" dirty="0" smtClean="0"/>
              <a:t> </a:t>
            </a:r>
            <a:r>
              <a:rPr lang="ru-RU" sz="1800" dirty="0" err="1" smtClean="0"/>
              <a:t>або</a:t>
            </a:r>
            <a:r>
              <a:rPr lang="ru-RU" sz="1800" dirty="0" smtClean="0"/>
              <a:t> </a:t>
            </a:r>
            <a:r>
              <a:rPr lang="ru-RU" sz="1800" dirty="0" err="1" smtClean="0"/>
              <a:t>несвідомо</a:t>
            </a:r>
            <a:r>
              <a:rPr lang="ru-RU" sz="1800" dirty="0" smtClean="0"/>
              <a:t>.</a:t>
            </a:r>
            <a:endParaRPr lang="ru-RU" sz="1800" b="1" i="1"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2.Вербальні та невербальні засоби комунікації</a:t>
            </a:r>
            <a:endParaRPr lang="ru-RU" sz="2400" dirty="0" smtClean="0"/>
          </a:p>
        </p:txBody>
      </p:sp>
      <p:sp>
        <p:nvSpPr>
          <p:cNvPr id="3" name="Подзаголовок 2"/>
          <p:cNvSpPr>
            <a:spLocks noGrp="1"/>
          </p:cNvSpPr>
          <p:nvPr>
            <p:ph type="subTitle" idx="1"/>
          </p:nvPr>
        </p:nvSpPr>
        <p:spPr>
          <a:xfrm>
            <a:off x="1475656" y="908720"/>
            <a:ext cx="7406640" cy="5400600"/>
          </a:xfrm>
        </p:spPr>
        <p:txBody>
          <a:bodyPr>
            <a:normAutofit lnSpcReduction="10000"/>
          </a:bodyPr>
          <a:lstStyle/>
          <a:p>
            <a:pPr marL="541655" indent="-514350" algn="just"/>
            <a:r>
              <a:rPr lang="ru-RU" sz="1800" b="1" i="1" dirty="0" smtClean="0"/>
              <a:t>           </a:t>
            </a:r>
            <a:r>
              <a:rPr lang="ru-RU" sz="1800" b="1" i="1" dirty="0" err="1" smtClean="0"/>
              <a:t>Конгруентність</a:t>
            </a:r>
            <a:r>
              <a:rPr lang="ru-RU" sz="1800" dirty="0" smtClean="0"/>
              <a:t> – </a:t>
            </a:r>
            <a:r>
              <a:rPr lang="ru-RU" sz="1800" dirty="0" err="1" smtClean="0"/>
              <a:t>відповідність</a:t>
            </a:r>
            <a:r>
              <a:rPr lang="ru-RU" sz="1800" dirty="0" smtClean="0"/>
              <a:t> </a:t>
            </a:r>
            <a:r>
              <a:rPr lang="ru-RU" sz="1800" dirty="0" err="1" smtClean="0"/>
              <a:t>сенсу</a:t>
            </a:r>
            <a:r>
              <a:rPr lang="ru-RU" sz="1800" dirty="0" smtClean="0"/>
              <a:t> </a:t>
            </a:r>
            <a:r>
              <a:rPr lang="ru-RU" sz="1800" dirty="0" err="1" smtClean="0"/>
              <a:t>вербальних</a:t>
            </a:r>
            <a:r>
              <a:rPr lang="ru-RU" sz="1800" dirty="0" smtClean="0"/>
              <a:t> </a:t>
            </a:r>
            <a:r>
              <a:rPr lang="ru-RU" sz="1800" dirty="0" err="1" smtClean="0"/>
              <a:t>і</a:t>
            </a:r>
            <a:r>
              <a:rPr lang="ru-RU" sz="1800" dirty="0" smtClean="0"/>
              <a:t> </a:t>
            </a:r>
            <a:r>
              <a:rPr lang="ru-RU" sz="1800" dirty="0" err="1" smtClean="0"/>
              <a:t>невербальних</a:t>
            </a:r>
            <a:r>
              <a:rPr lang="ru-RU" sz="1800" dirty="0" smtClean="0"/>
              <a:t> </a:t>
            </a:r>
            <a:r>
              <a:rPr lang="ru-RU" sz="1800" dirty="0" err="1" smtClean="0"/>
              <a:t>сигналів</a:t>
            </a:r>
            <a:r>
              <a:rPr lang="ru-RU" sz="1800" dirty="0" smtClean="0"/>
              <a:t>, </a:t>
            </a:r>
            <a:r>
              <a:rPr lang="ru-RU" sz="1800" dirty="0" err="1" smtClean="0"/>
              <a:t>що</a:t>
            </a:r>
            <a:r>
              <a:rPr lang="ru-RU" sz="1800" dirty="0" smtClean="0"/>
              <a:t> </a:t>
            </a:r>
            <a:r>
              <a:rPr lang="ru-RU" sz="1800" dirty="0" err="1" smtClean="0"/>
              <a:t>їх</a:t>
            </a:r>
            <a:r>
              <a:rPr lang="ru-RU" sz="1800" dirty="0" smtClean="0"/>
              <a:t> </a:t>
            </a:r>
            <a:r>
              <a:rPr lang="ru-RU" sz="1800" dirty="0" err="1" smtClean="0"/>
              <a:t>супроводжують</a:t>
            </a:r>
            <a:r>
              <a:rPr lang="ru-RU" sz="1800" dirty="0" smtClean="0"/>
              <a:t>, </a:t>
            </a:r>
            <a:r>
              <a:rPr lang="ru-RU" sz="1800" dirty="0" err="1" smtClean="0"/>
              <a:t>неконгруентність</a:t>
            </a:r>
            <a:r>
              <a:rPr lang="ru-RU" sz="1800" dirty="0" smtClean="0"/>
              <a:t> – </a:t>
            </a:r>
            <a:r>
              <a:rPr lang="ru-RU" sz="1800" dirty="0" err="1" smtClean="0"/>
              <a:t>протиріччя</a:t>
            </a:r>
            <a:r>
              <a:rPr lang="ru-RU" sz="1800" dirty="0" smtClean="0"/>
              <a:t> </a:t>
            </a:r>
            <a:r>
              <a:rPr lang="ru-RU" sz="1800" dirty="0" err="1" smtClean="0"/>
              <a:t>між</a:t>
            </a:r>
            <a:r>
              <a:rPr lang="ru-RU" sz="1800" dirty="0" smtClean="0"/>
              <a:t> ними. </a:t>
            </a:r>
            <a:r>
              <a:rPr lang="ru-RU" sz="1800" dirty="0" err="1" smtClean="0"/>
              <a:t>Встановлено</a:t>
            </a:r>
            <a:r>
              <a:rPr lang="ru-RU" sz="1800" dirty="0" smtClean="0"/>
              <a:t>, </a:t>
            </a:r>
            <a:r>
              <a:rPr lang="ru-RU" sz="1800" dirty="0" err="1" smtClean="0"/>
              <a:t>що</a:t>
            </a:r>
            <a:r>
              <a:rPr lang="ru-RU" sz="1800" dirty="0" smtClean="0"/>
              <a:t> за умов </a:t>
            </a:r>
            <a:r>
              <a:rPr lang="ru-RU" sz="1800" dirty="0" err="1" smtClean="0"/>
              <a:t>неконгруентності</a:t>
            </a:r>
            <a:r>
              <a:rPr lang="ru-RU" sz="1800" dirty="0" smtClean="0"/>
              <a:t>, </a:t>
            </a:r>
            <a:r>
              <a:rPr lang="ru-RU" sz="1800" dirty="0" err="1" smtClean="0"/>
              <a:t>якщо</a:t>
            </a:r>
            <a:r>
              <a:rPr lang="ru-RU" sz="1800" dirty="0" smtClean="0"/>
              <a:t> </a:t>
            </a:r>
            <a:r>
              <a:rPr lang="ru-RU" sz="1800" dirty="0" err="1" smtClean="0"/>
              <a:t>сенс</a:t>
            </a:r>
            <a:r>
              <a:rPr lang="ru-RU" sz="1800" dirty="0" smtClean="0"/>
              <a:t> невербального сигналу </a:t>
            </a:r>
            <a:r>
              <a:rPr lang="ru-RU" sz="1800" dirty="0" err="1" smtClean="0"/>
              <a:t>суперечить</a:t>
            </a:r>
            <a:r>
              <a:rPr lang="ru-RU" sz="1800" dirty="0" smtClean="0"/>
              <a:t> </a:t>
            </a:r>
            <a:r>
              <a:rPr lang="ru-RU" sz="1800" dirty="0" err="1" smtClean="0"/>
              <a:t>сенсу</a:t>
            </a:r>
            <a:r>
              <a:rPr lang="ru-RU" sz="1800" dirty="0" smtClean="0"/>
              <a:t> вербального сигналу, люди </a:t>
            </a:r>
            <a:r>
              <a:rPr lang="ru-RU" sz="1800" dirty="0" err="1" smtClean="0"/>
              <a:t>схильні</a:t>
            </a:r>
            <a:r>
              <a:rPr lang="ru-RU" sz="1800" dirty="0" smtClean="0"/>
              <a:t> </a:t>
            </a:r>
            <a:r>
              <a:rPr lang="ru-RU" sz="1800" dirty="0" err="1" smtClean="0"/>
              <a:t>вірити</a:t>
            </a:r>
            <a:r>
              <a:rPr lang="ru-RU" sz="1800" dirty="0" smtClean="0"/>
              <a:t> </a:t>
            </a:r>
            <a:r>
              <a:rPr lang="ru-RU" sz="1800" dirty="0" err="1" smtClean="0"/>
              <a:t>невербальній</a:t>
            </a:r>
            <a:r>
              <a:rPr lang="ru-RU" sz="1800" dirty="0" smtClean="0"/>
              <a:t> </a:t>
            </a:r>
            <a:r>
              <a:rPr lang="ru-RU" sz="1800" dirty="0" err="1" smtClean="0"/>
              <a:t>інформації</a:t>
            </a:r>
            <a:r>
              <a:rPr lang="ru-RU" sz="1800" dirty="0" smtClean="0"/>
              <a:t>. </a:t>
            </a:r>
            <a:r>
              <a:rPr lang="ru-RU" sz="1800" b="1" i="1" dirty="0" smtClean="0"/>
              <a:t>           </a:t>
            </a:r>
          </a:p>
          <a:p>
            <a:pPr marL="541655" indent="-514350" algn="just"/>
            <a:r>
              <a:rPr lang="ru-RU" sz="1800" dirty="0" smtClean="0"/>
              <a:t>           </a:t>
            </a:r>
            <a:r>
              <a:rPr lang="ru-RU" sz="1800" dirty="0" err="1" smtClean="0"/>
              <a:t>Найбільш</a:t>
            </a:r>
            <a:r>
              <a:rPr lang="ru-RU" sz="1800" dirty="0" smtClean="0"/>
              <a:t> </a:t>
            </a:r>
            <a:r>
              <a:rPr lang="ru-RU" sz="1800" dirty="0" err="1" smtClean="0"/>
              <a:t>значні</a:t>
            </a:r>
            <a:r>
              <a:rPr lang="ru-RU" sz="1800" dirty="0" smtClean="0"/>
              <a:t> </a:t>
            </a:r>
            <a:r>
              <a:rPr lang="ru-RU" sz="1800" dirty="0" err="1" smtClean="0"/>
              <a:t>невербальні</a:t>
            </a:r>
            <a:r>
              <a:rPr lang="ru-RU" sz="1800" dirty="0" smtClean="0"/>
              <a:t> </a:t>
            </a:r>
            <a:r>
              <a:rPr lang="ru-RU" sz="1800" dirty="0" err="1" smtClean="0"/>
              <a:t>засоби</a:t>
            </a:r>
            <a:r>
              <a:rPr lang="ru-RU" sz="1800" dirty="0" smtClean="0"/>
              <a:t> – </a:t>
            </a:r>
            <a:r>
              <a:rPr lang="ru-RU" sz="1800" b="1" i="1" dirty="0" err="1" smtClean="0"/>
              <a:t>кінесичні</a:t>
            </a:r>
            <a:r>
              <a:rPr lang="ru-RU" sz="1800" b="1" i="1" dirty="0" smtClean="0"/>
              <a:t> </a:t>
            </a:r>
            <a:r>
              <a:rPr lang="ru-RU" sz="1800" b="1" i="1" dirty="0" err="1" smtClean="0"/>
              <a:t>засоби</a:t>
            </a:r>
            <a:r>
              <a:rPr lang="ru-RU" sz="1800" dirty="0" smtClean="0"/>
              <a:t>. </a:t>
            </a:r>
          </a:p>
          <a:p>
            <a:pPr marL="541655" indent="-514350" algn="just"/>
            <a:r>
              <a:rPr lang="ru-RU" sz="1800" dirty="0" smtClean="0"/>
              <a:t>            </a:t>
            </a:r>
            <a:r>
              <a:rPr lang="ru-RU" sz="1800" dirty="0" err="1" smtClean="0"/>
              <a:t>Це</a:t>
            </a:r>
            <a:r>
              <a:rPr lang="ru-RU" sz="1800" dirty="0" smtClean="0"/>
              <a:t> – </a:t>
            </a:r>
            <a:r>
              <a:rPr lang="ru-RU" sz="1800" dirty="0" err="1" smtClean="0"/>
              <a:t>візуально</a:t>
            </a:r>
            <a:r>
              <a:rPr lang="ru-RU" sz="1800" dirty="0" smtClean="0"/>
              <a:t> </a:t>
            </a:r>
            <a:r>
              <a:rPr lang="ru-RU" sz="1800" dirty="0" err="1" smtClean="0"/>
              <a:t>сприйняті</a:t>
            </a:r>
            <a:r>
              <a:rPr lang="ru-RU" sz="1800" dirty="0" smtClean="0"/>
              <a:t> </a:t>
            </a:r>
            <a:r>
              <a:rPr lang="ru-RU" sz="1800" dirty="0" err="1" smtClean="0"/>
              <a:t>рухи</a:t>
            </a:r>
            <a:r>
              <a:rPr lang="ru-RU" sz="1800" dirty="0" smtClean="0"/>
              <a:t> </a:t>
            </a:r>
            <a:r>
              <a:rPr lang="ru-RU" sz="1800" dirty="0" err="1" smtClean="0"/>
              <a:t>іншої</a:t>
            </a:r>
            <a:r>
              <a:rPr lang="ru-RU" sz="1800" dirty="0" smtClean="0"/>
              <a:t> </a:t>
            </a:r>
            <a:r>
              <a:rPr lang="ru-RU" sz="1800" dirty="0" err="1" smtClean="0"/>
              <a:t>людини</a:t>
            </a:r>
            <a:r>
              <a:rPr lang="ru-RU" sz="1800" dirty="0" smtClean="0"/>
              <a:t>, </a:t>
            </a:r>
            <a:r>
              <a:rPr lang="ru-RU" sz="1800" dirty="0" err="1" smtClean="0"/>
              <a:t>що</a:t>
            </a:r>
            <a:r>
              <a:rPr lang="ru-RU" sz="1800" dirty="0" smtClean="0"/>
              <a:t> </a:t>
            </a:r>
            <a:r>
              <a:rPr lang="ru-RU" sz="1800" dirty="0" err="1" smtClean="0"/>
              <a:t>виконують</a:t>
            </a:r>
            <a:r>
              <a:rPr lang="ru-RU" sz="1800" dirty="0" smtClean="0"/>
              <a:t> </a:t>
            </a:r>
            <a:r>
              <a:rPr lang="ru-RU" sz="1800" dirty="0" err="1" smtClean="0"/>
              <a:t>виразнорегулятивну</a:t>
            </a:r>
            <a:r>
              <a:rPr lang="ru-RU" sz="1800" dirty="0" smtClean="0"/>
              <a:t> </a:t>
            </a:r>
            <a:r>
              <a:rPr lang="ru-RU" sz="1800" dirty="0" err="1" smtClean="0"/>
              <a:t>функцію</a:t>
            </a:r>
            <a:r>
              <a:rPr lang="ru-RU" sz="1800" dirty="0" smtClean="0"/>
              <a:t> у </a:t>
            </a:r>
            <a:r>
              <a:rPr lang="ru-RU" sz="1800" dirty="0" err="1" smtClean="0"/>
              <a:t>спілкуванні</a:t>
            </a:r>
            <a:r>
              <a:rPr lang="ru-RU" sz="1800" dirty="0" smtClean="0"/>
              <a:t>. </a:t>
            </a:r>
          </a:p>
          <a:p>
            <a:pPr marL="541655" indent="-514350" algn="just"/>
            <a:r>
              <a:rPr lang="ru-RU" sz="1800" dirty="0" smtClean="0"/>
              <a:t>           До </a:t>
            </a:r>
            <a:r>
              <a:rPr lang="ru-RU" sz="1800" dirty="0" err="1" smtClean="0"/>
              <a:t>кінесики</a:t>
            </a:r>
            <a:r>
              <a:rPr lang="ru-RU" sz="1800" dirty="0" smtClean="0"/>
              <a:t> </a:t>
            </a:r>
            <a:r>
              <a:rPr lang="ru-RU" sz="1800" dirty="0" err="1" smtClean="0"/>
              <a:t>відносяться</a:t>
            </a:r>
            <a:r>
              <a:rPr lang="ru-RU" sz="1800" dirty="0" smtClean="0"/>
              <a:t> </a:t>
            </a:r>
            <a:r>
              <a:rPr lang="ru-RU" sz="1800" dirty="0" err="1" smtClean="0"/>
              <a:t>виразні</a:t>
            </a:r>
            <a:r>
              <a:rPr lang="ru-RU" sz="1800" dirty="0" smtClean="0"/>
              <a:t> </a:t>
            </a:r>
            <a:r>
              <a:rPr lang="ru-RU" sz="1800" dirty="0" err="1" smtClean="0"/>
              <a:t>рухи</a:t>
            </a:r>
            <a:r>
              <a:rPr lang="ru-RU" sz="1800" dirty="0" smtClean="0"/>
              <a:t>, </a:t>
            </a:r>
            <a:r>
              <a:rPr lang="ru-RU" sz="1800" dirty="0" err="1" smtClean="0"/>
              <a:t>що</a:t>
            </a:r>
            <a:r>
              <a:rPr lang="ru-RU" sz="1800" dirty="0" smtClean="0"/>
              <a:t> </a:t>
            </a:r>
            <a:r>
              <a:rPr lang="ru-RU" sz="1800" dirty="0" err="1" smtClean="0"/>
              <a:t>виявляються</a:t>
            </a:r>
            <a:r>
              <a:rPr lang="ru-RU" sz="1800" dirty="0" smtClean="0"/>
              <a:t> в </a:t>
            </a:r>
            <a:r>
              <a:rPr lang="ru-RU" sz="1800" dirty="0" err="1" smtClean="0"/>
              <a:t>міміці</a:t>
            </a:r>
            <a:r>
              <a:rPr lang="ru-RU" sz="1800" dirty="0" smtClean="0"/>
              <a:t>, </a:t>
            </a:r>
            <a:r>
              <a:rPr lang="ru-RU" sz="1800" dirty="0" err="1" smtClean="0"/>
              <a:t>позі</a:t>
            </a:r>
            <a:r>
              <a:rPr lang="ru-RU" sz="1800" dirty="0" smtClean="0"/>
              <a:t>, </a:t>
            </a:r>
            <a:r>
              <a:rPr lang="ru-RU" sz="1800" dirty="0" err="1" smtClean="0"/>
              <a:t>погляді</a:t>
            </a:r>
            <a:r>
              <a:rPr lang="ru-RU" sz="1800" dirty="0" smtClean="0"/>
              <a:t>, </a:t>
            </a:r>
            <a:r>
              <a:rPr lang="ru-RU" sz="1800" dirty="0" err="1" smtClean="0"/>
              <a:t>ході</a:t>
            </a:r>
            <a:r>
              <a:rPr lang="ru-RU" sz="1800" dirty="0" smtClean="0"/>
              <a:t>. </a:t>
            </a:r>
          </a:p>
          <a:p>
            <a:pPr marL="541655" indent="-514350" algn="just"/>
            <a:r>
              <a:rPr lang="ru-RU" sz="1800" dirty="0" smtClean="0"/>
              <a:t>           </a:t>
            </a:r>
            <a:r>
              <a:rPr lang="ru-RU" sz="1800" b="1" i="1" dirty="0" err="1" smtClean="0"/>
              <a:t>Особлива</a:t>
            </a:r>
            <a:r>
              <a:rPr lang="ru-RU" sz="1800" b="1" i="1" dirty="0" smtClean="0"/>
              <a:t> роль </a:t>
            </a:r>
            <a:r>
              <a:rPr lang="ru-RU" sz="1800" b="1" i="1" dirty="0" err="1" smtClean="0"/>
              <a:t>передачі</a:t>
            </a:r>
            <a:r>
              <a:rPr lang="ru-RU" sz="1800" b="1" i="1" dirty="0" smtClean="0"/>
              <a:t> </a:t>
            </a:r>
            <a:r>
              <a:rPr lang="ru-RU" sz="1800" b="1" i="1" dirty="0" err="1" smtClean="0"/>
              <a:t>інформації</a:t>
            </a:r>
            <a:r>
              <a:rPr lang="ru-RU" sz="1800" b="1" i="1" dirty="0" smtClean="0"/>
              <a:t> </a:t>
            </a:r>
            <a:r>
              <a:rPr lang="ru-RU" sz="1800" b="1" i="1" dirty="0" err="1" smtClean="0"/>
              <a:t>відводиться</a:t>
            </a:r>
            <a:r>
              <a:rPr lang="ru-RU" sz="1800" b="1" i="1" dirty="0" smtClean="0"/>
              <a:t> </a:t>
            </a:r>
            <a:r>
              <a:rPr lang="ru-RU" sz="1800" b="1" i="1" dirty="0" err="1" smtClean="0"/>
              <a:t>міміці</a:t>
            </a:r>
            <a:r>
              <a:rPr lang="ru-RU" sz="1800" b="1" i="1" dirty="0" smtClean="0"/>
              <a:t> </a:t>
            </a:r>
            <a:r>
              <a:rPr lang="ru-RU" sz="1800" dirty="0" smtClean="0"/>
              <a:t>– </a:t>
            </a:r>
            <a:r>
              <a:rPr lang="ru-RU" sz="1800" dirty="0" err="1" smtClean="0"/>
              <a:t>рухам</a:t>
            </a:r>
            <a:r>
              <a:rPr lang="ru-RU" sz="1800" dirty="0" smtClean="0"/>
              <a:t> </a:t>
            </a:r>
            <a:r>
              <a:rPr lang="ru-RU" sz="1800" dirty="0" err="1" smtClean="0"/>
              <a:t>м’язів</a:t>
            </a:r>
            <a:r>
              <a:rPr lang="ru-RU" sz="1800" dirty="0" smtClean="0"/>
              <a:t> </a:t>
            </a:r>
            <a:r>
              <a:rPr lang="ru-RU" sz="1800" dirty="0" err="1" smtClean="0"/>
              <a:t>обличчя</a:t>
            </a:r>
            <a:r>
              <a:rPr lang="ru-RU" sz="1800" dirty="0" smtClean="0"/>
              <a:t>, яку </a:t>
            </a:r>
            <a:r>
              <a:rPr lang="ru-RU" sz="1800" dirty="0" err="1" smtClean="0"/>
              <a:t>недарма</a:t>
            </a:r>
            <a:r>
              <a:rPr lang="ru-RU" sz="1800" dirty="0" smtClean="0"/>
              <a:t> </a:t>
            </a:r>
            <a:r>
              <a:rPr lang="ru-RU" sz="1800" dirty="0" err="1" smtClean="0"/>
              <a:t>називають</a:t>
            </a:r>
            <a:r>
              <a:rPr lang="ru-RU" sz="1800" dirty="0" smtClean="0"/>
              <a:t> </a:t>
            </a:r>
            <a:r>
              <a:rPr lang="ru-RU" sz="1800" dirty="0" err="1" smtClean="0"/>
              <a:t>дзеркалом</a:t>
            </a:r>
            <a:r>
              <a:rPr lang="ru-RU" sz="1800" dirty="0" smtClean="0"/>
              <a:t> </a:t>
            </a:r>
            <a:r>
              <a:rPr lang="ru-RU" sz="1800" dirty="0" err="1" smtClean="0"/>
              <a:t>душі</a:t>
            </a:r>
            <a:r>
              <a:rPr lang="ru-RU" sz="1800" dirty="0" smtClean="0"/>
              <a:t>. </a:t>
            </a:r>
            <a:r>
              <a:rPr lang="ru-RU" sz="1800" dirty="0" err="1" smtClean="0"/>
              <a:t>Дослідження</a:t>
            </a:r>
            <a:r>
              <a:rPr lang="ru-RU" sz="1800" dirty="0" smtClean="0"/>
              <a:t>, </a:t>
            </a:r>
            <a:r>
              <a:rPr lang="ru-RU" sz="1800" dirty="0" err="1" smtClean="0"/>
              <a:t>наприклад</a:t>
            </a:r>
            <a:r>
              <a:rPr lang="ru-RU" sz="1800" dirty="0" smtClean="0"/>
              <a:t>, показали, </a:t>
            </a:r>
            <a:r>
              <a:rPr lang="ru-RU" sz="1800" dirty="0" err="1" smtClean="0"/>
              <a:t>що</a:t>
            </a:r>
            <a:r>
              <a:rPr lang="ru-RU" sz="1800" dirty="0" smtClean="0"/>
              <a:t> при </a:t>
            </a:r>
            <a:r>
              <a:rPr lang="ru-RU" sz="1800" dirty="0" err="1" smtClean="0"/>
              <a:t>нерухомій</a:t>
            </a:r>
            <a:r>
              <a:rPr lang="ru-RU" sz="1800" dirty="0" smtClean="0"/>
              <a:t> </a:t>
            </a:r>
            <a:r>
              <a:rPr lang="ru-RU" sz="1800" dirty="0" err="1" smtClean="0"/>
              <a:t>чи</a:t>
            </a:r>
            <a:r>
              <a:rPr lang="ru-RU" sz="1800" dirty="0" smtClean="0"/>
              <a:t> </a:t>
            </a:r>
            <a:r>
              <a:rPr lang="ru-RU" sz="1800" dirty="0" err="1" smtClean="0"/>
              <a:t>невидимій</a:t>
            </a:r>
            <a:r>
              <a:rPr lang="ru-RU" sz="1800" dirty="0" smtClean="0"/>
              <a:t> </a:t>
            </a:r>
            <a:r>
              <a:rPr lang="ru-RU" sz="1800" dirty="0" err="1" smtClean="0"/>
              <a:t>особі</a:t>
            </a:r>
            <a:r>
              <a:rPr lang="ru-RU" sz="1800" dirty="0" smtClean="0"/>
              <a:t> лектора </a:t>
            </a:r>
            <a:r>
              <a:rPr lang="ru-RU" sz="1800" dirty="0" err="1" smtClean="0"/>
              <a:t>втрачається</a:t>
            </a:r>
            <a:r>
              <a:rPr lang="ru-RU" sz="1800" dirty="0" smtClean="0"/>
              <a:t> до 10–15% </a:t>
            </a:r>
            <a:r>
              <a:rPr lang="ru-RU" sz="1800" dirty="0" err="1" smtClean="0"/>
              <a:t>інформації</a:t>
            </a:r>
            <a:r>
              <a:rPr lang="ru-RU" sz="1800" dirty="0" smtClean="0"/>
              <a:t>. </a:t>
            </a:r>
          </a:p>
          <a:p>
            <a:pPr marL="541655" indent="-514350" algn="just"/>
            <a:r>
              <a:rPr lang="ru-RU" sz="1800" dirty="0" smtClean="0"/>
              <a:t>           Головною характеристикою </a:t>
            </a:r>
            <a:r>
              <a:rPr lang="ru-RU" sz="1800" dirty="0" err="1" smtClean="0"/>
              <a:t>міміки</a:t>
            </a:r>
            <a:r>
              <a:rPr lang="ru-RU" sz="1800" dirty="0" smtClean="0"/>
              <a:t> </a:t>
            </a:r>
            <a:r>
              <a:rPr lang="ru-RU" sz="1800" dirty="0" err="1" smtClean="0"/>
              <a:t>є</a:t>
            </a:r>
            <a:r>
              <a:rPr lang="ru-RU" sz="1800" dirty="0" smtClean="0"/>
              <a:t> </a:t>
            </a:r>
            <a:r>
              <a:rPr lang="ru-RU" sz="1800" dirty="0" err="1" smtClean="0"/>
              <a:t>її</a:t>
            </a:r>
            <a:r>
              <a:rPr lang="ru-RU" sz="1800" dirty="0" smtClean="0"/>
              <a:t> </a:t>
            </a:r>
            <a:r>
              <a:rPr lang="ru-RU" sz="1800" dirty="0" err="1" smtClean="0"/>
              <a:t>цілісність</a:t>
            </a:r>
            <a:r>
              <a:rPr lang="ru-RU" sz="1800" dirty="0" smtClean="0"/>
              <a:t> та </a:t>
            </a:r>
            <a:r>
              <a:rPr lang="ru-RU" sz="1800" dirty="0" err="1" smtClean="0"/>
              <a:t>динамічність</a:t>
            </a:r>
            <a:r>
              <a:rPr lang="ru-RU" sz="1800" dirty="0" smtClean="0"/>
              <a:t>. </a:t>
            </a:r>
            <a:r>
              <a:rPr lang="ru-RU" sz="1800" dirty="0" err="1" smtClean="0"/>
              <a:t>Це</a:t>
            </a:r>
            <a:r>
              <a:rPr lang="ru-RU" sz="1800" dirty="0" smtClean="0"/>
              <a:t> </a:t>
            </a:r>
            <a:r>
              <a:rPr lang="ru-RU" sz="1800" dirty="0" err="1" smtClean="0"/>
              <a:t>означає</a:t>
            </a:r>
            <a:r>
              <a:rPr lang="ru-RU" sz="1800" dirty="0" smtClean="0"/>
              <a:t>, </a:t>
            </a:r>
            <a:r>
              <a:rPr lang="ru-RU" sz="1800" dirty="0" err="1" smtClean="0"/>
              <a:t>що</a:t>
            </a:r>
            <a:r>
              <a:rPr lang="ru-RU" sz="1800" dirty="0" smtClean="0"/>
              <a:t> у </a:t>
            </a:r>
            <a:r>
              <a:rPr lang="ru-RU" sz="1800" dirty="0" err="1" smtClean="0"/>
              <a:t>мімічному</a:t>
            </a:r>
            <a:r>
              <a:rPr lang="ru-RU" sz="1800" dirty="0" smtClean="0"/>
              <a:t> </a:t>
            </a:r>
            <a:r>
              <a:rPr lang="ru-RU" sz="1800" dirty="0" err="1" smtClean="0"/>
              <a:t>вираженні</a:t>
            </a:r>
            <a:r>
              <a:rPr lang="ru-RU" sz="1800" dirty="0" smtClean="0"/>
              <a:t> шести </a:t>
            </a:r>
            <a:r>
              <a:rPr lang="ru-RU" sz="1800" dirty="0" err="1" smtClean="0"/>
              <a:t>основних</a:t>
            </a:r>
            <a:r>
              <a:rPr lang="ru-RU" sz="1800" dirty="0" smtClean="0"/>
              <a:t> </a:t>
            </a:r>
            <a:r>
              <a:rPr lang="ru-RU" sz="1800" dirty="0" err="1" smtClean="0"/>
              <a:t>емоційних</a:t>
            </a:r>
            <a:r>
              <a:rPr lang="ru-RU" sz="1800" dirty="0" smtClean="0"/>
              <a:t> </a:t>
            </a:r>
            <a:r>
              <a:rPr lang="ru-RU" sz="1800" dirty="0" err="1" smtClean="0"/>
              <a:t>станів</a:t>
            </a:r>
            <a:r>
              <a:rPr lang="ru-RU" sz="1800" dirty="0" smtClean="0"/>
              <a:t> (</a:t>
            </a:r>
            <a:r>
              <a:rPr lang="ru-RU" sz="1800" dirty="0" err="1" smtClean="0"/>
              <a:t>гніву</a:t>
            </a:r>
            <a:r>
              <a:rPr lang="ru-RU" sz="1800" dirty="0" smtClean="0"/>
              <a:t>, </a:t>
            </a:r>
            <a:r>
              <a:rPr lang="ru-RU" sz="1800" dirty="0" err="1" smtClean="0"/>
              <a:t>радості</a:t>
            </a:r>
            <a:r>
              <a:rPr lang="ru-RU" sz="1800" dirty="0" smtClean="0"/>
              <a:t>, страху, </a:t>
            </a:r>
            <a:r>
              <a:rPr lang="ru-RU" sz="1800" dirty="0" err="1" smtClean="0"/>
              <a:t>страждання</a:t>
            </a:r>
            <a:r>
              <a:rPr lang="ru-RU" sz="1800" dirty="0" smtClean="0"/>
              <a:t>, </a:t>
            </a:r>
            <a:r>
              <a:rPr lang="ru-RU" sz="1800" dirty="0" err="1" smtClean="0"/>
              <a:t>здивування</a:t>
            </a:r>
            <a:r>
              <a:rPr lang="ru-RU" sz="1800" dirty="0" smtClean="0"/>
              <a:t> та </a:t>
            </a:r>
            <a:r>
              <a:rPr lang="ru-RU" sz="1800" dirty="0" err="1" smtClean="0"/>
              <a:t>огиди</a:t>
            </a:r>
            <a:r>
              <a:rPr lang="ru-RU" sz="1800" dirty="0" smtClean="0"/>
              <a:t>) </a:t>
            </a:r>
            <a:r>
              <a:rPr lang="ru-RU" sz="1800" dirty="0" err="1" smtClean="0"/>
              <a:t>всі</a:t>
            </a:r>
            <a:r>
              <a:rPr lang="ru-RU" sz="1800" dirty="0" smtClean="0"/>
              <a:t> </a:t>
            </a:r>
            <a:r>
              <a:rPr lang="ru-RU" sz="1800" dirty="0" err="1" smtClean="0"/>
              <a:t>рухи</a:t>
            </a:r>
            <a:r>
              <a:rPr lang="ru-RU" sz="1800" dirty="0" smtClean="0"/>
              <a:t> </a:t>
            </a:r>
            <a:r>
              <a:rPr lang="ru-RU" sz="1800" dirty="0" err="1" smtClean="0"/>
              <a:t>м’язів</a:t>
            </a:r>
            <a:r>
              <a:rPr lang="ru-RU" sz="1800" dirty="0" smtClean="0"/>
              <a:t> особи </a:t>
            </a:r>
            <a:r>
              <a:rPr lang="ru-RU" sz="1800" dirty="0" err="1" smtClean="0"/>
              <a:t>скоординовані</a:t>
            </a:r>
            <a:r>
              <a:rPr lang="ru-RU" sz="1800" dirty="0" smtClean="0"/>
              <a:t>, </a:t>
            </a:r>
            <a:r>
              <a:rPr lang="ru-RU" sz="1800" dirty="0" err="1" smtClean="0"/>
              <a:t>що</a:t>
            </a:r>
            <a:r>
              <a:rPr lang="ru-RU" sz="1800" dirty="0" smtClean="0"/>
              <a:t> добре видно </a:t>
            </a:r>
            <a:r>
              <a:rPr lang="ru-RU" sz="1800" dirty="0" err="1" smtClean="0"/>
              <a:t>зі</a:t>
            </a:r>
            <a:r>
              <a:rPr lang="ru-RU" sz="1800" dirty="0" smtClean="0"/>
              <a:t> </a:t>
            </a:r>
            <a:r>
              <a:rPr lang="ru-RU" sz="1800" dirty="0" err="1" smtClean="0"/>
              <a:t>схеми</a:t>
            </a:r>
            <a:r>
              <a:rPr lang="ru-RU" sz="1800" dirty="0" smtClean="0"/>
              <a:t> </a:t>
            </a:r>
            <a:r>
              <a:rPr lang="ru-RU" sz="1800" dirty="0" err="1" smtClean="0"/>
              <a:t>мімічних</a:t>
            </a:r>
            <a:r>
              <a:rPr lang="ru-RU" sz="1800" dirty="0" smtClean="0"/>
              <a:t> </a:t>
            </a:r>
            <a:r>
              <a:rPr lang="ru-RU" sz="1800" dirty="0" err="1" smtClean="0"/>
              <a:t>кодів</a:t>
            </a:r>
            <a:r>
              <a:rPr lang="ru-RU" sz="1800" dirty="0" smtClean="0"/>
              <a:t> </a:t>
            </a:r>
            <a:r>
              <a:rPr lang="ru-RU" sz="1800" dirty="0" err="1" smtClean="0"/>
              <a:t>емоційних</a:t>
            </a:r>
            <a:r>
              <a:rPr lang="ru-RU" sz="1800" dirty="0" smtClean="0"/>
              <a:t> </a:t>
            </a:r>
            <a:r>
              <a:rPr lang="ru-RU" sz="1800" dirty="0" err="1" smtClean="0"/>
              <a:t>станів</a:t>
            </a:r>
            <a:r>
              <a:rPr lang="ru-RU" sz="1800" dirty="0" smtClean="0"/>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2.Вербальні та невербальні засоби комунікації</a:t>
            </a:r>
            <a:endParaRPr lang="ru-RU" sz="2400" dirty="0" smtClean="0"/>
          </a:p>
        </p:txBody>
      </p:sp>
      <p:sp>
        <p:nvSpPr>
          <p:cNvPr id="3" name="Подзаголовок 2"/>
          <p:cNvSpPr>
            <a:spLocks noGrp="1"/>
          </p:cNvSpPr>
          <p:nvPr>
            <p:ph type="subTitle" idx="1"/>
          </p:nvPr>
        </p:nvSpPr>
        <p:spPr>
          <a:xfrm>
            <a:off x="1475656" y="908720"/>
            <a:ext cx="7406640" cy="5400600"/>
          </a:xfrm>
        </p:spPr>
        <p:txBody>
          <a:bodyPr>
            <a:normAutofit/>
          </a:bodyPr>
          <a:lstStyle/>
          <a:p>
            <a:pPr marL="541655" indent="-514350" algn="just"/>
            <a:r>
              <a:rPr lang="ru-RU" sz="1800" b="1" i="1" dirty="0" smtClean="0"/>
              <a:t>           Поза – </a:t>
            </a:r>
            <a:r>
              <a:rPr lang="ru-RU" sz="1800" dirty="0" err="1" smtClean="0"/>
              <a:t>це</a:t>
            </a:r>
            <a:r>
              <a:rPr lang="ru-RU" sz="1800" dirty="0" smtClean="0"/>
              <a:t> становище </a:t>
            </a:r>
            <a:r>
              <a:rPr lang="ru-RU" sz="1800" dirty="0" err="1" smtClean="0"/>
              <a:t>людського</a:t>
            </a:r>
            <a:r>
              <a:rPr lang="ru-RU" sz="1800" dirty="0" smtClean="0"/>
              <a:t> </a:t>
            </a:r>
            <a:r>
              <a:rPr lang="ru-RU" sz="1800" dirty="0" err="1" smtClean="0"/>
              <a:t>тіла</a:t>
            </a:r>
            <a:r>
              <a:rPr lang="ru-RU" sz="1800" dirty="0" smtClean="0"/>
              <a:t>, </a:t>
            </a:r>
            <a:r>
              <a:rPr lang="ru-RU" sz="1800" dirty="0" err="1" smtClean="0"/>
              <a:t>типове</a:t>
            </a:r>
            <a:r>
              <a:rPr lang="ru-RU" sz="1800" dirty="0" smtClean="0"/>
              <a:t> для </a:t>
            </a:r>
            <a:r>
              <a:rPr lang="ru-RU" sz="1800" dirty="0" err="1" smtClean="0"/>
              <a:t>цієї</a:t>
            </a:r>
            <a:r>
              <a:rPr lang="ru-RU" sz="1800" dirty="0" smtClean="0"/>
              <a:t> </a:t>
            </a:r>
            <a:r>
              <a:rPr lang="ru-RU" sz="1800" dirty="0" err="1" smtClean="0"/>
              <a:t>культури</a:t>
            </a:r>
            <a:r>
              <a:rPr lang="ru-RU" sz="1800" dirty="0" smtClean="0"/>
              <a:t>, </a:t>
            </a:r>
            <a:r>
              <a:rPr lang="ru-RU" sz="1800" dirty="0" err="1" smtClean="0"/>
              <a:t>елементарна</a:t>
            </a:r>
            <a:r>
              <a:rPr lang="ru-RU" sz="1800" dirty="0" smtClean="0"/>
              <a:t> </a:t>
            </a:r>
            <a:r>
              <a:rPr lang="ru-RU" sz="1800" dirty="0" err="1" smtClean="0"/>
              <a:t>одиниця</a:t>
            </a:r>
            <a:r>
              <a:rPr lang="ru-RU" sz="1800" dirty="0" smtClean="0"/>
              <a:t> </a:t>
            </a:r>
            <a:r>
              <a:rPr lang="ru-RU" sz="1800" dirty="0" err="1" smtClean="0"/>
              <a:t>просторової</a:t>
            </a:r>
            <a:r>
              <a:rPr lang="ru-RU" sz="1800" dirty="0" smtClean="0"/>
              <a:t> </a:t>
            </a:r>
            <a:r>
              <a:rPr lang="ru-RU" sz="1800" dirty="0" err="1" smtClean="0"/>
              <a:t>поведінки</a:t>
            </a:r>
            <a:r>
              <a:rPr lang="ru-RU" sz="1800" dirty="0" smtClean="0"/>
              <a:t> </a:t>
            </a:r>
            <a:r>
              <a:rPr lang="ru-RU" sz="1800" dirty="0" err="1" smtClean="0"/>
              <a:t>людини</a:t>
            </a:r>
            <a:r>
              <a:rPr lang="ru-RU" sz="1800" dirty="0" smtClean="0"/>
              <a:t>. </a:t>
            </a:r>
            <a:r>
              <a:rPr lang="ru-RU" sz="1800" dirty="0" err="1" smtClean="0"/>
              <a:t>Загальна</a:t>
            </a:r>
            <a:r>
              <a:rPr lang="ru-RU" sz="1800" dirty="0" smtClean="0"/>
              <a:t> </a:t>
            </a:r>
            <a:r>
              <a:rPr lang="ru-RU" sz="1800" dirty="0" err="1" smtClean="0"/>
              <a:t>кількість</a:t>
            </a:r>
            <a:r>
              <a:rPr lang="ru-RU" sz="1800" dirty="0" smtClean="0"/>
              <a:t> </a:t>
            </a:r>
            <a:r>
              <a:rPr lang="ru-RU" sz="1800" dirty="0" err="1" smtClean="0"/>
              <a:t>різних</a:t>
            </a:r>
            <a:r>
              <a:rPr lang="ru-RU" sz="1800" dirty="0" smtClean="0"/>
              <a:t> </a:t>
            </a:r>
            <a:r>
              <a:rPr lang="ru-RU" sz="1800" dirty="0" err="1" smtClean="0"/>
              <a:t>стійких</a:t>
            </a:r>
            <a:r>
              <a:rPr lang="ru-RU" sz="1800" dirty="0" smtClean="0"/>
              <a:t> </a:t>
            </a:r>
            <a:r>
              <a:rPr lang="ru-RU" sz="1800" dirty="0" err="1" smtClean="0"/>
              <a:t>положень</a:t>
            </a:r>
            <a:r>
              <a:rPr lang="ru-RU" sz="1800" dirty="0" smtClean="0"/>
              <a:t>, </a:t>
            </a:r>
            <a:r>
              <a:rPr lang="ru-RU" sz="1800" dirty="0" err="1" smtClean="0"/>
              <a:t>які</a:t>
            </a:r>
            <a:r>
              <a:rPr lang="ru-RU" sz="1800" dirty="0" smtClean="0"/>
              <a:t> </a:t>
            </a:r>
            <a:r>
              <a:rPr lang="ru-RU" sz="1800" dirty="0" err="1" smtClean="0"/>
              <a:t>здатні</a:t>
            </a:r>
            <a:r>
              <a:rPr lang="ru-RU" sz="1800" dirty="0" smtClean="0"/>
              <a:t> </a:t>
            </a:r>
            <a:r>
              <a:rPr lang="ru-RU" sz="1800" dirty="0" err="1" smtClean="0"/>
              <a:t>прийняти</a:t>
            </a:r>
            <a:r>
              <a:rPr lang="ru-RU" sz="1800" dirty="0" smtClean="0"/>
              <a:t> </a:t>
            </a:r>
            <a:r>
              <a:rPr lang="ru-RU" sz="1800" dirty="0" err="1" smtClean="0"/>
              <a:t>людське</a:t>
            </a:r>
            <a:r>
              <a:rPr lang="ru-RU" sz="1800" dirty="0" smtClean="0"/>
              <a:t> </a:t>
            </a:r>
            <a:r>
              <a:rPr lang="ru-RU" sz="1800" dirty="0" err="1" smtClean="0"/>
              <a:t>тіло</a:t>
            </a:r>
            <a:r>
              <a:rPr lang="ru-RU" sz="1800" dirty="0" smtClean="0"/>
              <a:t>, </a:t>
            </a:r>
            <a:r>
              <a:rPr lang="ru-RU" sz="1800" dirty="0" err="1" smtClean="0"/>
              <a:t>близько</a:t>
            </a:r>
            <a:r>
              <a:rPr lang="ru-RU" sz="1800" dirty="0" smtClean="0"/>
              <a:t> 1000. </a:t>
            </a:r>
          </a:p>
          <a:p>
            <a:pPr marL="541655" indent="-514350" algn="just"/>
            <a:r>
              <a:rPr lang="ru-RU" sz="1800" dirty="0" smtClean="0"/>
              <a:t>           Поза </a:t>
            </a:r>
            <a:r>
              <a:rPr lang="ru-RU" sz="1800" dirty="0" err="1" smtClean="0"/>
              <a:t>наочно</a:t>
            </a:r>
            <a:r>
              <a:rPr lang="ru-RU" sz="1800" dirty="0" smtClean="0"/>
              <a:t> </a:t>
            </a:r>
            <a:r>
              <a:rPr lang="ru-RU" sz="1800" dirty="0" err="1" smtClean="0"/>
              <a:t>показує</a:t>
            </a:r>
            <a:r>
              <a:rPr lang="ru-RU" sz="1800" dirty="0" smtClean="0"/>
              <a:t>, як </a:t>
            </a:r>
            <a:r>
              <a:rPr lang="ru-RU" sz="1800" dirty="0" err="1" smtClean="0"/>
              <a:t>людина</a:t>
            </a:r>
            <a:r>
              <a:rPr lang="ru-RU" sz="1800" dirty="0" smtClean="0"/>
              <a:t> </a:t>
            </a:r>
            <a:r>
              <a:rPr lang="ru-RU" sz="1800" dirty="0" err="1" smtClean="0"/>
              <a:t>сприймає</a:t>
            </a:r>
            <a:r>
              <a:rPr lang="ru-RU" sz="1800" dirty="0" smtClean="0"/>
              <a:t> </a:t>
            </a:r>
            <a:r>
              <a:rPr lang="ru-RU" sz="1800" dirty="0" err="1" smtClean="0"/>
              <a:t>свій</a:t>
            </a:r>
            <a:r>
              <a:rPr lang="ru-RU" sz="1800" dirty="0" smtClean="0"/>
              <a:t> статус </a:t>
            </a:r>
            <a:r>
              <a:rPr lang="ru-RU" sz="1800" dirty="0" err="1" smtClean="0"/>
              <a:t>стосовно</a:t>
            </a:r>
            <a:r>
              <a:rPr lang="ru-RU" sz="1800" dirty="0" smtClean="0"/>
              <a:t> статусу </a:t>
            </a:r>
            <a:r>
              <a:rPr lang="ru-RU" sz="1800" dirty="0" err="1" smtClean="0"/>
              <a:t>інших</a:t>
            </a:r>
            <a:r>
              <a:rPr lang="ru-RU" sz="1800" dirty="0" smtClean="0"/>
              <a:t> </a:t>
            </a:r>
            <a:r>
              <a:rPr lang="ru-RU" sz="1800" dirty="0" err="1" smtClean="0"/>
              <a:t>присутніх</a:t>
            </a:r>
            <a:r>
              <a:rPr lang="ru-RU" sz="1800" dirty="0" smtClean="0"/>
              <a:t>. Особи </a:t>
            </a:r>
            <a:r>
              <a:rPr lang="ru-RU" sz="1800" dirty="0" err="1" smtClean="0"/>
              <a:t>з</a:t>
            </a:r>
            <a:r>
              <a:rPr lang="ru-RU" sz="1800" dirty="0" smtClean="0"/>
              <a:t> </a:t>
            </a:r>
            <a:r>
              <a:rPr lang="ru-RU" sz="1800" dirty="0" err="1" smtClean="0"/>
              <a:t>вищим</a:t>
            </a:r>
            <a:r>
              <a:rPr lang="ru-RU" sz="1800" dirty="0" smtClean="0"/>
              <a:t> статусом </a:t>
            </a:r>
            <a:r>
              <a:rPr lang="ru-RU" sz="1800" dirty="0" err="1" smtClean="0"/>
              <a:t>приймають</a:t>
            </a:r>
            <a:r>
              <a:rPr lang="ru-RU" sz="1800" dirty="0" smtClean="0"/>
              <a:t> </a:t>
            </a:r>
            <a:r>
              <a:rPr lang="ru-RU" sz="1800" dirty="0" err="1" smtClean="0"/>
              <a:t>більш</a:t>
            </a:r>
            <a:r>
              <a:rPr lang="ru-RU" sz="1800" dirty="0" smtClean="0"/>
              <a:t> </a:t>
            </a:r>
            <a:r>
              <a:rPr lang="ru-RU" sz="1800" dirty="0" err="1" smtClean="0"/>
              <a:t>невимушені</a:t>
            </a:r>
            <a:r>
              <a:rPr lang="ru-RU" sz="1800" dirty="0" smtClean="0"/>
              <a:t> </a:t>
            </a:r>
            <a:r>
              <a:rPr lang="ru-RU" sz="1800" dirty="0" err="1" smtClean="0"/>
              <a:t>пози</a:t>
            </a:r>
            <a:r>
              <a:rPr lang="ru-RU" sz="1800" dirty="0" smtClean="0"/>
              <a:t>, </a:t>
            </a:r>
            <a:r>
              <a:rPr lang="ru-RU" sz="1800" dirty="0" err="1" smtClean="0"/>
              <a:t>ніж</a:t>
            </a:r>
            <a:r>
              <a:rPr lang="ru-RU" sz="1800" dirty="0" smtClean="0"/>
              <a:t> </a:t>
            </a:r>
            <a:r>
              <a:rPr lang="ru-RU" sz="1800" dirty="0" err="1" smtClean="0"/>
              <a:t>підлеглі</a:t>
            </a:r>
            <a:r>
              <a:rPr lang="ru-RU" sz="1800" dirty="0" smtClean="0"/>
              <a:t>.</a:t>
            </a:r>
          </a:p>
          <a:p>
            <a:pPr marL="541655" indent="-514350" algn="just"/>
            <a:r>
              <a:rPr lang="ru-RU" sz="1800" dirty="0" smtClean="0"/>
              <a:t>           «</a:t>
            </a:r>
            <a:r>
              <a:rPr lang="ru-RU" sz="1800" dirty="0" err="1" smtClean="0"/>
              <a:t>Закриті</a:t>
            </a:r>
            <a:r>
              <a:rPr lang="ru-RU" sz="1800" dirty="0" smtClean="0"/>
              <a:t>» </a:t>
            </a:r>
            <a:r>
              <a:rPr lang="ru-RU" sz="1800" dirty="0" err="1" smtClean="0"/>
              <a:t>пози</a:t>
            </a:r>
            <a:r>
              <a:rPr lang="ru-RU" sz="1800" dirty="0" smtClean="0"/>
              <a:t> (коли </a:t>
            </a:r>
            <a:r>
              <a:rPr lang="ru-RU" sz="1800" dirty="0" err="1" smtClean="0"/>
              <a:t>людина</a:t>
            </a:r>
            <a:r>
              <a:rPr lang="ru-RU" sz="1800" dirty="0" smtClean="0"/>
              <a:t> </a:t>
            </a:r>
            <a:r>
              <a:rPr lang="ru-RU" sz="1800" dirty="0" err="1" smtClean="0"/>
              <a:t>якось</a:t>
            </a:r>
            <a:r>
              <a:rPr lang="ru-RU" sz="1800" dirty="0" smtClean="0"/>
              <a:t> </a:t>
            </a:r>
            <a:r>
              <a:rPr lang="ru-RU" sz="1800" dirty="0" err="1" smtClean="0"/>
              <a:t>намагається</a:t>
            </a:r>
            <a:r>
              <a:rPr lang="ru-RU" sz="1800" dirty="0" smtClean="0"/>
              <a:t> </a:t>
            </a:r>
            <a:r>
              <a:rPr lang="ru-RU" sz="1800" dirty="0" err="1" smtClean="0"/>
              <a:t>закрити</a:t>
            </a:r>
            <a:r>
              <a:rPr lang="ru-RU" sz="1800" dirty="0" smtClean="0"/>
              <a:t> </a:t>
            </a:r>
            <a:r>
              <a:rPr lang="ru-RU" sz="1800" dirty="0" err="1" smtClean="0"/>
              <a:t>передню</a:t>
            </a:r>
            <a:r>
              <a:rPr lang="ru-RU" sz="1800" dirty="0" smtClean="0"/>
              <a:t> </a:t>
            </a:r>
            <a:r>
              <a:rPr lang="ru-RU" sz="1800" dirty="0" err="1" smtClean="0"/>
              <a:t>частину</a:t>
            </a:r>
            <a:r>
              <a:rPr lang="ru-RU" sz="1800" dirty="0" smtClean="0"/>
              <a:t> </a:t>
            </a:r>
            <a:r>
              <a:rPr lang="ru-RU" sz="1800" dirty="0" err="1" smtClean="0"/>
              <a:t>тіла</a:t>
            </a:r>
            <a:r>
              <a:rPr lang="ru-RU" sz="1800" dirty="0" smtClean="0"/>
              <a:t> </a:t>
            </a:r>
            <a:r>
              <a:rPr lang="ru-RU" sz="1800" dirty="0" err="1" smtClean="0"/>
              <a:t>і</a:t>
            </a:r>
            <a:r>
              <a:rPr lang="ru-RU" sz="1800" dirty="0" smtClean="0"/>
              <a:t> </a:t>
            </a:r>
            <a:r>
              <a:rPr lang="ru-RU" sz="1800" dirty="0" err="1" smtClean="0"/>
              <a:t>зайняти</a:t>
            </a:r>
            <a:r>
              <a:rPr lang="ru-RU" sz="1800" dirty="0" smtClean="0"/>
              <a:t> </a:t>
            </a:r>
            <a:r>
              <a:rPr lang="ru-RU" sz="1800" dirty="0" err="1" smtClean="0"/>
              <a:t>якнайменше</a:t>
            </a:r>
            <a:r>
              <a:rPr lang="ru-RU" sz="1800" dirty="0" smtClean="0"/>
              <a:t> </a:t>
            </a:r>
            <a:r>
              <a:rPr lang="ru-RU" sz="1800" dirty="0" err="1" smtClean="0"/>
              <a:t>місця</a:t>
            </a:r>
            <a:r>
              <a:rPr lang="ru-RU" sz="1800" dirty="0" smtClean="0"/>
              <a:t> в </a:t>
            </a:r>
            <a:r>
              <a:rPr lang="ru-RU" sz="1800" dirty="0" err="1" smtClean="0"/>
              <a:t>просторі</a:t>
            </a:r>
            <a:r>
              <a:rPr lang="ru-RU" sz="1800" dirty="0" smtClean="0"/>
              <a:t>; «</a:t>
            </a:r>
            <a:r>
              <a:rPr lang="ru-RU" sz="1800" dirty="0" err="1" smtClean="0"/>
              <a:t>наполеонівська</a:t>
            </a:r>
            <a:r>
              <a:rPr lang="ru-RU" sz="1800" dirty="0" smtClean="0"/>
              <a:t>» поза, стоячи: руки, </a:t>
            </a:r>
            <a:r>
              <a:rPr lang="ru-RU" sz="1800" dirty="0" err="1" smtClean="0"/>
              <a:t>схрещені</a:t>
            </a:r>
            <a:r>
              <a:rPr lang="ru-RU" sz="1800" dirty="0" smtClean="0"/>
              <a:t> на грудях, </a:t>
            </a:r>
            <a:r>
              <a:rPr lang="ru-RU" sz="1800" dirty="0" err="1" smtClean="0"/>
              <a:t>і</a:t>
            </a:r>
            <a:r>
              <a:rPr lang="ru-RU" sz="1800" dirty="0" smtClean="0"/>
              <a:t> </a:t>
            </a:r>
            <a:r>
              <a:rPr lang="ru-RU" sz="1800" dirty="0" err="1" smtClean="0"/>
              <a:t>сидячи</a:t>
            </a:r>
            <a:r>
              <a:rPr lang="ru-RU" sz="1800" dirty="0" smtClean="0"/>
              <a:t>: </a:t>
            </a:r>
            <a:r>
              <a:rPr lang="ru-RU" sz="1800" dirty="0" err="1" smtClean="0"/>
              <a:t>обидві</a:t>
            </a:r>
            <a:r>
              <a:rPr lang="ru-RU" sz="1800" dirty="0" smtClean="0"/>
              <a:t> руки </a:t>
            </a:r>
            <a:r>
              <a:rPr lang="ru-RU" sz="1800" dirty="0" err="1" smtClean="0"/>
              <a:t>впираються</a:t>
            </a:r>
            <a:r>
              <a:rPr lang="ru-RU" sz="1800" dirty="0" smtClean="0"/>
              <a:t> в </a:t>
            </a:r>
            <a:r>
              <a:rPr lang="ru-RU" sz="1800" dirty="0" err="1" smtClean="0"/>
              <a:t>підборіддя</a:t>
            </a:r>
            <a:r>
              <a:rPr lang="ru-RU" sz="1800" dirty="0" smtClean="0"/>
              <a:t> </a:t>
            </a:r>
            <a:r>
              <a:rPr lang="ru-RU" sz="1800" dirty="0" err="1" smtClean="0"/>
              <a:t>тощо</a:t>
            </a:r>
            <a:r>
              <a:rPr lang="ru-RU" sz="1800" dirty="0" smtClean="0"/>
              <a:t>) </a:t>
            </a:r>
            <a:r>
              <a:rPr lang="ru-RU" sz="1800" dirty="0" err="1" smtClean="0"/>
              <a:t>сприймаються</a:t>
            </a:r>
            <a:r>
              <a:rPr lang="ru-RU" sz="1800" dirty="0" smtClean="0"/>
              <a:t> як </a:t>
            </a:r>
            <a:r>
              <a:rPr lang="ru-RU" sz="1800" dirty="0" err="1" smtClean="0"/>
              <a:t>пози</a:t>
            </a:r>
            <a:r>
              <a:rPr lang="ru-RU" sz="1800" dirty="0" smtClean="0"/>
              <a:t> </a:t>
            </a:r>
            <a:r>
              <a:rPr lang="ru-RU" sz="1800" dirty="0" err="1" smtClean="0"/>
              <a:t>недовіри</a:t>
            </a:r>
            <a:r>
              <a:rPr lang="ru-RU" sz="1800" dirty="0" smtClean="0"/>
              <a:t>, </a:t>
            </a:r>
            <a:r>
              <a:rPr lang="ru-RU" sz="1800" dirty="0" err="1" smtClean="0"/>
              <a:t>незгоди</a:t>
            </a:r>
            <a:r>
              <a:rPr lang="ru-RU" sz="1800" dirty="0" smtClean="0"/>
              <a:t>, </a:t>
            </a:r>
            <a:r>
              <a:rPr lang="ru-RU" sz="1800" dirty="0" err="1" smtClean="0"/>
              <a:t>протидії</a:t>
            </a:r>
            <a:r>
              <a:rPr lang="ru-RU" sz="1800" dirty="0" smtClean="0"/>
              <a:t>, критики. </a:t>
            </a:r>
          </a:p>
          <a:p>
            <a:pPr marL="541655" indent="-514350" algn="just"/>
            <a:r>
              <a:rPr lang="ru-RU" sz="1800" dirty="0" smtClean="0"/>
              <a:t>           «</a:t>
            </a:r>
            <a:r>
              <a:rPr lang="ru-RU" sz="1800" dirty="0" err="1" smtClean="0"/>
              <a:t>Відкриті</a:t>
            </a:r>
            <a:r>
              <a:rPr lang="ru-RU" sz="1800" dirty="0" smtClean="0"/>
              <a:t>» </a:t>
            </a:r>
            <a:r>
              <a:rPr lang="ru-RU" sz="1800" dirty="0" err="1" smtClean="0"/>
              <a:t>пози</a:t>
            </a:r>
            <a:r>
              <a:rPr lang="ru-RU" sz="1800" dirty="0" smtClean="0"/>
              <a:t> (стоячи: руки </a:t>
            </a:r>
            <a:r>
              <a:rPr lang="ru-RU" sz="1800" dirty="0" err="1" smtClean="0"/>
              <a:t>розкриті</a:t>
            </a:r>
            <a:r>
              <a:rPr lang="ru-RU" sz="1800" dirty="0" smtClean="0"/>
              <a:t> </a:t>
            </a:r>
            <a:r>
              <a:rPr lang="ru-RU" sz="1800" dirty="0" err="1" smtClean="0"/>
              <a:t>долонями</a:t>
            </a:r>
            <a:r>
              <a:rPr lang="ru-RU" sz="1800" dirty="0" smtClean="0"/>
              <a:t> </a:t>
            </a:r>
            <a:r>
              <a:rPr lang="ru-RU" sz="1800" dirty="0" err="1" smtClean="0"/>
              <a:t>вгору</a:t>
            </a:r>
            <a:r>
              <a:rPr lang="ru-RU" sz="1800" dirty="0" smtClean="0"/>
              <a:t>, </a:t>
            </a:r>
            <a:r>
              <a:rPr lang="ru-RU" sz="1800" dirty="0" err="1" smtClean="0"/>
              <a:t>сидячи</a:t>
            </a:r>
            <a:r>
              <a:rPr lang="ru-RU" sz="1800" dirty="0" smtClean="0"/>
              <a:t>: </a:t>
            </a:r>
            <a:r>
              <a:rPr lang="ru-RU" sz="1800" dirty="0" err="1" smtClean="0"/>
              <a:t>руки</a:t>
            </a:r>
            <a:r>
              <a:rPr lang="ru-RU" sz="1800" dirty="0" smtClean="0"/>
              <a:t> </a:t>
            </a:r>
            <a:r>
              <a:rPr lang="ru-RU" sz="1800" dirty="0" err="1" smtClean="0"/>
              <a:t>розкинуті</a:t>
            </a:r>
            <a:r>
              <a:rPr lang="ru-RU" sz="1800" dirty="0" smtClean="0"/>
              <a:t>, ноги </a:t>
            </a:r>
            <a:r>
              <a:rPr lang="ru-RU" sz="1800" dirty="0" err="1" smtClean="0"/>
              <a:t>витягнуті</a:t>
            </a:r>
            <a:r>
              <a:rPr lang="ru-RU" sz="1800" dirty="0" smtClean="0"/>
              <a:t>) </a:t>
            </a:r>
            <a:r>
              <a:rPr lang="ru-RU" sz="1800" dirty="0" err="1" smtClean="0"/>
              <a:t>сприймаються</a:t>
            </a:r>
            <a:r>
              <a:rPr lang="ru-RU" sz="1800" dirty="0" smtClean="0"/>
              <a:t> як </a:t>
            </a:r>
            <a:r>
              <a:rPr lang="ru-RU" sz="1800" dirty="0" err="1" smtClean="0"/>
              <a:t>пози</a:t>
            </a:r>
            <a:r>
              <a:rPr lang="ru-RU" sz="1800" dirty="0" smtClean="0"/>
              <a:t> </a:t>
            </a:r>
            <a:r>
              <a:rPr lang="ru-RU" sz="1800" dirty="0" err="1" smtClean="0"/>
              <a:t>довіри</a:t>
            </a:r>
            <a:r>
              <a:rPr lang="ru-RU" sz="1800" dirty="0" smtClean="0"/>
              <a:t>, </a:t>
            </a:r>
            <a:r>
              <a:rPr lang="ru-RU" sz="1800" dirty="0" err="1" smtClean="0"/>
              <a:t>згоди</a:t>
            </a:r>
            <a:r>
              <a:rPr lang="ru-RU" sz="1800" dirty="0" smtClean="0"/>
              <a:t>, </a:t>
            </a:r>
            <a:r>
              <a:rPr lang="ru-RU" sz="1800" dirty="0" err="1" smtClean="0"/>
              <a:t>доброзичливості</a:t>
            </a:r>
            <a:r>
              <a:rPr lang="ru-RU" sz="1800" dirty="0" smtClean="0"/>
              <a:t>, </a:t>
            </a:r>
            <a:r>
              <a:rPr lang="ru-RU" sz="1800" dirty="0" err="1" smtClean="0"/>
              <a:t>психологічного</a:t>
            </a:r>
            <a:r>
              <a:rPr lang="ru-RU" sz="1800" dirty="0" smtClean="0"/>
              <a:t> комфорту.</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2.Вербальні та невербальні засоби комунікації</a:t>
            </a:r>
            <a:endParaRPr lang="ru-RU" sz="2400" dirty="0" smtClean="0"/>
          </a:p>
        </p:txBody>
      </p:sp>
      <p:sp>
        <p:nvSpPr>
          <p:cNvPr id="3" name="Подзаголовок 2"/>
          <p:cNvSpPr>
            <a:spLocks noGrp="1"/>
          </p:cNvSpPr>
          <p:nvPr>
            <p:ph type="subTitle" idx="1"/>
          </p:nvPr>
        </p:nvSpPr>
        <p:spPr>
          <a:xfrm>
            <a:off x="1475656" y="908720"/>
            <a:ext cx="7406640" cy="5400600"/>
          </a:xfrm>
        </p:spPr>
        <p:txBody>
          <a:bodyPr>
            <a:normAutofit/>
          </a:bodyPr>
          <a:lstStyle/>
          <a:p>
            <a:pPr marL="541655" indent="-514350" algn="just"/>
            <a:r>
              <a:rPr lang="ru-RU" sz="1800" b="1" i="1" dirty="0" smtClean="0"/>
              <a:t>            Жести</a:t>
            </a:r>
          </a:p>
          <a:p>
            <a:pPr marL="541655" indent="-514350" algn="just"/>
            <a:r>
              <a:rPr lang="ru-RU" sz="1800" dirty="0" smtClean="0"/>
              <a:t>            </a:t>
            </a:r>
            <a:r>
              <a:rPr lang="ru-RU" sz="1800" dirty="0" err="1" smtClean="0"/>
              <a:t>Конкретний</a:t>
            </a:r>
            <a:r>
              <a:rPr lang="ru-RU" sz="1800" dirty="0" smtClean="0"/>
              <a:t> </a:t>
            </a:r>
            <a:r>
              <a:rPr lang="ru-RU" sz="1800" dirty="0" err="1" smtClean="0"/>
              <a:t>сенс</a:t>
            </a:r>
            <a:r>
              <a:rPr lang="ru-RU" sz="1800" dirty="0" smtClean="0"/>
              <a:t> </a:t>
            </a:r>
            <a:r>
              <a:rPr lang="ru-RU" sz="1800" dirty="0" err="1" smtClean="0"/>
              <a:t>окремих</a:t>
            </a:r>
            <a:r>
              <a:rPr lang="ru-RU" sz="1800" dirty="0" smtClean="0"/>
              <a:t> </a:t>
            </a:r>
            <a:r>
              <a:rPr lang="ru-RU" sz="1800" dirty="0" err="1" smtClean="0"/>
              <a:t>жестів</a:t>
            </a:r>
            <a:r>
              <a:rPr lang="ru-RU" sz="1800" dirty="0" smtClean="0"/>
              <a:t> </a:t>
            </a:r>
            <a:r>
              <a:rPr lang="ru-RU" sz="1800" dirty="0" err="1" smtClean="0"/>
              <a:t>різний</a:t>
            </a:r>
            <a:r>
              <a:rPr lang="ru-RU" sz="1800" dirty="0" smtClean="0"/>
              <a:t> у </a:t>
            </a:r>
            <a:r>
              <a:rPr lang="ru-RU" sz="1800" dirty="0" err="1" smtClean="0"/>
              <a:t>різних</a:t>
            </a:r>
            <a:r>
              <a:rPr lang="ru-RU" sz="1800" dirty="0" smtClean="0"/>
              <a:t> культурах. </a:t>
            </a:r>
            <a:r>
              <a:rPr lang="ru-RU" sz="1800" dirty="0" err="1" smtClean="0"/>
              <a:t>Однак</a:t>
            </a:r>
            <a:r>
              <a:rPr lang="ru-RU" sz="1800" dirty="0" smtClean="0"/>
              <a:t> у </a:t>
            </a:r>
            <a:r>
              <a:rPr lang="ru-RU" sz="1800" dirty="0" err="1" smtClean="0"/>
              <a:t>всіх</a:t>
            </a:r>
            <a:r>
              <a:rPr lang="ru-RU" sz="1800" dirty="0" smtClean="0"/>
              <a:t> культурах </a:t>
            </a:r>
            <a:r>
              <a:rPr lang="ru-RU" sz="1800" dirty="0" err="1" smtClean="0"/>
              <a:t>є</a:t>
            </a:r>
            <a:r>
              <a:rPr lang="ru-RU" sz="1800" dirty="0" smtClean="0"/>
              <a:t> </a:t>
            </a:r>
            <a:r>
              <a:rPr lang="ru-RU" sz="1800" dirty="0" err="1" smtClean="0"/>
              <a:t>подібні</a:t>
            </a:r>
            <a:r>
              <a:rPr lang="ru-RU" sz="1800" dirty="0" smtClean="0"/>
              <a:t> жести, </a:t>
            </a:r>
            <a:r>
              <a:rPr lang="ru-RU" sz="1800" dirty="0" err="1" smtClean="0"/>
              <a:t>серед</a:t>
            </a:r>
            <a:r>
              <a:rPr lang="ru-RU" sz="1800" dirty="0" smtClean="0"/>
              <a:t> </a:t>
            </a:r>
            <a:r>
              <a:rPr lang="ru-RU" sz="1800" dirty="0" err="1" smtClean="0"/>
              <a:t>яких</a:t>
            </a:r>
            <a:r>
              <a:rPr lang="ru-RU" sz="1800" dirty="0" smtClean="0"/>
              <a:t> </a:t>
            </a:r>
            <a:r>
              <a:rPr lang="ru-RU" sz="1800" dirty="0" err="1" smtClean="0"/>
              <a:t>можна</a:t>
            </a:r>
            <a:r>
              <a:rPr lang="ru-RU" sz="1800" dirty="0" smtClean="0"/>
              <a:t> </a:t>
            </a:r>
            <a:r>
              <a:rPr lang="ru-RU" sz="1800" dirty="0" err="1" smtClean="0"/>
              <a:t>назвати</a:t>
            </a:r>
            <a:r>
              <a:rPr lang="ru-RU" sz="1800" dirty="0" smtClean="0"/>
              <a:t>: </a:t>
            </a:r>
          </a:p>
          <a:p>
            <a:pPr marL="541655" indent="-514350" algn="just"/>
            <a:r>
              <a:rPr lang="ru-RU" sz="1800" dirty="0" smtClean="0"/>
              <a:t>           - </a:t>
            </a:r>
            <a:r>
              <a:rPr lang="ru-RU" sz="1800" dirty="0" err="1" smtClean="0"/>
              <a:t>комунікативні</a:t>
            </a:r>
            <a:r>
              <a:rPr lang="ru-RU" sz="1800" dirty="0" smtClean="0"/>
              <a:t> (жести </a:t>
            </a:r>
            <a:r>
              <a:rPr lang="ru-RU" sz="1800" dirty="0" err="1" smtClean="0"/>
              <a:t>вітання</a:t>
            </a:r>
            <a:r>
              <a:rPr lang="ru-RU" sz="1800" dirty="0" smtClean="0"/>
              <a:t>, </a:t>
            </a:r>
            <a:r>
              <a:rPr lang="ru-RU" sz="1800" dirty="0" err="1" smtClean="0"/>
              <a:t>прощання</a:t>
            </a:r>
            <a:r>
              <a:rPr lang="ru-RU" sz="1800" dirty="0" smtClean="0"/>
              <a:t>, </a:t>
            </a:r>
            <a:r>
              <a:rPr lang="ru-RU" sz="1800" dirty="0" err="1" smtClean="0"/>
              <a:t>привернення</a:t>
            </a:r>
            <a:r>
              <a:rPr lang="ru-RU" sz="1800" dirty="0" smtClean="0"/>
              <a:t> </a:t>
            </a:r>
            <a:r>
              <a:rPr lang="ru-RU" sz="1800" dirty="0" err="1" smtClean="0"/>
              <a:t>уваги</a:t>
            </a:r>
            <a:r>
              <a:rPr lang="ru-RU" sz="1800" dirty="0" smtClean="0"/>
              <a:t>, заборони, </a:t>
            </a:r>
            <a:r>
              <a:rPr lang="ru-RU" sz="1800" dirty="0" err="1" smtClean="0"/>
              <a:t>задовільні</a:t>
            </a:r>
            <a:r>
              <a:rPr lang="ru-RU" sz="1800" dirty="0" smtClean="0"/>
              <a:t>, </a:t>
            </a:r>
            <a:r>
              <a:rPr lang="ru-RU" sz="1800" dirty="0" err="1" smtClean="0"/>
              <a:t>негативні</a:t>
            </a:r>
            <a:r>
              <a:rPr lang="ru-RU" sz="1800" dirty="0" smtClean="0"/>
              <a:t>, </a:t>
            </a:r>
            <a:r>
              <a:rPr lang="ru-RU" sz="1800" dirty="0" err="1" smtClean="0"/>
              <a:t>запитальні</a:t>
            </a:r>
            <a:r>
              <a:rPr lang="ru-RU" sz="1800" dirty="0" smtClean="0"/>
              <a:t> </a:t>
            </a:r>
            <a:r>
              <a:rPr lang="ru-RU" sz="1800" dirty="0" err="1" smtClean="0"/>
              <a:t>тощо</a:t>
            </a:r>
            <a:r>
              <a:rPr lang="ru-RU" sz="1800" dirty="0" smtClean="0"/>
              <a:t>); </a:t>
            </a:r>
          </a:p>
          <a:p>
            <a:pPr marL="541655" indent="-514350" algn="just"/>
            <a:r>
              <a:rPr lang="ru-RU" sz="1800" dirty="0" smtClean="0"/>
              <a:t>            - </a:t>
            </a:r>
            <a:r>
              <a:rPr lang="ru-RU" sz="1800" dirty="0" err="1" smtClean="0"/>
              <a:t>модальні</a:t>
            </a:r>
            <a:r>
              <a:rPr lang="ru-RU" sz="1800" dirty="0" smtClean="0"/>
              <a:t>, </a:t>
            </a:r>
            <a:r>
              <a:rPr lang="ru-RU" sz="1800" dirty="0" err="1" smtClean="0"/>
              <a:t>тобто</a:t>
            </a:r>
            <a:r>
              <a:rPr lang="ru-RU" sz="1800" dirty="0" smtClean="0"/>
              <a:t> </a:t>
            </a:r>
            <a:r>
              <a:rPr lang="ru-RU" sz="1800" dirty="0" err="1" smtClean="0"/>
              <a:t>ті</a:t>
            </a:r>
            <a:r>
              <a:rPr lang="ru-RU" sz="1800" dirty="0" smtClean="0"/>
              <a:t>, </a:t>
            </a:r>
            <a:r>
              <a:rPr lang="ru-RU" sz="1800" dirty="0" err="1" smtClean="0"/>
              <a:t>що</a:t>
            </a:r>
            <a:r>
              <a:rPr lang="ru-RU" sz="1800" dirty="0" smtClean="0"/>
              <a:t> </a:t>
            </a:r>
            <a:r>
              <a:rPr lang="ru-RU" sz="1800" dirty="0" err="1" smtClean="0"/>
              <a:t>виражають</a:t>
            </a:r>
            <a:r>
              <a:rPr lang="ru-RU" sz="1800" dirty="0" smtClean="0"/>
              <a:t> </a:t>
            </a:r>
            <a:r>
              <a:rPr lang="ru-RU" sz="1800" dirty="0" err="1" smtClean="0"/>
              <a:t>оцінку</a:t>
            </a:r>
            <a:r>
              <a:rPr lang="ru-RU" sz="1800" dirty="0" smtClean="0"/>
              <a:t> та </a:t>
            </a:r>
            <a:r>
              <a:rPr lang="ru-RU" sz="1800" dirty="0" err="1" smtClean="0"/>
              <a:t>ставлення</a:t>
            </a:r>
            <a:r>
              <a:rPr lang="ru-RU" sz="1800" dirty="0" smtClean="0"/>
              <a:t> (жести </a:t>
            </a:r>
            <a:r>
              <a:rPr lang="ru-RU" sz="1800" dirty="0" err="1" smtClean="0"/>
              <a:t>схвалення</a:t>
            </a:r>
            <a:r>
              <a:rPr lang="ru-RU" sz="1800" dirty="0" smtClean="0"/>
              <a:t> та </a:t>
            </a:r>
            <a:r>
              <a:rPr lang="ru-RU" sz="1800" dirty="0" err="1" smtClean="0"/>
              <a:t>незадоволення</a:t>
            </a:r>
            <a:r>
              <a:rPr lang="ru-RU" sz="1800" dirty="0" smtClean="0"/>
              <a:t>, </a:t>
            </a:r>
            <a:r>
              <a:rPr lang="ru-RU" sz="1800" dirty="0" err="1" smtClean="0"/>
              <a:t>довіри</a:t>
            </a:r>
            <a:r>
              <a:rPr lang="ru-RU" sz="1800" dirty="0" smtClean="0"/>
              <a:t> </a:t>
            </a:r>
            <a:r>
              <a:rPr lang="ru-RU" sz="1800" dirty="0" err="1" smtClean="0"/>
              <a:t>та</a:t>
            </a:r>
            <a:r>
              <a:rPr lang="ru-RU" sz="1800" dirty="0" smtClean="0"/>
              <a:t> </a:t>
            </a:r>
            <a:r>
              <a:rPr lang="ru-RU" sz="1800" dirty="0" err="1" smtClean="0"/>
              <a:t>недовіри</a:t>
            </a:r>
            <a:r>
              <a:rPr lang="ru-RU" sz="1800" dirty="0" smtClean="0"/>
              <a:t>, </a:t>
            </a:r>
            <a:r>
              <a:rPr lang="ru-RU" sz="1800" dirty="0" err="1" smtClean="0"/>
              <a:t>розгубленості</a:t>
            </a:r>
            <a:r>
              <a:rPr lang="ru-RU" sz="1800" dirty="0" smtClean="0"/>
              <a:t> </a:t>
            </a:r>
            <a:r>
              <a:rPr lang="ru-RU" sz="1800" dirty="0" err="1" smtClean="0"/>
              <a:t>тощо</a:t>
            </a:r>
            <a:r>
              <a:rPr lang="ru-RU" sz="1800" dirty="0" smtClean="0"/>
              <a:t>); </a:t>
            </a:r>
          </a:p>
          <a:p>
            <a:pPr marL="541655" indent="-514350" algn="just"/>
            <a:r>
              <a:rPr lang="ru-RU" sz="1800" dirty="0" smtClean="0"/>
              <a:t>           - </a:t>
            </a:r>
            <a:r>
              <a:rPr lang="ru-RU" sz="1800" dirty="0" err="1" smtClean="0"/>
              <a:t>описові</a:t>
            </a:r>
            <a:r>
              <a:rPr lang="ru-RU" sz="1800" dirty="0" smtClean="0"/>
              <a:t> жести, </a:t>
            </a:r>
            <a:r>
              <a:rPr lang="ru-RU" sz="1800" dirty="0" err="1" smtClean="0"/>
              <a:t>які</a:t>
            </a:r>
            <a:r>
              <a:rPr lang="ru-RU" sz="1800" dirty="0" smtClean="0"/>
              <a:t> </a:t>
            </a:r>
            <a:r>
              <a:rPr lang="ru-RU" sz="1800" dirty="0" err="1" smtClean="0"/>
              <a:t>мають</a:t>
            </a:r>
            <a:r>
              <a:rPr lang="ru-RU" sz="1800" dirty="0" smtClean="0"/>
              <a:t> </a:t>
            </a:r>
            <a:r>
              <a:rPr lang="ru-RU" sz="1800" dirty="0" err="1" smtClean="0"/>
              <a:t>сенс</a:t>
            </a:r>
            <a:r>
              <a:rPr lang="ru-RU" sz="1800" dirty="0" smtClean="0"/>
              <a:t> </a:t>
            </a:r>
            <a:r>
              <a:rPr lang="ru-RU" sz="1800" dirty="0" err="1" smtClean="0"/>
              <a:t>лише</a:t>
            </a:r>
            <a:r>
              <a:rPr lang="ru-RU" sz="1800" dirty="0" smtClean="0"/>
              <a:t> у </a:t>
            </a:r>
            <a:r>
              <a:rPr lang="ru-RU" sz="1800" dirty="0" err="1" smtClean="0"/>
              <a:t>контексті</a:t>
            </a:r>
            <a:r>
              <a:rPr lang="ru-RU" sz="1800" dirty="0" smtClean="0"/>
              <a:t> </a:t>
            </a:r>
            <a:r>
              <a:rPr lang="ru-RU" sz="1800" dirty="0" err="1" smtClean="0"/>
              <a:t>мовного</a:t>
            </a:r>
            <a:r>
              <a:rPr lang="ru-RU" sz="1800" dirty="0" smtClean="0"/>
              <a:t> </a:t>
            </a:r>
            <a:r>
              <a:rPr lang="ru-RU" sz="1800" dirty="0" err="1" smtClean="0"/>
              <a:t>висловлювання</a:t>
            </a:r>
            <a:r>
              <a:rPr lang="ru-RU" sz="1800" dirty="0" smtClean="0"/>
              <a:t>.</a:t>
            </a:r>
          </a:p>
          <a:p>
            <a:pPr marL="541655" indent="-514350" algn="just"/>
            <a:r>
              <a:rPr lang="ru-RU" sz="1800" dirty="0" smtClean="0"/>
              <a:t>            У </a:t>
            </a:r>
            <a:r>
              <a:rPr lang="ru-RU" sz="1800" dirty="0" err="1" smtClean="0"/>
              <a:t>процесі</a:t>
            </a:r>
            <a:r>
              <a:rPr lang="ru-RU" sz="1800" dirty="0" smtClean="0"/>
              <a:t> </a:t>
            </a:r>
            <a:r>
              <a:rPr lang="ru-RU" sz="1800" dirty="0" err="1" smtClean="0"/>
              <a:t>спілкування</a:t>
            </a:r>
            <a:r>
              <a:rPr lang="ru-RU" sz="1800" dirty="0" smtClean="0"/>
              <a:t> не </a:t>
            </a:r>
            <a:r>
              <a:rPr lang="ru-RU" sz="1800" dirty="0" err="1" smtClean="0"/>
              <a:t>слід</a:t>
            </a:r>
            <a:r>
              <a:rPr lang="ru-RU" sz="1800" dirty="0" smtClean="0"/>
              <a:t> </a:t>
            </a:r>
            <a:r>
              <a:rPr lang="ru-RU" sz="1800" dirty="0" err="1" smtClean="0"/>
              <a:t>забувати</a:t>
            </a:r>
            <a:r>
              <a:rPr lang="ru-RU" sz="1800" dirty="0" smtClean="0"/>
              <a:t> про </a:t>
            </a:r>
            <a:r>
              <a:rPr lang="ru-RU" sz="1800" dirty="0" err="1" smtClean="0"/>
              <a:t>конгруентності</a:t>
            </a:r>
            <a:r>
              <a:rPr lang="ru-RU" sz="1800" dirty="0" smtClean="0"/>
              <a:t>, </a:t>
            </a:r>
            <a:r>
              <a:rPr lang="ru-RU" sz="1800" dirty="0" err="1" smtClean="0"/>
              <a:t>тобто</a:t>
            </a:r>
            <a:r>
              <a:rPr lang="ru-RU" sz="1800" dirty="0" smtClean="0"/>
              <a:t> </a:t>
            </a:r>
            <a:r>
              <a:rPr lang="ru-RU" sz="1800" dirty="0" err="1" smtClean="0"/>
              <a:t>збіг</a:t>
            </a:r>
            <a:r>
              <a:rPr lang="ru-RU" sz="1800" dirty="0" smtClean="0"/>
              <a:t> </a:t>
            </a:r>
            <a:r>
              <a:rPr lang="ru-RU" sz="1800" dirty="0" err="1" smtClean="0"/>
              <a:t>жестів</a:t>
            </a:r>
            <a:r>
              <a:rPr lang="ru-RU" sz="1800" dirty="0" smtClean="0"/>
              <a:t> </a:t>
            </a:r>
            <a:r>
              <a:rPr lang="ru-RU" sz="1800" dirty="0" err="1" smtClean="0"/>
              <a:t>і</a:t>
            </a:r>
            <a:r>
              <a:rPr lang="ru-RU" sz="1800" dirty="0" smtClean="0"/>
              <a:t> </a:t>
            </a:r>
            <a:r>
              <a:rPr lang="ru-RU" sz="1800" dirty="0" err="1" smtClean="0"/>
              <a:t>мовних</a:t>
            </a:r>
            <a:r>
              <a:rPr lang="ru-RU" sz="1800" dirty="0" smtClean="0"/>
              <a:t> </a:t>
            </a:r>
            <a:r>
              <a:rPr lang="ru-RU" sz="1800" dirty="0" err="1" smtClean="0"/>
              <a:t>висловлювань</a:t>
            </a:r>
            <a:r>
              <a:rPr lang="ru-RU" sz="1800" dirty="0" smtClean="0"/>
              <a:t>. </a:t>
            </a:r>
          </a:p>
          <a:p>
            <a:pPr marL="541655" indent="-514350" algn="just"/>
            <a:r>
              <a:rPr lang="ru-RU" sz="1800" dirty="0" smtClean="0"/>
              <a:t>            </a:t>
            </a:r>
            <a:r>
              <a:rPr lang="ru-RU" sz="1800" dirty="0" err="1" smtClean="0"/>
              <a:t>Мовні</a:t>
            </a:r>
            <a:r>
              <a:rPr lang="ru-RU" sz="1800" dirty="0" smtClean="0"/>
              <a:t> </a:t>
            </a:r>
            <a:r>
              <a:rPr lang="ru-RU" sz="1800" dirty="0" err="1" smtClean="0"/>
              <a:t>висловлювання</a:t>
            </a:r>
            <a:r>
              <a:rPr lang="ru-RU" sz="1800" dirty="0" smtClean="0"/>
              <a:t> та жести, </a:t>
            </a:r>
            <a:r>
              <a:rPr lang="ru-RU" sz="1800" dirty="0" err="1" smtClean="0"/>
              <a:t>що</a:t>
            </a:r>
            <a:r>
              <a:rPr lang="ru-RU" sz="1800" dirty="0" smtClean="0"/>
              <a:t> </a:t>
            </a:r>
            <a:r>
              <a:rPr lang="ru-RU" sz="1800" dirty="0" err="1" smtClean="0"/>
              <a:t>їх</a:t>
            </a:r>
            <a:r>
              <a:rPr lang="ru-RU" sz="1800" dirty="0" smtClean="0"/>
              <a:t> </a:t>
            </a:r>
            <a:r>
              <a:rPr lang="ru-RU" sz="1800" dirty="0" err="1" smtClean="0"/>
              <a:t>супроводжують</a:t>
            </a:r>
            <a:r>
              <a:rPr lang="ru-RU" sz="1800" dirty="0" smtClean="0"/>
              <a:t>, </a:t>
            </a:r>
            <a:r>
              <a:rPr lang="ru-RU" sz="1800" dirty="0" err="1" smtClean="0"/>
              <a:t>повинні</a:t>
            </a:r>
            <a:r>
              <a:rPr lang="ru-RU" sz="1800" dirty="0" smtClean="0"/>
              <a:t> </a:t>
            </a:r>
            <a:r>
              <a:rPr lang="ru-RU" sz="1800" dirty="0" err="1" smtClean="0"/>
              <a:t>збігатися</a:t>
            </a:r>
            <a:r>
              <a:rPr lang="ru-RU" sz="1800" dirty="0" smtClean="0"/>
              <a:t>. </a:t>
            </a:r>
            <a:r>
              <a:rPr lang="ru-RU" sz="1800" dirty="0" err="1" smtClean="0"/>
              <a:t>Протиріччя</a:t>
            </a:r>
            <a:r>
              <a:rPr lang="ru-RU" sz="1800" dirty="0" smtClean="0"/>
              <a:t> </a:t>
            </a:r>
            <a:r>
              <a:rPr lang="ru-RU" sz="1800" dirty="0" err="1" smtClean="0"/>
              <a:t>між</a:t>
            </a:r>
            <a:r>
              <a:rPr lang="ru-RU" sz="1800" dirty="0" smtClean="0"/>
              <a:t> жестами та </a:t>
            </a:r>
            <a:r>
              <a:rPr lang="ru-RU" sz="1800" dirty="0" err="1" smtClean="0"/>
              <a:t>змістом</a:t>
            </a:r>
            <a:r>
              <a:rPr lang="ru-RU" sz="1800" dirty="0" smtClean="0"/>
              <a:t> </a:t>
            </a:r>
            <a:r>
              <a:rPr lang="ru-RU" sz="1800" dirty="0" err="1" smtClean="0"/>
              <a:t>висловлювань</a:t>
            </a:r>
            <a:r>
              <a:rPr lang="ru-RU" sz="1800" dirty="0" smtClean="0"/>
              <a:t> </a:t>
            </a:r>
            <a:r>
              <a:rPr lang="ru-RU" sz="1800" dirty="0" err="1" smtClean="0"/>
              <a:t>є</a:t>
            </a:r>
            <a:r>
              <a:rPr lang="ru-RU" sz="1800" dirty="0" smtClean="0"/>
              <a:t> сигналом </a:t>
            </a:r>
            <a:r>
              <a:rPr lang="ru-RU" sz="1800" dirty="0" err="1" smtClean="0"/>
              <a:t>брехні</a:t>
            </a:r>
            <a:r>
              <a:rPr lang="ru-RU" sz="1800" dirty="0" smtClean="0"/>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2.Вербальні та невербальні засоби комунікації</a:t>
            </a:r>
            <a:endParaRPr lang="ru-RU" sz="2400" dirty="0" smtClean="0"/>
          </a:p>
        </p:txBody>
      </p:sp>
      <p:sp>
        <p:nvSpPr>
          <p:cNvPr id="3" name="Подзаголовок 2"/>
          <p:cNvSpPr>
            <a:spLocks noGrp="1"/>
          </p:cNvSpPr>
          <p:nvPr>
            <p:ph type="subTitle" idx="1"/>
          </p:nvPr>
        </p:nvSpPr>
        <p:spPr>
          <a:xfrm>
            <a:off x="1475656" y="908720"/>
            <a:ext cx="7406640" cy="5400600"/>
          </a:xfrm>
        </p:spPr>
        <p:txBody>
          <a:bodyPr>
            <a:normAutofit/>
          </a:bodyPr>
          <a:lstStyle/>
          <a:p>
            <a:pPr marL="541655" indent="-514350" algn="just"/>
            <a:r>
              <a:rPr lang="ru-RU" sz="1800" b="1" i="1" dirty="0" smtClean="0"/>
              <a:t>          </a:t>
            </a:r>
            <a:r>
              <a:rPr lang="ru-RU" sz="1800" b="1" i="1" dirty="0" err="1" smtClean="0"/>
              <a:t>Мова</a:t>
            </a:r>
            <a:r>
              <a:rPr lang="ru-RU" sz="1800" b="1" i="1" dirty="0" smtClean="0"/>
              <a:t> </a:t>
            </a:r>
          </a:p>
          <a:p>
            <a:pPr marL="541655" indent="-514350" algn="just"/>
            <a:r>
              <a:rPr lang="ru-RU" sz="1800" b="1" i="1" dirty="0" smtClean="0"/>
              <a:t>           </a:t>
            </a:r>
            <a:r>
              <a:rPr lang="ru-RU" sz="1800" dirty="0" smtClean="0"/>
              <a:t>Характеристики голосу </a:t>
            </a:r>
            <a:r>
              <a:rPr lang="ru-RU" sz="1800" dirty="0" err="1" smtClean="0"/>
              <a:t>відносять</a:t>
            </a:r>
            <a:r>
              <a:rPr lang="ru-RU" sz="1800" dirty="0" smtClean="0"/>
              <a:t> до </a:t>
            </a:r>
            <a:r>
              <a:rPr lang="ru-RU" sz="1800" b="1" i="1" dirty="0" err="1" smtClean="0"/>
              <a:t>просодичних</a:t>
            </a:r>
            <a:r>
              <a:rPr lang="ru-RU" sz="1800" b="1" i="1" dirty="0" smtClean="0"/>
              <a:t> та </a:t>
            </a:r>
            <a:r>
              <a:rPr lang="ru-RU" sz="1800" b="1" i="1" dirty="0" err="1" smtClean="0"/>
              <a:t>екстралінгвістичних</a:t>
            </a:r>
            <a:r>
              <a:rPr lang="ru-RU" sz="1800" b="1" i="1" dirty="0" smtClean="0"/>
              <a:t> </a:t>
            </a:r>
            <a:r>
              <a:rPr lang="ru-RU" sz="1800" b="1" i="1" dirty="0" err="1" smtClean="0"/>
              <a:t>явищ</a:t>
            </a:r>
            <a:r>
              <a:rPr lang="ru-RU" sz="1800" b="1" i="1" dirty="0" smtClean="0"/>
              <a:t>.</a:t>
            </a:r>
            <a:r>
              <a:rPr lang="ru-RU" sz="1800" dirty="0" smtClean="0"/>
              <a:t> </a:t>
            </a:r>
          </a:p>
          <a:p>
            <a:pPr marL="541655" indent="-514350" algn="just"/>
            <a:r>
              <a:rPr lang="ru-RU" sz="1800" dirty="0" smtClean="0"/>
              <a:t>           </a:t>
            </a:r>
            <a:r>
              <a:rPr lang="ru-RU" sz="1800" b="1" i="1" dirty="0" smtClean="0"/>
              <a:t>Просодика </a:t>
            </a:r>
            <a:r>
              <a:rPr lang="ru-RU" sz="1800" dirty="0" smtClean="0"/>
              <a:t>– </a:t>
            </a:r>
            <a:r>
              <a:rPr lang="ru-RU" sz="1800" dirty="0" err="1" smtClean="0"/>
              <a:t>загальна</a:t>
            </a:r>
            <a:r>
              <a:rPr lang="ru-RU" sz="1800" dirty="0" smtClean="0"/>
              <a:t> </a:t>
            </a:r>
            <a:r>
              <a:rPr lang="ru-RU" sz="1800" dirty="0" err="1" smtClean="0"/>
              <a:t>назва</a:t>
            </a:r>
            <a:r>
              <a:rPr lang="ru-RU" sz="1800" dirty="0" smtClean="0"/>
              <a:t> таких </a:t>
            </a:r>
            <a:r>
              <a:rPr lang="ru-RU" sz="1800" dirty="0" err="1" smtClean="0"/>
              <a:t>ритміко-інтонаційних</a:t>
            </a:r>
            <a:r>
              <a:rPr lang="ru-RU" sz="1800" dirty="0" smtClean="0"/>
              <a:t> </a:t>
            </a:r>
            <a:r>
              <a:rPr lang="ru-RU" sz="1800" dirty="0" err="1" smtClean="0"/>
              <a:t>сторін</a:t>
            </a:r>
            <a:r>
              <a:rPr lang="ru-RU" sz="1800" dirty="0" smtClean="0"/>
              <a:t> </a:t>
            </a:r>
            <a:r>
              <a:rPr lang="ru-RU" sz="1800" dirty="0" err="1" smtClean="0"/>
              <a:t>мови</a:t>
            </a:r>
            <a:r>
              <a:rPr lang="ru-RU" sz="1800" dirty="0" smtClean="0"/>
              <a:t>, як </a:t>
            </a:r>
            <a:r>
              <a:rPr lang="ru-RU" sz="1800" dirty="0" err="1" smtClean="0"/>
              <a:t>висота</a:t>
            </a:r>
            <a:r>
              <a:rPr lang="ru-RU" sz="1800" dirty="0" smtClean="0"/>
              <a:t>, </a:t>
            </a:r>
            <a:r>
              <a:rPr lang="ru-RU" sz="1800" dirty="0" err="1" smtClean="0"/>
              <a:t>гучність</a:t>
            </a:r>
            <a:r>
              <a:rPr lang="ru-RU" sz="1800" dirty="0" smtClean="0"/>
              <a:t> голосового тону, тембр голосу, сила </a:t>
            </a:r>
            <a:r>
              <a:rPr lang="ru-RU" sz="1800" dirty="0" err="1" smtClean="0"/>
              <a:t>наголосу</a:t>
            </a:r>
            <a:r>
              <a:rPr lang="ru-RU" sz="1800" dirty="0" smtClean="0"/>
              <a:t>. </a:t>
            </a:r>
          </a:p>
          <a:p>
            <a:pPr marL="541655" indent="-514350" algn="just"/>
            <a:r>
              <a:rPr lang="ru-RU" sz="1800" dirty="0" smtClean="0"/>
              <a:t>           </a:t>
            </a:r>
            <a:r>
              <a:rPr lang="ru-RU" sz="1800" b="1" i="1" dirty="0" err="1" smtClean="0"/>
              <a:t>Екстралінгвістична</a:t>
            </a:r>
            <a:r>
              <a:rPr lang="ru-RU" sz="1800" b="1" i="1" dirty="0" smtClean="0"/>
              <a:t> система </a:t>
            </a:r>
            <a:r>
              <a:rPr lang="ru-RU" sz="1800" dirty="0" smtClean="0"/>
              <a:t>– </a:t>
            </a:r>
            <a:r>
              <a:rPr lang="ru-RU" sz="1800" dirty="0" err="1" smtClean="0"/>
              <a:t>включення</a:t>
            </a:r>
            <a:r>
              <a:rPr lang="ru-RU" sz="1800" dirty="0" smtClean="0"/>
              <a:t> в </a:t>
            </a:r>
            <a:r>
              <a:rPr lang="ru-RU" sz="1800" dirty="0" err="1" smtClean="0"/>
              <a:t>мову</a:t>
            </a:r>
            <a:r>
              <a:rPr lang="ru-RU" sz="1800" dirty="0" smtClean="0"/>
              <a:t> пауз, а </a:t>
            </a:r>
            <a:r>
              <a:rPr lang="ru-RU" sz="1800" dirty="0" err="1" smtClean="0"/>
              <a:t>також</a:t>
            </a:r>
            <a:r>
              <a:rPr lang="ru-RU" sz="1800" dirty="0" smtClean="0"/>
              <a:t> </a:t>
            </a:r>
            <a:r>
              <a:rPr lang="ru-RU" sz="1800" dirty="0" err="1" smtClean="0"/>
              <a:t>різноманітних</a:t>
            </a:r>
            <a:r>
              <a:rPr lang="ru-RU" sz="1800" dirty="0" smtClean="0"/>
              <a:t> </a:t>
            </a:r>
            <a:r>
              <a:rPr lang="ru-RU" sz="1800" dirty="0" err="1" smtClean="0"/>
              <a:t>психофізіологічних</a:t>
            </a:r>
            <a:r>
              <a:rPr lang="ru-RU" sz="1800" dirty="0" smtClean="0"/>
              <a:t> </a:t>
            </a:r>
            <a:r>
              <a:rPr lang="ru-RU" sz="1800" dirty="0" err="1" smtClean="0"/>
              <a:t>проявів</a:t>
            </a:r>
            <a:r>
              <a:rPr lang="ru-RU" sz="1800" dirty="0" smtClean="0"/>
              <a:t> </a:t>
            </a:r>
            <a:r>
              <a:rPr lang="ru-RU" sz="1800" dirty="0" err="1" smtClean="0"/>
              <a:t>людини</a:t>
            </a:r>
            <a:r>
              <a:rPr lang="ru-RU" sz="1800" dirty="0" smtClean="0"/>
              <a:t>: плачу, кашлю, </a:t>
            </a:r>
            <a:r>
              <a:rPr lang="ru-RU" sz="1800" dirty="0" err="1" smtClean="0"/>
              <a:t>сміху</a:t>
            </a:r>
            <a:r>
              <a:rPr lang="ru-RU" sz="1800" dirty="0" smtClean="0"/>
              <a:t>, </a:t>
            </a:r>
            <a:r>
              <a:rPr lang="ru-RU" sz="1800" dirty="0" err="1" smtClean="0"/>
              <a:t>зітхання</a:t>
            </a:r>
            <a:r>
              <a:rPr lang="ru-RU" sz="1800" dirty="0" smtClean="0"/>
              <a:t> </a:t>
            </a:r>
            <a:r>
              <a:rPr lang="ru-RU" sz="1800" dirty="0" err="1" smtClean="0"/>
              <a:t>тощо</a:t>
            </a:r>
            <a:r>
              <a:rPr lang="ru-RU" sz="1800" dirty="0" smtClean="0"/>
              <a:t>. </a:t>
            </a:r>
          </a:p>
          <a:p>
            <a:pPr marL="541655" indent="-514350" algn="just"/>
            <a:r>
              <a:rPr lang="ru-RU" sz="1800" dirty="0" smtClean="0"/>
              <a:t>            </a:t>
            </a:r>
            <a:r>
              <a:rPr lang="ru-RU" sz="1800" dirty="0" err="1" smtClean="0"/>
              <a:t>Праксодичними</a:t>
            </a:r>
            <a:r>
              <a:rPr lang="ru-RU" sz="1800" dirty="0" smtClean="0"/>
              <a:t> та </a:t>
            </a:r>
            <a:r>
              <a:rPr lang="ru-RU" sz="1800" dirty="0" err="1" smtClean="0"/>
              <a:t>екстралінгвістичними</a:t>
            </a:r>
            <a:r>
              <a:rPr lang="ru-RU" sz="1800" dirty="0" smtClean="0"/>
              <a:t> </a:t>
            </a:r>
            <a:r>
              <a:rPr lang="ru-RU" sz="1800" dirty="0" err="1" smtClean="0"/>
              <a:t>засобами</a:t>
            </a:r>
            <a:r>
              <a:rPr lang="ru-RU" sz="1800" dirty="0" smtClean="0"/>
              <a:t> </a:t>
            </a:r>
            <a:r>
              <a:rPr lang="ru-RU" sz="1800" dirty="0" err="1" smtClean="0"/>
              <a:t>регулюється</a:t>
            </a:r>
            <a:r>
              <a:rPr lang="ru-RU" sz="1800" dirty="0" smtClean="0"/>
              <a:t> </a:t>
            </a:r>
            <a:r>
              <a:rPr lang="ru-RU" sz="1800" dirty="0" err="1" smtClean="0"/>
              <a:t>потік</a:t>
            </a:r>
            <a:r>
              <a:rPr lang="ru-RU" sz="1800" dirty="0" smtClean="0"/>
              <a:t> </a:t>
            </a:r>
            <a:r>
              <a:rPr lang="ru-RU" sz="1800" dirty="0" err="1" smtClean="0"/>
              <a:t>мови</a:t>
            </a:r>
            <a:r>
              <a:rPr lang="ru-RU" sz="1800" dirty="0" smtClean="0"/>
              <a:t>, </a:t>
            </a:r>
            <a:r>
              <a:rPr lang="ru-RU" sz="1800" dirty="0" err="1" smtClean="0"/>
              <a:t>економляться</a:t>
            </a:r>
            <a:r>
              <a:rPr lang="ru-RU" sz="1800" dirty="0" smtClean="0"/>
              <a:t> </a:t>
            </a:r>
            <a:r>
              <a:rPr lang="ru-RU" sz="1800" dirty="0" err="1" smtClean="0"/>
              <a:t>мовні</a:t>
            </a:r>
            <a:r>
              <a:rPr lang="ru-RU" sz="1800" dirty="0" smtClean="0"/>
              <a:t> </a:t>
            </a:r>
            <a:r>
              <a:rPr lang="ru-RU" sz="1800" dirty="0" err="1" smtClean="0"/>
              <a:t>засоби</a:t>
            </a:r>
            <a:r>
              <a:rPr lang="ru-RU" sz="1800" dirty="0" smtClean="0"/>
              <a:t> </a:t>
            </a:r>
            <a:r>
              <a:rPr lang="ru-RU" sz="1800" dirty="0" err="1" smtClean="0"/>
              <a:t>спілкування</a:t>
            </a:r>
            <a:r>
              <a:rPr lang="ru-RU" sz="1800" dirty="0" smtClean="0"/>
              <a:t>, вони </a:t>
            </a:r>
            <a:r>
              <a:rPr lang="ru-RU" sz="1800" dirty="0" err="1" smtClean="0"/>
              <a:t>доповнюють</a:t>
            </a:r>
            <a:r>
              <a:rPr lang="ru-RU" sz="1800" dirty="0" smtClean="0"/>
              <a:t>, </a:t>
            </a:r>
            <a:r>
              <a:rPr lang="ru-RU" sz="1800" dirty="0" err="1" smtClean="0"/>
              <a:t>замінюють</a:t>
            </a:r>
            <a:r>
              <a:rPr lang="ru-RU" sz="1800" dirty="0" smtClean="0"/>
              <a:t> </a:t>
            </a:r>
            <a:r>
              <a:rPr lang="ru-RU" sz="1800" dirty="0" err="1" smtClean="0"/>
              <a:t>і</a:t>
            </a:r>
            <a:r>
              <a:rPr lang="ru-RU" sz="1800" dirty="0" smtClean="0"/>
              <a:t> </a:t>
            </a:r>
            <a:r>
              <a:rPr lang="ru-RU" sz="1800" dirty="0" err="1" smtClean="0"/>
              <a:t>передбачають</a:t>
            </a:r>
            <a:r>
              <a:rPr lang="ru-RU" sz="1800" dirty="0" smtClean="0"/>
              <a:t> </a:t>
            </a:r>
            <a:r>
              <a:rPr lang="ru-RU" sz="1800" dirty="0" err="1" smtClean="0"/>
              <a:t>мовні</a:t>
            </a:r>
            <a:r>
              <a:rPr lang="ru-RU" sz="1800" dirty="0" smtClean="0"/>
              <a:t> </a:t>
            </a:r>
            <a:r>
              <a:rPr lang="ru-RU" sz="1800" dirty="0" err="1" smtClean="0"/>
              <a:t>висловлювання</a:t>
            </a:r>
            <a:r>
              <a:rPr lang="ru-RU" sz="1800" dirty="0" smtClean="0"/>
              <a:t>, </a:t>
            </a:r>
            <a:r>
              <a:rPr lang="ru-RU" sz="1800" dirty="0" err="1" smtClean="0"/>
              <a:t>виражають</a:t>
            </a:r>
            <a:r>
              <a:rPr lang="ru-RU" sz="1800" dirty="0" smtClean="0"/>
              <a:t> </a:t>
            </a:r>
            <a:r>
              <a:rPr lang="ru-RU" sz="1800" dirty="0" err="1" smtClean="0"/>
              <a:t>емоційні</a:t>
            </a:r>
            <a:r>
              <a:rPr lang="ru-RU" sz="1800" dirty="0" smtClean="0"/>
              <a:t> </a:t>
            </a:r>
            <a:r>
              <a:rPr lang="ru-RU" sz="1800" dirty="0" err="1" smtClean="0"/>
              <a:t>стани</a:t>
            </a:r>
            <a:r>
              <a:rPr lang="ru-RU" sz="1800" dirty="0" smtClean="0"/>
              <a:t>.</a:t>
            </a:r>
          </a:p>
          <a:p>
            <a:pPr marL="541655" indent="-514350" algn="just"/>
            <a:endParaRPr lang="ru-RU" sz="18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2.Вербальні та невербальні засоби комунікації</a:t>
            </a:r>
            <a:endParaRPr lang="ru-RU" sz="2400" dirty="0" smtClean="0"/>
          </a:p>
        </p:txBody>
      </p:sp>
      <p:sp>
        <p:nvSpPr>
          <p:cNvPr id="3" name="Подзаголовок 2"/>
          <p:cNvSpPr>
            <a:spLocks noGrp="1"/>
          </p:cNvSpPr>
          <p:nvPr>
            <p:ph type="subTitle" idx="1"/>
          </p:nvPr>
        </p:nvSpPr>
        <p:spPr>
          <a:xfrm>
            <a:off x="1475656" y="908720"/>
            <a:ext cx="7406640" cy="5400600"/>
          </a:xfrm>
        </p:spPr>
        <p:txBody>
          <a:bodyPr>
            <a:normAutofit fontScale="85000" lnSpcReduction="10000"/>
          </a:bodyPr>
          <a:lstStyle/>
          <a:p>
            <a:pPr marL="541655" indent="-514350" algn="just"/>
            <a:r>
              <a:rPr lang="ru-RU" sz="1800" b="1" i="1" dirty="0" smtClean="0"/>
              <a:t>            </a:t>
            </a:r>
            <a:r>
              <a:rPr lang="ru-RU" sz="1800" b="1" i="1" dirty="0" err="1" smtClean="0"/>
              <a:t>Чинник</a:t>
            </a:r>
            <a:r>
              <a:rPr lang="ru-RU" sz="1800" b="1" i="1" dirty="0" smtClean="0"/>
              <a:t> </a:t>
            </a:r>
            <a:r>
              <a:rPr lang="ru-RU" sz="1800" b="1" i="1" dirty="0" err="1" smtClean="0"/>
              <a:t>зовнішності</a:t>
            </a:r>
            <a:r>
              <a:rPr lang="ru-RU" sz="1800" b="1" i="1" dirty="0" smtClean="0"/>
              <a:t>: </a:t>
            </a:r>
          </a:p>
          <a:p>
            <a:pPr marL="541655" indent="-514350" algn="just"/>
            <a:r>
              <a:rPr lang="ru-RU" sz="1800" b="1" i="1" dirty="0" smtClean="0"/>
              <a:t>            1. </a:t>
            </a:r>
            <a:r>
              <a:rPr lang="ru-RU" sz="1800" b="1" i="1" dirty="0" err="1" smtClean="0"/>
              <a:t>Одяг</a:t>
            </a:r>
            <a:r>
              <a:rPr lang="ru-RU" sz="1800" b="1" i="1" dirty="0" smtClean="0"/>
              <a:t>. </a:t>
            </a:r>
            <a:r>
              <a:rPr lang="ru-RU" sz="1800" dirty="0" err="1" smtClean="0"/>
              <a:t>Комунікативну</a:t>
            </a:r>
            <a:r>
              <a:rPr lang="ru-RU" sz="1800" dirty="0" smtClean="0"/>
              <a:t> </a:t>
            </a:r>
            <a:r>
              <a:rPr lang="ru-RU" sz="1800" dirty="0" err="1" smtClean="0"/>
              <a:t>позицію</a:t>
            </a:r>
            <a:r>
              <a:rPr lang="ru-RU" sz="1800" dirty="0" smtClean="0"/>
              <a:t> </a:t>
            </a:r>
            <a:r>
              <a:rPr lang="ru-RU" sz="1800" dirty="0" err="1" smtClean="0"/>
              <a:t>людини</a:t>
            </a:r>
            <a:r>
              <a:rPr lang="ru-RU" sz="1800" dirty="0" smtClean="0"/>
              <a:t> </a:t>
            </a:r>
            <a:r>
              <a:rPr lang="ru-RU" sz="1800" dirty="0" err="1" smtClean="0"/>
              <a:t>посилює</a:t>
            </a:r>
            <a:r>
              <a:rPr lang="ru-RU" sz="1800" dirty="0" smtClean="0"/>
              <a:t> </a:t>
            </a:r>
            <a:r>
              <a:rPr lang="ru-RU" sz="1800" dirty="0" err="1" smtClean="0"/>
              <a:t>темний</a:t>
            </a:r>
            <a:r>
              <a:rPr lang="ru-RU" sz="1800" dirty="0" smtClean="0"/>
              <a:t> </a:t>
            </a:r>
            <a:r>
              <a:rPr lang="ru-RU" sz="1800" dirty="0" err="1" smtClean="0"/>
              <a:t>традиційний</a:t>
            </a:r>
            <a:r>
              <a:rPr lang="ru-RU" sz="1800" dirty="0" smtClean="0"/>
              <a:t> </a:t>
            </a:r>
            <a:r>
              <a:rPr lang="ru-RU" sz="1800" dirty="0" err="1" smtClean="0"/>
              <a:t>одяг</a:t>
            </a:r>
            <a:r>
              <a:rPr lang="ru-RU" sz="1800" dirty="0" smtClean="0"/>
              <a:t>, </a:t>
            </a:r>
            <a:r>
              <a:rPr lang="ru-RU" sz="1800" dirty="0" err="1" smtClean="0"/>
              <a:t>добротний</a:t>
            </a:r>
            <a:r>
              <a:rPr lang="ru-RU" sz="1800" dirty="0" smtClean="0"/>
              <a:t> </a:t>
            </a:r>
            <a:r>
              <a:rPr lang="ru-RU" sz="1800" dirty="0" err="1" smtClean="0"/>
              <a:t>матеріал</a:t>
            </a:r>
            <a:r>
              <a:rPr lang="ru-RU" sz="1800" dirty="0" smtClean="0"/>
              <a:t>, контраст </a:t>
            </a:r>
            <a:r>
              <a:rPr lang="ru-RU" sz="1800" dirty="0" err="1" smtClean="0"/>
              <a:t>темних</a:t>
            </a:r>
            <a:r>
              <a:rPr lang="ru-RU" sz="1800" dirty="0" smtClean="0"/>
              <a:t> та </a:t>
            </a:r>
            <a:r>
              <a:rPr lang="ru-RU" sz="1800" dirty="0" err="1" smtClean="0"/>
              <a:t>білих</a:t>
            </a:r>
            <a:r>
              <a:rPr lang="ru-RU" sz="1800" dirty="0" smtClean="0"/>
              <a:t> </a:t>
            </a:r>
            <a:r>
              <a:rPr lang="ru-RU" sz="1800" dirty="0" err="1" smtClean="0"/>
              <a:t>тонів</a:t>
            </a:r>
            <a:r>
              <a:rPr lang="ru-RU" sz="1800" dirty="0" smtClean="0"/>
              <a:t>. </a:t>
            </a:r>
            <a:r>
              <a:rPr lang="ru-RU" sz="1800" dirty="0" err="1" smtClean="0"/>
              <a:t>Підсилюють</a:t>
            </a:r>
            <a:r>
              <a:rPr lang="ru-RU" sz="1800" dirty="0" smtClean="0"/>
              <a:t> </a:t>
            </a:r>
            <a:r>
              <a:rPr lang="ru-RU" sz="1800" dirty="0" err="1" smtClean="0"/>
              <a:t>вплив</a:t>
            </a:r>
            <a:r>
              <a:rPr lang="ru-RU" sz="1800" dirty="0" smtClean="0"/>
              <a:t> </a:t>
            </a:r>
            <a:r>
              <a:rPr lang="ru-RU" sz="1800" dirty="0" err="1" smtClean="0"/>
              <a:t>високі</a:t>
            </a:r>
            <a:r>
              <a:rPr lang="ru-RU" sz="1800" dirty="0" smtClean="0"/>
              <a:t> </a:t>
            </a:r>
            <a:r>
              <a:rPr lang="ru-RU" sz="1800" dirty="0" err="1" smtClean="0"/>
              <a:t>капелюшки</a:t>
            </a:r>
            <a:r>
              <a:rPr lang="ru-RU" sz="1800" dirty="0" smtClean="0"/>
              <a:t>, каблуки, </a:t>
            </a:r>
            <a:r>
              <a:rPr lang="ru-RU" sz="1800" dirty="0" err="1" smtClean="0"/>
              <a:t>окуляри</a:t>
            </a:r>
            <a:r>
              <a:rPr lang="ru-RU" sz="1800" dirty="0" smtClean="0"/>
              <a:t> у </a:t>
            </a:r>
            <a:r>
              <a:rPr lang="ru-RU" sz="1800" dirty="0" err="1" smtClean="0"/>
              <a:t>темній</a:t>
            </a:r>
            <a:r>
              <a:rPr lang="ru-RU" sz="1800" dirty="0" smtClean="0"/>
              <a:t> </a:t>
            </a:r>
            <a:r>
              <a:rPr lang="ru-RU" sz="1800" dirty="0" err="1" smtClean="0"/>
              <a:t>роговій</a:t>
            </a:r>
            <a:r>
              <a:rPr lang="ru-RU" sz="1800" dirty="0" smtClean="0"/>
              <a:t> </a:t>
            </a:r>
            <a:r>
              <a:rPr lang="ru-RU" sz="1800" dirty="0" err="1" smtClean="0"/>
              <a:t>оправі</a:t>
            </a:r>
            <a:r>
              <a:rPr lang="ru-RU" sz="1800" dirty="0" smtClean="0"/>
              <a:t>. </a:t>
            </a:r>
            <a:r>
              <a:rPr lang="ru-RU" sz="1800" dirty="0" err="1" smtClean="0"/>
              <a:t>Виграшно</a:t>
            </a:r>
            <a:r>
              <a:rPr lang="ru-RU" sz="1800" dirty="0" smtClean="0"/>
              <a:t> </a:t>
            </a:r>
            <a:r>
              <a:rPr lang="ru-RU" sz="1800" dirty="0" err="1" smtClean="0"/>
              <a:t>виглядає</a:t>
            </a:r>
            <a:r>
              <a:rPr lang="ru-RU" sz="1800" dirty="0" smtClean="0"/>
              <a:t> </a:t>
            </a:r>
            <a:r>
              <a:rPr lang="ru-RU" sz="1800" dirty="0" err="1" smtClean="0"/>
              <a:t>чистий</a:t>
            </a:r>
            <a:r>
              <a:rPr lang="ru-RU" sz="1800" dirty="0" smtClean="0"/>
              <a:t>, </a:t>
            </a:r>
            <a:r>
              <a:rPr lang="ru-RU" sz="1800" dirty="0" err="1" smtClean="0"/>
              <a:t>акуратний</a:t>
            </a:r>
            <a:r>
              <a:rPr lang="ru-RU" sz="1800" dirty="0" smtClean="0"/>
              <a:t> </a:t>
            </a:r>
            <a:r>
              <a:rPr lang="ru-RU" sz="1800" dirty="0" err="1" smtClean="0"/>
              <a:t>одяг</a:t>
            </a:r>
            <a:r>
              <a:rPr lang="ru-RU" sz="1800" dirty="0" smtClean="0"/>
              <a:t>. </a:t>
            </a:r>
            <a:r>
              <a:rPr lang="ru-RU" sz="1800" dirty="0" err="1" smtClean="0"/>
              <a:t>Соковиті</a:t>
            </a:r>
            <a:r>
              <a:rPr lang="ru-RU" sz="1800" dirty="0" smtClean="0"/>
              <a:t> </a:t>
            </a:r>
            <a:r>
              <a:rPr lang="ru-RU" sz="1800" dirty="0" err="1" smtClean="0"/>
              <a:t>кольори</a:t>
            </a:r>
            <a:r>
              <a:rPr lang="ru-RU" sz="1800" dirty="0" smtClean="0"/>
              <a:t> </a:t>
            </a:r>
            <a:r>
              <a:rPr lang="ru-RU" sz="1800" dirty="0" err="1" smtClean="0"/>
              <a:t>одягу</a:t>
            </a:r>
            <a:r>
              <a:rPr lang="ru-RU" sz="1800" dirty="0" smtClean="0"/>
              <a:t> </a:t>
            </a:r>
            <a:r>
              <a:rPr lang="ru-RU" sz="1800" dirty="0" err="1" smtClean="0"/>
              <a:t>характеризують</a:t>
            </a:r>
            <a:r>
              <a:rPr lang="ru-RU" sz="1800" dirty="0" smtClean="0"/>
              <a:t> </a:t>
            </a:r>
            <a:r>
              <a:rPr lang="ru-RU" sz="1800" dirty="0" err="1" smtClean="0"/>
              <a:t>людину</a:t>
            </a:r>
            <a:r>
              <a:rPr lang="ru-RU" sz="1800" dirty="0" smtClean="0"/>
              <a:t> як </a:t>
            </a:r>
            <a:r>
              <a:rPr lang="ru-RU" sz="1800" dirty="0" err="1" smtClean="0"/>
              <a:t>життєрадісну</a:t>
            </a:r>
            <a:r>
              <a:rPr lang="ru-RU" sz="1800" dirty="0" smtClean="0"/>
              <a:t>, </a:t>
            </a:r>
            <a:r>
              <a:rPr lang="ru-RU" sz="1800" dirty="0" err="1" smtClean="0"/>
              <a:t>успішну</a:t>
            </a:r>
            <a:r>
              <a:rPr lang="ru-RU" sz="1800" dirty="0" smtClean="0"/>
              <a:t>. </a:t>
            </a:r>
            <a:r>
              <a:rPr lang="ru-RU" sz="1800" dirty="0" err="1" smtClean="0"/>
              <a:t>Посилює</a:t>
            </a:r>
            <a:r>
              <a:rPr lang="ru-RU" sz="1800" dirty="0" smtClean="0"/>
              <a:t> </a:t>
            </a:r>
            <a:r>
              <a:rPr lang="ru-RU" sz="1800" dirty="0" err="1" smtClean="0"/>
              <a:t>комунікативну</a:t>
            </a:r>
            <a:r>
              <a:rPr lang="ru-RU" sz="1800" dirty="0" smtClean="0"/>
              <a:t> </a:t>
            </a:r>
            <a:r>
              <a:rPr lang="ru-RU" sz="1800" dirty="0" err="1" smtClean="0"/>
              <a:t>позицію</a:t>
            </a:r>
            <a:r>
              <a:rPr lang="ru-RU" sz="1800" dirty="0" smtClean="0"/>
              <a:t> того, </a:t>
            </a:r>
            <a:r>
              <a:rPr lang="ru-RU" sz="1800" dirty="0" err="1" smtClean="0"/>
              <a:t>хто</a:t>
            </a:r>
            <a:r>
              <a:rPr lang="ru-RU" sz="1800" dirty="0" smtClean="0"/>
              <a:t> говорить </a:t>
            </a:r>
            <a:r>
              <a:rPr lang="ru-RU" sz="1800" dirty="0" err="1" smtClean="0"/>
              <a:t>помірна</a:t>
            </a:r>
            <a:r>
              <a:rPr lang="ru-RU" sz="1800" dirty="0" smtClean="0"/>
              <a:t> </a:t>
            </a:r>
            <a:r>
              <a:rPr lang="ru-RU" sz="1800" dirty="0" err="1" smtClean="0"/>
              <a:t>модність</a:t>
            </a:r>
            <a:r>
              <a:rPr lang="ru-RU" sz="1800" dirty="0" smtClean="0"/>
              <a:t> </a:t>
            </a:r>
            <a:r>
              <a:rPr lang="ru-RU" sz="1800" dirty="0" err="1" smtClean="0"/>
              <a:t>його</a:t>
            </a:r>
            <a:r>
              <a:rPr lang="ru-RU" sz="1800" dirty="0" smtClean="0"/>
              <a:t> </a:t>
            </a:r>
            <a:r>
              <a:rPr lang="ru-RU" sz="1800" dirty="0" err="1" smtClean="0"/>
              <a:t>одягу</a:t>
            </a:r>
            <a:r>
              <a:rPr lang="ru-RU" sz="1800" dirty="0" smtClean="0"/>
              <a:t>. </a:t>
            </a:r>
          </a:p>
          <a:p>
            <a:pPr marL="541655" indent="-514350" algn="just"/>
            <a:r>
              <a:rPr lang="ru-RU" sz="1800" b="1" i="1" dirty="0" smtClean="0"/>
              <a:t>             2. </a:t>
            </a:r>
            <a:r>
              <a:rPr lang="ru-RU" sz="1800" b="1" i="1" dirty="0" err="1" smtClean="0"/>
              <a:t>Зачіска</a:t>
            </a:r>
            <a:r>
              <a:rPr lang="ru-RU" sz="1800" b="1" i="1" dirty="0" smtClean="0"/>
              <a:t>. </a:t>
            </a:r>
            <a:r>
              <a:rPr lang="ru-RU" sz="1800" dirty="0" err="1" smtClean="0"/>
              <a:t>Висока</a:t>
            </a:r>
            <a:r>
              <a:rPr lang="ru-RU" sz="1800" dirty="0" smtClean="0"/>
              <a:t> </a:t>
            </a:r>
            <a:r>
              <a:rPr lang="ru-RU" sz="1800" dirty="0" err="1" smtClean="0"/>
              <a:t>зачіска</a:t>
            </a:r>
            <a:r>
              <a:rPr lang="ru-RU" sz="1800" dirty="0" smtClean="0"/>
              <a:t> </a:t>
            </a:r>
            <a:r>
              <a:rPr lang="ru-RU" sz="1800" dirty="0" err="1" smtClean="0"/>
              <a:t>збільшує</a:t>
            </a:r>
            <a:r>
              <a:rPr lang="ru-RU" sz="1800" dirty="0" smtClean="0"/>
              <a:t> статус </a:t>
            </a:r>
            <a:r>
              <a:rPr lang="ru-RU" sz="1800" dirty="0" err="1" smtClean="0"/>
              <a:t>її</a:t>
            </a:r>
            <a:r>
              <a:rPr lang="ru-RU" sz="1800" dirty="0" smtClean="0"/>
              <a:t> </a:t>
            </a:r>
            <a:r>
              <a:rPr lang="ru-RU" sz="1800" dirty="0" err="1" smtClean="0"/>
              <a:t>носія</a:t>
            </a:r>
            <a:r>
              <a:rPr lang="ru-RU" sz="1800" dirty="0" smtClean="0"/>
              <a:t>. </a:t>
            </a:r>
            <a:r>
              <a:rPr lang="ru-RU" sz="1800" dirty="0" err="1" smtClean="0"/>
              <a:t>Цікаво</a:t>
            </a:r>
            <a:r>
              <a:rPr lang="ru-RU" sz="1800" dirty="0" smtClean="0"/>
              <a:t>, </a:t>
            </a:r>
            <a:r>
              <a:rPr lang="ru-RU" sz="1800" dirty="0" err="1" smtClean="0"/>
              <a:t>що</a:t>
            </a:r>
            <a:r>
              <a:rPr lang="ru-RU" sz="1800" dirty="0" smtClean="0"/>
              <a:t> блондинок </a:t>
            </a:r>
            <a:r>
              <a:rPr lang="ru-RU" sz="1800" dirty="0" err="1" smtClean="0"/>
              <a:t>сприймають</a:t>
            </a:r>
            <a:r>
              <a:rPr lang="ru-RU" sz="1800" dirty="0" smtClean="0"/>
              <a:t> </a:t>
            </a:r>
            <a:r>
              <a:rPr lang="ru-RU" sz="1800" dirty="0" err="1" smtClean="0"/>
              <a:t>зазвичай</a:t>
            </a:r>
            <a:r>
              <a:rPr lang="ru-RU" sz="1800" dirty="0" smtClean="0"/>
              <a:t> як </a:t>
            </a:r>
            <a:r>
              <a:rPr lang="ru-RU" sz="1800" dirty="0" err="1" smtClean="0"/>
              <a:t>більш</a:t>
            </a:r>
            <a:r>
              <a:rPr lang="ru-RU" sz="1800" dirty="0" smtClean="0"/>
              <a:t> </a:t>
            </a:r>
            <a:r>
              <a:rPr lang="ru-RU" sz="1800" dirty="0" err="1" smtClean="0"/>
              <a:t>привабливих</a:t>
            </a:r>
            <a:r>
              <a:rPr lang="ru-RU" sz="1800" dirty="0" smtClean="0"/>
              <a:t>, </a:t>
            </a:r>
            <a:r>
              <a:rPr lang="ru-RU" sz="1800" dirty="0" err="1" smtClean="0"/>
              <a:t>але</a:t>
            </a:r>
            <a:r>
              <a:rPr lang="ru-RU" sz="1800" dirty="0" smtClean="0"/>
              <a:t> при </a:t>
            </a:r>
            <a:r>
              <a:rPr lang="ru-RU" sz="1800" dirty="0" err="1" smtClean="0"/>
              <a:t>цьому</a:t>
            </a:r>
            <a:r>
              <a:rPr lang="ru-RU" sz="1800" dirty="0" smtClean="0"/>
              <a:t> </a:t>
            </a:r>
            <a:r>
              <a:rPr lang="ru-RU" sz="1800" dirty="0" err="1" smtClean="0"/>
              <a:t>поверхневих</a:t>
            </a:r>
            <a:r>
              <a:rPr lang="ru-RU" sz="1800" dirty="0" smtClean="0"/>
              <a:t>, </a:t>
            </a:r>
            <a:r>
              <a:rPr lang="ru-RU" sz="1800" dirty="0" err="1" smtClean="0"/>
              <a:t>неглибоких</a:t>
            </a:r>
            <a:r>
              <a:rPr lang="ru-RU" sz="1800" dirty="0" smtClean="0"/>
              <a:t> у </a:t>
            </a:r>
            <a:r>
              <a:rPr lang="ru-RU" sz="1800" dirty="0" err="1" smtClean="0"/>
              <a:t>судженнях</a:t>
            </a:r>
            <a:r>
              <a:rPr lang="ru-RU" sz="1800" dirty="0" smtClean="0"/>
              <a:t>, а брюнеток </a:t>
            </a:r>
            <a:r>
              <a:rPr lang="ru-RU" sz="1800" dirty="0" err="1" smtClean="0"/>
              <a:t>сприймають</a:t>
            </a:r>
            <a:r>
              <a:rPr lang="ru-RU" sz="1800" dirty="0" smtClean="0"/>
              <a:t> як </a:t>
            </a:r>
            <a:r>
              <a:rPr lang="ru-RU" sz="1800" dirty="0" err="1" smtClean="0"/>
              <a:t>серйозніших</a:t>
            </a:r>
            <a:r>
              <a:rPr lang="ru-RU" sz="1800" dirty="0" smtClean="0"/>
              <a:t>, </a:t>
            </a:r>
            <a:r>
              <a:rPr lang="ru-RU" sz="1800" dirty="0" err="1" smtClean="0"/>
              <a:t>розумніших</a:t>
            </a:r>
            <a:r>
              <a:rPr lang="ru-RU" sz="1800" dirty="0" smtClean="0"/>
              <a:t>, </a:t>
            </a:r>
            <a:r>
              <a:rPr lang="ru-RU" sz="1800" dirty="0" err="1" smtClean="0"/>
              <a:t>компетентніших</a:t>
            </a:r>
            <a:r>
              <a:rPr lang="ru-RU" sz="1800" dirty="0" smtClean="0"/>
              <a:t>. Коротка </a:t>
            </a:r>
            <a:r>
              <a:rPr lang="ru-RU" sz="1800" dirty="0" err="1" smtClean="0"/>
              <a:t>зачіска</a:t>
            </a:r>
            <a:r>
              <a:rPr lang="ru-RU" sz="1800" dirty="0" smtClean="0"/>
              <a:t> </a:t>
            </a:r>
            <a:r>
              <a:rPr lang="ru-RU" sz="1800" dirty="0" err="1" smtClean="0"/>
              <a:t>чоловіка</a:t>
            </a:r>
            <a:r>
              <a:rPr lang="ru-RU" sz="1800" dirty="0" smtClean="0"/>
              <a:t> говорить про </a:t>
            </a:r>
            <a:r>
              <a:rPr lang="ru-RU" sz="1800" dirty="0" err="1" smtClean="0"/>
              <a:t>його</a:t>
            </a:r>
            <a:r>
              <a:rPr lang="ru-RU" sz="1800" dirty="0" smtClean="0"/>
              <a:t> </a:t>
            </a:r>
            <a:r>
              <a:rPr lang="ru-RU" sz="1800" dirty="0" err="1" smtClean="0"/>
              <a:t>діяльність</a:t>
            </a:r>
            <a:r>
              <a:rPr lang="ru-RU" sz="1800" dirty="0" smtClean="0"/>
              <a:t>, </a:t>
            </a:r>
            <a:r>
              <a:rPr lang="ru-RU" sz="1800" dirty="0" err="1" smtClean="0"/>
              <a:t>невисокий</a:t>
            </a:r>
            <a:r>
              <a:rPr lang="ru-RU" sz="1800" dirty="0" smtClean="0"/>
              <a:t> </a:t>
            </a:r>
            <a:r>
              <a:rPr lang="ru-RU" sz="1800" dirty="0" err="1" smtClean="0"/>
              <a:t>інтелект</a:t>
            </a:r>
            <a:r>
              <a:rPr lang="ru-RU" sz="1800" dirty="0" smtClean="0"/>
              <a:t>, </a:t>
            </a:r>
            <a:r>
              <a:rPr lang="ru-RU" sz="1800" dirty="0" err="1" smtClean="0"/>
              <a:t>довге</a:t>
            </a:r>
            <a:r>
              <a:rPr lang="ru-RU" sz="1800" dirty="0" smtClean="0"/>
              <a:t> </a:t>
            </a:r>
            <a:r>
              <a:rPr lang="ru-RU" sz="1800" dirty="0" err="1" smtClean="0"/>
              <a:t>волосся</a:t>
            </a:r>
            <a:r>
              <a:rPr lang="ru-RU" sz="1800" dirty="0" smtClean="0"/>
              <a:t> – </a:t>
            </a:r>
            <a:r>
              <a:rPr lang="ru-RU" sz="1800" dirty="0" err="1" smtClean="0"/>
              <a:t>про</a:t>
            </a:r>
            <a:r>
              <a:rPr lang="ru-RU" sz="1800" dirty="0" smtClean="0"/>
              <a:t> </a:t>
            </a:r>
            <a:r>
              <a:rPr lang="ru-RU" sz="1800" dirty="0" err="1" smtClean="0"/>
              <a:t>творчий</a:t>
            </a:r>
            <a:r>
              <a:rPr lang="ru-RU" sz="1800" dirty="0" smtClean="0"/>
              <a:t> початок, </a:t>
            </a:r>
            <a:r>
              <a:rPr lang="ru-RU" sz="1800" dirty="0" err="1" smtClean="0"/>
              <a:t>інтелектуальність</a:t>
            </a:r>
            <a:r>
              <a:rPr lang="ru-RU" sz="1800" dirty="0" smtClean="0"/>
              <a:t>. </a:t>
            </a:r>
          </a:p>
          <a:p>
            <a:pPr marL="541655" indent="-514350" algn="just"/>
            <a:r>
              <a:rPr lang="ru-RU" sz="1800" dirty="0" smtClean="0"/>
              <a:t>              </a:t>
            </a:r>
            <a:r>
              <a:rPr lang="ru-RU" sz="1800" b="1" i="1" dirty="0" smtClean="0"/>
              <a:t>3. </a:t>
            </a:r>
            <a:r>
              <a:rPr lang="ru-RU" sz="1800" b="1" i="1" dirty="0" err="1" smtClean="0"/>
              <a:t>Силует</a:t>
            </a:r>
            <a:r>
              <a:rPr lang="ru-RU" sz="1800" b="1" i="1" dirty="0" smtClean="0"/>
              <a:t>. </a:t>
            </a:r>
            <a:r>
              <a:rPr lang="ru-RU" sz="1800" dirty="0" err="1" smtClean="0"/>
              <a:t>Підсилює</a:t>
            </a:r>
            <a:r>
              <a:rPr lang="ru-RU" sz="1800" dirty="0" smtClean="0"/>
              <a:t> </a:t>
            </a:r>
            <a:r>
              <a:rPr lang="ru-RU" sz="1800" dirty="0" err="1" smtClean="0"/>
              <a:t>позицію</a:t>
            </a:r>
            <a:r>
              <a:rPr lang="ru-RU" sz="1800" dirty="0" smtClean="0"/>
              <a:t> </a:t>
            </a:r>
            <a:r>
              <a:rPr lang="ru-RU" sz="1800" dirty="0" err="1" smtClean="0"/>
              <a:t>людини</a:t>
            </a:r>
            <a:r>
              <a:rPr lang="ru-RU" sz="1800" dirty="0" smtClean="0"/>
              <a:t> </a:t>
            </a:r>
            <a:r>
              <a:rPr lang="ru-RU" sz="1800" dirty="0" err="1" smtClean="0"/>
              <a:t>прямокутний</a:t>
            </a:r>
            <a:r>
              <a:rPr lang="ru-RU" sz="1800" dirty="0" smtClean="0"/>
              <a:t> </a:t>
            </a:r>
            <a:r>
              <a:rPr lang="ru-RU" sz="1800" dirty="0" err="1" smtClean="0"/>
              <a:t>силует</a:t>
            </a:r>
            <a:r>
              <a:rPr lang="ru-RU" sz="1800" dirty="0" smtClean="0"/>
              <a:t> </a:t>
            </a:r>
            <a:r>
              <a:rPr lang="ru-RU" sz="1800" dirty="0" err="1" smtClean="0"/>
              <a:t>одягу</a:t>
            </a:r>
            <a:r>
              <a:rPr lang="ru-RU" sz="1800" dirty="0" smtClean="0"/>
              <a:t> (</a:t>
            </a:r>
            <a:r>
              <a:rPr lang="ru-RU" sz="1800" dirty="0" err="1" smtClean="0"/>
              <a:t>і</a:t>
            </a:r>
            <a:r>
              <a:rPr lang="ru-RU" sz="1800" dirty="0" smtClean="0"/>
              <a:t>, </a:t>
            </a:r>
            <a:r>
              <a:rPr lang="ru-RU" sz="1800" dirty="0" err="1" smtClean="0"/>
              <a:t>навпаки</a:t>
            </a:r>
            <a:r>
              <a:rPr lang="ru-RU" sz="1800" dirty="0" smtClean="0"/>
              <a:t>, </a:t>
            </a:r>
            <a:r>
              <a:rPr lang="ru-RU" sz="1800" dirty="0" err="1" smtClean="0"/>
              <a:t>кулястий</a:t>
            </a:r>
            <a:r>
              <a:rPr lang="ru-RU" sz="1800" dirty="0" smtClean="0"/>
              <a:t> </a:t>
            </a:r>
            <a:r>
              <a:rPr lang="ru-RU" sz="1800" dirty="0" err="1" smtClean="0"/>
              <a:t>силует</a:t>
            </a:r>
            <a:r>
              <a:rPr lang="ru-RU" sz="1800" dirty="0" smtClean="0"/>
              <a:t>, рукав реглан, </a:t>
            </a:r>
            <a:r>
              <a:rPr lang="ru-RU" sz="1800" dirty="0" err="1" smtClean="0"/>
              <a:t>м’які</a:t>
            </a:r>
            <a:r>
              <a:rPr lang="ru-RU" sz="1800" dirty="0" smtClean="0"/>
              <a:t> </a:t>
            </a:r>
            <a:r>
              <a:rPr lang="ru-RU" sz="1800" dirty="0" err="1" smtClean="0"/>
              <a:t>светри</a:t>
            </a:r>
            <a:r>
              <a:rPr lang="ru-RU" sz="1800" dirty="0" smtClean="0"/>
              <a:t>, </a:t>
            </a:r>
            <a:r>
              <a:rPr lang="ru-RU" sz="1800" dirty="0" err="1" smtClean="0"/>
              <a:t>джинси</a:t>
            </a:r>
            <a:r>
              <a:rPr lang="ru-RU" sz="1800" dirty="0" smtClean="0"/>
              <a:t> </a:t>
            </a:r>
            <a:r>
              <a:rPr lang="ru-RU" sz="1800" dirty="0" err="1" smtClean="0"/>
              <a:t>послаблюють</a:t>
            </a:r>
            <a:r>
              <a:rPr lang="ru-RU" sz="1800" dirty="0" smtClean="0"/>
              <a:t> </a:t>
            </a:r>
            <a:r>
              <a:rPr lang="ru-RU" sz="1800" dirty="0" err="1" smtClean="0"/>
              <a:t>комунікативну</a:t>
            </a:r>
            <a:r>
              <a:rPr lang="ru-RU" sz="1800" dirty="0" smtClean="0"/>
              <a:t> </a:t>
            </a:r>
            <a:r>
              <a:rPr lang="ru-RU" sz="1800" dirty="0" err="1" smtClean="0"/>
              <a:t>позицію</a:t>
            </a:r>
            <a:r>
              <a:rPr lang="ru-RU" sz="1800" dirty="0" smtClean="0"/>
              <a:t> того, </a:t>
            </a:r>
            <a:r>
              <a:rPr lang="ru-RU" sz="1800" dirty="0" err="1" smtClean="0"/>
              <a:t>хто</a:t>
            </a:r>
            <a:r>
              <a:rPr lang="ru-RU" sz="1800" dirty="0" smtClean="0"/>
              <a:t> говорить). Чим </a:t>
            </a:r>
            <a:r>
              <a:rPr lang="ru-RU" sz="1800" dirty="0" err="1" smtClean="0"/>
              <a:t>ближче</a:t>
            </a:r>
            <a:r>
              <a:rPr lang="ru-RU" sz="1800" dirty="0" smtClean="0"/>
              <a:t> </a:t>
            </a:r>
            <a:r>
              <a:rPr lang="ru-RU" sz="1800" dirty="0" err="1" smtClean="0"/>
              <a:t>силует</a:t>
            </a:r>
            <a:r>
              <a:rPr lang="ru-RU" sz="1800" dirty="0" smtClean="0"/>
              <a:t> </a:t>
            </a:r>
            <a:r>
              <a:rPr lang="ru-RU" sz="1800" dirty="0" err="1" smtClean="0"/>
              <a:t>людини</a:t>
            </a:r>
            <a:r>
              <a:rPr lang="ru-RU" sz="1800" dirty="0" smtClean="0"/>
              <a:t> до </a:t>
            </a:r>
            <a:r>
              <a:rPr lang="ru-RU" sz="1800" dirty="0" err="1" smtClean="0"/>
              <a:t>прямокутника</a:t>
            </a:r>
            <a:r>
              <a:rPr lang="ru-RU" sz="1800" dirty="0" smtClean="0"/>
              <a:t>, </a:t>
            </a:r>
            <a:r>
              <a:rPr lang="ru-RU" sz="1800" dirty="0" err="1" smtClean="0"/>
              <a:t>тим</a:t>
            </a:r>
            <a:r>
              <a:rPr lang="ru-RU" sz="1800" dirty="0" smtClean="0"/>
              <a:t> </a:t>
            </a:r>
            <a:r>
              <a:rPr lang="ru-RU" sz="1800" dirty="0" err="1" smtClean="0"/>
              <a:t>ефективніше</a:t>
            </a:r>
            <a:r>
              <a:rPr lang="ru-RU" sz="1800" dirty="0" smtClean="0"/>
              <a:t> </a:t>
            </a:r>
            <a:r>
              <a:rPr lang="ru-RU" sz="1800" dirty="0" err="1" smtClean="0"/>
              <a:t>враження</a:t>
            </a:r>
            <a:r>
              <a:rPr lang="ru-RU" sz="1800" dirty="0" smtClean="0"/>
              <a:t>. Костюм для </a:t>
            </a:r>
            <a:r>
              <a:rPr lang="ru-RU" sz="1800" dirty="0" err="1" smtClean="0"/>
              <a:t>чоловіка</a:t>
            </a:r>
            <a:r>
              <a:rPr lang="ru-RU" sz="1800" dirty="0" smtClean="0"/>
              <a:t>, </a:t>
            </a:r>
            <a:r>
              <a:rPr lang="ru-RU" sz="1800" dirty="0" err="1" smtClean="0"/>
              <a:t>традиційний</a:t>
            </a:r>
            <a:r>
              <a:rPr lang="ru-RU" sz="1800" dirty="0" smtClean="0"/>
              <a:t> </a:t>
            </a:r>
            <a:r>
              <a:rPr lang="ru-RU" sz="1800" dirty="0" err="1" smtClean="0"/>
              <a:t>англійський</a:t>
            </a:r>
            <a:r>
              <a:rPr lang="ru-RU" sz="1800" dirty="0" smtClean="0"/>
              <a:t> костюм для </a:t>
            </a:r>
            <a:r>
              <a:rPr lang="ru-RU" sz="1800" dirty="0" err="1" smtClean="0"/>
              <a:t>жінки</a:t>
            </a:r>
            <a:r>
              <a:rPr lang="ru-RU" sz="1800" dirty="0" smtClean="0"/>
              <a:t> (</a:t>
            </a:r>
            <a:r>
              <a:rPr lang="ru-RU" sz="1800" dirty="0" err="1" smtClean="0"/>
              <a:t>з</a:t>
            </a:r>
            <a:r>
              <a:rPr lang="ru-RU" sz="1800" dirty="0" smtClean="0"/>
              <a:t> </a:t>
            </a:r>
            <a:r>
              <a:rPr lang="ru-RU" sz="1800" dirty="0" err="1" smtClean="0"/>
              <a:t>підплічниками</a:t>
            </a:r>
            <a:r>
              <a:rPr lang="ru-RU" sz="1800" dirty="0" smtClean="0"/>
              <a:t>) </a:t>
            </a:r>
            <a:r>
              <a:rPr lang="ru-RU" sz="1800" dirty="0" err="1" smtClean="0"/>
              <a:t>створюють</a:t>
            </a:r>
            <a:r>
              <a:rPr lang="ru-RU" sz="1800" dirty="0" smtClean="0"/>
              <a:t> </a:t>
            </a:r>
            <a:r>
              <a:rPr lang="ru-RU" sz="1800" dirty="0" err="1" smtClean="0"/>
              <a:t>враження</a:t>
            </a:r>
            <a:r>
              <a:rPr lang="ru-RU" sz="1800" dirty="0" smtClean="0"/>
              <a:t> </a:t>
            </a:r>
            <a:r>
              <a:rPr lang="ru-RU" sz="1800" dirty="0" err="1" smtClean="0"/>
              <a:t>авторитетної</a:t>
            </a:r>
            <a:r>
              <a:rPr lang="ru-RU" sz="1800" dirty="0" smtClean="0"/>
              <a:t>, </a:t>
            </a:r>
            <a:r>
              <a:rPr lang="ru-RU" sz="1800" dirty="0" err="1" smtClean="0"/>
              <a:t>компетентної</a:t>
            </a:r>
            <a:r>
              <a:rPr lang="ru-RU" sz="1800" dirty="0" smtClean="0"/>
              <a:t>, </a:t>
            </a:r>
            <a:r>
              <a:rPr lang="ru-RU" sz="1800" dirty="0" err="1" smtClean="0"/>
              <a:t>надійної</a:t>
            </a:r>
            <a:r>
              <a:rPr lang="ru-RU" sz="1800" dirty="0" smtClean="0"/>
              <a:t> </a:t>
            </a:r>
            <a:r>
              <a:rPr lang="ru-RU" sz="1800" dirty="0" err="1" smtClean="0"/>
              <a:t>людини</a:t>
            </a:r>
            <a:r>
              <a:rPr lang="ru-RU" sz="1800" dirty="0" smtClean="0"/>
              <a:t>. </a:t>
            </a:r>
          </a:p>
          <a:p>
            <a:pPr marL="541655" indent="-514350" algn="just"/>
            <a:r>
              <a:rPr lang="ru-RU" sz="1800" b="1" i="1" dirty="0" smtClean="0"/>
              <a:t>              4. </a:t>
            </a:r>
            <a:r>
              <a:rPr lang="ru-RU" sz="1800" b="1" i="1" dirty="0" err="1" smtClean="0"/>
              <a:t>Статура</a:t>
            </a:r>
            <a:r>
              <a:rPr lang="ru-RU" sz="1800" dirty="0" smtClean="0"/>
              <a:t>. </a:t>
            </a:r>
            <a:r>
              <a:rPr lang="ru-RU" sz="1800" dirty="0" err="1" smtClean="0"/>
              <a:t>Висока</a:t>
            </a:r>
            <a:r>
              <a:rPr lang="ru-RU" sz="1800" dirty="0" smtClean="0"/>
              <a:t>, </a:t>
            </a:r>
            <a:r>
              <a:rPr lang="ru-RU" sz="1800" dirty="0" err="1" smtClean="0"/>
              <a:t>атлетична</a:t>
            </a:r>
            <a:r>
              <a:rPr lang="ru-RU" sz="1800" dirty="0" smtClean="0"/>
              <a:t> </a:t>
            </a:r>
            <a:r>
              <a:rPr lang="ru-RU" sz="1800" dirty="0" err="1" smtClean="0"/>
              <a:t>статура</a:t>
            </a:r>
            <a:r>
              <a:rPr lang="ru-RU" sz="1800" dirty="0" smtClean="0"/>
              <a:t> </a:t>
            </a:r>
            <a:r>
              <a:rPr lang="ru-RU" sz="1800" dirty="0" err="1" smtClean="0"/>
              <a:t>посилюють</a:t>
            </a:r>
            <a:r>
              <a:rPr lang="ru-RU" sz="1800" dirty="0" smtClean="0"/>
              <a:t> </a:t>
            </a:r>
            <a:r>
              <a:rPr lang="ru-RU" sz="1800" dirty="0" err="1" smtClean="0"/>
              <a:t>комунікативну</a:t>
            </a:r>
            <a:r>
              <a:rPr lang="ru-RU" sz="1800" dirty="0" smtClean="0"/>
              <a:t> </a:t>
            </a:r>
            <a:r>
              <a:rPr lang="ru-RU" sz="1800" dirty="0" err="1" smtClean="0"/>
              <a:t>позицію</a:t>
            </a:r>
            <a:r>
              <a:rPr lang="ru-RU" sz="1800" dirty="0" smtClean="0"/>
              <a:t> </a:t>
            </a:r>
            <a:r>
              <a:rPr lang="ru-RU" sz="1800" dirty="0" err="1" smtClean="0"/>
              <a:t>людини</a:t>
            </a:r>
            <a:r>
              <a:rPr lang="ru-RU" sz="1800" dirty="0" smtClean="0"/>
              <a:t>. </a:t>
            </a:r>
            <a:r>
              <a:rPr lang="ru-RU" sz="1800" dirty="0" err="1" smtClean="0"/>
              <a:t>Високі</a:t>
            </a:r>
            <a:r>
              <a:rPr lang="ru-RU" sz="1800" dirty="0" smtClean="0"/>
              <a:t> люди </a:t>
            </a:r>
            <a:r>
              <a:rPr lang="ru-RU" sz="1800" dirty="0" err="1" smtClean="0"/>
              <a:t>мають</a:t>
            </a:r>
            <a:r>
              <a:rPr lang="ru-RU" sz="1800" dirty="0" smtClean="0"/>
              <a:t> великий авторитет. </a:t>
            </a:r>
          </a:p>
          <a:p>
            <a:pPr marL="541655" indent="-514350" algn="just"/>
            <a:r>
              <a:rPr lang="ru-RU" sz="1800" b="1" i="1" dirty="0" smtClean="0"/>
              <a:t>              5. </a:t>
            </a:r>
            <a:r>
              <a:rPr lang="ru-RU" sz="1800" b="1" i="1" dirty="0" err="1" smtClean="0"/>
              <a:t>Фізична</a:t>
            </a:r>
            <a:r>
              <a:rPr lang="ru-RU" sz="1800" b="1" i="1" dirty="0" smtClean="0"/>
              <a:t> </a:t>
            </a:r>
            <a:r>
              <a:rPr lang="ru-RU" sz="1800" b="1" i="1" dirty="0" err="1" smtClean="0"/>
              <a:t>привабливість</a:t>
            </a:r>
            <a:r>
              <a:rPr lang="ru-RU" sz="1800" dirty="0" smtClean="0"/>
              <a:t>. </a:t>
            </a:r>
            <a:r>
              <a:rPr lang="ru-RU" sz="1800" dirty="0" err="1" smtClean="0"/>
              <a:t>Фізична</a:t>
            </a:r>
            <a:r>
              <a:rPr lang="ru-RU" sz="1800" dirty="0" smtClean="0"/>
              <a:t> </a:t>
            </a:r>
            <a:r>
              <a:rPr lang="ru-RU" sz="1800" dirty="0" err="1" smtClean="0"/>
              <a:t>привабливість</a:t>
            </a:r>
            <a:r>
              <a:rPr lang="ru-RU" sz="1800" dirty="0" smtClean="0"/>
              <a:t> </a:t>
            </a:r>
            <a:r>
              <a:rPr lang="ru-RU" sz="1800" dirty="0" err="1" smtClean="0"/>
              <a:t>людини</a:t>
            </a:r>
            <a:r>
              <a:rPr lang="ru-RU" sz="1800" dirty="0" smtClean="0"/>
              <a:t> </a:t>
            </a:r>
            <a:r>
              <a:rPr lang="ru-RU" sz="1800" dirty="0" err="1" smtClean="0"/>
              <a:t>асоціюється</a:t>
            </a:r>
            <a:r>
              <a:rPr lang="ru-RU" sz="1800" dirty="0" smtClean="0"/>
              <a:t> у людей </a:t>
            </a:r>
            <a:r>
              <a:rPr lang="ru-RU" sz="1800" dirty="0" err="1" smtClean="0"/>
              <a:t>із</a:t>
            </a:r>
            <a:r>
              <a:rPr lang="ru-RU" sz="1800" dirty="0" smtClean="0"/>
              <a:t> </a:t>
            </a:r>
            <a:r>
              <a:rPr lang="ru-RU" sz="1800" dirty="0" err="1" smtClean="0"/>
              <a:t>позитивними</a:t>
            </a:r>
            <a:r>
              <a:rPr lang="ru-RU" sz="1800" dirty="0" smtClean="0"/>
              <a:t> </a:t>
            </a:r>
            <a:r>
              <a:rPr lang="ru-RU" sz="1800" dirty="0" err="1" smtClean="0"/>
              <a:t>людськими</a:t>
            </a:r>
            <a:r>
              <a:rPr lang="ru-RU" sz="1800" dirty="0" smtClean="0"/>
              <a:t> </a:t>
            </a:r>
            <a:r>
              <a:rPr lang="ru-RU" sz="1800" dirty="0" err="1" smtClean="0"/>
              <a:t>якостями</a:t>
            </a:r>
            <a:r>
              <a:rPr lang="ru-RU" sz="1800" dirty="0" smtClean="0"/>
              <a:t>. </a:t>
            </a:r>
            <a:r>
              <a:rPr lang="ru-RU" sz="1800" dirty="0" err="1" smtClean="0"/>
              <a:t>Фізично</a:t>
            </a:r>
            <a:r>
              <a:rPr lang="ru-RU" sz="1800" dirty="0" smtClean="0"/>
              <a:t> </a:t>
            </a:r>
            <a:r>
              <a:rPr lang="ru-RU" sz="1800" dirty="0" err="1" smtClean="0"/>
              <a:t>привабливі</a:t>
            </a:r>
            <a:r>
              <a:rPr lang="ru-RU" sz="1800" dirty="0" smtClean="0"/>
              <a:t> люди </a:t>
            </a:r>
            <a:r>
              <a:rPr lang="ru-RU" sz="1800" dirty="0" err="1" smtClean="0"/>
              <a:t>сприймаються</a:t>
            </a:r>
            <a:r>
              <a:rPr lang="ru-RU" sz="1800" dirty="0" smtClean="0"/>
              <a:t> </a:t>
            </a:r>
            <a:r>
              <a:rPr lang="ru-RU" sz="1800" dirty="0" err="1" smtClean="0"/>
              <a:t>оточуючими</a:t>
            </a:r>
            <a:r>
              <a:rPr lang="ru-RU" sz="1800" dirty="0" smtClean="0"/>
              <a:t> як </a:t>
            </a:r>
            <a:r>
              <a:rPr lang="ru-RU" sz="1800" dirty="0" err="1" smtClean="0"/>
              <a:t>товариські</a:t>
            </a:r>
            <a:r>
              <a:rPr lang="ru-RU" sz="1800" dirty="0" smtClean="0"/>
              <a:t>, </a:t>
            </a:r>
            <a:r>
              <a:rPr lang="ru-RU" sz="1800" dirty="0" err="1" smtClean="0"/>
              <a:t>популярні</a:t>
            </a:r>
            <a:r>
              <a:rPr lang="ru-RU" sz="1800" dirty="0" smtClean="0"/>
              <a:t>, </a:t>
            </a:r>
            <a:r>
              <a:rPr lang="ru-RU" sz="1800" dirty="0" err="1" smtClean="0"/>
              <a:t>успішні</a:t>
            </a:r>
            <a:r>
              <a:rPr lang="ru-RU" sz="1800" dirty="0" smtClean="0"/>
              <a:t>, </a:t>
            </a:r>
            <a:r>
              <a:rPr lang="ru-RU" sz="1800" dirty="0" err="1" smtClean="0"/>
              <a:t>переконливі</a:t>
            </a:r>
            <a:r>
              <a:rPr lang="ru-RU" sz="1800" dirty="0" smtClean="0"/>
              <a:t> (</a:t>
            </a:r>
            <a:r>
              <a:rPr lang="ru-RU" sz="1800" dirty="0" err="1" smtClean="0"/>
              <a:t>спроможні</a:t>
            </a:r>
            <a:r>
              <a:rPr lang="ru-RU" sz="1800" dirty="0" smtClean="0"/>
              <a:t> </a:t>
            </a:r>
            <a:r>
              <a:rPr lang="ru-RU" sz="1800" dirty="0" err="1" smtClean="0"/>
              <a:t>переконувати</a:t>
            </a:r>
            <a:r>
              <a:rPr lang="ru-RU" sz="1800" dirty="0" smtClean="0"/>
              <a:t>), </a:t>
            </a:r>
            <a:r>
              <a:rPr lang="ru-RU" sz="1800" dirty="0" err="1" smtClean="0"/>
              <a:t>щасливі</a:t>
            </a:r>
            <a:r>
              <a:rPr lang="ru-RU" sz="1800" dirty="0" smtClean="0"/>
              <a:t>, </a:t>
            </a:r>
            <a:r>
              <a:rPr lang="ru-RU" sz="1800" dirty="0" err="1" smtClean="0"/>
              <a:t>які</a:t>
            </a:r>
            <a:r>
              <a:rPr lang="ru-RU" sz="1800" dirty="0" smtClean="0"/>
              <a:t> </a:t>
            </a:r>
            <a:r>
              <a:rPr lang="ru-RU" sz="1800" dirty="0" err="1" smtClean="0"/>
              <a:t>мають</a:t>
            </a:r>
            <a:r>
              <a:rPr lang="ru-RU" sz="1800" dirty="0" smtClean="0"/>
              <a:t> </a:t>
            </a:r>
            <a:r>
              <a:rPr lang="ru-RU" sz="1800" dirty="0" err="1" smtClean="0"/>
              <a:t>багато</a:t>
            </a:r>
            <a:r>
              <a:rPr lang="ru-RU" sz="1800" dirty="0" smtClean="0"/>
              <a:t> </a:t>
            </a:r>
            <a:r>
              <a:rPr lang="ru-RU" sz="1800" dirty="0" err="1" smtClean="0"/>
              <a:t>друзів</a:t>
            </a:r>
            <a:r>
              <a:rPr lang="ru-RU" sz="1800" dirty="0" smtClean="0"/>
              <a:t>.</a:t>
            </a:r>
            <a:endParaRPr lang="ru-RU" sz="1800" b="1" i="1"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2.Вербальні та невербальні засоби комунікації</a:t>
            </a:r>
            <a:endParaRPr lang="ru-RU" sz="2400" dirty="0" smtClean="0"/>
          </a:p>
        </p:txBody>
      </p:sp>
      <p:sp>
        <p:nvSpPr>
          <p:cNvPr id="3" name="Подзаголовок 2"/>
          <p:cNvSpPr>
            <a:spLocks noGrp="1"/>
          </p:cNvSpPr>
          <p:nvPr>
            <p:ph type="subTitle" idx="1"/>
          </p:nvPr>
        </p:nvSpPr>
        <p:spPr>
          <a:xfrm>
            <a:off x="1475656" y="908720"/>
            <a:ext cx="7406640" cy="5400600"/>
          </a:xfrm>
        </p:spPr>
        <p:txBody>
          <a:bodyPr>
            <a:normAutofit/>
          </a:bodyPr>
          <a:lstStyle/>
          <a:p>
            <a:pPr marL="541655" indent="-514350" algn="just"/>
            <a:r>
              <a:rPr lang="ru-RU" sz="1800" dirty="0" smtClean="0"/>
              <a:t>           </a:t>
            </a:r>
            <a:r>
              <a:rPr lang="ru-RU" sz="1800" b="1" i="1" dirty="0" smtClean="0"/>
              <a:t>2. </a:t>
            </a:r>
            <a:r>
              <a:rPr lang="ru-RU" sz="1800" b="1" i="1" dirty="0" err="1" smtClean="0"/>
              <a:t>Чинник</a:t>
            </a:r>
            <a:r>
              <a:rPr lang="ru-RU" sz="1800" b="1" i="1" dirty="0" smtClean="0"/>
              <a:t> </a:t>
            </a:r>
            <a:r>
              <a:rPr lang="ru-RU" sz="1800" b="1" i="1" dirty="0" err="1" smtClean="0"/>
              <a:t>погляду</a:t>
            </a:r>
            <a:r>
              <a:rPr lang="ru-RU" sz="1800" dirty="0" smtClean="0"/>
              <a:t>. </a:t>
            </a:r>
            <a:r>
              <a:rPr lang="ru-RU" sz="1800" dirty="0" err="1" smtClean="0"/>
              <a:t>Зі</a:t>
            </a:r>
            <a:r>
              <a:rPr lang="ru-RU" sz="1800" dirty="0" smtClean="0"/>
              <a:t> </a:t>
            </a:r>
            <a:r>
              <a:rPr lang="ru-RU" sz="1800" dirty="0" err="1" smtClean="0"/>
              <a:t>співрозмовником</a:t>
            </a:r>
            <a:r>
              <a:rPr lang="ru-RU" sz="1800" dirty="0" smtClean="0"/>
              <a:t> (</a:t>
            </a:r>
            <a:r>
              <a:rPr lang="ru-RU" sz="1800" dirty="0" err="1" smtClean="0"/>
              <a:t>співрозмовниками</a:t>
            </a:r>
            <a:r>
              <a:rPr lang="ru-RU" sz="1800" dirty="0" smtClean="0"/>
              <a:t>) </a:t>
            </a:r>
            <a:r>
              <a:rPr lang="ru-RU" sz="1800" dirty="0" err="1" smtClean="0"/>
              <a:t>необхідно</a:t>
            </a:r>
            <a:r>
              <a:rPr lang="ru-RU" sz="1800" dirty="0" smtClean="0"/>
              <a:t> </a:t>
            </a:r>
            <a:r>
              <a:rPr lang="ru-RU" sz="1800" dirty="0" err="1" smtClean="0"/>
              <a:t>підтримувати</a:t>
            </a:r>
            <a:r>
              <a:rPr lang="ru-RU" sz="1800" dirty="0" smtClean="0"/>
              <a:t> </a:t>
            </a:r>
            <a:r>
              <a:rPr lang="ru-RU" sz="1800" dirty="0" err="1" smtClean="0"/>
              <a:t>зоровий</a:t>
            </a:r>
            <a:r>
              <a:rPr lang="ru-RU" sz="1800" dirty="0" smtClean="0"/>
              <a:t> контакт. </a:t>
            </a:r>
            <a:r>
              <a:rPr lang="ru-RU" sz="1800" dirty="0" err="1" smtClean="0"/>
              <a:t>Дивитися</a:t>
            </a:r>
            <a:r>
              <a:rPr lang="ru-RU" sz="1800" dirty="0" smtClean="0"/>
              <a:t> на </a:t>
            </a:r>
            <a:r>
              <a:rPr lang="ru-RU" sz="1800" dirty="0" err="1" smtClean="0"/>
              <a:t>співрозмовника</a:t>
            </a:r>
            <a:r>
              <a:rPr lang="ru-RU" sz="1800" dirty="0" smtClean="0"/>
              <a:t> треба </a:t>
            </a:r>
            <a:r>
              <a:rPr lang="ru-RU" sz="1800" dirty="0" err="1" smtClean="0"/>
              <a:t>приблизно</a:t>
            </a:r>
            <a:r>
              <a:rPr lang="ru-RU" sz="1800" dirty="0" smtClean="0"/>
              <a:t> половину </a:t>
            </a:r>
            <a:r>
              <a:rPr lang="ru-RU" sz="1800" dirty="0" err="1" smtClean="0"/>
              <a:t>розмови</a:t>
            </a:r>
            <a:r>
              <a:rPr lang="ru-RU" sz="1800" dirty="0" smtClean="0"/>
              <a:t>, </a:t>
            </a:r>
            <a:r>
              <a:rPr lang="ru-RU" sz="1800" dirty="0" err="1" smtClean="0"/>
              <a:t>тоді</a:t>
            </a:r>
            <a:r>
              <a:rPr lang="ru-RU" sz="1800" dirty="0" smtClean="0"/>
              <a:t> </a:t>
            </a:r>
            <a:r>
              <a:rPr lang="ru-RU" sz="1800" dirty="0" err="1" smtClean="0"/>
              <a:t>це</a:t>
            </a:r>
            <a:r>
              <a:rPr lang="ru-RU" sz="1800" dirty="0" smtClean="0"/>
              <a:t> </a:t>
            </a:r>
            <a:r>
              <a:rPr lang="ru-RU" sz="1800" dirty="0" err="1" smtClean="0"/>
              <a:t>сприймається</a:t>
            </a:r>
            <a:r>
              <a:rPr lang="ru-RU" sz="1800" dirty="0" smtClean="0"/>
              <a:t> як </a:t>
            </a:r>
            <a:r>
              <a:rPr lang="ru-RU" sz="1800" dirty="0" err="1" smtClean="0"/>
              <a:t>підтримка</a:t>
            </a:r>
            <a:r>
              <a:rPr lang="ru-RU" sz="1800" dirty="0" smtClean="0"/>
              <a:t> контакту. </a:t>
            </a:r>
            <a:r>
              <a:rPr lang="ru-RU" sz="1800" dirty="0" err="1" smtClean="0"/>
              <a:t>Якщо</a:t>
            </a:r>
            <a:r>
              <a:rPr lang="ru-RU" sz="1800" dirty="0" smtClean="0"/>
              <a:t> ми </a:t>
            </a:r>
            <a:r>
              <a:rPr lang="ru-RU" sz="1800" dirty="0" err="1" smtClean="0"/>
              <a:t>дивимося</a:t>
            </a:r>
            <a:r>
              <a:rPr lang="ru-RU" sz="1800" dirty="0" smtClean="0"/>
              <a:t> </a:t>
            </a:r>
            <a:r>
              <a:rPr lang="ru-RU" sz="1800" dirty="0" err="1" smtClean="0"/>
              <a:t>доброзичливо</a:t>
            </a:r>
            <a:r>
              <a:rPr lang="ru-RU" sz="1800" dirty="0" smtClean="0"/>
              <a:t> на 60–70% часу на </a:t>
            </a:r>
            <a:r>
              <a:rPr lang="ru-RU" sz="1800" dirty="0" err="1" smtClean="0"/>
              <a:t>співрозмовника</a:t>
            </a:r>
            <a:r>
              <a:rPr lang="ru-RU" sz="1800" dirty="0" smtClean="0"/>
              <a:t>, </a:t>
            </a:r>
            <a:r>
              <a:rPr lang="ru-RU" sz="1800" dirty="0" err="1" smtClean="0"/>
              <a:t>він</a:t>
            </a:r>
            <a:r>
              <a:rPr lang="ru-RU" sz="1800" dirty="0" smtClean="0"/>
              <a:t> </a:t>
            </a:r>
            <a:r>
              <a:rPr lang="ru-RU" sz="1800" dirty="0" err="1" smtClean="0"/>
              <a:t>розуміє</a:t>
            </a:r>
            <a:r>
              <a:rPr lang="ru-RU" sz="1800" dirty="0" smtClean="0"/>
              <a:t>, </a:t>
            </a:r>
            <a:r>
              <a:rPr lang="ru-RU" sz="1800" dirty="0" err="1" smtClean="0"/>
              <a:t>що</a:t>
            </a:r>
            <a:r>
              <a:rPr lang="ru-RU" sz="1800" dirty="0" smtClean="0"/>
              <a:t> </a:t>
            </a:r>
            <a:r>
              <a:rPr lang="ru-RU" sz="1800" dirty="0" err="1" smtClean="0"/>
              <a:t>подобається</a:t>
            </a:r>
            <a:r>
              <a:rPr lang="ru-RU" sz="1800" dirty="0" smtClean="0"/>
              <a:t> нам. </a:t>
            </a:r>
            <a:r>
              <a:rPr lang="ru-RU" sz="1800" dirty="0" err="1" smtClean="0"/>
              <a:t>Привітний</a:t>
            </a:r>
            <a:r>
              <a:rPr lang="ru-RU" sz="1800" dirty="0" smtClean="0"/>
              <a:t>, </a:t>
            </a:r>
            <a:r>
              <a:rPr lang="ru-RU" sz="1800" dirty="0" err="1" smtClean="0"/>
              <a:t>з</a:t>
            </a:r>
            <a:r>
              <a:rPr lang="ru-RU" sz="1800" dirty="0" smtClean="0"/>
              <a:t> </a:t>
            </a:r>
            <a:r>
              <a:rPr lang="ru-RU" sz="1800" dirty="0" err="1" smtClean="0"/>
              <a:t>посмішкою</a:t>
            </a:r>
            <a:r>
              <a:rPr lang="ru-RU" sz="1800" dirty="0" smtClean="0"/>
              <a:t>, </a:t>
            </a:r>
            <a:r>
              <a:rPr lang="ru-RU" sz="1800" dirty="0" err="1" smtClean="0"/>
              <a:t>короткочасний</a:t>
            </a:r>
            <a:r>
              <a:rPr lang="ru-RU" sz="1800" dirty="0" smtClean="0"/>
              <a:t> </a:t>
            </a:r>
            <a:r>
              <a:rPr lang="ru-RU" sz="1800" dirty="0" err="1" smtClean="0"/>
              <a:t>погляд</a:t>
            </a:r>
            <a:r>
              <a:rPr lang="ru-RU" sz="1800" dirty="0" smtClean="0"/>
              <a:t> на </a:t>
            </a:r>
            <a:r>
              <a:rPr lang="ru-RU" sz="1800" dirty="0" err="1" smtClean="0"/>
              <a:t>очі</a:t>
            </a:r>
            <a:r>
              <a:rPr lang="ru-RU" sz="1800" dirty="0" smtClean="0"/>
              <a:t> </a:t>
            </a:r>
            <a:r>
              <a:rPr lang="ru-RU" sz="1800" dirty="0" err="1" smtClean="0"/>
              <a:t>розглядається</a:t>
            </a:r>
            <a:r>
              <a:rPr lang="ru-RU" sz="1800" dirty="0" smtClean="0"/>
              <a:t> як сигнал позитивного </a:t>
            </a:r>
            <a:r>
              <a:rPr lang="ru-RU" sz="1800" dirty="0" err="1" smtClean="0"/>
              <a:t>ставлення</a:t>
            </a:r>
            <a:r>
              <a:rPr lang="ru-RU" sz="1800" dirty="0" smtClean="0"/>
              <a:t>, </a:t>
            </a:r>
            <a:r>
              <a:rPr lang="ru-RU" sz="1800" dirty="0" err="1" smtClean="0"/>
              <a:t>зацікавленості</a:t>
            </a:r>
            <a:r>
              <a:rPr lang="ru-RU" sz="1800" dirty="0" smtClean="0"/>
              <a:t>, </a:t>
            </a:r>
            <a:r>
              <a:rPr lang="ru-RU" sz="1800" dirty="0" err="1" smtClean="0"/>
              <a:t>симпатії</a:t>
            </a:r>
            <a:r>
              <a:rPr lang="ru-RU" sz="1800" dirty="0" smtClean="0"/>
              <a:t>, </a:t>
            </a:r>
            <a:r>
              <a:rPr lang="ru-RU" sz="1800" dirty="0" err="1" smtClean="0"/>
              <a:t>прагнення</a:t>
            </a:r>
            <a:r>
              <a:rPr lang="ru-RU" sz="1800" dirty="0" smtClean="0"/>
              <a:t> контакту.</a:t>
            </a:r>
          </a:p>
          <a:p>
            <a:pPr marL="541655" indent="-514350" algn="just"/>
            <a:endParaRPr lang="ru-RU" sz="1800" b="1" i="1" dirty="0" smtClean="0"/>
          </a:p>
          <a:p>
            <a:pPr marL="541655" indent="-514350" algn="just"/>
            <a:r>
              <a:rPr lang="ru-RU" sz="1800" b="1" i="1" dirty="0" smtClean="0"/>
              <a:t>           3. </a:t>
            </a:r>
            <a:r>
              <a:rPr lang="ru-RU" sz="1800" b="1" i="1" dirty="0" err="1" smtClean="0"/>
              <a:t>Чинник</a:t>
            </a:r>
            <a:r>
              <a:rPr lang="ru-RU" sz="1800" b="1" i="1" dirty="0" smtClean="0"/>
              <a:t> </a:t>
            </a:r>
            <a:r>
              <a:rPr lang="ru-RU" sz="1800" b="1" i="1" dirty="0" err="1" smtClean="0"/>
              <a:t>фізичної</a:t>
            </a:r>
            <a:r>
              <a:rPr lang="ru-RU" sz="1800" b="1" i="1" dirty="0" smtClean="0"/>
              <a:t> </a:t>
            </a:r>
            <a:r>
              <a:rPr lang="ru-RU" sz="1800" b="1" i="1" dirty="0" err="1" smtClean="0"/>
              <a:t>поведінки</a:t>
            </a:r>
            <a:r>
              <a:rPr lang="ru-RU" sz="1800" dirty="0" smtClean="0"/>
              <a:t>. </a:t>
            </a:r>
            <a:r>
              <a:rPr lang="ru-RU" sz="1800" dirty="0" err="1" smtClean="0"/>
              <a:t>Це</a:t>
            </a:r>
            <a:r>
              <a:rPr lang="ru-RU" sz="1800" dirty="0" smtClean="0"/>
              <a:t> – </a:t>
            </a:r>
            <a:r>
              <a:rPr lang="ru-RU" sz="1800" dirty="0" err="1" smtClean="0"/>
              <a:t>мова</a:t>
            </a:r>
            <a:r>
              <a:rPr lang="ru-RU" sz="1800" dirty="0" smtClean="0"/>
              <a:t> </a:t>
            </a:r>
            <a:r>
              <a:rPr lang="ru-RU" sz="1800" dirty="0" err="1" smtClean="0"/>
              <a:t>міміки</a:t>
            </a:r>
            <a:r>
              <a:rPr lang="ru-RU" sz="1800" dirty="0" smtClean="0"/>
              <a:t> та </a:t>
            </a:r>
            <a:r>
              <a:rPr lang="ru-RU" sz="1800" dirty="0" err="1" smtClean="0"/>
              <a:t>рухів</a:t>
            </a:r>
            <a:r>
              <a:rPr lang="ru-RU" sz="1800" dirty="0" smtClean="0"/>
              <a:t> </a:t>
            </a:r>
            <a:r>
              <a:rPr lang="ru-RU" sz="1800" dirty="0" err="1" smtClean="0"/>
              <a:t>тіла</a:t>
            </a:r>
            <a:r>
              <a:rPr lang="ru-RU" sz="1800" dirty="0" smtClean="0"/>
              <a:t>. Цей </a:t>
            </a:r>
            <a:r>
              <a:rPr lang="ru-RU" sz="1800" dirty="0" err="1" smtClean="0"/>
              <a:t>чинник</a:t>
            </a:r>
            <a:r>
              <a:rPr lang="ru-RU" sz="1800" dirty="0" smtClean="0"/>
              <a:t> </a:t>
            </a:r>
            <a:r>
              <a:rPr lang="ru-RU" sz="1800" dirty="0" err="1" smtClean="0"/>
              <a:t>передбачає</a:t>
            </a:r>
            <a:r>
              <a:rPr lang="ru-RU" sz="1800" dirty="0" smtClean="0"/>
              <a:t> </a:t>
            </a:r>
            <a:r>
              <a:rPr lang="ru-RU" sz="1800" dirty="0" err="1" smtClean="0"/>
              <a:t>правильне</a:t>
            </a:r>
            <a:r>
              <a:rPr lang="ru-RU" sz="1800" dirty="0" smtClean="0"/>
              <a:t> </a:t>
            </a:r>
            <a:r>
              <a:rPr lang="ru-RU" sz="1800" dirty="0" err="1" smtClean="0"/>
              <a:t>використання</a:t>
            </a:r>
            <a:r>
              <a:rPr lang="ru-RU" sz="1800" dirty="0" smtClean="0"/>
              <a:t> </a:t>
            </a:r>
            <a:r>
              <a:rPr lang="ru-RU" sz="1800" dirty="0" err="1" smtClean="0"/>
              <a:t>міміки</a:t>
            </a:r>
            <a:r>
              <a:rPr lang="ru-RU" sz="1800" dirty="0" smtClean="0"/>
              <a:t>, </a:t>
            </a:r>
            <a:r>
              <a:rPr lang="ru-RU" sz="1800" dirty="0" err="1" smtClean="0"/>
              <a:t>жестів</a:t>
            </a:r>
            <a:r>
              <a:rPr lang="ru-RU" sz="1800" dirty="0" smtClean="0"/>
              <a:t> та поз. </a:t>
            </a:r>
            <a:r>
              <a:rPr lang="ru-RU" sz="1800" dirty="0" err="1" smtClean="0"/>
              <a:t>Найбільш</a:t>
            </a:r>
            <a:r>
              <a:rPr lang="ru-RU" sz="1800" dirty="0" smtClean="0"/>
              <a:t> </a:t>
            </a:r>
            <a:r>
              <a:rPr lang="ru-RU" sz="1800" dirty="0" err="1" smtClean="0"/>
              <a:t>ефективна</a:t>
            </a:r>
            <a:r>
              <a:rPr lang="ru-RU" sz="1800" dirty="0" smtClean="0"/>
              <a:t> та </a:t>
            </a:r>
            <a:r>
              <a:rPr lang="ru-RU" sz="1800" dirty="0" err="1" smtClean="0"/>
              <a:t>дієва</a:t>
            </a:r>
            <a:r>
              <a:rPr lang="ru-RU" sz="1800" dirty="0" smtClean="0"/>
              <a:t> </a:t>
            </a:r>
            <a:r>
              <a:rPr lang="ru-RU" sz="1800" dirty="0" err="1" smtClean="0"/>
              <a:t>міміка</a:t>
            </a:r>
            <a:r>
              <a:rPr lang="ru-RU" sz="1800" dirty="0" smtClean="0"/>
              <a:t> </a:t>
            </a:r>
            <a:r>
              <a:rPr lang="ru-RU" sz="1800" dirty="0" err="1" smtClean="0"/>
              <a:t>привітності</a:t>
            </a:r>
            <a:r>
              <a:rPr lang="ru-RU" sz="1800" dirty="0" smtClean="0"/>
              <a:t>, ядром </a:t>
            </a:r>
            <a:r>
              <a:rPr lang="ru-RU" sz="1800" dirty="0" err="1" smtClean="0"/>
              <a:t>якої</a:t>
            </a:r>
            <a:r>
              <a:rPr lang="ru-RU" sz="1800" dirty="0" smtClean="0"/>
              <a:t> </a:t>
            </a:r>
            <a:r>
              <a:rPr lang="ru-RU" sz="1800" dirty="0" err="1" smtClean="0"/>
              <a:t>є</a:t>
            </a:r>
            <a:r>
              <a:rPr lang="ru-RU" sz="1800" dirty="0" smtClean="0"/>
              <a:t> </a:t>
            </a:r>
            <a:r>
              <a:rPr lang="ru-RU" sz="1800" dirty="0" err="1" smtClean="0"/>
              <a:t>посмішка</a:t>
            </a:r>
            <a:r>
              <a:rPr lang="ru-RU" sz="1800" dirty="0" smtClean="0"/>
              <a:t>.</a:t>
            </a:r>
          </a:p>
          <a:p>
            <a:pPr marL="541655" indent="-514350" algn="just"/>
            <a:endParaRPr lang="ru-RU" sz="1800" b="1" i="1" dirty="0" smtClean="0"/>
          </a:p>
          <a:p>
            <a:pPr marL="541655" indent="-514350" algn="just"/>
            <a:r>
              <a:rPr lang="ru-RU" sz="1800" b="1" i="1" dirty="0" smtClean="0"/>
              <a:t>           4. </a:t>
            </a:r>
            <a:r>
              <a:rPr lang="ru-RU" sz="1800" b="1" i="1" dirty="0" err="1" smtClean="0"/>
              <a:t>Чинник</a:t>
            </a:r>
            <a:r>
              <a:rPr lang="ru-RU" sz="1800" b="1" i="1" dirty="0" smtClean="0"/>
              <a:t> </a:t>
            </a:r>
            <a:r>
              <a:rPr lang="ru-RU" sz="1800" b="1" i="1" dirty="0" err="1" smtClean="0"/>
              <a:t>організації</a:t>
            </a:r>
            <a:r>
              <a:rPr lang="ru-RU" sz="1800" b="1" i="1" dirty="0" smtClean="0"/>
              <a:t> простору </a:t>
            </a:r>
            <a:r>
              <a:rPr lang="ru-RU" sz="1800" b="1" i="1" dirty="0" err="1" smtClean="0"/>
              <a:t>спілкування</a:t>
            </a:r>
            <a:r>
              <a:rPr lang="ru-RU" sz="1800" b="1" i="1" dirty="0" smtClean="0"/>
              <a:t> </a:t>
            </a:r>
            <a:r>
              <a:rPr lang="ru-RU" sz="1800" dirty="0" smtClean="0"/>
              <a:t>(</a:t>
            </a:r>
            <a:r>
              <a:rPr lang="ru-RU" sz="1800" dirty="0" err="1" smtClean="0"/>
              <a:t>поєднує</a:t>
            </a:r>
            <a:r>
              <a:rPr lang="ru-RU" sz="1800" dirty="0" smtClean="0"/>
              <a:t> </a:t>
            </a:r>
            <a:r>
              <a:rPr lang="ru-RU" sz="1800" dirty="0" err="1" smtClean="0"/>
              <a:t>сигнали</a:t>
            </a:r>
            <a:r>
              <a:rPr lang="ru-RU" sz="1800" dirty="0" smtClean="0"/>
              <a:t>, </a:t>
            </a:r>
            <a:r>
              <a:rPr lang="ru-RU" sz="1800" dirty="0" err="1" smtClean="0"/>
              <a:t>пов’язані</a:t>
            </a:r>
            <a:r>
              <a:rPr lang="ru-RU" sz="1800" dirty="0" smtClean="0"/>
              <a:t> </a:t>
            </a:r>
            <a:r>
              <a:rPr lang="ru-RU" sz="1800" dirty="0" err="1" smtClean="0"/>
              <a:t>зі</a:t>
            </a:r>
            <a:r>
              <a:rPr lang="ru-RU" sz="1800" dirty="0" smtClean="0"/>
              <a:t> </a:t>
            </a:r>
            <a:r>
              <a:rPr lang="ru-RU" sz="1800" dirty="0" err="1" smtClean="0"/>
              <a:t>значним</a:t>
            </a:r>
            <a:r>
              <a:rPr lang="ru-RU" sz="1800" dirty="0" smtClean="0"/>
              <a:t> </a:t>
            </a:r>
            <a:r>
              <a:rPr lang="ru-RU" sz="1800" dirty="0" err="1" smtClean="0"/>
              <a:t>розташуванням</a:t>
            </a:r>
            <a:r>
              <a:rPr lang="ru-RU" sz="1800" dirty="0" smtClean="0"/>
              <a:t> </a:t>
            </a:r>
            <a:r>
              <a:rPr lang="ru-RU" sz="1800" dirty="0" err="1" smtClean="0"/>
              <a:t>співрозмовників</a:t>
            </a:r>
            <a:r>
              <a:rPr lang="ru-RU" sz="1800" dirty="0" smtClean="0"/>
              <a:t> </a:t>
            </a:r>
            <a:r>
              <a:rPr lang="ru-RU" sz="1800" dirty="0" err="1" smtClean="0"/>
              <a:t>щодо</a:t>
            </a:r>
            <a:r>
              <a:rPr lang="ru-RU" sz="1800" dirty="0" smtClean="0"/>
              <a:t> один одного.)</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sp>
        <p:nvSpPr>
          <p:cNvPr id="3" name="Подзаголовок 2"/>
          <p:cNvSpPr>
            <a:spLocks noGrp="1"/>
          </p:cNvSpPr>
          <p:nvPr>
            <p:ph type="subTitle" idx="1"/>
          </p:nvPr>
        </p:nvSpPr>
        <p:spPr>
          <a:xfrm>
            <a:off x="1187624" y="1485300"/>
            <a:ext cx="7694672" cy="4896028"/>
          </a:xfrm>
        </p:spPr>
        <p:txBody>
          <a:bodyPr>
            <a:normAutofit/>
          </a:bodyPr>
          <a:lstStyle/>
          <a:p>
            <a:pPr algn="just"/>
            <a:r>
              <a:rPr lang="ru-RU" sz="2400" dirty="0" err="1" smtClean="0"/>
              <a:t>Історично</a:t>
            </a:r>
            <a:r>
              <a:rPr lang="ru-RU" sz="2400" dirty="0" smtClean="0"/>
              <a:t> </a:t>
            </a:r>
            <a:r>
              <a:rPr lang="ru-RU" sz="2400" dirty="0" err="1" smtClean="0"/>
              <a:t>склалися</a:t>
            </a:r>
            <a:r>
              <a:rPr lang="ru-RU" sz="2400" dirty="0" smtClean="0"/>
              <a:t> </a:t>
            </a:r>
            <a:r>
              <a:rPr lang="ru-RU" sz="2400" b="1" dirty="0" smtClean="0"/>
              <a:t>два </a:t>
            </a:r>
            <a:r>
              <a:rPr lang="ru-RU" sz="2400" b="1" dirty="0" err="1" smtClean="0"/>
              <a:t>види</a:t>
            </a:r>
            <a:r>
              <a:rPr lang="ru-RU" sz="2400" b="1" dirty="0" smtClean="0"/>
              <a:t> </a:t>
            </a:r>
            <a:r>
              <a:rPr lang="ru-RU" sz="2400" b="1" dirty="0" err="1" smtClean="0"/>
              <a:t>ділової</a:t>
            </a:r>
            <a:r>
              <a:rPr lang="ru-RU" sz="2400" b="1" dirty="0" smtClean="0"/>
              <a:t> </a:t>
            </a:r>
            <a:r>
              <a:rPr lang="ru-RU" sz="2400" b="1" dirty="0" err="1" smtClean="0"/>
              <a:t>комунікації</a:t>
            </a:r>
            <a:r>
              <a:rPr lang="ru-RU" sz="2400" b="1" dirty="0" smtClean="0"/>
              <a:t> </a:t>
            </a:r>
            <a:r>
              <a:rPr lang="ru-RU" sz="2400" dirty="0" smtClean="0"/>
              <a:t>– </a:t>
            </a:r>
            <a:r>
              <a:rPr lang="ru-RU" sz="2400" dirty="0" err="1" smtClean="0"/>
              <a:t>безпосереднє</a:t>
            </a:r>
            <a:r>
              <a:rPr lang="ru-RU" sz="2400" dirty="0" smtClean="0"/>
              <a:t> (</a:t>
            </a:r>
            <a:r>
              <a:rPr lang="ru-RU" sz="2400" dirty="0" err="1" smtClean="0"/>
              <a:t>особиста</a:t>
            </a:r>
            <a:r>
              <a:rPr lang="ru-RU" sz="2400" dirty="0" smtClean="0"/>
              <a:t> </a:t>
            </a:r>
            <a:r>
              <a:rPr lang="ru-RU" sz="2400" dirty="0" err="1" smtClean="0"/>
              <a:t>розмова</a:t>
            </a:r>
            <a:r>
              <a:rPr lang="ru-RU" sz="2400" dirty="0" smtClean="0"/>
              <a:t> </a:t>
            </a:r>
            <a:r>
              <a:rPr lang="ru-RU" sz="2400" dirty="0" err="1" smtClean="0"/>
              <a:t>двох</a:t>
            </a:r>
            <a:r>
              <a:rPr lang="ru-RU" sz="2400" dirty="0" smtClean="0"/>
              <a:t> людей) та </a:t>
            </a:r>
            <a:r>
              <a:rPr lang="ru-RU" sz="2400" dirty="0" err="1" smtClean="0"/>
              <a:t>опосередковане</a:t>
            </a:r>
            <a:r>
              <a:rPr lang="ru-RU" sz="2400" dirty="0" smtClean="0"/>
              <a:t> (</a:t>
            </a:r>
            <a:r>
              <a:rPr lang="ru-RU" sz="2400" dirty="0" err="1" smtClean="0"/>
              <a:t>телефонна</a:t>
            </a:r>
            <a:r>
              <a:rPr lang="ru-RU" sz="2400" dirty="0" smtClean="0"/>
              <a:t> </a:t>
            </a:r>
            <a:r>
              <a:rPr lang="ru-RU" sz="2400" dirty="0" err="1" smtClean="0"/>
              <a:t>розмова</a:t>
            </a:r>
            <a:r>
              <a:rPr lang="ru-RU" sz="2400" dirty="0" smtClean="0"/>
              <a:t> </a:t>
            </a:r>
            <a:r>
              <a:rPr lang="ru-RU" sz="2400" dirty="0" err="1" smtClean="0"/>
              <a:t>двох</a:t>
            </a:r>
            <a:r>
              <a:rPr lang="ru-RU" sz="2400" dirty="0" smtClean="0"/>
              <a:t> людей, </a:t>
            </a:r>
            <a:r>
              <a:rPr lang="ru-RU" sz="2400" dirty="0" err="1" smtClean="0"/>
              <a:t>опосередкована</a:t>
            </a:r>
            <a:r>
              <a:rPr lang="ru-RU" sz="2400" dirty="0" smtClean="0"/>
              <a:t> за </a:t>
            </a:r>
            <a:r>
              <a:rPr lang="ru-RU" sz="2400" dirty="0" err="1" smtClean="0"/>
              <a:t>допомогою</a:t>
            </a:r>
            <a:r>
              <a:rPr lang="ru-RU" sz="2400" dirty="0" smtClean="0"/>
              <a:t> </a:t>
            </a:r>
            <a:r>
              <a:rPr lang="ru-RU" sz="2400" dirty="0" err="1" smtClean="0"/>
              <a:t>комп’ютера</a:t>
            </a:r>
            <a:r>
              <a:rPr lang="ru-RU" sz="2400" dirty="0" smtClean="0"/>
              <a:t>), </a:t>
            </a:r>
            <a:r>
              <a:rPr lang="ru-RU" sz="2400" dirty="0" err="1" smtClean="0"/>
              <a:t>що</a:t>
            </a:r>
            <a:r>
              <a:rPr lang="ru-RU" sz="2400" dirty="0" smtClean="0"/>
              <a:t> </a:t>
            </a:r>
            <a:r>
              <a:rPr lang="ru-RU" sz="2400" dirty="0" err="1" smtClean="0"/>
              <a:t>обумовили</a:t>
            </a:r>
            <a:r>
              <a:rPr lang="ru-RU" sz="2400" dirty="0" smtClean="0"/>
              <a:t> </a:t>
            </a:r>
            <a:r>
              <a:rPr lang="ru-RU" sz="2400" dirty="0" err="1" smtClean="0"/>
              <a:t>функціонування</a:t>
            </a:r>
            <a:r>
              <a:rPr lang="ru-RU" sz="2400" dirty="0" smtClean="0"/>
              <a:t> </a:t>
            </a:r>
            <a:r>
              <a:rPr lang="ru-RU" sz="2400" dirty="0" err="1" smtClean="0"/>
              <a:t>усної</a:t>
            </a:r>
            <a:r>
              <a:rPr lang="ru-RU" sz="2400" dirty="0" smtClean="0"/>
              <a:t> </a:t>
            </a:r>
            <a:r>
              <a:rPr lang="ru-RU" sz="2400" dirty="0" err="1" smtClean="0"/>
              <a:t>й</a:t>
            </a:r>
            <a:r>
              <a:rPr lang="ru-RU" sz="2400" dirty="0" smtClean="0"/>
              <a:t> </a:t>
            </a:r>
            <a:r>
              <a:rPr lang="ru-RU" sz="2400" dirty="0" err="1" smtClean="0"/>
              <a:t>письмової</a:t>
            </a:r>
            <a:r>
              <a:rPr lang="ru-RU" sz="2400" dirty="0" smtClean="0"/>
              <a:t> </a:t>
            </a:r>
            <a:r>
              <a:rPr lang="ru-RU" sz="2400" dirty="0" err="1" smtClean="0"/>
              <a:t>комунікації</a:t>
            </a:r>
            <a:r>
              <a:rPr lang="ru-RU" sz="2400" dirty="0" smtClean="0"/>
              <a:t>. </a:t>
            </a:r>
          </a:p>
          <a:p>
            <a:pPr algn="just"/>
            <a:r>
              <a:rPr lang="ru-RU" sz="2400" b="1" dirty="0" err="1" smtClean="0"/>
              <a:t>Письмова</a:t>
            </a:r>
            <a:r>
              <a:rPr lang="ru-RU" sz="2400" b="1" dirty="0" smtClean="0"/>
              <a:t> </a:t>
            </a:r>
            <a:r>
              <a:rPr lang="ru-RU" sz="2400" b="1" dirty="0" err="1" smtClean="0"/>
              <a:t>ділова</a:t>
            </a:r>
            <a:r>
              <a:rPr lang="ru-RU" sz="2400" b="1" dirty="0" smtClean="0"/>
              <a:t> </a:t>
            </a:r>
            <a:r>
              <a:rPr lang="ru-RU" sz="2400" b="1" dirty="0" err="1" smtClean="0"/>
              <a:t>комунікація</a:t>
            </a:r>
            <a:r>
              <a:rPr lang="ru-RU" sz="2400" b="1" dirty="0" smtClean="0"/>
              <a:t> </a:t>
            </a:r>
            <a:r>
              <a:rPr lang="ru-RU" sz="2400" dirty="0" err="1" smtClean="0"/>
              <a:t>передбачає</a:t>
            </a:r>
            <a:r>
              <a:rPr lang="ru-RU" sz="2400" dirty="0" smtClean="0"/>
              <a:t> </a:t>
            </a:r>
            <a:r>
              <a:rPr lang="ru-RU" sz="2400" dirty="0" err="1" smtClean="0"/>
              <a:t>володіння</a:t>
            </a:r>
            <a:r>
              <a:rPr lang="ru-RU" sz="2400" dirty="0" smtClean="0"/>
              <a:t> </a:t>
            </a:r>
            <a:r>
              <a:rPr lang="ru-RU" sz="2400" dirty="0" err="1" smtClean="0"/>
              <a:t>навичками</a:t>
            </a:r>
            <a:r>
              <a:rPr lang="ru-RU" sz="2400" dirty="0" smtClean="0"/>
              <a:t> </a:t>
            </a:r>
            <a:r>
              <a:rPr lang="ru-RU" sz="2400" dirty="0" err="1" smtClean="0"/>
              <a:t>оформлення</a:t>
            </a:r>
            <a:r>
              <a:rPr lang="ru-RU" sz="2400" dirty="0" smtClean="0"/>
              <a:t> </a:t>
            </a:r>
            <a:r>
              <a:rPr lang="ru-RU" sz="2400" dirty="0" err="1" smtClean="0"/>
              <a:t>всіх</a:t>
            </a:r>
            <a:r>
              <a:rPr lang="ru-RU" sz="2400" dirty="0" smtClean="0"/>
              <a:t> </a:t>
            </a:r>
            <a:r>
              <a:rPr lang="ru-RU" sz="2400" dirty="0" err="1" smtClean="0"/>
              <a:t>видів</a:t>
            </a:r>
            <a:r>
              <a:rPr lang="ru-RU" sz="2400" dirty="0" smtClean="0"/>
              <a:t> </a:t>
            </a:r>
            <a:r>
              <a:rPr lang="ru-RU" sz="2400" dirty="0" err="1" smtClean="0"/>
              <a:t>ділових</a:t>
            </a:r>
            <a:r>
              <a:rPr lang="ru-RU" sz="2400" dirty="0" smtClean="0"/>
              <a:t> </a:t>
            </a:r>
            <a:r>
              <a:rPr lang="ru-RU" sz="2400" dirty="0" err="1" smtClean="0"/>
              <a:t>листів</a:t>
            </a:r>
            <a:r>
              <a:rPr lang="ru-RU" sz="2400" dirty="0" smtClean="0"/>
              <a:t>, </a:t>
            </a:r>
            <a:r>
              <a:rPr lang="ru-RU" sz="2400" dirty="0" err="1" smtClean="0"/>
              <a:t>контрактів</a:t>
            </a:r>
            <a:r>
              <a:rPr lang="ru-RU" sz="2400" dirty="0" smtClean="0"/>
              <a:t>, </a:t>
            </a:r>
            <a:r>
              <a:rPr lang="ru-RU" sz="2400" dirty="0" err="1" smtClean="0"/>
              <a:t>угод</a:t>
            </a:r>
            <a:r>
              <a:rPr lang="ru-RU" sz="2400" dirty="0" smtClean="0"/>
              <a:t> та </a:t>
            </a:r>
            <a:r>
              <a:rPr lang="ru-RU" sz="2400" dirty="0" err="1" smtClean="0"/>
              <a:t>інших</a:t>
            </a:r>
            <a:r>
              <a:rPr lang="ru-RU" sz="2400" dirty="0" smtClean="0"/>
              <a:t> </a:t>
            </a:r>
            <a:r>
              <a:rPr lang="ru-RU" sz="2400" dirty="0" err="1" smtClean="0"/>
              <a:t>відповідних</a:t>
            </a:r>
            <a:r>
              <a:rPr lang="ru-RU" sz="2400" dirty="0" smtClean="0"/>
              <a:t> </a:t>
            </a:r>
            <a:r>
              <a:rPr lang="ru-RU" sz="2400" dirty="0" err="1" smtClean="0"/>
              <a:t>документів</a:t>
            </a:r>
            <a:r>
              <a:rPr lang="ru-RU" sz="2400" dirty="0" smtClean="0"/>
              <a:t>, </a:t>
            </a:r>
            <a:r>
              <a:rPr lang="ru-RU" sz="2400" dirty="0" err="1" smtClean="0"/>
              <a:t>що</a:t>
            </a:r>
            <a:r>
              <a:rPr lang="ru-RU" sz="2400" dirty="0" smtClean="0"/>
              <a:t> </a:t>
            </a:r>
            <a:r>
              <a:rPr lang="ru-RU" sz="2400" dirty="0" err="1" smtClean="0"/>
              <a:t>функціонують</a:t>
            </a:r>
            <a:r>
              <a:rPr lang="ru-RU" sz="2400" dirty="0" smtClean="0"/>
              <a:t> в </a:t>
            </a:r>
            <a:r>
              <a:rPr lang="ru-RU" sz="2400" dirty="0" err="1" smtClean="0"/>
              <a:t>управлінській</a:t>
            </a:r>
            <a:r>
              <a:rPr lang="ru-RU" sz="2400" dirty="0" smtClean="0"/>
              <a:t> </a:t>
            </a:r>
            <a:r>
              <a:rPr lang="ru-RU" sz="2400" dirty="0" err="1" smtClean="0"/>
              <a:t>сфері</a:t>
            </a:r>
            <a:r>
              <a:rPr lang="ru-RU" sz="2400" dirty="0" smtClean="0"/>
              <a:t> </a:t>
            </a:r>
            <a:r>
              <a:rPr lang="ru-RU" sz="2400" dirty="0" err="1" smtClean="0"/>
              <a:t>діяльності</a:t>
            </a:r>
            <a:r>
              <a:rPr lang="ru-RU" sz="2400" dirty="0" smtClean="0"/>
              <a:t>. </a:t>
            </a:r>
          </a:p>
          <a:p>
            <a:pPr algn="just"/>
            <a:r>
              <a:rPr lang="ru-RU" sz="2400" b="1" dirty="0" err="1" smtClean="0"/>
              <a:t>Усна</a:t>
            </a:r>
            <a:r>
              <a:rPr lang="ru-RU" sz="2400" b="1" dirty="0" smtClean="0"/>
              <a:t> </a:t>
            </a:r>
            <a:r>
              <a:rPr lang="ru-RU" sz="2400" b="1" dirty="0" err="1" smtClean="0"/>
              <a:t>ділова</a:t>
            </a:r>
            <a:r>
              <a:rPr lang="ru-RU" sz="2400" b="1" dirty="0" smtClean="0"/>
              <a:t> </a:t>
            </a:r>
            <a:r>
              <a:rPr lang="ru-RU" sz="2400" b="1" dirty="0" err="1" smtClean="0"/>
              <a:t>комунікація</a:t>
            </a:r>
            <a:r>
              <a:rPr lang="ru-RU" sz="2400" b="1" dirty="0" smtClean="0"/>
              <a:t> </a:t>
            </a:r>
            <a:r>
              <a:rPr lang="ru-RU" sz="2400" dirty="0" err="1" smtClean="0"/>
              <a:t>реалізується</a:t>
            </a:r>
            <a:r>
              <a:rPr lang="ru-RU" sz="2400" dirty="0" smtClean="0"/>
              <a:t> в </a:t>
            </a:r>
            <a:r>
              <a:rPr lang="ru-RU" sz="2400" dirty="0" err="1" smtClean="0"/>
              <a:t>ділових</a:t>
            </a:r>
            <a:r>
              <a:rPr lang="ru-RU" sz="2400" dirty="0" smtClean="0"/>
              <a:t> переговорах, </a:t>
            </a:r>
            <a:r>
              <a:rPr lang="ru-RU" sz="2400" dirty="0" err="1" smtClean="0"/>
              <a:t>зустрічах</a:t>
            </a:r>
            <a:r>
              <a:rPr lang="ru-RU" sz="2400" dirty="0" smtClean="0"/>
              <a:t>, </a:t>
            </a:r>
            <a:r>
              <a:rPr lang="ru-RU" sz="2400" dirty="0" err="1" smtClean="0"/>
              <a:t>консультаціях</a:t>
            </a:r>
            <a:r>
              <a:rPr lang="ru-RU" sz="2400" dirty="0" smtClean="0"/>
              <a:t> </a:t>
            </a:r>
            <a:r>
              <a:rPr lang="ru-RU" sz="2400" dirty="0" err="1" smtClean="0"/>
              <a:t>тощо</a:t>
            </a:r>
            <a:r>
              <a:rPr lang="ru-RU" sz="2400" dirty="0" smtClean="0"/>
              <a:t>.</a:t>
            </a:r>
            <a:endParaRPr lang="en-US" sz="2400" dirty="0" smtClean="0"/>
          </a:p>
          <a:p>
            <a:pPr marL="541655" indent="-514350" algn="just"/>
            <a:endParaRPr lang="ru-RU" sz="1800" b="1" i="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3. Етика ділових комунікацій</a:t>
            </a:r>
          </a:p>
        </p:txBody>
      </p:sp>
      <p:sp>
        <p:nvSpPr>
          <p:cNvPr id="3" name="Подзаголовок 2"/>
          <p:cNvSpPr>
            <a:spLocks noGrp="1"/>
          </p:cNvSpPr>
          <p:nvPr>
            <p:ph type="subTitle" idx="1"/>
          </p:nvPr>
        </p:nvSpPr>
        <p:spPr>
          <a:xfrm>
            <a:off x="1475656" y="908720"/>
            <a:ext cx="7406640" cy="5400600"/>
          </a:xfrm>
        </p:spPr>
        <p:txBody>
          <a:bodyPr>
            <a:normAutofit/>
          </a:bodyPr>
          <a:lstStyle/>
          <a:p>
            <a:pPr marL="541655" indent="-514350" algn="just"/>
            <a:r>
              <a:rPr lang="uk-UA" sz="1800" dirty="0" smtClean="0"/>
              <a:t>           Термін "етикет" означає форму, манеру поводження, правила чемності й ввічливості, прийняті в тому або іншому суспільстві. Норми етикету носять єднальний характер, вони як би припускають угоду про те, що вважати прийнятним у поводженні людей, а що – не прийнятним. </a:t>
            </a:r>
          </a:p>
          <a:p>
            <a:pPr marL="541655" indent="-514350" algn="just"/>
            <a:endParaRPr lang="uk-UA" sz="1800" dirty="0" smtClean="0"/>
          </a:p>
          <a:p>
            <a:pPr marL="541655" indent="-514350" algn="just"/>
            <a:r>
              <a:rPr lang="uk-UA" sz="1800" b="1" dirty="0" smtClean="0"/>
              <a:t>          Практичне значення етикету</a:t>
            </a:r>
            <a:r>
              <a:rPr lang="uk-UA" sz="1800" dirty="0" smtClean="0"/>
              <a:t> полягає в тому, що він дає можливість людям без особливих зусиль використати вже готові форми загальноприйнятої ввічливості для спілкування з різними групами людей і на різних рівнях. </a:t>
            </a:r>
          </a:p>
          <a:p>
            <a:pPr marL="541655" indent="-514350" algn="just"/>
            <a:endParaRPr lang="uk-UA" sz="1800" dirty="0" smtClean="0"/>
          </a:p>
          <a:p>
            <a:pPr marL="541655" indent="-514350" algn="just"/>
            <a:r>
              <a:rPr lang="uk-UA" sz="1800" b="1" dirty="0" smtClean="0"/>
              <a:t>           Основи етикету досить прості</a:t>
            </a:r>
            <a:r>
              <a:rPr lang="uk-UA" sz="1800" dirty="0" smtClean="0"/>
              <a:t>. Це: культура мови, що припускає не тільки її граматичну й стилістичну правильність, але відсутність вульгарних слів, нецензурних виразів, слів-паразитів й елементарна ввічливість, що припускає вміння здороватися, прощатися, говорити "будь ласка", "будьте ласкаві", "будьте люб'язні", "вибачите", дякувати за допомогу, послугу, бажати спокійної ночі, доброго ранку, гарного апетиту, здоров'я й ін.</a:t>
            </a:r>
            <a:endParaRPr lang="ru-RU" sz="1800" dirty="0" smtClean="0"/>
          </a:p>
          <a:p>
            <a:pPr marL="541655" indent="-514350" algn="just"/>
            <a:endParaRPr lang="ru-RU" sz="1800"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3. Етика ділових комунікацій</a:t>
            </a:r>
          </a:p>
        </p:txBody>
      </p:sp>
      <p:sp>
        <p:nvSpPr>
          <p:cNvPr id="3" name="Подзаголовок 2"/>
          <p:cNvSpPr>
            <a:spLocks noGrp="1"/>
          </p:cNvSpPr>
          <p:nvPr>
            <p:ph type="subTitle" idx="1"/>
          </p:nvPr>
        </p:nvSpPr>
        <p:spPr>
          <a:xfrm>
            <a:off x="1475656" y="908720"/>
            <a:ext cx="7406640" cy="5400600"/>
          </a:xfrm>
        </p:spPr>
        <p:txBody>
          <a:bodyPr>
            <a:normAutofit/>
          </a:bodyPr>
          <a:lstStyle/>
          <a:p>
            <a:pPr algn="just"/>
            <a:r>
              <a:rPr lang="uk-UA" sz="1800" dirty="0" smtClean="0"/>
              <a:t> </a:t>
            </a:r>
            <a:r>
              <a:rPr lang="uk-UA" sz="1800" b="1" dirty="0" smtClean="0"/>
              <a:t>Діловий етикет –</a:t>
            </a:r>
            <a:r>
              <a:rPr lang="uk-UA" sz="1800" dirty="0" smtClean="0"/>
              <a:t> норми, які регулюють стиль роботи, манеру поведінки і спілкування при вирішенні ділових проблем; це встановлений порядок і </a:t>
            </a:r>
            <a:endParaRPr lang="ru-RU" sz="1800" dirty="0" smtClean="0"/>
          </a:p>
          <a:p>
            <a:r>
              <a:rPr lang="uk-UA" sz="1800" dirty="0" smtClean="0"/>
              <a:t>норми взаємовідносин на службі, з керівництвом, у відносинах між  колегами, партнерами, клієнтами. </a:t>
            </a:r>
            <a:endParaRPr lang="ru-RU" sz="1800" dirty="0" smtClean="0"/>
          </a:p>
          <a:p>
            <a:r>
              <a:rPr lang="uk-UA" sz="1800" b="1" dirty="0" smtClean="0"/>
              <a:t>Важливими сферами та формами ділового етикету є: </a:t>
            </a:r>
            <a:endParaRPr lang="ru-RU" sz="1800" dirty="0" smtClean="0"/>
          </a:p>
          <a:p>
            <a:r>
              <a:rPr lang="uk-UA" sz="1800" dirty="0" smtClean="0">
                <a:sym typeface="Symbol"/>
              </a:rPr>
              <a:t></a:t>
            </a:r>
            <a:r>
              <a:rPr lang="uk-UA" sz="1800" dirty="0" smtClean="0"/>
              <a:t>  офіційні та протокольні форми привітання та представлення; </a:t>
            </a:r>
            <a:endParaRPr lang="ru-RU" sz="1800" dirty="0" smtClean="0"/>
          </a:p>
          <a:p>
            <a:r>
              <a:rPr lang="uk-UA" sz="1800" dirty="0" smtClean="0">
                <a:sym typeface="Symbol"/>
              </a:rPr>
              <a:t></a:t>
            </a:r>
            <a:r>
              <a:rPr lang="uk-UA" sz="1800" dirty="0" smtClean="0"/>
              <a:t> подарунки в ділових відносинах; </a:t>
            </a:r>
            <a:endParaRPr lang="ru-RU" sz="1800" dirty="0" smtClean="0"/>
          </a:p>
          <a:p>
            <a:r>
              <a:rPr lang="uk-UA" sz="1800" dirty="0" smtClean="0">
                <a:sym typeface="Symbol"/>
              </a:rPr>
              <a:t></a:t>
            </a:r>
            <a:r>
              <a:rPr lang="uk-UA" sz="1800" dirty="0" smtClean="0"/>
              <a:t> етикет національних символів; </a:t>
            </a:r>
            <a:endParaRPr lang="ru-RU" sz="1800" dirty="0" smtClean="0"/>
          </a:p>
          <a:p>
            <a:r>
              <a:rPr lang="uk-UA" sz="1800" dirty="0" smtClean="0">
                <a:sym typeface="Symbol"/>
              </a:rPr>
              <a:t></a:t>
            </a:r>
            <a:r>
              <a:rPr lang="uk-UA" sz="1800" dirty="0" smtClean="0"/>
              <a:t> візитна картка; </a:t>
            </a:r>
            <a:endParaRPr lang="ru-RU" sz="1800" dirty="0" smtClean="0"/>
          </a:p>
          <a:p>
            <a:r>
              <a:rPr lang="uk-UA" sz="1800" dirty="0" smtClean="0">
                <a:sym typeface="Symbol"/>
              </a:rPr>
              <a:t></a:t>
            </a:r>
            <a:r>
              <a:rPr lang="uk-UA" sz="1800" dirty="0" smtClean="0"/>
              <a:t> діловий одяг; </a:t>
            </a:r>
            <a:endParaRPr lang="ru-RU" sz="1800" dirty="0" smtClean="0"/>
          </a:p>
          <a:p>
            <a:r>
              <a:rPr lang="uk-UA" sz="1800" dirty="0" smtClean="0">
                <a:sym typeface="Symbol"/>
              </a:rPr>
              <a:t></a:t>
            </a:r>
            <a:r>
              <a:rPr lang="uk-UA" sz="1800" dirty="0" smtClean="0"/>
              <a:t> ділова субординація; </a:t>
            </a:r>
            <a:endParaRPr lang="ru-RU" sz="1800" dirty="0" smtClean="0"/>
          </a:p>
          <a:p>
            <a:r>
              <a:rPr lang="uk-UA" sz="1800" dirty="0" smtClean="0">
                <a:sym typeface="Symbol"/>
              </a:rPr>
              <a:t></a:t>
            </a:r>
            <a:r>
              <a:rPr lang="uk-UA" sz="1800" dirty="0" smtClean="0"/>
              <a:t> етикет в рекламі та ін..</a:t>
            </a:r>
            <a:endParaRPr lang="ru-RU" sz="1800" dirty="0" smtClean="0"/>
          </a:p>
          <a:p>
            <a:pPr marL="541655" indent="-514350" algn="just"/>
            <a:endParaRPr lang="ru-RU" sz="1800"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3. Етика ділових комунікацій</a:t>
            </a:r>
          </a:p>
        </p:txBody>
      </p:sp>
      <p:sp>
        <p:nvSpPr>
          <p:cNvPr id="3" name="Подзаголовок 2"/>
          <p:cNvSpPr>
            <a:spLocks noGrp="1"/>
          </p:cNvSpPr>
          <p:nvPr>
            <p:ph type="subTitle" idx="1"/>
          </p:nvPr>
        </p:nvSpPr>
        <p:spPr>
          <a:xfrm>
            <a:off x="1475656" y="908720"/>
            <a:ext cx="7406640" cy="5400600"/>
          </a:xfrm>
        </p:spPr>
        <p:txBody>
          <a:bodyPr>
            <a:normAutofit/>
          </a:bodyPr>
          <a:lstStyle/>
          <a:p>
            <a:r>
              <a:rPr lang="uk-UA" sz="1800" dirty="0" smtClean="0"/>
              <a:t> </a:t>
            </a:r>
            <a:r>
              <a:rPr lang="ru-RU" sz="1800" dirty="0" err="1" smtClean="0"/>
              <a:t>Важливим</a:t>
            </a:r>
            <a:r>
              <a:rPr lang="ru-RU" sz="1800" dirty="0" smtClean="0"/>
              <a:t> аспектом </a:t>
            </a:r>
            <a:r>
              <a:rPr lang="ru-RU" sz="1800" dirty="0" err="1" smtClean="0"/>
              <a:t>подальшого</a:t>
            </a:r>
            <a:r>
              <a:rPr lang="ru-RU" sz="1800" dirty="0" smtClean="0"/>
              <a:t> </a:t>
            </a:r>
            <a:r>
              <a:rPr lang="ru-RU" sz="1800" dirty="0" err="1" smtClean="0"/>
              <a:t>розвитку</a:t>
            </a:r>
            <a:r>
              <a:rPr lang="ru-RU" sz="1800" dirty="0" smtClean="0"/>
              <a:t> </a:t>
            </a:r>
            <a:r>
              <a:rPr lang="ru-RU" sz="1800" dirty="0" err="1" smtClean="0"/>
              <a:t>ділового</a:t>
            </a:r>
            <a:r>
              <a:rPr lang="ru-RU" sz="1800" dirty="0" smtClean="0"/>
              <a:t> </a:t>
            </a:r>
            <a:r>
              <a:rPr lang="ru-RU" sz="1800" dirty="0" err="1" smtClean="0"/>
              <a:t>етикету</a:t>
            </a:r>
            <a:r>
              <a:rPr lang="ru-RU" sz="1800" dirty="0" smtClean="0"/>
              <a:t> </a:t>
            </a:r>
            <a:r>
              <a:rPr lang="ru-RU" sz="1800" dirty="0" err="1" smtClean="0"/>
              <a:t>стосунків</a:t>
            </a:r>
            <a:r>
              <a:rPr lang="ru-RU" sz="1800" dirty="0" smtClean="0"/>
              <a:t> </a:t>
            </a:r>
            <a:r>
              <a:rPr lang="ru-RU" sz="1800" dirty="0" err="1" smtClean="0"/>
              <a:t>є</a:t>
            </a:r>
            <a:r>
              <a:rPr lang="ru-RU" sz="1800" dirty="0" smtClean="0"/>
              <a:t> </a:t>
            </a:r>
          </a:p>
          <a:p>
            <a:pPr algn="just"/>
            <a:r>
              <a:rPr lang="ru-RU" sz="1800" dirty="0" err="1" smtClean="0"/>
              <a:t>пошук</a:t>
            </a:r>
            <a:r>
              <a:rPr lang="ru-RU" sz="1800" dirty="0" smtClean="0"/>
              <a:t>, </a:t>
            </a:r>
            <a:r>
              <a:rPr lang="ru-RU" sz="1800" dirty="0" err="1" smtClean="0"/>
              <a:t>вироблення</a:t>
            </a:r>
            <a:r>
              <a:rPr lang="ru-RU" sz="1800" dirty="0" smtClean="0"/>
              <a:t> </a:t>
            </a:r>
            <a:r>
              <a:rPr lang="ru-RU" sz="1800" dirty="0" err="1" smtClean="0"/>
              <a:t>його</a:t>
            </a:r>
            <a:r>
              <a:rPr lang="ru-RU" sz="1800" dirty="0" smtClean="0"/>
              <a:t> </a:t>
            </a:r>
            <a:r>
              <a:rPr lang="ru-RU" sz="1800" dirty="0" err="1" smtClean="0"/>
              <a:t>засадничих</a:t>
            </a:r>
            <a:r>
              <a:rPr lang="ru-RU" sz="1800" dirty="0" smtClean="0"/>
              <a:t> </a:t>
            </a:r>
            <a:r>
              <a:rPr lang="ru-RU" sz="1800" dirty="0" err="1" smtClean="0"/>
              <a:t>принципів</a:t>
            </a:r>
            <a:r>
              <a:rPr lang="ru-RU" sz="1800" dirty="0" smtClean="0"/>
              <a:t>. Так, </a:t>
            </a:r>
            <a:r>
              <a:rPr lang="ru-RU" sz="1800" dirty="0" err="1" smtClean="0"/>
              <a:t>відомий</a:t>
            </a:r>
            <a:r>
              <a:rPr lang="ru-RU" sz="1800" dirty="0" smtClean="0"/>
              <a:t> </a:t>
            </a:r>
            <a:r>
              <a:rPr lang="ru-RU" sz="1800" dirty="0" err="1" smtClean="0"/>
              <a:t>американський</a:t>
            </a:r>
            <a:r>
              <a:rPr lang="ru-RU" sz="1800" dirty="0" smtClean="0"/>
              <a:t>  </a:t>
            </a:r>
            <a:r>
              <a:rPr lang="ru-RU" sz="1800" dirty="0" err="1" smtClean="0"/>
              <a:t>соціолог</a:t>
            </a:r>
            <a:r>
              <a:rPr lang="ru-RU" sz="1800" dirty="0" smtClean="0"/>
              <a:t> </a:t>
            </a:r>
            <a:r>
              <a:rPr lang="ru-RU" sz="1800" dirty="0" err="1" smtClean="0"/>
              <a:t>Джен</a:t>
            </a:r>
            <a:r>
              <a:rPr lang="ru-RU" sz="1800" dirty="0" smtClean="0"/>
              <a:t> </a:t>
            </a:r>
            <a:r>
              <a:rPr lang="ru-RU" sz="1800" dirty="0" err="1" smtClean="0"/>
              <a:t>Ягер</a:t>
            </a:r>
            <a:r>
              <a:rPr lang="ru-RU" sz="1800" dirty="0" smtClean="0"/>
              <a:t>, </a:t>
            </a:r>
            <a:r>
              <a:rPr lang="ru-RU" sz="1800" dirty="0" err="1" smtClean="0"/>
              <a:t>базовими</a:t>
            </a:r>
            <a:r>
              <a:rPr lang="ru-RU" sz="1800" dirty="0" smtClean="0"/>
              <a:t> </a:t>
            </a:r>
            <a:r>
              <a:rPr lang="ru-RU" sz="1800" dirty="0" err="1" smtClean="0"/>
              <a:t>визначає</a:t>
            </a:r>
            <a:r>
              <a:rPr lang="ru-RU" sz="1800" dirty="0" smtClean="0"/>
              <a:t> </a:t>
            </a:r>
            <a:r>
              <a:rPr lang="ru-RU" sz="1800" b="1" dirty="0" err="1" smtClean="0"/>
              <a:t>шість</a:t>
            </a:r>
            <a:r>
              <a:rPr lang="ru-RU" sz="1800" b="1" dirty="0" smtClean="0"/>
              <a:t> таких </a:t>
            </a:r>
            <a:r>
              <a:rPr lang="ru-RU" sz="1800" b="1" dirty="0" err="1" smtClean="0"/>
              <a:t>принципів</a:t>
            </a:r>
            <a:r>
              <a:rPr lang="ru-RU" sz="1800" b="1" dirty="0" smtClean="0"/>
              <a:t>: </a:t>
            </a:r>
          </a:p>
          <a:p>
            <a:pPr algn="just"/>
            <a:r>
              <a:rPr lang="ru-RU" sz="1800" dirty="0" smtClean="0">
                <a:sym typeface="Symbol"/>
              </a:rPr>
              <a:t></a:t>
            </a:r>
            <a:r>
              <a:rPr lang="ru-RU" sz="1800" dirty="0" smtClean="0"/>
              <a:t> </a:t>
            </a:r>
            <a:r>
              <a:rPr lang="ru-RU" sz="1800" dirty="0" err="1" smtClean="0"/>
              <a:t>пунктуальність</a:t>
            </a:r>
            <a:r>
              <a:rPr lang="ru-RU" sz="1800" dirty="0" smtClean="0"/>
              <a:t> (</a:t>
            </a:r>
            <a:r>
              <a:rPr lang="ru-RU" sz="1800" dirty="0" err="1" smtClean="0"/>
              <a:t>вчасно</a:t>
            </a:r>
            <a:r>
              <a:rPr lang="ru-RU" sz="1800" dirty="0" smtClean="0"/>
              <a:t> </a:t>
            </a:r>
            <a:r>
              <a:rPr lang="ru-RU" sz="1800" dirty="0" err="1" smtClean="0"/>
              <a:t>виконуйте</a:t>
            </a:r>
            <a:r>
              <a:rPr lang="ru-RU" sz="1800" dirty="0" smtClean="0"/>
              <a:t> роботу); </a:t>
            </a:r>
          </a:p>
          <a:p>
            <a:pPr algn="just"/>
            <a:r>
              <a:rPr lang="ru-RU" sz="1800" dirty="0" smtClean="0">
                <a:sym typeface="Symbol"/>
              </a:rPr>
              <a:t></a:t>
            </a:r>
            <a:r>
              <a:rPr lang="ru-RU" sz="1800" dirty="0" smtClean="0"/>
              <a:t> </a:t>
            </a:r>
            <a:r>
              <a:rPr lang="ru-RU" sz="1800" dirty="0" err="1" smtClean="0"/>
              <a:t>конфіденційність</a:t>
            </a:r>
            <a:r>
              <a:rPr lang="ru-RU" sz="1800" dirty="0" smtClean="0"/>
              <a:t> (не </a:t>
            </a:r>
            <a:r>
              <a:rPr lang="ru-RU" sz="1800" dirty="0" err="1" smtClean="0"/>
              <a:t>говоріть</a:t>
            </a:r>
            <a:r>
              <a:rPr lang="ru-RU" sz="1800" dirty="0" smtClean="0"/>
              <a:t> </a:t>
            </a:r>
            <a:r>
              <a:rPr lang="ru-RU" sz="1800" dirty="0" err="1" smtClean="0"/>
              <a:t>лишнього</a:t>
            </a:r>
            <a:r>
              <a:rPr lang="ru-RU" sz="1800" dirty="0" smtClean="0"/>
              <a:t>); </a:t>
            </a:r>
          </a:p>
          <a:p>
            <a:pPr algn="just"/>
            <a:r>
              <a:rPr lang="ru-RU" sz="1800" dirty="0" smtClean="0">
                <a:sym typeface="Symbol"/>
              </a:rPr>
              <a:t></a:t>
            </a:r>
            <a:r>
              <a:rPr lang="ru-RU" sz="1800" dirty="0" smtClean="0"/>
              <a:t> </a:t>
            </a:r>
            <a:r>
              <a:rPr lang="ru-RU" sz="1800" dirty="0" err="1" smtClean="0"/>
              <a:t>ввічливість</a:t>
            </a:r>
            <a:r>
              <a:rPr lang="ru-RU" sz="1800" dirty="0" smtClean="0"/>
              <a:t>, </a:t>
            </a:r>
            <a:r>
              <a:rPr lang="ru-RU" sz="1800" dirty="0" err="1" smtClean="0"/>
              <a:t>привітність</a:t>
            </a:r>
            <a:r>
              <a:rPr lang="ru-RU" sz="1800" dirty="0" smtClean="0"/>
              <a:t> </a:t>
            </a:r>
            <a:r>
              <a:rPr lang="ru-RU" sz="1800" dirty="0" err="1" smtClean="0"/>
              <a:t>і</a:t>
            </a:r>
            <a:r>
              <a:rPr lang="ru-RU" sz="1800" dirty="0" smtClean="0"/>
              <a:t> </a:t>
            </a:r>
            <a:r>
              <a:rPr lang="ru-RU" sz="1800" dirty="0" err="1" smtClean="0"/>
              <a:t>доброзичливість</a:t>
            </a:r>
            <a:r>
              <a:rPr lang="ru-RU" sz="1800" dirty="0" smtClean="0"/>
              <a:t>; </a:t>
            </a:r>
          </a:p>
          <a:p>
            <a:pPr algn="just"/>
            <a:r>
              <a:rPr lang="ru-RU" sz="1800" dirty="0" smtClean="0">
                <a:sym typeface="Symbol"/>
              </a:rPr>
              <a:t></a:t>
            </a:r>
            <a:r>
              <a:rPr lang="ru-RU" sz="1800" dirty="0" smtClean="0"/>
              <a:t> </a:t>
            </a:r>
            <a:r>
              <a:rPr lang="ru-RU" sz="1800" dirty="0" err="1" smtClean="0"/>
              <a:t>уважне</a:t>
            </a:r>
            <a:r>
              <a:rPr lang="ru-RU" sz="1800" dirty="0" smtClean="0"/>
              <a:t> </a:t>
            </a:r>
            <a:r>
              <a:rPr lang="ru-RU" sz="1800" dirty="0" err="1" smtClean="0"/>
              <a:t>ставлення</a:t>
            </a:r>
            <a:r>
              <a:rPr lang="ru-RU" sz="1800" dirty="0" smtClean="0"/>
              <a:t> до </a:t>
            </a:r>
            <a:r>
              <a:rPr lang="ru-RU" sz="1800" dirty="0" err="1" smtClean="0"/>
              <a:t>оточуючих</a:t>
            </a:r>
            <a:r>
              <a:rPr lang="ru-RU" sz="1800" dirty="0" smtClean="0"/>
              <a:t> (</a:t>
            </a:r>
            <a:r>
              <a:rPr lang="ru-RU" sz="1800" dirty="0" err="1" smtClean="0"/>
              <a:t>турбуйтеся</a:t>
            </a:r>
            <a:r>
              <a:rPr lang="ru-RU" sz="1800" dirty="0" smtClean="0"/>
              <a:t> про </a:t>
            </a:r>
            <a:r>
              <a:rPr lang="ru-RU" sz="1800" dirty="0" err="1" smtClean="0"/>
              <a:t>інших</a:t>
            </a:r>
            <a:r>
              <a:rPr lang="ru-RU" sz="1800" dirty="0" smtClean="0"/>
              <a:t>, а </a:t>
            </a:r>
            <a:r>
              <a:rPr lang="ru-RU" sz="1800" dirty="0" err="1" smtClean="0"/>
              <a:t>нетільки</a:t>
            </a:r>
            <a:r>
              <a:rPr lang="ru-RU" sz="1800" dirty="0" smtClean="0"/>
              <a:t> про  себе); </a:t>
            </a:r>
          </a:p>
          <a:p>
            <a:pPr algn="just"/>
            <a:r>
              <a:rPr lang="ru-RU" sz="1800" dirty="0" smtClean="0">
                <a:sym typeface="Symbol"/>
              </a:rPr>
              <a:t></a:t>
            </a:r>
            <a:r>
              <a:rPr lang="ru-RU" sz="1800" dirty="0" smtClean="0"/>
              <a:t> </a:t>
            </a:r>
            <a:r>
              <a:rPr lang="ru-RU" sz="1800" dirty="0" err="1" smtClean="0"/>
              <a:t>зовнішній</a:t>
            </a:r>
            <a:r>
              <a:rPr lang="ru-RU" sz="1800" dirty="0" smtClean="0"/>
              <a:t> </a:t>
            </a:r>
            <a:r>
              <a:rPr lang="ru-RU" sz="1800" dirty="0" err="1" smtClean="0"/>
              <a:t>вигляд</a:t>
            </a:r>
            <a:r>
              <a:rPr lang="ru-RU" sz="1800" dirty="0" smtClean="0"/>
              <a:t> (</a:t>
            </a:r>
            <a:r>
              <a:rPr lang="ru-RU" sz="1800" dirty="0" err="1" smtClean="0"/>
              <a:t>умійте</a:t>
            </a:r>
            <a:r>
              <a:rPr lang="ru-RU" sz="1800" dirty="0" smtClean="0"/>
              <a:t> правильно </a:t>
            </a:r>
            <a:r>
              <a:rPr lang="ru-RU" sz="1800" dirty="0" err="1" smtClean="0"/>
              <a:t>одягатися</a:t>
            </a:r>
            <a:r>
              <a:rPr lang="ru-RU" sz="1800" dirty="0" smtClean="0"/>
              <a:t>); </a:t>
            </a:r>
          </a:p>
          <a:p>
            <a:pPr algn="just"/>
            <a:r>
              <a:rPr lang="ru-RU" sz="1800" dirty="0" smtClean="0">
                <a:sym typeface="Symbol"/>
              </a:rPr>
              <a:t></a:t>
            </a:r>
            <a:r>
              <a:rPr lang="ru-RU" sz="1800" dirty="0" smtClean="0"/>
              <a:t> </a:t>
            </a:r>
            <a:r>
              <a:rPr lang="ru-RU" sz="1800" dirty="0" err="1" smtClean="0"/>
              <a:t>грамотність</a:t>
            </a:r>
            <a:r>
              <a:rPr lang="ru-RU" sz="1800" dirty="0" smtClean="0"/>
              <a:t> (</a:t>
            </a:r>
            <a:r>
              <a:rPr lang="ru-RU" sz="1800" dirty="0" err="1" smtClean="0"/>
              <a:t>говоріть</a:t>
            </a:r>
            <a:r>
              <a:rPr lang="ru-RU" sz="1800" dirty="0" smtClean="0"/>
              <a:t> </a:t>
            </a:r>
            <a:r>
              <a:rPr lang="ru-RU" sz="1800" dirty="0" err="1" smtClean="0"/>
              <a:t>і</a:t>
            </a:r>
            <a:r>
              <a:rPr lang="ru-RU" sz="1800" dirty="0" smtClean="0"/>
              <a:t> </a:t>
            </a:r>
            <a:r>
              <a:rPr lang="ru-RU" sz="1800" dirty="0" err="1" smtClean="0"/>
              <a:t>пишіть</a:t>
            </a:r>
            <a:r>
              <a:rPr lang="ru-RU" sz="1800" dirty="0" smtClean="0"/>
              <a:t> гарною </a:t>
            </a:r>
            <a:r>
              <a:rPr lang="ru-RU" sz="1800" dirty="0" err="1" smtClean="0"/>
              <a:t>мовою</a:t>
            </a:r>
            <a:r>
              <a:rPr lang="ru-RU" sz="1800" dirty="0" smtClean="0"/>
              <a:t>).</a:t>
            </a:r>
          </a:p>
          <a:p>
            <a:pPr algn="just"/>
            <a:endParaRPr lang="ru-RU" sz="1800" dirty="0" smtClean="0"/>
          </a:p>
          <a:p>
            <a:pPr marL="541655" indent="-514350" algn="just"/>
            <a:endParaRPr lang="ru-RU" sz="1800"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3. Етика ділових комунікацій</a:t>
            </a:r>
          </a:p>
        </p:txBody>
      </p:sp>
      <p:sp>
        <p:nvSpPr>
          <p:cNvPr id="3" name="Подзаголовок 2"/>
          <p:cNvSpPr>
            <a:spLocks noGrp="1"/>
          </p:cNvSpPr>
          <p:nvPr>
            <p:ph type="subTitle" idx="1"/>
          </p:nvPr>
        </p:nvSpPr>
        <p:spPr>
          <a:xfrm>
            <a:off x="1475656" y="908720"/>
            <a:ext cx="7406640" cy="5400600"/>
          </a:xfrm>
        </p:spPr>
        <p:txBody>
          <a:bodyPr>
            <a:normAutofit/>
          </a:bodyPr>
          <a:lstStyle/>
          <a:p>
            <a:pPr algn="just"/>
            <a:r>
              <a:rPr lang="uk-UA" sz="1800" dirty="0" smtClean="0"/>
              <a:t> </a:t>
            </a:r>
            <a:r>
              <a:rPr lang="uk-UA" sz="1800" b="1" i="1" dirty="0" smtClean="0"/>
              <a:t>Діловий протокол </a:t>
            </a:r>
            <a:r>
              <a:rPr lang="uk-UA" sz="1800" dirty="0" smtClean="0"/>
              <a:t>– правила, що регламентують порядок зустрічей  делегацій, проведення бесід і переговорів, організацію прийомів, форму одягу, ведення ділового листування, підписання договорів, угод та ін. </a:t>
            </a:r>
            <a:endParaRPr lang="ru-RU" sz="1800" dirty="0" smtClean="0"/>
          </a:p>
          <a:p>
            <a:pPr algn="just"/>
            <a:r>
              <a:rPr lang="ru-RU" sz="1800" dirty="0" smtClean="0"/>
              <a:t>Протокол </a:t>
            </a:r>
            <a:r>
              <a:rPr lang="ru-RU" sz="1800" dirty="0" err="1" smtClean="0"/>
              <a:t>допомагає</a:t>
            </a:r>
            <a:r>
              <a:rPr lang="ru-RU" sz="1800" dirty="0" smtClean="0"/>
              <a:t> </a:t>
            </a:r>
            <a:r>
              <a:rPr lang="ru-RU" sz="1800" dirty="0" err="1" smtClean="0"/>
              <a:t>створити</a:t>
            </a:r>
            <a:r>
              <a:rPr lang="ru-RU" sz="1800" dirty="0" smtClean="0"/>
              <a:t> </a:t>
            </a:r>
            <a:r>
              <a:rPr lang="ru-RU" sz="1800" dirty="0" err="1" smtClean="0"/>
              <a:t>дружню</a:t>
            </a:r>
            <a:r>
              <a:rPr lang="ru-RU" sz="1800" dirty="0" smtClean="0"/>
              <a:t> </a:t>
            </a:r>
            <a:r>
              <a:rPr lang="ru-RU" sz="1800" dirty="0" err="1" smtClean="0"/>
              <a:t>і</a:t>
            </a:r>
            <a:r>
              <a:rPr lang="ru-RU" sz="1800" dirty="0" smtClean="0"/>
              <a:t> </a:t>
            </a:r>
            <a:r>
              <a:rPr lang="ru-RU" sz="1800" dirty="0" err="1" smtClean="0"/>
              <a:t>невимушену</a:t>
            </a:r>
            <a:r>
              <a:rPr lang="ru-RU" sz="1800" dirty="0" smtClean="0"/>
              <a:t> обстановку </a:t>
            </a:r>
            <a:r>
              <a:rPr lang="ru-RU" sz="1800" dirty="0" err="1" smtClean="0"/>
              <a:t>під</a:t>
            </a:r>
            <a:r>
              <a:rPr lang="ru-RU" sz="1800" dirty="0" smtClean="0"/>
              <a:t> час </a:t>
            </a:r>
          </a:p>
          <a:p>
            <a:pPr algn="just"/>
            <a:r>
              <a:rPr lang="ru-RU" sz="1800" dirty="0" err="1" smtClean="0"/>
              <a:t>зустрічей</a:t>
            </a:r>
            <a:r>
              <a:rPr lang="ru-RU" sz="1800" dirty="0" smtClean="0"/>
              <a:t>, </a:t>
            </a:r>
            <a:r>
              <a:rPr lang="ru-RU" sz="1800" dirty="0" err="1" smtClean="0"/>
              <a:t>переговорів</a:t>
            </a:r>
            <a:r>
              <a:rPr lang="ru-RU" sz="1800" dirty="0" smtClean="0"/>
              <a:t>, </a:t>
            </a:r>
            <a:r>
              <a:rPr lang="ru-RU" sz="1800" dirty="0" err="1" smtClean="0"/>
              <a:t>прийомів</a:t>
            </a:r>
            <a:r>
              <a:rPr lang="ru-RU" sz="1800" dirty="0" smtClean="0"/>
              <a:t>, </a:t>
            </a:r>
            <a:r>
              <a:rPr lang="ru-RU" sz="1800" dirty="0" err="1" smtClean="0"/>
              <a:t>що</a:t>
            </a:r>
            <a:r>
              <a:rPr lang="ru-RU" sz="1800" dirty="0" smtClean="0"/>
              <a:t> </a:t>
            </a:r>
            <a:r>
              <a:rPr lang="ru-RU" sz="1800" dirty="0" err="1" smtClean="0"/>
              <a:t>сприяє</a:t>
            </a:r>
            <a:r>
              <a:rPr lang="ru-RU" sz="1800" dirty="0" smtClean="0"/>
              <a:t> </a:t>
            </a:r>
            <a:r>
              <a:rPr lang="ru-RU" sz="1800" dirty="0" err="1" smtClean="0"/>
              <a:t>взаєморозумінню</a:t>
            </a:r>
            <a:r>
              <a:rPr lang="ru-RU" sz="1800" dirty="0" smtClean="0"/>
              <a:t> </a:t>
            </a:r>
            <a:r>
              <a:rPr lang="ru-RU" sz="1800" dirty="0" err="1" smtClean="0"/>
              <a:t>і</a:t>
            </a:r>
            <a:r>
              <a:rPr lang="ru-RU" sz="1800" dirty="0" smtClean="0"/>
              <a:t> </a:t>
            </a:r>
            <a:r>
              <a:rPr lang="ru-RU" sz="1800" dirty="0" err="1" smtClean="0"/>
              <a:t>досягненню</a:t>
            </a:r>
            <a:r>
              <a:rPr lang="ru-RU" sz="1800" dirty="0" smtClean="0"/>
              <a:t> </a:t>
            </a:r>
            <a:r>
              <a:rPr lang="ru-RU" sz="1800" dirty="0" err="1" smtClean="0"/>
              <a:t>бажаних</a:t>
            </a:r>
            <a:r>
              <a:rPr lang="ru-RU" sz="1800" dirty="0" smtClean="0"/>
              <a:t> </a:t>
            </a:r>
            <a:r>
              <a:rPr lang="ru-RU" sz="1800" dirty="0" err="1" smtClean="0"/>
              <a:t>результатів</a:t>
            </a:r>
            <a:r>
              <a:rPr lang="ru-RU" sz="1800" dirty="0" smtClean="0"/>
              <a:t>, </a:t>
            </a:r>
            <a:r>
              <a:rPr lang="ru-RU" sz="1800" dirty="0" err="1" smtClean="0"/>
              <a:t>допомагає</a:t>
            </a:r>
            <a:r>
              <a:rPr lang="ru-RU" sz="1800" dirty="0" smtClean="0"/>
              <a:t> </a:t>
            </a:r>
            <a:r>
              <a:rPr lang="ru-RU" sz="1800" dirty="0" err="1" smtClean="0"/>
              <a:t>вирішенню</a:t>
            </a:r>
            <a:r>
              <a:rPr lang="ru-RU" sz="1800" dirty="0" smtClean="0"/>
              <a:t> </a:t>
            </a:r>
            <a:r>
              <a:rPr lang="ru-RU" sz="1800" dirty="0" err="1" smtClean="0"/>
              <a:t>ділових</a:t>
            </a:r>
            <a:r>
              <a:rPr lang="ru-RU" sz="1800" dirty="0" smtClean="0"/>
              <a:t> </a:t>
            </a:r>
            <a:r>
              <a:rPr lang="ru-RU" sz="1800" dirty="0" err="1" smtClean="0"/>
              <a:t>питань</a:t>
            </a:r>
            <a:r>
              <a:rPr lang="ru-RU" sz="1800" dirty="0" smtClean="0"/>
              <a:t>. </a:t>
            </a:r>
          </a:p>
          <a:p>
            <a:pPr algn="just"/>
            <a:endParaRPr lang="ru-RU" sz="1800" b="1" i="1" dirty="0" smtClean="0"/>
          </a:p>
          <a:p>
            <a:pPr algn="just"/>
            <a:r>
              <a:rPr lang="ru-RU" sz="1800" b="1" i="1" dirty="0" err="1" smtClean="0"/>
              <a:t>Основні</a:t>
            </a:r>
            <a:r>
              <a:rPr lang="ru-RU" sz="1800" b="1" i="1" dirty="0" smtClean="0"/>
              <a:t> </a:t>
            </a:r>
            <a:r>
              <a:rPr lang="ru-RU" sz="1800" b="1" i="1" dirty="0" err="1" smtClean="0"/>
              <a:t>принципи</a:t>
            </a:r>
            <a:r>
              <a:rPr lang="ru-RU" sz="1800" b="1" i="1" dirty="0" smtClean="0"/>
              <a:t> </a:t>
            </a:r>
            <a:r>
              <a:rPr lang="ru-RU" sz="1800" b="1" i="1" dirty="0" err="1" smtClean="0"/>
              <a:t>ділового</a:t>
            </a:r>
            <a:r>
              <a:rPr lang="ru-RU" sz="1800" b="1" i="1" dirty="0" smtClean="0"/>
              <a:t> протоколу</a:t>
            </a:r>
            <a:r>
              <a:rPr lang="ru-RU" sz="1800" b="1" dirty="0" smtClean="0"/>
              <a:t>:  </a:t>
            </a:r>
            <a:r>
              <a:rPr lang="ru-RU" sz="1800" dirty="0" err="1" smtClean="0"/>
              <a:t>ввічливість</a:t>
            </a:r>
            <a:r>
              <a:rPr lang="ru-RU" sz="1800" dirty="0" smtClean="0"/>
              <a:t>, </a:t>
            </a:r>
            <a:r>
              <a:rPr lang="ru-RU" sz="1800" dirty="0" err="1" smtClean="0"/>
              <a:t>тактовність</a:t>
            </a:r>
            <a:r>
              <a:rPr lang="ru-RU" sz="1800" dirty="0" smtClean="0"/>
              <a:t>, </a:t>
            </a:r>
            <a:r>
              <a:rPr lang="ru-RU" sz="1800" dirty="0" err="1" smtClean="0"/>
              <a:t>взаємоповага</a:t>
            </a:r>
            <a:r>
              <a:rPr lang="ru-RU" sz="1800" dirty="0" smtClean="0"/>
              <a:t>, </a:t>
            </a:r>
            <a:r>
              <a:rPr lang="ru-RU" sz="1800" dirty="0" err="1" smtClean="0"/>
              <a:t>гідність</a:t>
            </a:r>
            <a:r>
              <a:rPr lang="ru-RU" sz="1800" dirty="0" smtClean="0"/>
              <a:t>, </a:t>
            </a:r>
            <a:r>
              <a:rPr lang="ru-RU" sz="1800" dirty="0" err="1" smtClean="0"/>
              <a:t>порядність</a:t>
            </a:r>
            <a:r>
              <a:rPr lang="ru-RU" sz="1800" dirty="0" smtClean="0"/>
              <a:t>. </a:t>
            </a:r>
          </a:p>
          <a:p>
            <a:pPr algn="just"/>
            <a:endParaRPr lang="ru-RU" sz="1800" dirty="0" smtClean="0"/>
          </a:p>
          <a:p>
            <a:endParaRPr lang="ru-RU" sz="1800" dirty="0" smtClean="0"/>
          </a:p>
          <a:p>
            <a:pPr marL="541655" indent="-514350" algn="just"/>
            <a:endParaRPr lang="ru-RU" sz="1800"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3. Етика ділових комунікацій</a:t>
            </a:r>
          </a:p>
        </p:txBody>
      </p:sp>
      <p:sp>
        <p:nvSpPr>
          <p:cNvPr id="3" name="Подзаголовок 2"/>
          <p:cNvSpPr>
            <a:spLocks noGrp="1"/>
          </p:cNvSpPr>
          <p:nvPr>
            <p:ph type="subTitle" idx="1"/>
          </p:nvPr>
        </p:nvSpPr>
        <p:spPr>
          <a:xfrm>
            <a:off x="1475656" y="908720"/>
            <a:ext cx="7406640" cy="5400600"/>
          </a:xfrm>
        </p:spPr>
        <p:txBody>
          <a:bodyPr>
            <a:normAutofit/>
          </a:bodyPr>
          <a:lstStyle/>
          <a:p>
            <a:pPr algn="just"/>
            <a:r>
              <a:rPr lang="uk-UA" sz="1800" dirty="0" smtClean="0"/>
              <a:t> </a:t>
            </a:r>
            <a:r>
              <a:rPr lang="ru-RU" sz="1800" dirty="0" smtClean="0"/>
              <a:t>На </a:t>
            </a:r>
            <a:r>
              <a:rPr lang="ru-RU" sz="1800" dirty="0" err="1" smtClean="0"/>
              <a:t>підприємствах</a:t>
            </a:r>
            <a:r>
              <a:rPr lang="ru-RU" sz="1800" dirty="0" smtClean="0"/>
              <a:t>, в </a:t>
            </a:r>
            <a:r>
              <a:rPr lang="ru-RU" sz="1800" dirty="0" err="1" smtClean="0"/>
              <a:t>організаціях</a:t>
            </a:r>
            <a:r>
              <a:rPr lang="ru-RU" sz="1800" dirty="0" smtClean="0"/>
              <a:t> </a:t>
            </a:r>
            <a:r>
              <a:rPr lang="ru-RU" sz="1800" dirty="0" err="1" smtClean="0"/>
              <a:t>розробляються</a:t>
            </a:r>
            <a:r>
              <a:rPr lang="ru-RU" sz="1800" dirty="0" smtClean="0"/>
              <a:t> </a:t>
            </a:r>
            <a:r>
              <a:rPr lang="ru-RU" sz="1800" dirty="0" err="1" smtClean="0"/>
              <a:t>кодекси</a:t>
            </a:r>
            <a:r>
              <a:rPr lang="ru-RU" sz="1800" dirty="0" smtClean="0"/>
              <a:t> </a:t>
            </a:r>
            <a:r>
              <a:rPr lang="ru-RU" sz="1800" dirty="0" err="1" smtClean="0"/>
              <a:t>спілкування</a:t>
            </a:r>
            <a:r>
              <a:rPr lang="ru-RU" sz="1800" dirty="0" smtClean="0"/>
              <a:t> та </a:t>
            </a:r>
            <a:r>
              <a:rPr lang="ru-RU" sz="1800" dirty="0" err="1" smtClean="0"/>
              <a:t>поведінки</a:t>
            </a:r>
            <a:r>
              <a:rPr lang="ru-RU" sz="1800" dirty="0" smtClean="0"/>
              <a:t> </a:t>
            </a:r>
            <a:r>
              <a:rPr lang="ru-RU" sz="1800" dirty="0" err="1" smtClean="0"/>
              <a:t>працівників</a:t>
            </a:r>
            <a:r>
              <a:rPr lang="ru-RU" sz="1800" dirty="0" smtClean="0"/>
              <a:t>. У </a:t>
            </a:r>
            <a:r>
              <a:rPr lang="ru-RU" sz="1800" dirty="0" err="1" smtClean="0"/>
              <a:t>науці</a:t>
            </a:r>
            <a:r>
              <a:rPr lang="ru-RU" sz="1800" dirty="0" smtClean="0"/>
              <a:t> </a:t>
            </a:r>
            <a:r>
              <a:rPr lang="ru-RU" sz="1800" dirty="0" err="1" smtClean="0"/>
              <a:t>найчастіше</a:t>
            </a:r>
            <a:r>
              <a:rPr lang="ru-RU" sz="1800" dirty="0" smtClean="0"/>
              <a:t> </a:t>
            </a:r>
            <a:r>
              <a:rPr lang="ru-RU" sz="1800" dirty="0" err="1" smtClean="0"/>
              <a:t>вживається</a:t>
            </a:r>
            <a:r>
              <a:rPr lang="ru-RU" sz="1800" dirty="0" smtClean="0"/>
              <a:t> </a:t>
            </a:r>
            <a:r>
              <a:rPr lang="ru-RU" sz="1800" dirty="0" err="1" smtClean="0"/>
              <a:t>поняття</a:t>
            </a:r>
            <a:r>
              <a:rPr lang="ru-RU" sz="1800" dirty="0" smtClean="0"/>
              <a:t> "</a:t>
            </a:r>
            <a:r>
              <a:rPr lang="ru-RU" sz="1800" dirty="0" err="1" smtClean="0"/>
              <a:t>етичні</a:t>
            </a:r>
            <a:r>
              <a:rPr lang="ru-RU" sz="1800" dirty="0" smtClean="0"/>
              <a:t> </a:t>
            </a:r>
            <a:r>
              <a:rPr lang="ru-RU" sz="1800" dirty="0" err="1" smtClean="0"/>
              <a:t>кодекси</a:t>
            </a:r>
            <a:r>
              <a:rPr lang="ru-RU" sz="1800" dirty="0" smtClean="0"/>
              <a:t>". </a:t>
            </a:r>
            <a:r>
              <a:rPr lang="ru-RU" sz="1800" b="1" dirty="0" err="1" smtClean="0"/>
              <a:t>Вчені</a:t>
            </a:r>
            <a:r>
              <a:rPr lang="ru-RU" sz="1800" b="1" dirty="0" smtClean="0"/>
              <a:t> </a:t>
            </a:r>
            <a:r>
              <a:rPr lang="ru-RU" sz="1800" b="1" dirty="0" err="1" smtClean="0"/>
              <a:t>виділяють</a:t>
            </a:r>
            <a:r>
              <a:rPr lang="ru-RU" sz="1800" b="1" dirty="0" smtClean="0"/>
              <a:t> </a:t>
            </a:r>
            <a:r>
              <a:rPr lang="ru-RU" sz="1800" b="1" dirty="0" err="1" smtClean="0"/>
              <a:t>такі</a:t>
            </a:r>
            <a:r>
              <a:rPr lang="ru-RU" sz="1800" b="1" dirty="0" smtClean="0"/>
              <a:t> </a:t>
            </a:r>
            <a:r>
              <a:rPr lang="ru-RU" sz="1800" b="1" dirty="0" err="1" smtClean="0"/>
              <a:t>типи</a:t>
            </a:r>
            <a:r>
              <a:rPr lang="ru-RU" sz="1800" b="1" dirty="0" smtClean="0"/>
              <a:t> </a:t>
            </a:r>
            <a:r>
              <a:rPr lang="ru-RU" sz="1800" b="1" dirty="0" err="1" smtClean="0"/>
              <a:t>етичних</a:t>
            </a:r>
            <a:r>
              <a:rPr lang="ru-RU" sz="1800" b="1" dirty="0" smtClean="0"/>
              <a:t> </a:t>
            </a:r>
            <a:r>
              <a:rPr lang="ru-RU" sz="1800" b="1" dirty="0" err="1" smtClean="0"/>
              <a:t>кодексів</a:t>
            </a:r>
            <a:r>
              <a:rPr lang="ru-RU" sz="1800" b="1" dirty="0" smtClean="0"/>
              <a:t>:</a:t>
            </a:r>
          </a:p>
          <a:p>
            <a:pPr lvl="0" algn="just"/>
            <a:r>
              <a:rPr lang="uk-UA" sz="1800" dirty="0" smtClean="0"/>
              <a:t>- </a:t>
            </a:r>
            <a:r>
              <a:rPr lang="uk-UA" sz="1800" dirty="0" err="1" smtClean="0"/>
              <a:t>ко</a:t>
            </a:r>
            <a:r>
              <a:rPr lang="ru-RU" sz="1800" dirty="0" err="1" smtClean="0"/>
              <a:t>декси</a:t>
            </a:r>
            <a:r>
              <a:rPr lang="ru-RU" sz="1800" dirty="0" smtClean="0"/>
              <a:t>, </a:t>
            </a:r>
            <a:r>
              <a:rPr lang="ru-RU" sz="1800" dirty="0" err="1" smtClean="0"/>
              <a:t>які</a:t>
            </a:r>
            <a:r>
              <a:rPr lang="ru-RU" sz="1800" dirty="0" smtClean="0"/>
              <a:t> </a:t>
            </a:r>
            <a:r>
              <a:rPr lang="ru-RU" sz="1800" dirty="0" err="1" smtClean="0"/>
              <a:t>регулюють</a:t>
            </a:r>
            <a:r>
              <a:rPr lang="ru-RU" sz="1800" dirty="0" smtClean="0"/>
              <a:t> документ </a:t>
            </a:r>
            <a:r>
              <a:rPr lang="ru-RU" sz="1800" dirty="0" err="1" smtClean="0"/>
              <a:t>з</a:t>
            </a:r>
            <a:r>
              <a:rPr lang="ru-RU" sz="1800" dirty="0" smtClean="0"/>
              <a:t> </a:t>
            </a:r>
            <a:r>
              <a:rPr lang="ru-RU" sz="1800" dirty="0" err="1" smtClean="0"/>
              <a:t>докладно</a:t>
            </a:r>
            <a:r>
              <a:rPr lang="ru-RU" sz="1800" dirty="0" smtClean="0"/>
              <a:t> </a:t>
            </a:r>
            <a:r>
              <a:rPr lang="ru-RU" sz="1800" dirty="0" err="1" smtClean="0"/>
              <a:t>розробленими</a:t>
            </a:r>
            <a:r>
              <a:rPr lang="ru-RU" sz="1800" dirty="0" smtClean="0"/>
              <a:t> правилами, </a:t>
            </a:r>
            <a:r>
              <a:rPr lang="ru-RU" sz="1800" dirty="0" err="1" smtClean="0"/>
              <a:t>включаючи</a:t>
            </a:r>
            <a:r>
              <a:rPr lang="ru-RU" sz="1800" dirty="0" smtClean="0"/>
              <a:t> </a:t>
            </a:r>
            <a:r>
              <a:rPr lang="ru-RU" sz="1800" dirty="0" err="1" smtClean="0"/>
              <a:t>санкції</a:t>
            </a:r>
            <a:r>
              <a:rPr lang="ru-RU" sz="1800" dirty="0" smtClean="0"/>
              <a:t>, </a:t>
            </a:r>
            <a:r>
              <a:rPr lang="ru-RU" sz="1800" dirty="0" err="1" smtClean="0"/>
              <a:t>передбачені</a:t>
            </a:r>
            <a:r>
              <a:rPr lang="ru-RU" sz="1800" dirty="0" smtClean="0"/>
              <a:t> у </a:t>
            </a:r>
            <a:r>
              <a:rPr lang="ru-RU" sz="1800" dirty="0" err="1" smtClean="0"/>
              <a:t>випадках</a:t>
            </a:r>
            <a:r>
              <a:rPr lang="ru-RU" sz="1800" dirty="0" smtClean="0"/>
              <a:t> </a:t>
            </a:r>
            <a:r>
              <a:rPr lang="ru-RU" sz="1800" dirty="0" err="1" smtClean="0"/>
              <a:t>порушення</a:t>
            </a:r>
            <a:r>
              <a:rPr lang="ru-RU" sz="1800" dirty="0" smtClean="0"/>
              <a:t> кодексу (</a:t>
            </a:r>
            <a:r>
              <a:rPr lang="ru-RU" sz="1800" dirty="0" err="1" smtClean="0"/>
              <a:t>наприклад</a:t>
            </a:r>
            <a:r>
              <a:rPr lang="ru-RU" sz="1800" dirty="0" smtClean="0"/>
              <a:t>, </a:t>
            </a:r>
            <a:r>
              <a:rPr lang="ru-RU" sz="1800" dirty="0" err="1" smtClean="0"/>
              <a:t>контракти</a:t>
            </a:r>
            <a:r>
              <a:rPr lang="ru-RU" sz="1800" dirty="0" smtClean="0"/>
              <a:t>);</a:t>
            </a:r>
          </a:p>
          <a:p>
            <a:pPr lvl="0" algn="just"/>
            <a:r>
              <a:rPr lang="ru-RU" sz="1800" dirty="0" smtClean="0"/>
              <a:t>- </a:t>
            </a:r>
            <a:r>
              <a:rPr lang="ru-RU" sz="1800" dirty="0" err="1" smtClean="0"/>
              <a:t>кодекси</a:t>
            </a:r>
            <a:r>
              <a:rPr lang="ru-RU" sz="1800" dirty="0" smtClean="0"/>
              <a:t>, </a:t>
            </a:r>
            <a:r>
              <a:rPr lang="ru-RU" sz="1800" dirty="0" err="1" smtClean="0"/>
              <a:t>які</a:t>
            </a:r>
            <a:r>
              <a:rPr lang="ru-RU" sz="1800" dirty="0" smtClean="0"/>
              <a:t> </a:t>
            </a:r>
            <a:r>
              <a:rPr lang="ru-RU" sz="1800" dirty="0" err="1" smtClean="0"/>
              <a:t>регулюють</a:t>
            </a:r>
            <a:r>
              <a:rPr lang="ru-RU" sz="1800" dirty="0" smtClean="0"/>
              <a:t> </a:t>
            </a:r>
            <a:r>
              <a:rPr lang="ru-RU" sz="1800" dirty="0" err="1" smtClean="0"/>
              <a:t>зобов'язання</a:t>
            </a:r>
            <a:r>
              <a:rPr lang="ru-RU" sz="1800" dirty="0" smtClean="0"/>
              <a:t> перед </a:t>
            </a:r>
            <a:r>
              <a:rPr lang="ru-RU" sz="1800" dirty="0" err="1" smtClean="0"/>
              <a:t>клієнтами</a:t>
            </a:r>
            <a:r>
              <a:rPr lang="ru-RU" sz="1800" dirty="0" smtClean="0"/>
              <a:t>, </a:t>
            </a:r>
            <a:r>
              <a:rPr lang="ru-RU" sz="1800" dirty="0" err="1" smtClean="0"/>
              <a:t>вкладниками</a:t>
            </a:r>
            <a:r>
              <a:rPr lang="ru-RU" sz="1800" dirty="0" smtClean="0"/>
              <a:t>, </a:t>
            </a:r>
            <a:r>
              <a:rPr lang="ru-RU" sz="1800" dirty="0" err="1" smtClean="0"/>
              <a:t>акціонерами</a:t>
            </a:r>
            <a:r>
              <a:rPr lang="ru-RU" sz="1800" dirty="0" smtClean="0"/>
              <a:t>, </a:t>
            </a:r>
            <a:r>
              <a:rPr lang="ru-RU" sz="1800" dirty="0" err="1" smtClean="0"/>
              <a:t>співробітниками</a:t>
            </a:r>
            <a:r>
              <a:rPr lang="ru-RU" sz="1800" dirty="0" smtClean="0"/>
              <a:t> </a:t>
            </a:r>
            <a:r>
              <a:rPr lang="ru-RU" sz="1800" dirty="0" err="1" smtClean="0"/>
              <a:t>тощо</a:t>
            </a:r>
            <a:r>
              <a:rPr lang="ru-RU" sz="1800" dirty="0" smtClean="0"/>
              <a:t>. </a:t>
            </a:r>
            <a:r>
              <a:rPr lang="ru-RU" sz="1800" dirty="0" err="1" smtClean="0"/>
              <a:t>Це</a:t>
            </a:r>
            <a:r>
              <a:rPr lang="ru-RU" sz="1800" dirty="0" smtClean="0"/>
              <a:t> </a:t>
            </a:r>
            <a:r>
              <a:rPr lang="ru-RU" sz="1800" dirty="0" err="1" smtClean="0"/>
              <a:t>соціальні</a:t>
            </a:r>
            <a:r>
              <a:rPr lang="ru-RU" sz="1800" dirty="0" smtClean="0"/>
              <a:t> </a:t>
            </a:r>
            <a:r>
              <a:rPr lang="ru-RU" sz="1800" dirty="0" err="1" smtClean="0"/>
              <a:t>кодекси</a:t>
            </a:r>
            <a:r>
              <a:rPr lang="ru-RU" sz="1800" dirty="0" smtClean="0"/>
              <a:t>;</a:t>
            </a:r>
          </a:p>
          <a:p>
            <a:pPr lvl="0" algn="just"/>
            <a:r>
              <a:rPr lang="ru-RU" sz="1800" dirty="0" smtClean="0"/>
              <a:t>- </a:t>
            </a:r>
            <a:r>
              <a:rPr lang="ru-RU" sz="1800" dirty="0" err="1" smtClean="0"/>
              <a:t>кодекси</a:t>
            </a:r>
            <a:r>
              <a:rPr lang="ru-RU" sz="1800" dirty="0" smtClean="0"/>
              <a:t>, </a:t>
            </a:r>
            <a:r>
              <a:rPr lang="ru-RU" sz="1800" dirty="0" err="1" smtClean="0"/>
              <a:t>які</a:t>
            </a:r>
            <a:r>
              <a:rPr lang="ru-RU" sz="1800" dirty="0" smtClean="0"/>
              <a:t> </a:t>
            </a:r>
            <a:r>
              <a:rPr lang="ru-RU" sz="1800" dirty="0" err="1" smtClean="0"/>
              <a:t>включають</a:t>
            </a:r>
            <a:r>
              <a:rPr lang="ru-RU" sz="1800" dirty="0" smtClean="0"/>
              <a:t> </a:t>
            </a:r>
            <a:r>
              <a:rPr lang="ru-RU" sz="1800" dirty="0" err="1" smtClean="0"/>
              <a:t>положення</a:t>
            </a:r>
            <a:r>
              <a:rPr lang="ru-RU" sz="1800" dirty="0" smtClean="0"/>
              <a:t> про </a:t>
            </a:r>
            <a:r>
              <a:rPr lang="ru-RU" sz="1800" dirty="0" err="1" smtClean="0"/>
              <a:t>цінності</a:t>
            </a:r>
            <a:r>
              <a:rPr lang="ru-RU" sz="1800" dirty="0" smtClean="0"/>
              <a:t> </a:t>
            </a:r>
            <a:r>
              <a:rPr lang="ru-RU" sz="1800" dirty="0" err="1" smtClean="0"/>
              <a:t>організації</a:t>
            </a:r>
            <a:r>
              <a:rPr lang="ru-RU" sz="1800" dirty="0" smtClean="0"/>
              <a:t>, </a:t>
            </a:r>
            <a:r>
              <a:rPr lang="ru-RU" sz="1800" dirty="0" err="1" smtClean="0"/>
              <a:t>її</a:t>
            </a:r>
            <a:r>
              <a:rPr lang="ru-RU" sz="1800" dirty="0" smtClean="0"/>
              <a:t> </a:t>
            </a:r>
            <a:r>
              <a:rPr lang="ru-RU" sz="1800" dirty="0" err="1" smtClean="0"/>
              <a:t>філософію</a:t>
            </a:r>
            <a:r>
              <a:rPr lang="ru-RU" sz="1800" dirty="0" smtClean="0"/>
              <a:t> та </a:t>
            </a:r>
            <a:r>
              <a:rPr lang="ru-RU" sz="1800" dirty="0" err="1" smtClean="0"/>
              <a:t>цілі</a:t>
            </a:r>
            <a:r>
              <a:rPr lang="ru-RU" sz="1800" dirty="0" smtClean="0"/>
              <a:t> (</a:t>
            </a:r>
            <a:r>
              <a:rPr lang="ru-RU" sz="1800" dirty="0" err="1" smtClean="0"/>
              <a:t>викладають</a:t>
            </a:r>
            <a:r>
              <a:rPr lang="ru-RU" sz="1800" dirty="0" smtClean="0"/>
              <a:t> </a:t>
            </a:r>
            <a:r>
              <a:rPr lang="ru-RU" sz="1800" dirty="0" err="1" smtClean="0"/>
              <a:t>основи</a:t>
            </a:r>
            <a:r>
              <a:rPr lang="ru-RU" sz="1800" dirty="0" smtClean="0"/>
              <a:t> </a:t>
            </a:r>
            <a:r>
              <a:rPr lang="ru-RU" sz="1800" dirty="0" err="1" smtClean="0"/>
              <a:t>корпоративної</a:t>
            </a:r>
            <a:r>
              <a:rPr lang="ru-RU" sz="1800" dirty="0" smtClean="0"/>
              <a:t> </a:t>
            </a:r>
            <a:r>
              <a:rPr lang="ru-RU" sz="1800" dirty="0" err="1" smtClean="0"/>
              <a:t>культури</a:t>
            </a:r>
            <a:r>
              <a:rPr lang="ru-RU" sz="1800" dirty="0" smtClean="0"/>
              <a:t>). </a:t>
            </a:r>
            <a:r>
              <a:rPr lang="ru-RU" sz="1800" dirty="0" err="1" smtClean="0"/>
              <a:t>Це</a:t>
            </a:r>
            <a:r>
              <a:rPr lang="ru-RU" sz="1800" dirty="0" smtClean="0"/>
              <a:t> </a:t>
            </a:r>
            <a:r>
              <a:rPr lang="ru-RU" sz="1800" dirty="0" err="1" smtClean="0"/>
              <a:t>кодекси</a:t>
            </a:r>
            <a:r>
              <a:rPr lang="ru-RU" sz="1800" dirty="0" smtClean="0"/>
              <a:t> </a:t>
            </a:r>
            <a:r>
              <a:rPr lang="ru-RU" sz="1800" dirty="0" err="1" smtClean="0"/>
              <a:t>корпоративні</a:t>
            </a:r>
            <a:r>
              <a:rPr lang="ru-RU" sz="1800" dirty="0" smtClean="0"/>
              <a:t>;</a:t>
            </a:r>
          </a:p>
          <a:p>
            <a:pPr lvl="0" algn="just"/>
            <a:r>
              <a:rPr lang="ru-RU" sz="1800" dirty="0" smtClean="0"/>
              <a:t>- </a:t>
            </a:r>
            <a:r>
              <a:rPr lang="ru-RU" sz="1800" dirty="0" err="1" smtClean="0"/>
              <a:t>кодекси</a:t>
            </a:r>
            <a:r>
              <a:rPr lang="ru-RU" sz="1800" dirty="0" smtClean="0"/>
              <a:t>, </a:t>
            </a:r>
            <a:r>
              <a:rPr lang="ru-RU" sz="1800" dirty="0" err="1" smtClean="0"/>
              <a:t>які</a:t>
            </a:r>
            <a:r>
              <a:rPr lang="ru-RU" sz="1800" dirty="0" smtClean="0"/>
              <a:t> </a:t>
            </a:r>
            <a:r>
              <a:rPr lang="ru-RU" sz="1800" dirty="0" err="1" smtClean="0"/>
              <a:t>визначають</a:t>
            </a:r>
            <a:r>
              <a:rPr lang="ru-RU" sz="1800" dirty="0" smtClean="0"/>
              <a:t> </a:t>
            </a:r>
            <a:r>
              <a:rPr lang="ru-RU" sz="1800" dirty="0" err="1" smtClean="0"/>
              <a:t>міжособистісні</a:t>
            </a:r>
            <a:r>
              <a:rPr lang="ru-RU" sz="1800" dirty="0" smtClean="0"/>
              <a:t> </a:t>
            </a:r>
            <a:r>
              <a:rPr lang="ru-RU" sz="1800" dirty="0" err="1" smtClean="0"/>
              <a:t>стосунки</a:t>
            </a:r>
            <a:r>
              <a:rPr lang="ru-RU" sz="1800" dirty="0" smtClean="0"/>
              <a:t> в </a:t>
            </a:r>
            <a:r>
              <a:rPr lang="ru-RU" sz="1800" dirty="0" err="1" smtClean="0"/>
              <a:t>організації</a:t>
            </a:r>
            <a:r>
              <a:rPr lang="ru-RU" sz="1800" dirty="0" smtClean="0"/>
              <a:t> </a:t>
            </a:r>
            <a:r>
              <a:rPr lang="ru-RU" sz="1800" dirty="0" err="1" smtClean="0"/>
              <a:t>і</a:t>
            </a:r>
            <a:r>
              <a:rPr lang="ru-RU" sz="1800" dirty="0" smtClean="0"/>
              <a:t> </a:t>
            </a:r>
            <a:r>
              <a:rPr lang="ru-RU" sz="1800" dirty="0" err="1" smtClean="0"/>
              <a:t>погоджують</a:t>
            </a:r>
            <a:r>
              <a:rPr lang="ru-RU" sz="1800" dirty="0" smtClean="0"/>
              <a:t> </a:t>
            </a:r>
            <a:r>
              <a:rPr lang="ru-RU" sz="1800" dirty="0" err="1" smtClean="0"/>
              <a:t>інтереси</a:t>
            </a:r>
            <a:r>
              <a:rPr lang="ru-RU" sz="1800" dirty="0" smtClean="0"/>
              <a:t> </a:t>
            </a:r>
            <a:r>
              <a:rPr lang="ru-RU" sz="1800" dirty="0" err="1" smtClean="0"/>
              <a:t>працівників</a:t>
            </a:r>
            <a:r>
              <a:rPr lang="ru-RU" sz="1800" dirty="0" smtClean="0"/>
              <a:t> та </a:t>
            </a:r>
            <a:r>
              <a:rPr lang="ru-RU" sz="1800" dirty="0" err="1" smtClean="0"/>
              <a:t>організації</a:t>
            </a:r>
            <a:r>
              <a:rPr lang="ru-RU" sz="1800" dirty="0" smtClean="0"/>
              <a:t> (</a:t>
            </a:r>
            <a:r>
              <a:rPr lang="ru-RU" sz="1800" dirty="0" err="1" smtClean="0"/>
              <a:t>наприклад</a:t>
            </a:r>
            <a:r>
              <a:rPr lang="ru-RU" sz="1800" dirty="0" smtClean="0"/>
              <a:t>, угоди, </a:t>
            </a:r>
            <a:r>
              <a:rPr lang="ru-RU" sz="1800" dirty="0" err="1" smtClean="0"/>
              <a:t>які</a:t>
            </a:r>
            <a:r>
              <a:rPr lang="ru-RU" sz="1800" dirty="0" smtClean="0"/>
              <a:t> </a:t>
            </a:r>
            <a:r>
              <a:rPr lang="ru-RU" sz="1800" dirty="0" err="1" smtClean="0"/>
              <a:t>укладаються</a:t>
            </a:r>
            <a:r>
              <a:rPr lang="ru-RU" sz="1800" dirty="0" smtClean="0"/>
              <a:t> </a:t>
            </a:r>
            <a:r>
              <a:rPr lang="ru-RU" sz="1800" dirty="0" err="1" smtClean="0"/>
              <a:t>між</a:t>
            </a:r>
            <a:r>
              <a:rPr lang="ru-RU" sz="1800" dirty="0" smtClean="0"/>
              <a:t> </a:t>
            </a:r>
            <a:r>
              <a:rPr lang="ru-RU" sz="1800" dirty="0" err="1" smtClean="0"/>
              <a:t>адміністрацією</a:t>
            </a:r>
            <a:r>
              <a:rPr lang="ru-RU" sz="1800" dirty="0" smtClean="0"/>
              <a:t> та </a:t>
            </a:r>
            <a:r>
              <a:rPr lang="ru-RU" sz="1800" dirty="0" err="1" smtClean="0"/>
              <a:t>профспілкою</a:t>
            </a:r>
            <a:r>
              <a:rPr lang="ru-RU" sz="1800" dirty="0" smtClean="0"/>
              <a:t>). </a:t>
            </a:r>
            <a:r>
              <a:rPr lang="ru-RU" sz="1800" dirty="0" err="1" smtClean="0"/>
              <a:t>Це</a:t>
            </a:r>
            <a:r>
              <a:rPr lang="ru-RU" sz="1800" dirty="0" smtClean="0"/>
              <a:t> </a:t>
            </a:r>
            <a:r>
              <a:rPr lang="ru-RU" sz="1800" dirty="0" err="1" smtClean="0"/>
              <a:t>кодекси</a:t>
            </a:r>
            <a:r>
              <a:rPr lang="ru-RU" sz="1800" dirty="0" smtClean="0"/>
              <a:t> </a:t>
            </a:r>
            <a:r>
              <a:rPr lang="ru-RU" sz="1800" dirty="0" err="1" smtClean="0"/>
              <a:t>професійні</a:t>
            </a:r>
            <a:r>
              <a:rPr lang="ru-RU" sz="1800" dirty="0" smtClean="0"/>
              <a:t>.</a:t>
            </a:r>
          </a:p>
          <a:p>
            <a:pPr algn="just"/>
            <a:endParaRPr lang="ru-RU" sz="1800" dirty="0" smtClean="0"/>
          </a:p>
          <a:p>
            <a:endParaRPr lang="ru-RU" sz="1800" dirty="0" smtClean="0"/>
          </a:p>
          <a:p>
            <a:pPr marL="541655" indent="-514350" algn="just"/>
            <a:endParaRPr lang="ru-RU" sz="1800"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3. Етика ділових комунікацій</a:t>
            </a:r>
          </a:p>
        </p:txBody>
      </p:sp>
      <p:sp>
        <p:nvSpPr>
          <p:cNvPr id="3" name="Подзаголовок 2"/>
          <p:cNvSpPr>
            <a:spLocks noGrp="1"/>
          </p:cNvSpPr>
          <p:nvPr>
            <p:ph type="subTitle" idx="1"/>
          </p:nvPr>
        </p:nvSpPr>
        <p:spPr>
          <a:xfrm>
            <a:off x="1475656" y="908720"/>
            <a:ext cx="7406640" cy="5400600"/>
          </a:xfrm>
        </p:spPr>
        <p:txBody>
          <a:bodyPr>
            <a:normAutofit/>
          </a:bodyPr>
          <a:lstStyle/>
          <a:p>
            <a:pPr algn="just"/>
            <a:r>
              <a:rPr lang="uk-UA" sz="1800" b="1" dirty="0" smtClean="0"/>
              <a:t> </a:t>
            </a:r>
            <a:r>
              <a:rPr lang="ru-RU" sz="1800" b="1" dirty="0" smtClean="0"/>
              <a:t>Протоколом </a:t>
            </a:r>
            <a:r>
              <a:rPr lang="ru-RU" sz="1800" b="1" dirty="0" err="1" smtClean="0"/>
              <a:t>передбачаються</a:t>
            </a:r>
            <a:r>
              <a:rPr lang="ru-RU" sz="1800" b="1" dirty="0" smtClean="0"/>
              <a:t> </a:t>
            </a:r>
            <a:r>
              <a:rPr lang="ru-RU" sz="1800" b="1" dirty="0" err="1" smtClean="0"/>
              <a:t>такі</a:t>
            </a:r>
            <a:r>
              <a:rPr lang="ru-RU" sz="1800" b="1" dirty="0" smtClean="0"/>
              <a:t> </a:t>
            </a:r>
            <a:r>
              <a:rPr lang="ru-RU" sz="1800" b="1" dirty="0" err="1" smtClean="0"/>
              <a:t>основні</a:t>
            </a:r>
            <a:r>
              <a:rPr lang="ru-RU" sz="1800" b="1" dirty="0" smtClean="0"/>
              <a:t> </a:t>
            </a:r>
            <a:r>
              <a:rPr lang="ru-RU" sz="1800" b="1" dirty="0" err="1" smtClean="0"/>
              <a:t>моменти</a:t>
            </a:r>
            <a:r>
              <a:rPr lang="ru-RU" sz="1800" b="1" dirty="0" smtClean="0"/>
              <a:t> </a:t>
            </a:r>
            <a:r>
              <a:rPr lang="ru-RU" sz="1800" b="1" dirty="0" err="1" smtClean="0"/>
              <a:t>домовленості</a:t>
            </a:r>
            <a:r>
              <a:rPr lang="ru-RU" sz="1800" b="1" dirty="0" smtClean="0"/>
              <a:t>: </a:t>
            </a:r>
          </a:p>
          <a:p>
            <a:pPr algn="just"/>
            <a:r>
              <a:rPr lang="ru-RU" sz="1800" dirty="0" smtClean="0"/>
              <a:t>1. Предмет </a:t>
            </a:r>
            <a:r>
              <a:rPr lang="ru-RU" sz="1800" dirty="0" err="1" smtClean="0"/>
              <a:t>ділової</a:t>
            </a:r>
            <a:r>
              <a:rPr lang="ru-RU" sz="1800" dirty="0" smtClean="0"/>
              <a:t> </a:t>
            </a:r>
            <a:r>
              <a:rPr lang="ru-RU" sz="1800" dirty="0" err="1" smtClean="0"/>
              <a:t>зустрічі</a:t>
            </a:r>
            <a:r>
              <a:rPr lang="ru-RU" sz="1800" dirty="0" smtClean="0"/>
              <a:t> (</a:t>
            </a:r>
            <a:r>
              <a:rPr lang="ru-RU" sz="1800" dirty="0" err="1" smtClean="0"/>
              <a:t>питання</a:t>
            </a:r>
            <a:r>
              <a:rPr lang="ru-RU" sz="1800" dirty="0" smtClean="0"/>
              <a:t>, </a:t>
            </a:r>
            <a:r>
              <a:rPr lang="ru-RU" sz="1800" dirty="0" err="1" smtClean="0"/>
              <a:t>що</a:t>
            </a:r>
            <a:r>
              <a:rPr lang="ru-RU" sz="1800" dirty="0" smtClean="0"/>
              <a:t> </a:t>
            </a:r>
            <a:r>
              <a:rPr lang="ru-RU" sz="1800" dirty="0" err="1" smtClean="0"/>
              <a:t>виносяться</a:t>
            </a:r>
            <a:r>
              <a:rPr lang="ru-RU" sz="1800" dirty="0" smtClean="0"/>
              <a:t> на </a:t>
            </a:r>
            <a:r>
              <a:rPr lang="ru-RU" sz="1800" dirty="0" err="1" smtClean="0"/>
              <a:t>обговорення</a:t>
            </a:r>
            <a:r>
              <a:rPr lang="ru-RU" sz="1800" dirty="0" smtClean="0"/>
              <a:t>, </a:t>
            </a:r>
            <a:r>
              <a:rPr lang="ru-RU" sz="1800" dirty="0" err="1" smtClean="0"/>
              <a:t>тематичні</a:t>
            </a:r>
            <a:r>
              <a:rPr lang="ru-RU" sz="1800" dirty="0" smtClean="0"/>
              <a:t> рамки </a:t>
            </a:r>
            <a:r>
              <a:rPr lang="ru-RU" sz="1800" dirty="0" err="1" smtClean="0"/>
              <a:t>переговорів</a:t>
            </a:r>
            <a:r>
              <a:rPr lang="ru-RU" sz="1800" dirty="0" smtClean="0"/>
              <a:t>, </a:t>
            </a:r>
            <a:r>
              <a:rPr lang="ru-RU" sz="1800" dirty="0" err="1" smtClean="0"/>
              <a:t>перелік</a:t>
            </a:r>
            <a:r>
              <a:rPr lang="ru-RU" sz="1800" dirty="0" smtClean="0"/>
              <a:t> проблем, </a:t>
            </a:r>
            <a:r>
              <a:rPr lang="ru-RU" sz="1800" dirty="0" err="1" smtClean="0"/>
              <a:t>які</a:t>
            </a:r>
            <a:r>
              <a:rPr lang="ru-RU" sz="1800" dirty="0" smtClean="0"/>
              <a:t> </a:t>
            </a:r>
            <a:r>
              <a:rPr lang="ru-RU" sz="1800" dirty="0" err="1" smtClean="0"/>
              <a:t>розглядатимуться</a:t>
            </a:r>
            <a:r>
              <a:rPr lang="ru-RU" sz="1800" dirty="0" smtClean="0"/>
              <a:t>, ) </a:t>
            </a:r>
          </a:p>
          <a:p>
            <a:pPr algn="just"/>
            <a:r>
              <a:rPr lang="ru-RU" sz="1800" dirty="0" smtClean="0"/>
              <a:t>2. </a:t>
            </a:r>
            <a:r>
              <a:rPr lang="ru-RU" sz="1800" dirty="0" err="1" smtClean="0"/>
              <a:t>Місце</a:t>
            </a:r>
            <a:r>
              <a:rPr lang="ru-RU" sz="1800" dirty="0" smtClean="0"/>
              <a:t> </a:t>
            </a:r>
            <a:r>
              <a:rPr lang="ru-RU" sz="1800" dirty="0" err="1" smtClean="0"/>
              <a:t>проведення</a:t>
            </a:r>
            <a:r>
              <a:rPr lang="ru-RU" sz="1800" dirty="0" smtClean="0"/>
              <a:t> (як правило, у </a:t>
            </a:r>
            <a:r>
              <a:rPr lang="ru-RU" sz="1800" dirty="0" err="1" smtClean="0"/>
              <a:t>службових</a:t>
            </a:r>
            <a:r>
              <a:rPr lang="ru-RU" sz="1800" dirty="0" smtClean="0"/>
              <a:t> </a:t>
            </a:r>
            <a:r>
              <a:rPr lang="ru-RU" sz="1800" dirty="0" err="1" smtClean="0"/>
              <a:t>приміщеннях</a:t>
            </a:r>
            <a:r>
              <a:rPr lang="ru-RU" sz="1800" dirty="0" smtClean="0"/>
              <a:t> </a:t>
            </a:r>
            <a:r>
              <a:rPr lang="ru-RU" sz="1800" dirty="0" err="1" smtClean="0"/>
              <a:t>їх</a:t>
            </a:r>
            <a:r>
              <a:rPr lang="ru-RU" sz="1800" dirty="0" smtClean="0"/>
              <a:t> </a:t>
            </a:r>
            <a:r>
              <a:rPr lang="ru-RU" sz="1800" dirty="0" err="1" smtClean="0"/>
              <a:t>учасників</a:t>
            </a:r>
            <a:r>
              <a:rPr lang="ru-RU" sz="1800" dirty="0" smtClean="0"/>
              <a:t> (</a:t>
            </a:r>
            <a:r>
              <a:rPr lang="ru-RU" sz="1800" dirty="0" err="1" smtClean="0"/>
              <a:t>у</a:t>
            </a:r>
            <a:r>
              <a:rPr lang="ru-RU" sz="1800" dirty="0" smtClean="0"/>
              <a:t> </a:t>
            </a:r>
            <a:r>
              <a:rPr lang="ru-RU" sz="1800" dirty="0" err="1" smtClean="0"/>
              <a:t>своїй</a:t>
            </a:r>
            <a:r>
              <a:rPr lang="ru-RU" sz="1800" dirty="0" smtClean="0"/>
              <a:t> </a:t>
            </a:r>
            <a:r>
              <a:rPr lang="ru-RU" sz="1800" dirty="0" err="1" smtClean="0"/>
              <a:t>фірмі</a:t>
            </a:r>
            <a:r>
              <a:rPr lang="ru-RU" sz="1800" dirty="0" smtClean="0"/>
              <a:t> </a:t>
            </a:r>
            <a:r>
              <a:rPr lang="ru-RU" sz="1800" dirty="0" err="1" smtClean="0"/>
              <a:t>чи</a:t>
            </a:r>
            <a:r>
              <a:rPr lang="ru-RU" sz="1800" dirty="0" smtClean="0"/>
              <a:t> </a:t>
            </a:r>
            <a:r>
              <a:rPr lang="ru-RU" sz="1800" dirty="0" err="1" smtClean="0"/>
              <a:t>у</a:t>
            </a:r>
            <a:r>
              <a:rPr lang="ru-RU" sz="1800" dirty="0" smtClean="0"/>
              <a:t> партнера), </a:t>
            </a:r>
            <a:r>
              <a:rPr lang="ru-RU" sz="1800" dirty="0" err="1" smtClean="0"/>
              <a:t>хоча</a:t>
            </a:r>
            <a:r>
              <a:rPr lang="ru-RU" sz="1800" dirty="0" smtClean="0"/>
              <a:t> </a:t>
            </a:r>
            <a:r>
              <a:rPr lang="ru-RU" sz="1800" dirty="0" err="1" smtClean="0"/>
              <a:t>можливе</a:t>
            </a:r>
            <a:r>
              <a:rPr lang="ru-RU" sz="1800" dirty="0" smtClean="0"/>
              <a:t> </a:t>
            </a:r>
            <a:r>
              <a:rPr lang="ru-RU" sz="1800" dirty="0" err="1" smtClean="0"/>
              <a:t>їх</a:t>
            </a:r>
            <a:r>
              <a:rPr lang="ru-RU" sz="1800" dirty="0" smtClean="0"/>
              <a:t> </a:t>
            </a:r>
            <a:r>
              <a:rPr lang="ru-RU" sz="1800" dirty="0" err="1" smtClean="0"/>
              <a:t>проведення</a:t>
            </a:r>
            <a:r>
              <a:rPr lang="ru-RU" sz="1800" dirty="0" smtClean="0"/>
              <a:t> на </a:t>
            </a:r>
            <a:r>
              <a:rPr lang="ru-RU" sz="1800" dirty="0" err="1" smtClean="0"/>
              <a:t>нейтральній</a:t>
            </a:r>
            <a:r>
              <a:rPr lang="ru-RU" sz="1800" dirty="0" smtClean="0"/>
              <a:t> </a:t>
            </a:r>
            <a:r>
              <a:rPr lang="ru-RU" sz="1800" dirty="0" err="1" smtClean="0"/>
              <a:t>території</a:t>
            </a:r>
            <a:r>
              <a:rPr lang="ru-RU" sz="1800" dirty="0" smtClean="0"/>
              <a:t> </a:t>
            </a:r>
            <a:r>
              <a:rPr lang="ru-RU" sz="1800" dirty="0" err="1" smtClean="0"/>
              <a:t>чи</a:t>
            </a:r>
            <a:r>
              <a:rPr lang="ru-RU" sz="1800" dirty="0" smtClean="0"/>
              <a:t>, </a:t>
            </a:r>
            <a:r>
              <a:rPr lang="ru-RU" sz="1800" dirty="0" err="1" smtClean="0"/>
              <a:t>завдяки</a:t>
            </a:r>
            <a:r>
              <a:rPr lang="ru-RU" sz="1800" dirty="0" smtClean="0"/>
              <a:t> </a:t>
            </a:r>
            <a:r>
              <a:rPr lang="ru-RU" sz="1800" dirty="0" err="1" smtClean="0"/>
              <a:t>розвитку</a:t>
            </a:r>
            <a:r>
              <a:rPr lang="ru-RU" sz="1800" dirty="0" smtClean="0"/>
              <a:t> </a:t>
            </a:r>
            <a:r>
              <a:rPr lang="ru-RU" sz="1800" dirty="0" err="1" smtClean="0"/>
              <a:t>засобів</a:t>
            </a:r>
            <a:r>
              <a:rPr lang="ru-RU" sz="1800" dirty="0" smtClean="0"/>
              <a:t> </a:t>
            </a:r>
            <a:r>
              <a:rPr lang="ru-RU" sz="1800" dirty="0" err="1" smtClean="0"/>
              <a:t>комунікації</a:t>
            </a:r>
            <a:r>
              <a:rPr lang="ru-RU" sz="1800" dirty="0" smtClean="0"/>
              <a:t>, - </a:t>
            </a:r>
            <a:r>
              <a:rPr lang="ru-RU" sz="1800" dirty="0" err="1" smtClean="0"/>
              <a:t>дистанційно</a:t>
            </a:r>
            <a:r>
              <a:rPr lang="ru-RU" sz="1800" dirty="0" smtClean="0"/>
              <a:t>. )</a:t>
            </a:r>
          </a:p>
          <a:p>
            <a:pPr algn="just"/>
            <a:r>
              <a:rPr lang="ru-RU" sz="1800" dirty="0" smtClean="0"/>
              <a:t>3. </a:t>
            </a:r>
            <a:r>
              <a:rPr lang="ru-RU" sz="1800" dirty="0" err="1" smtClean="0"/>
              <a:t>Часові</a:t>
            </a:r>
            <a:r>
              <a:rPr lang="ru-RU" sz="1800" dirty="0" smtClean="0"/>
              <a:t> </a:t>
            </a:r>
            <a:r>
              <a:rPr lang="ru-RU" sz="1800" dirty="0" err="1" smtClean="0"/>
              <a:t>межі</a:t>
            </a:r>
            <a:r>
              <a:rPr lang="ru-RU" sz="1800" dirty="0" smtClean="0"/>
              <a:t> (при </a:t>
            </a:r>
            <a:r>
              <a:rPr lang="ru-RU" sz="1800" dirty="0" err="1" smtClean="0"/>
              <a:t>зустрічі</a:t>
            </a:r>
            <a:r>
              <a:rPr lang="ru-RU" sz="1800" dirty="0" smtClean="0"/>
              <a:t> </a:t>
            </a:r>
            <a:r>
              <a:rPr lang="ru-RU" sz="1800" dirty="0" err="1" smtClean="0"/>
              <a:t>віч-на-віч</a:t>
            </a:r>
            <a:r>
              <a:rPr lang="ru-RU" sz="1800" dirty="0" smtClean="0"/>
              <a:t> </a:t>
            </a:r>
            <a:r>
              <a:rPr lang="ru-RU" sz="1800" dirty="0" err="1" smtClean="0"/>
              <a:t>необхідно</a:t>
            </a:r>
            <a:r>
              <a:rPr lang="ru-RU" sz="1800" dirty="0" smtClean="0"/>
              <a:t> </a:t>
            </a:r>
            <a:r>
              <a:rPr lang="ru-RU" sz="1800" dirty="0" err="1" smtClean="0"/>
              <a:t>брати</a:t>
            </a:r>
            <a:r>
              <a:rPr lang="ru-RU" sz="1800" dirty="0" smtClean="0"/>
              <a:t> до </a:t>
            </a:r>
            <a:r>
              <a:rPr lang="ru-RU" sz="1800" dirty="0" err="1" smtClean="0"/>
              <a:t>уваги</a:t>
            </a:r>
            <a:r>
              <a:rPr lang="ru-RU" sz="1800" dirty="0" smtClean="0"/>
              <a:t> </a:t>
            </a:r>
            <a:r>
              <a:rPr lang="ru-RU" sz="1800" dirty="0" err="1" smtClean="0"/>
              <a:t>обставини</a:t>
            </a:r>
            <a:r>
              <a:rPr lang="ru-RU" sz="1800" dirty="0" smtClean="0"/>
              <a:t> </a:t>
            </a:r>
            <a:r>
              <a:rPr lang="ru-RU" sz="1800" dirty="0" err="1" smtClean="0"/>
              <a:t>ділового</a:t>
            </a:r>
            <a:r>
              <a:rPr lang="ru-RU" sz="1800" dirty="0" smtClean="0"/>
              <a:t> </a:t>
            </a:r>
            <a:r>
              <a:rPr lang="ru-RU" sz="1800" dirty="0" err="1" smtClean="0"/>
              <a:t>життя</a:t>
            </a:r>
            <a:r>
              <a:rPr lang="ru-RU" sz="1800" dirty="0" smtClean="0"/>
              <a:t> партнера, </a:t>
            </a:r>
            <a:r>
              <a:rPr lang="ru-RU" sz="1800" dirty="0" err="1" smtClean="0"/>
              <a:t>його</a:t>
            </a:r>
            <a:r>
              <a:rPr lang="ru-RU" sz="1800" dirty="0" smtClean="0"/>
              <a:t> </a:t>
            </a:r>
            <a:r>
              <a:rPr lang="ru-RU" sz="1800" dirty="0" err="1" smtClean="0"/>
              <a:t>біоритми</a:t>
            </a:r>
            <a:r>
              <a:rPr lang="ru-RU" sz="1800" dirty="0" smtClean="0"/>
              <a:t>. При </a:t>
            </a:r>
            <a:r>
              <a:rPr lang="ru-RU" sz="1800" dirty="0" err="1" smtClean="0"/>
              <a:t>великій</a:t>
            </a:r>
            <a:r>
              <a:rPr lang="ru-RU" sz="1800" dirty="0" smtClean="0"/>
              <a:t> </a:t>
            </a:r>
            <a:r>
              <a:rPr lang="ru-RU" sz="1800" dirty="0" err="1" smtClean="0"/>
              <a:t>кількості</a:t>
            </a:r>
            <a:r>
              <a:rPr lang="ru-RU" sz="1800" dirty="0" smtClean="0"/>
              <a:t> </a:t>
            </a:r>
            <a:r>
              <a:rPr lang="ru-RU" sz="1800" dirty="0" err="1" smtClean="0"/>
              <a:t>учасників</a:t>
            </a:r>
            <a:r>
              <a:rPr lang="ru-RU" sz="1800" dirty="0" smtClean="0"/>
              <a:t> </a:t>
            </a:r>
            <a:r>
              <a:rPr lang="ru-RU" sz="1800" dirty="0" err="1" smtClean="0"/>
              <a:t>бажано</a:t>
            </a:r>
            <a:r>
              <a:rPr lang="ru-RU" sz="1800" dirty="0" smtClean="0"/>
              <a:t> бути в </a:t>
            </a:r>
            <a:r>
              <a:rPr lang="ru-RU" sz="1800" dirty="0" err="1" smtClean="0"/>
              <a:t>курсі</a:t>
            </a:r>
            <a:r>
              <a:rPr lang="ru-RU" sz="1800" dirty="0" smtClean="0"/>
              <a:t> справ </a:t>
            </a:r>
            <a:r>
              <a:rPr lang="ru-RU" sz="1800" dirty="0" err="1" smtClean="0"/>
              <a:t>усіх</a:t>
            </a:r>
            <a:r>
              <a:rPr lang="ru-RU" sz="1800" dirty="0" smtClean="0"/>
              <a:t> </a:t>
            </a:r>
            <a:r>
              <a:rPr lang="ru-RU" sz="1800" dirty="0" err="1" smtClean="0"/>
              <a:t>і</a:t>
            </a:r>
            <a:r>
              <a:rPr lang="ru-RU" sz="1800" dirty="0" smtClean="0"/>
              <a:t> кожного </a:t>
            </a:r>
            <a:r>
              <a:rPr lang="ru-RU" sz="1800" dirty="0" err="1" smtClean="0"/>
              <a:t>і</a:t>
            </a:r>
            <a:r>
              <a:rPr lang="ru-RU" sz="1800" dirty="0" smtClean="0"/>
              <a:t> </a:t>
            </a:r>
            <a:r>
              <a:rPr lang="ru-RU" sz="1800" dirty="0" err="1" smtClean="0"/>
              <a:t>враховувати</a:t>
            </a:r>
            <a:r>
              <a:rPr lang="ru-RU" sz="1800" dirty="0" smtClean="0"/>
              <a:t> </a:t>
            </a:r>
            <a:r>
              <a:rPr lang="ru-RU" sz="1800" dirty="0" err="1" smtClean="0"/>
              <a:t>ділові</a:t>
            </a:r>
            <a:r>
              <a:rPr lang="ru-RU" sz="1800" dirty="0" smtClean="0"/>
              <a:t> </a:t>
            </a:r>
            <a:r>
              <a:rPr lang="ru-RU" sz="1800" dirty="0" err="1" smtClean="0"/>
              <a:t>звички</a:t>
            </a:r>
            <a:r>
              <a:rPr lang="ru-RU" sz="1800" dirty="0" smtClean="0"/>
              <a:t> </a:t>
            </a:r>
            <a:r>
              <a:rPr lang="ru-RU" sz="1800" dirty="0" err="1" smtClean="0"/>
              <a:t>партнерів</a:t>
            </a:r>
            <a:r>
              <a:rPr lang="ru-RU" sz="1800" dirty="0" smtClean="0"/>
              <a:t>)</a:t>
            </a:r>
          </a:p>
          <a:p>
            <a:pPr algn="just"/>
            <a:r>
              <a:rPr lang="ru-RU" sz="1800" dirty="0" smtClean="0"/>
              <a:t>4. </a:t>
            </a:r>
            <a:r>
              <a:rPr lang="ru-RU" sz="1800" dirty="0" err="1" smtClean="0"/>
              <a:t>Кількість</a:t>
            </a:r>
            <a:r>
              <a:rPr lang="ru-RU" sz="1800" dirty="0" smtClean="0"/>
              <a:t> </a:t>
            </a:r>
            <a:r>
              <a:rPr lang="ru-RU" sz="1800" dirty="0" err="1" smtClean="0"/>
              <a:t>учасників</a:t>
            </a:r>
            <a:r>
              <a:rPr lang="ru-RU" sz="1800" dirty="0" smtClean="0"/>
              <a:t>. (</a:t>
            </a:r>
            <a:r>
              <a:rPr lang="ru-RU" sz="1800" dirty="0" err="1" smtClean="0"/>
              <a:t>домовляючись</a:t>
            </a:r>
            <a:r>
              <a:rPr lang="ru-RU" sz="1800" dirty="0" smtClean="0"/>
              <a:t> про </a:t>
            </a:r>
            <a:r>
              <a:rPr lang="ru-RU" sz="1800" dirty="0" err="1" smtClean="0"/>
              <a:t>зустріч</a:t>
            </a:r>
            <a:r>
              <a:rPr lang="ru-RU" sz="1800" dirty="0" smtClean="0"/>
              <a:t>, </a:t>
            </a:r>
            <a:r>
              <a:rPr lang="ru-RU" sz="1800" dirty="0" err="1" smtClean="0"/>
              <a:t>рекомендується</a:t>
            </a:r>
            <a:r>
              <a:rPr lang="ru-RU" sz="1800" dirty="0" smtClean="0"/>
              <a:t> </a:t>
            </a:r>
            <a:r>
              <a:rPr lang="ru-RU" sz="1800" dirty="0" err="1" smtClean="0"/>
              <a:t>обумовлювати</a:t>
            </a:r>
            <a:r>
              <a:rPr lang="ru-RU" sz="1800" dirty="0" smtClean="0"/>
              <a:t> </a:t>
            </a:r>
            <a:r>
              <a:rPr lang="ru-RU" sz="1800" dirty="0" err="1" smtClean="0"/>
              <a:t>і</a:t>
            </a:r>
            <a:r>
              <a:rPr lang="ru-RU" sz="1800" dirty="0" smtClean="0"/>
              <a:t> </a:t>
            </a:r>
            <a:r>
              <a:rPr lang="ru-RU" sz="1800" dirty="0" err="1" smtClean="0"/>
              <a:t>кількість</a:t>
            </a:r>
            <a:r>
              <a:rPr lang="ru-RU" sz="1800" dirty="0" smtClean="0"/>
              <a:t> </a:t>
            </a:r>
            <a:r>
              <a:rPr lang="ru-RU" sz="1800" dirty="0" err="1" smtClean="0"/>
              <a:t>її</a:t>
            </a:r>
            <a:r>
              <a:rPr lang="ru-RU" sz="1800" dirty="0" smtClean="0"/>
              <a:t> </a:t>
            </a:r>
            <a:r>
              <a:rPr lang="ru-RU" sz="1800" dirty="0" err="1" smtClean="0"/>
              <a:t>учасників</a:t>
            </a:r>
            <a:r>
              <a:rPr lang="ru-RU" sz="1800" dirty="0" smtClean="0"/>
              <a:t>. )</a:t>
            </a:r>
          </a:p>
          <a:p>
            <a:r>
              <a:rPr lang="ru-RU" sz="1800" dirty="0" smtClean="0"/>
              <a:t>5. </a:t>
            </a:r>
            <a:r>
              <a:rPr lang="ru-RU" sz="1800" dirty="0" err="1" smtClean="0"/>
              <a:t>Матеріали</a:t>
            </a:r>
            <a:r>
              <a:rPr lang="ru-RU" sz="1800" dirty="0" smtClean="0"/>
              <a:t> для </a:t>
            </a:r>
            <a:r>
              <a:rPr lang="ru-RU" sz="1800" dirty="0" err="1" smtClean="0"/>
              <a:t>обговорення</a:t>
            </a:r>
            <a:r>
              <a:rPr lang="ru-RU" sz="1800" dirty="0" smtClean="0"/>
              <a:t> та </a:t>
            </a:r>
            <a:r>
              <a:rPr lang="ru-RU" sz="1800" dirty="0" err="1" smtClean="0"/>
              <a:t>підсумкові</a:t>
            </a:r>
            <a:r>
              <a:rPr lang="ru-RU" sz="1800" dirty="0" smtClean="0"/>
              <a:t> </a:t>
            </a:r>
            <a:r>
              <a:rPr lang="ru-RU" sz="1800" dirty="0" err="1" smtClean="0"/>
              <a:t>документи</a:t>
            </a:r>
            <a:r>
              <a:rPr lang="ru-RU" sz="1800" dirty="0" smtClean="0"/>
              <a:t> </a:t>
            </a:r>
            <a:r>
              <a:rPr lang="ru-RU" sz="1800" dirty="0" err="1" smtClean="0"/>
              <a:t>зустрічі</a:t>
            </a:r>
            <a:r>
              <a:rPr lang="ru-RU" sz="1800" dirty="0" smtClean="0"/>
              <a:t> (</a:t>
            </a:r>
            <a:r>
              <a:rPr lang="ru-RU" sz="1800" dirty="0" err="1" smtClean="0"/>
              <a:t>зустріч</a:t>
            </a:r>
            <a:r>
              <a:rPr lang="ru-RU" sz="1800" dirty="0" smtClean="0"/>
              <a:t> </a:t>
            </a:r>
            <a:r>
              <a:rPr lang="ru-RU" sz="1800" dirty="0" err="1" smtClean="0"/>
              <a:t>чи</a:t>
            </a:r>
            <a:r>
              <a:rPr lang="ru-RU" sz="1800" dirty="0" smtClean="0"/>
              <a:t> переговори </a:t>
            </a:r>
            <a:r>
              <a:rPr lang="ru-RU" sz="1800" dirty="0" err="1" smtClean="0"/>
              <a:t>передбачають</a:t>
            </a:r>
            <a:r>
              <a:rPr lang="ru-RU" sz="1800" dirty="0" smtClean="0"/>
              <a:t> </a:t>
            </a:r>
            <a:r>
              <a:rPr lang="ru-RU" sz="1800" dirty="0" err="1" smtClean="0"/>
              <a:t>завчасну</a:t>
            </a:r>
            <a:r>
              <a:rPr lang="ru-RU" sz="1800" dirty="0" smtClean="0"/>
              <a:t> </a:t>
            </a:r>
            <a:r>
              <a:rPr lang="ru-RU" sz="1800" dirty="0" err="1" smtClean="0"/>
              <a:t>підготовку</a:t>
            </a:r>
            <a:r>
              <a:rPr lang="ru-RU" sz="1800" dirty="0" smtClean="0"/>
              <a:t> </a:t>
            </a:r>
            <a:r>
              <a:rPr lang="ru-RU" sz="1800" dirty="0" err="1" smtClean="0"/>
              <a:t>матеріалів</a:t>
            </a:r>
            <a:r>
              <a:rPr lang="ru-RU" sz="1800" dirty="0" smtClean="0"/>
              <a:t>:  (</a:t>
            </a:r>
            <a:r>
              <a:rPr lang="ru-RU" sz="1800" dirty="0" err="1" smtClean="0"/>
              <a:t>проекти</a:t>
            </a:r>
            <a:r>
              <a:rPr lang="ru-RU" sz="1800" dirty="0" smtClean="0"/>
              <a:t> </a:t>
            </a:r>
            <a:r>
              <a:rPr lang="ru-RU" sz="1800" dirty="0" err="1" smtClean="0"/>
              <a:t>різних</a:t>
            </a:r>
            <a:r>
              <a:rPr lang="ru-RU" sz="1800" dirty="0" smtClean="0"/>
              <a:t> </a:t>
            </a:r>
            <a:r>
              <a:rPr lang="ru-RU" sz="1800" dirty="0" err="1" smtClean="0"/>
              <a:t>угод</a:t>
            </a:r>
            <a:r>
              <a:rPr lang="ru-RU" sz="1800" dirty="0" smtClean="0"/>
              <a:t>, </a:t>
            </a:r>
            <a:r>
              <a:rPr lang="ru-RU" sz="1800" dirty="0" err="1" smtClean="0"/>
              <a:t>протоколів</a:t>
            </a:r>
            <a:r>
              <a:rPr lang="ru-RU" sz="1800" dirty="0" smtClean="0"/>
              <a:t> </a:t>
            </a:r>
            <a:r>
              <a:rPr lang="ru-RU" sz="1800" dirty="0" err="1" smtClean="0"/>
              <a:t>чи</a:t>
            </a:r>
            <a:r>
              <a:rPr lang="ru-RU" sz="1800" dirty="0" smtClean="0"/>
              <a:t> </a:t>
            </a:r>
            <a:r>
              <a:rPr lang="ru-RU" sz="1800" dirty="0" err="1" smtClean="0"/>
              <a:t>договорів</a:t>
            </a:r>
            <a:r>
              <a:rPr lang="ru-RU" sz="1800" dirty="0" smtClean="0"/>
              <a:t>, </a:t>
            </a:r>
            <a:r>
              <a:rPr lang="ru-RU" sz="1800" dirty="0" err="1" smtClean="0"/>
              <a:t>які</a:t>
            </a:r>
            <a:r>
              <a:rPr lang="ru-RU" sz="1800" dirty="0" smtClean="0"/>
              <a:t> </a:t>
            </a:r>
            <a:r>
              <a:rPr lang="ru-RU" sz="1800" dirty="0" err="1" smtClean="0"/>
              <a:t>пропонуються</a:t>
            </a:r>
            <a:r>
              <a:rPr lang="ru-RU" sz="1800" dirty="0" smtClean="0"/>
              <a:t> як основа для </a:t>
            </a:r>
            <a:r>
              <a:rPr lang="ru-RU" sz="1800" dirty="0" err="1" smtClean="0"/>
              <a:t>проведення</a:t>
            </a:r>
            <a:r>
              <a:rPr lang="ru-RU" sz="1800" dirty="0" smtClean="0"/>
              <a:t> </a:t>
            </a:r>
            <a:r>
              <a:rPr lang="ru-RU" sz="1800" dirty="0" err="1" smtClean="0"/>
              <a:t>переговорів</a:t>
            </a:r>
            <a:r>
              <a:rPr lang="ru-RU" sz="1800" dirty="0" smtClean="0"/>
              <a:t>)</a:t>
            </a:r>
          </a:p>
          <a:p>
            <a:endParaRPr lang="ru-RU" sz="1800" dirty="0" smtClean="0"/>
          </a:p>
          <a:p>
            <a:pPr marL="541655" indent="-514350" algn="just"/>
            <a:endParaRPr lang="ru-RU" sz="1800"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4. Стратегія ведення переговорів</a:t>
            </a:r>
          </a:p>
        </p:txBody>
      </p:sp>
      <p:sp>
        <p:nvSpPr>
          <p:cNvPr id="3" name="Подзаголовок 2"/>
          <p:cNvSpPr>
            <a:spLocks noGrp="1"/>
          </p:cNvSpPr>
          <p:nvPr>
            <p:ph type="subTitle" idx="1"/>
          </p:nvPr>
        </p:nvSpPr>
        <p:spPr>
          <a:xfrm>
            <a:off x="1475656" y="908720"/>
            <a:ext cx="7406640" cy="5400600"/>
          </a:xfrm>
        </p:spPr>
        <p:txBody>
          <a:bodyPr>
            <a:normAutofit fontScale="92500" lnSpcReduction="20000"/>
          </a:bodyPr>
          <a:lstStyle/>
          <a:p>
            <a:pPr marL="541655" indent="-514350" algn="just"/>
            <a:r>
              <a:rPr lang="uk-UA" sz="1800" b="1" dirty="0" smtClean="0"/>
              <a:t>           Переговори </a:t>
            </a:r>
            <a:r>
              <a:rPr lang="uk-UA" sz="1800" dirty="0" smtClean="0"/>
              <a:t>– це невід'ємна частина </a:t>
            </a:r>
            <a:r>
              <a:rPr lang="uk-UA" sz="1800" dirty="0" err="1" smtClean="0"/>
              <a:t>бізнес-комунікацій</a:t>
            </a:r>
            <a:r>
              <a:rPr lang="uk-UA" sz="1800" dirty="0" smtClean="0"/>
              <a:t>. І їх успіх залежить не тільки від знання предмета обговорення, а й від володіння технікою ведення переговорів, яка навряд чи може бути представлена у вигляді якогось вичерпного набору готових рецептів.</a:t>
            </a:r>
          </a:p>
          <a:p>
            <a:pPr algn="just"/>
            <a:r>
              <a:rPr lang="uk-UA" sz="1800" b="1" dirty="0" smtClean="0"/>
              <a:t>Особливості переговорів. </a:t>
            </a:r>
            <a:r>
              <a:rPr lang="uk-UA" sz="1800" dirty="0" smtClean="0"/>
              <a:t>Переговори, як один з різновидів комунікації, мають ряд особливостей: </a:t>
            </a:r>
            <a:endParaRPr lang="ru-RU" sz="1800" dirty="0" smtClean="0"/>
          </a:p>
          <a:p>
            <a:pPr lvl="0" algn="just"/>
            <a:r>
              <a:rPr lang="uk-UA" sz="1800" dirty="0" smtClean="0"/>
              <a:t>1.Важлива особливість переговорів полягає в тому, що вони ведуться в умовах ситуації з різнорідними інтересами сторін, тобто їх інтереси не є абсолютно ідентичними або абсолютно протилежними. </a:t>
            </a:r>
            <a:endParaRPr lang="ru-RU" sz="1800" dirty="0" smtClean="0"/>
          </a:p>
          <a:p>
            <a:pPr lvl="0" algn="just"/>
            <a:r>
              <a:rPr lang="uk-UA" sz="1800" dirty="0" smtClean="0"/>
              <a:t>2. Складне поєднання різноманітних інтересів робить учасників переговорів взаємозалежними. У цьому полягає ще одна особливість переговорного процесу. Його учасники обмежені в своїх можливостях одностороннім шляхом реалізувати власні інтереси. Якщо, наприклад, хтось із опонентів вирішить, домагаючись мети, скористатися наявними каналами впливу на керівництво компанії, то це викличе загострення відносин з колегою, погіршення морально-психологічного клімату в групі і може привести до конфлікту. І чим більше сторони залежать один від одного, тим важливіше для них домовлятися шляхом переговорів. </a:t>
            </a:r>
            <a:endParaRPr lang="ru-RU" sz="1800" dirty="0" smtClean="0"/>
          </a:p>
          <a:p>
            <a:pPr lvl="0" algn="just"/>
            <a:r>
              <a:rPr lang="uk-UA" sz="1800" dirty="0" smtClean="0"/>
              <a:t>3.Взаємозалежність учасників переговорів дозволяє говорити про те, що їх зусилля спрямовані на спільний пошук вирішення проблеми. </a:t>
            </a:r>
            <a:endParaRPr lang="ru-RU" sz="1800" dirty="0" smtClean="0"/>
          </a:p>
          <a:p>
            <a:pPr algn="just"/>
            <a:r>
              <a:rPr lang="uk-UA" sz="1800" dirty="0" smtClean="0"/>
              <a:t>Отже, переговори в бізнес-комунікаціях – це процес взаємодії сторін з метою досягнення узгодженого рішення щодо вирішення проблеми, яке влаштовує усі сторони переговорів.</a:t>
            </a:r>
            <a:endParaRPr lang="ru-RU" sz="1800" dirty="0" smtClean="0"/>
          </a:p>
          <a:p>
            <a:pPr marL="541655" indent="-514350" algn="just"/>
            <a:endParaRPr lang="ru-RU" sz="1800"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4. Стратегія ведення переговорів</a:t>
            </a:r>
          </a:p>
        </p:txBody>
      </p:sp>
      <p:sp>
        <p:nvSpPr>
          <p:cNvPr id="3" name="Подзаголовок 2"/>
          <p:cNvSpPr>
            <a:spLocks noGrp="1"/>
          </p:cNvSpPr>
          <p:nvPr>
            <p:ph type="subTitle" idx="1"/>
          </p:nvPr>
        </p:nvSpPr>
        <p:spPr>
          <a:xfrm>
            <a:off x="1475656" y="908720"/>
            <a:ext cx="7406640" cy="5400600"/>
          </a:xfrm>
        </p:spPr>
        <p:txBody>
          <a:bodyPr>
            <a:normAutofit/>
          </a:bodyPr>
          <a:lstStyle/>
          <a:p>
            <a:pPr algn="just"/>
            <a:endParaRPr lang="uk-UA" sz="1800" b="1" dirty="0" smtClean="0"/>
          </a:p>
          <a:p>
            <a:pPr algn="just"/>
            <a:endParaRPr lang="uk-UA" sz="1800" b="1" dirty="0" smtClean="0"/>
          </a:p>
          <a:p>
            <a:pPr algn="just"/>
            <a:endParaRPr lang="uk-UA" sz="1800" b="1" dirty="0" smtClean="0"/>
          </a:p>
          <a:p>
            <a:pPr algn="just"/>
            <a:endParaRPr lang="uk-UA" sz="1800" b="1" dirty="0" smtClean="0"/>
          </a:p>
          <a:p>
            <a:pPr algn="just"/>
            <a:r>
              <a:rPr lang="uk-UA" sz="1800" b="1" dirty="0" smtClean="0"/>
              <a:t>Виділяють дві основні стратегії ведення переговорів: </a:t>
            </a:r>
            <a:endParaRPr lang="ru-RU" sz="1800" b="1" dirty="0" smtClean="0"/>
          </a:p>
          <a:p>
            <a:pPr algn="just"/>
            <a:r>
              <a:rPr lang="uk-UA" sz="1800" dirty="0" smtClean="0"/>
              <a:t>1) </a:t>
            </a:r>
            <a:r>
              <a:rPr lang="uk-UA" sz="1800" dirty="0" err="1" smtClean="0"/>
              <a:t>позиційний</a:t>
            </a:r>
            <a:r>
              <a:rPr lang="uk-UA" sz="1800" dirty="0" smtClean="0"/>
              <a:t> торг, </a:t>
            </a:r>
            <a:r>
              <a:rPr lang="uk-UA" sz="1800" dirty="0" err="1" smtClean="0"/>
              <a:t>орієнтований</a:t>
            </a:r>
            <a:r>
              <a:rPr lang="uk-UA" sz="1800" dirty="0" smtClean="0"/>
              <a:t> на </a:t>
            </a:r>
            <a:r>
              <a:rPr lang="uk-UA" sz="1800" dirty="0" err="1" smtClean="0"/>
              <a:t>конфронтаційний</a:t>
            </a:r>
            <a:r>
              <a:rPr lang="uk-UA" sz="1800" dirty="0" smtClean="0"/>
              <a:t> тип поведінки; </a:t>
            </a:r>
            <a:endParaRPr lang="ru-RU" sz="1800" dirty="0" smtClean="0"/>
          </a:p>
          <a:p>
            <a:pPr algn="just"/>
            <a:r>
              <a:rPr lang="uk-UA" sz="1800" dirty="0" smtClean="0"/>
              <a:t>2) конструктивні переговори, що передбачають </a:t>
            </a:r>
            <a:r>
              <a:rPr lang="uk-UA" sz="1800" dirty="0" err="1" smtClean="0"/>
              <a:t>партнерський</a:t>
            </a:r>
            <a:r>
              <a:rPr lang="uk-UA" sz="1800" dirty="0" smtClean="0"/>
              <a:t> тип поведінки сторін. </a:t>
            </a:r>
            <a:endParaRPr lang="ru-RU" sz="1800" dirty="0" smtClean="0"/>
          </a:p>
          <a:p>
            <a:pPr marL="541655" indent="-514350" algn="just"/>
            <a:endParaRPr lang="ru-RU" sz="1800"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4. Стратегія ведення переговорів</a:t>
            </a:r>
          </a:p>
        </p:txBody>
      </p:sp>
      <p:sp>
        <p:nvSpPr>
          <p:cNvPr id="3" name="Подзаголовок 2"/>
          <p:cNvSpPr>
            <a:spLocks noGrp="1"/>
          </p:cNvSpPr>
          <p:nvPr>
            <p:ph type="subTitle" idx="1"/>
          </p:nvPr>
        </p:nvSpPr>
        <p:spPr>
          <a:xfrm>
            <a:off x="1475656" y="908720"/>
            <a:ext cx="7406640" cy="5400600"/>
          </a:xfrm>
        </p:spPr>
        <p:txBody>
          <a:bodyPr>
            <a:normAutofit lnSpcReduction="10000"/>
          </a:bodyPr>
          <a:lstStyle/>
          <a:p>
            <a:r>
              <a:rPr lang="uk-UA" sz="1800" b="1" dirty="0" smtClean="0"/>
              <a:t>У цілому </a:t>
            </a:r>
            <a:r>
              <a:rPr lang="uk-UA" sz="1800" b="1" dirty="0" err="1" smtClean="0"/>
              <a:t>позиційний</a:t>
            </a:r>
            <a:r>
              <a:rPr lang="uk-UA" sz="1800" b="1" dirty="0" smtClean="0"/>
              <a:t> торг має такі особливості: </a:t>
            </a:r>
            <a:endParaRPr lang="ru-RU" sz="1800" dirty="0" smtClean="0"/>
          </a:p>
          <a:p>
            <a:pPr algn="just"/>
            <a:r>
              <a:rPr lang="uk-UA" sz="1800" dirty="0" smtClean="0"/>
              <a:t>• учасники переговорів прагнуть до реалізації власних </a:t>
            </a:r>
            <a:r>
              <a:rPr lang="uk-UA" sz="1800" dirty="0" err="1" smtClean="0"/>
              <a:t>цілей</a:t>
            </a:r>
            <a:r>
              <a:rPr lang="uk-UA" sz="1800" dirty="0" smtClean="0"/>
              <a:t> у максимально повному обсязі, мало піклуючись про те, наскільки опоненти будуть задоволені підсумками переговорів; </a:t>
            </a:r>
            <a:endParaRPr lang="ru-RU" sz="1800" dirty="0" smtClean="0"/>
          </a:p>
          <a:p>
            <a:pPr algn="just"/>
            <a:r>
              <a:rPr lang="uk-UA" sz="1800" dirty="0" smtClean="0"/>
              <a:t>• переговори ведуться на основі початкових (тобто висунутих на самому початку переговорів) </a:t>
            </a:r>
            <a:r>
              <a:rPr lang="uk-UA" sz="1800" dirty="0" err="1" smtClean="0"/>
              <a:t>крайніх</a:t>
            </a:r>
            <a:r>
              <a:rPr lang="uk-UA" sz="1800" dirty="0" smtClean="0"/>
              <a:t> </a:t>
            </a:r>
            <a:r>
              <a:rPr lang="uk-UA" sz="1800" dirty="0" err="1" smtClean="0"/>
              <a:t>позицій</a:t>
            </a:r>
            <a:r>
              <a:rPr lang="uk-UA" sz="1800" dirty="0" smtClean="0"/>
              <a:t>, які сторони прагнуть відстоювати; </a:t>
            </a:r>
            <a:endParaRPr lang="ru-RU" sz="1800" dirty="0" smtClean="0"/>
          </a:p>
          <a:p>
            <a:pPr algn="just"/>
            <a:r>
              <a:rPr lang="uk-UA" sz="1800" dirty="0" smtClean="0"/>
              <a:t>• підкреслюється відмінність між сторонами, а подібність, навіть якщо вона є, часто відкидається; </a:t>
            </a:r>
            <a:endParaRPr lang="ru-RU" sz="1800" dirty="0" smtClean="0"/>
          </a:p>
          <a:p>
            <a:pPr algn="just"/>
            <a:r>
              <a:rPr lang="uk-UA" sz="1800" dirty="0" smtClean="0"/>
              <a:t>• дії учасників спрямовані передусім один на одного, а не на вирішення проблеми; </a:t>
            </a:r>
            <a:endParaRPr lang="ru-RU" sz="1800" dirty="0" smtClean="0"/>
          </a:p>
          <a:p>
            <a:pPr algn="just"/>
            <a:r>
              <a:rPr lang="uk-UA" sz="1800" dirty="0" smtClean="0"/>
              <a:t>• сторони прагнуть приховати або спотворити інформацію про свої справжні наміри і цілі; </a:t>
            </a:r>
            <a:endParaRPr lang="ru-RU" sz="1800" dirty="0" smtClean="0"/>
          </a:p>
          <a:p>
            <a:pPr algn="just"/>
            <a:r>
              <a:rPr lang="uk-UA" sz="1800" dirty="0" smtClean="0"/>
              <a:t>• перспектива провалу переговорів може підштовхнути сторони до певного зближення і спроб виробити компромісну угоду, але спільні дії при цьому мають </a:t>
            </a:r>
            <a:r>
              <a:rPr lang="uk-UA" sz="1800" dirty="0" err="1" smtClean="0"/>
              <a:t>вимушений</a:t>
            </a:r>
            <a:r>
              <a:rPr lang="uk-UA" sz="1800" dirty="0" smtClean="0"/>
              <a:t> характер; </a:t>
            </a:r>
            <a:endParaRPr lang="ru-RU" sz="1800" dirty="0" smtClean="0"/>
          </a:p>
          <a:p>
            <a:pPr algn="just"/>
            <a:r>
              <a:rPr lang="uk-UA" sz="1800" dirty="0" smtClean="0"/>
              <a:t>• у результаті </a:t>
            </a:r>
            <a:r>
              <a:rPr lang="uk-UA" sz="1800" dirty="0" err="1" smtClean="0"/>
              <a:t>найчастіше</a:t>
            </a:r>
            <a:r>
              <a:rPr lang="uk-UA" sz="1800" dirty="0" smtClean="0"/>
              <a:t> досягається угода, що задовольнить кожну зі сторін в </a:t>
            </a:r>
            <a:r>
              <a:rPr lang="uk-UA" sz="1800" dirty="0" err="1" smtClean="0"/>
              <a:t>меншій</a:t>
            </a:r>
            <a:r>
              <a:rPr lang="uk-UA" sz="1800" dirty="0" smtClean="0"/>
              <a:t> мірі, ніж це могло б бути. </a:t>
            </a:r>
            <a:endParaRPr lang="ru-RU" sz="1800" dirty="0" smtClean="0"/>
          </a:p>
          <a:p>
            <a:pPr algn="just"/>
            <a:endParaRPr lang="uk-UA" sz="1800" b="1"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4. Стратегія ведення переговорів</a:t>
            </a:r>
          </a:p>
        </p:txBody>
      </p:sp>
      <p:sp>
        <p:nvSpPr>
          <p:cNvPr id="3" name="Подзаголовок 2"/>
          <p:cNvSpPr>
            <a:spLocks noGrp="1"/>
          </p:cNvSpPr>
          <p:nvPr>
            <p:ph type="subTitle" idx="1"/>
          </p:nvPr>
        </p:nvSpPr>
        <p:spPr>
          <a:xfrm>
            <a:off x="1475656" y="908720"/>
            <a:ext cx="7406640" cy="5400600"/>
          </a:xfrm>
        </p:spPr>
        <p:txBody>
          <a:bodyPr>
            <a:normAutofit fontScale="92500" lnSpcReduction="20000"/>
          </a:bodyPr>
          <a:lstStyle/>
          <a:p>
            <a:pPr algn="just"/>
            <a:r>
              <a:rPr lang="uk-UA" sz="1800" b="1" dirty="0" smtClean="0"/>
              <a:t>Виділяють два стилі </a:t>
            </a:r>
            <a:r>
              <a:rPr lang="uk-UA" sz="1800" b="1" dirty="0" err="1" smtClean="0"/>
              <a:t>позиційного</a:t>
            </a:r>
            <a:r>
              <a:rPr lang="uk-UA" sz="1800" b="1" dirty="0" smtClean="0"/>
              <a:t> торгу: </a:t>
            </a:r>
            <a:r>
              <a:rPr lang="uk-UA" sz="1800" b="1" dirty="0" err="1" smtClean="0"/>
              <a:t>м'який</a:t>
            </a:r>
            <a:r>
              <a:rPr lang="uk-UA" sz="1800" b="1" dirty="0" smtClean="0"/>
              <a:t> і </a:t>
            </a:r>
            <a:r>
              <a:rPr lang="uk-UA" sz="1800" b="1" dirty="0" err="1" smtClean="0"/>
              <a:t>жорсткий</a:t>
            </a:r>
            <a:r>
              <a:rPr lang="uk-UA" sz="1800" dirty="0" smtClean="0"/>
              <a:t>.</a:t>
            </a:r>
            <a:endParaRPr lang="ru-RU" sz="1800" dirty="0" smtClean="0"/>
          </a:p>
          <a:p>
            <a:pPr algn="just"/>
            <a:r>
              <a:rPr lang="uk-UA" sz="1800" b="1" dirty="0" smtClean="0"/>
              <a:t>Жорсткий стиль </a:t>
            </a:r>
            <a:r>
              <a:rPr lang="uk-UA" sz="1800" dirty="0" smtClean="0"/>
              <a:t>передбачає прагнення твердо дотримуватися обраної позиції з можливими мінімальними поступками; м'який – </a:t>
            </a:r>
            <a:r>
              <a:rPr lang="uk-UA" sz="1800" dirty="0" err="1" smtClean="0"/>
              <a:t>орієнтований</a:t>
            </a:r>
            <a:r>
              <a:rPr lang="uk-UA" sz="1800" dirty="0" smtClean="0"/>
              <a:t> на ведення переговорів через взаємні поступки заради досягнення угоди. </a:t>
            </a:r>
            <a:endParaRPr lang="ru-RU" sz="1800" dirty="0" smtClean="0"/>
          </a:p>
          <a:p>
            <a:pPr algn="just"/>
            <a:r>
              <a:rPr lang="uk-UA" sz="1800" dirty="0" smtClean="0"/>
              <a:t>В ході торгу вибір однієї зі </a:t>
            </a:r>
            <a:r>
              <a:rPr lang="uk-UA" sz="1800" b="1" dirty="0" smtClean="0"/>
              <a:t>сторін м'якого стилю робить </a:t>
            </a:r>
            <a:r>
              <a:rPr lang="uk-UA" sz="1800" dirty="0" smtClean="0"/>
              <a:t>її позицію вразливою для прихильника жорсткого стилю, а підсумок переговорів – менш вигідним. У </a:t>
            </a:r>
            <a:r>
              <a:rPr lang="uk-UA" sz="1800" dirty="0" err="1" smtClean="0"/>
              <a:t>той</a:t>
            </a:r>
            <a:r>
              <a:rPr lang="uk-UA" sz="1800" dirty="0" smtClean="0"/>
              <a:t> же час реалізація кожної зі сторін жорсткого стилю може привести до зриву переговорів (і тоді інтереси учасників взагалі не будуть задоволені). </a:t>
            </a:r>
            <a:endParaRPr lang="ru-RU" sz="1800" dirty="0" smtClean="0"/>
          </a:p>
          <a:p>
            <a:pPr algn="just"/>
            <a:r>
              <a:rPr lang="uk-UA" sz="1800" b="1" dirty="0" smtClean="0"/>
              <a:t>Недоліки </a:t>
            </a:r>
            <a:r>
              <a:rPr lang="uk-UA" sz="1800" b="1" dirty="0" err="1" smtClean="0"/>
              <a:t>позиційного</a:t>
            </a:r>
            <a:r>
              <a:rPr lang="uk-UA" sz="1800" b="1" dirty="0" smtClean="0"/>
              <a:t> торгу, якщо торг: </a:t>
            </a:r>
            <a:endParaRPr lang="ru-RU" sz="1800" b="1" dirty="0" smtClean="0"/>
          </a:p>
          <a:p>
            <a:pPr algn="just"/>
            <a:r>
              <a:rPr lang="uk-UA" sz="1800" dirty="0" smtClean="0"/>
              <a:t>1) призводить до нерозумних угод, тобто таких, які тією чи іншою мірою не відповідають інтересам сторін; </a:t>
            </a:r>
            <a:endParaRPr lang="ru-RU" sz="1800" dirty="0" smtClean="0"/>
          </a:p>
          <a:p>
            <a:pPr algn="just"/>
            <a:r>
              <a:rPr lang="uk-UA" sz="1800" dirty="0" smtClean="0"/>
              <a:t>2) не є ефективним, оскільки в ході переговорів зростає ціна досягнення </a:t>
            </a:r>
            <a:r>
              <a:rPr lang="uk-UA" sz="1800" dirty="0" err="1" smtClean="0"/>
              <a:t>домовленостей</a:t>
            </a:r>
            <a:r>
              <a:rPr lang="uk-UA" sz="1800" dirty="0" smtClean="0"/>
              <a:t> і витрачається на них час, а також зростає ризик того, що угода взагалі не буде досягнута; </a:t>
            </a:r>
            <a:endParaRPr lang="ru-RU" sz="1800" dirty="0" smtClean="0"/>
          </a:p>
          <a:p>
            <a:pPr algn="just"/>
            <a:r>
              <a:rPr lang="uk-UA" sz="1800" dirty="0" smtClean="0"/>
              <a:t>3) загрожує розвитком небажаних відносин між учасниками переговорів, коли вони починають вороже </a:t>
            </a:r>
            <a:r>
              <a:rPr lang="uk-UA" sz="1800" dirty="0" err="1" smtClean="0"/>
              <a:t>сприймати</a:t>
            </a:r>
            <a:r>
              <a:rPr lang="uk-UA" sz="1800" dirty="0" smtClean="0"/>
              <a:t> один одного, а боротьба між ними веде, як мінімум, до наростання напруженості або навіть до розриву відносин; </a:t>
            </a:r>
            <a:endParaRPr lang="ru-RU" sz="1800" dirty="0" smtClean="0"/>
          </a:p>
          <a:p>
            <a:pPr algn="just"/>
            <a:r>
              <a:rPr lang="uk-UA" sz="1800" dirty="0" smtClean="0"/>
              <a:t>4) може погіршити ситуацію, якщо в переговорах бере участь більше двох сторін, а чим більша кількість сторін, залучених у переговори, тим більше появляються недоліки, властиві </a:t>
            </a:r>
            <a:r>
              <a:rPr lang="uk-UA" sz="1800" dirty="0" err="1" smtClean="0"/>
              <a:t>цій</a:t>
            </a:r>
            <a:r>
              <a:rPr lang="uk-UA" sz="1800" dirty="0" smtClean="0"/>
              <a:t> стратегії. </a:t>
            </a:r>
            <a:endParaRPr lang="ru-RU" sz="1800" dirty="0" smtClean="0"/>
          </a:p>
          <a:p>
            <a:pPr algn="just"/>
            <a:endParaRPr lang="uk-UA" sz="1800" b="1"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sp>
        <p:nvSpPr>
          <p:cNvPr id="3" name="Подзаголовок 2"/>
          <p:cNvSpPr>
            <a:spLocks noGrp="1"/>
          </p:cNvSpPr>
          <p:nvPr>
            <p:ph type="subTitle" idx="1"/>
          </p:nvPr>
        </p:nvSpPr>
        <p:spPr>
          <a:xfrm>
            <a:off x="1187624" y="1485300"/>
            <a:ext cx="7694672" cy="4896028"/>
          </a:xfrm>
        </p:spPr>
        <p:txBody>
          <a:bodyPr>
            <a:normAutofit fontScale="92500" lnSpcReduction="10000"/>
          </a:bodyPr>
          <a:lstStyle/>
          <a:p>
            <a:pPr algn="just"/>
            <a:r>
              <a:rPr lang="ru-RU" sz="2400" b="1" dirty="0" err="1" smtClean="0"/>
              <a:t>Загальноприйнятими</a:t>
            </a:r>
            <a:r>
              <a:rPr lang="ru-RU" sz="2400" b="1" dirty="0" smtClean="0"/>
              <a:t> формами </a:t>
            </a:r>
            <a:r>
              <a:rPr lang="ru-RU" sz="2400" b="1" dirty="0" err="1" smtClean="0"/>
              <a:t>ділової</a:t>
            </a:r>
            <a:r>
              <a:rPr lang="ru-RU" sz="2400" b="1" dirty="0" smtClean="0"/>
              <a:t> </a:t>
            </a:r>
            <a:r>
              <a:rPr lang="ru-RU" sz="2400" b="1" dirty="0" err="1" smtClean="0"/>
              <a:t>комунікації</a:t>
            </a:r>
            <a:r>
              <a:rPr lang="ru-RU" sz="2400" b="1" dirty="0" smtClean="0"/>
              <a:t> </a:t>
            </a:r>
            <a:r>
              <a:rPr lang="ru-RU" sz="2400" dirty="0" err="1" smtClean="0"/>
              <a:t>є</a:t>
            </a:r>
            <a:r>
              <a:rPr lang="ru-RU" sz="2400" dirty="0" smtClean="0"/>
              <a:t> </a:t>
            </a:r>
            <a:r>
              <a:rPr lang="ru-RU" sz="2400" dirty="0" err="1" smtClean="0"/>
              <a:t>ділові</a:t>
            </a:r>
            <a:r>
              <a:rPr lang="ru-RU" sz="2400" dirty="0" smtClean="0"/>
              <a:t> </a:t>
            </a:r>
            <a:r>
              <a:rPr lang="ru-RU" sz="2400" dirty="0" err="1" smtClean="0"/>
              <a:t>бесіди</a:t>
            </a:r>
            <a:r>
              <a:rPr lang="ru-RU" sz="2400" dirty="0" smtClean="0"/>
              <a:t>, </a:t>
            </a:r>
            <a:r>
              <a:rPr lang="ru-RU" sz="2400" dirty="0" err="1" smtClean="0"/>
              <a:t>наради</a:t>
            </a:r>
            <a:r>
              <a:rPr lang="ru-RU" sz="2400" dirty="0" smtClean="0"/>
              <a:t>, </a:t>
            </a:r>
            <a:r>
              <a:rPr lang="ru-RU" sz="2400" dirty="0" err="1" smtClean="0"/>
              <a:t>збори</a:t>
            </a:r>
            <a:r>
              <a:rPr lang="ru-RU" sz="2400" dirty="0" smtClean="0"/>
              <a:t>, переговори, </a:t>
            </a:r>
            <a:r>
              <a:rPr lang="ru-RU" sz="2400" dirty="0" err="1" smtClean="0"/>
              <a:t>прес-конференції</a:t>
            </a:r>
            <a:r>
              <a:rPr lang="ru-RU" sz="2400" dirty="0" smtClean="0"/>
              <a:t>, </a:t>
            </a:r>
            <a:r>
              <a:rPr lang="ru-RU" sz="2400" dirty="0" err="1" smtClean="0"/>
              <a:t>різноманітні</a:t>
            </a:r>
            <a:r>
              <a:rPr lang="ru-RU" sz="2400" dirty="0" smtClean="0"/>
              <a:t> </a:t>
            </a:r>
            <a:r>
              <a:rPr lang="ru-RU" sz="2400" dirty="0" err="1" smtClean="0"/>
              <a:t>ділові</a:t>
            </a:r>
            <a:r>
              <a:rPr lang="ru-RU" sz="2400" dirty="0" smtClean="0"/>
              <a:t> </a:t>
            </a:r>
            <a:r>
              <a:rPr lang="ru-RU" sz="2400" dirty="0" err="1" smtClean="0"/>
              <a:t>зустрічі</a:t>
            </a:r>
            <a:r>
              <a:rPr lang="ru-RU" sz="2400" dirty="0" smtClean="0"/>
              <a:t>, </a:t>
            </a:r>
            <a:r>
              <a:rPr lang="ru-RU" sz="2400" dirty="0" err="1" smtClean="0"/>
              <a:t>презентації</a:t>
            </a:r>
            <a:r>
              <a:rPr lang="ru-RU" sz="2400" dirty="0" smtClean="0"/>
              <a:t>, </a:t>
            </a:r>
            <a:r>
              <a:rPr lang="ru-RU" sz="2400" dirty="0" err="1" smtClean="0"/>
              <a:t>брифінги</a:t>
            </a:r>
            <a:r>
              <a:rPr lang="ru-RU" sz="2400" dirty="0" smtClean="0"/>
              <a:t>, </a:t>
            </a:r>
            <a:r>
              <a:rPr lang="ru-RU" sz="2400" dirty="0" err="1" smtClean="0"/>
              <a:t>виставки</a:t>
            </a:r>
            <a:r>
              <a:rPr lang="ru-RU" sz="2400" dirty="0" smtClean="0"/>
              <a:t>, ярмарки </a:t>
            </a:r>
            <a:r>
              <a:rPr lang="ru-RU" sz="2400" dirty="0" err="1" smtClean="0"/>
              <a:t>нових</a:t>
            </a:r>
            <a:r>
              <a:rPr lang="ru-RU" sz="2400" dirty="0" smtClean="0"/>
              <a:t> </a:t>
            </a:r>
            <a:r>
              <a:rPr lang="ru-RU" sz="2400" dirty="0" err="1" smtClean="0"/>
              <a:t>товарів</a:t>
            </a:r>
            <a:r>
              <a:rPr lang="ru-RU" sz="2400" dirty="0" smtClean="0"/>
              <a:t> </a:t>
            </a:r>
            <a:r>
              <a:rPr lang="ru-RU" sz="2400" dirty="0" err="1" smtClean="0"/>
              <a:t>тощо</a:t>
            </a:r>
            <a:r>
              <a:rPr lang="ru-RU" sz="2400" dirty="0" smtClean="0"/>
              <a:t>. </a:t>
            </a:r>
          </a:p>
          <a:p>
            <a:pPr algn="just"/>
            <a:endParaRPr lang="ru-RU" sz="2400" dirty="0" smtClean="0"/>
          </a:p>
          <a:p>
            <a:pPr algn="just"/>
            <a:r>
              <a:rPr lang="ru-RU" sz="2400" dirty="0" err="1" smtClean="0"/>
              <a:t>Ділова</a:t>
            </a:r>
            <a:r>
              <a:rPr lang="ru-RU" sz="2400" dirty="0" smtClean="0"/>
              <a:t> </a:t>
            </a:r>
            <a:r>
              <a:rPr lang="ru-RU" sz="2400" dirty="0" err="1" smtClean="0"/>
              <a:t>професійна</a:t>
            </a:r>
            <a:r>
              <a:rPr lang="ru-RU" sz="2400" dirty="0" smtClean="0"/>
              <a:t> культура </a:t>
            </a:r>
            <a:r>
              <a:rPr lang="ru-RU" sz="2400" dirty="0" err="1" smtClean="0"/>
              <a:t>передбачає</a:t>
            </a:r>
            <a:r>
              <a:rPr lang="ru-RU" sz="2400" dirty="0" smtClean="0"/>
              <a:t> </a:t>
            </a:r>
            <a:r>
              <a:rPr lang="ru-RU" sz="2400" dirty="0" err="1" smtClean="0"/>
              <a:t>вміння</a:t>
            </a:r>
            <a:r>
              <a:rPr lang="ru-RU" sz="2400" dirty="0" smtClean="0"/>
              <a:t> </a:t>
            </a:r>
            <a:r>
              <a:rPr lang="ru-RU" sz="2400" dirty="0" err="1" smtClean="0"/>
              <a:t>спілкуватися</a:t>
            </a:r>
            <a:r>
              <a:rPr lang="ru-RU" sz="2400" dirty="0" smtClean="0"/>
              <a:t> телефоном, </a:t>
            </a:r>
            <a:r>
              <a:rPr lang="ru-RU" sz="2400" dirty="0" err="1" smtClean="0"/>
              <a:t>проводити</a:t>
            </a:r>
            <a:r>
              <a:rPr lang="ru-RU" sz="2400" dirty="0" smtClean="0"/>
              <a:t> </a:t>
            </a:r>
            <a:r>
              <a:rPr lang="ru-RU" sz="2400" dirty="0" err="1" smtClean="0"/>
              <a:t>ділову</a:t>
            </a:r>
            <a:r>
              <a:rPr lang="ru-RU" sz="2400" dirty="0" smtClean="0"/>
              <a:t> </a:t>
            </a:r>
            <a:r>
              <a:rPr lang="ru-RU" sz="2400" dirty="0" err="1" smtClean="0"/>
              <a:t>дискусію</a:t>
            </a:r>
            <a:r>
              <a:rPr lang="ru-RU" sz="2400" dirty="0" smtClean="0"/>
              <a:t>, </a:t>
            </a:r>
            <a:r>
              <a:rPr lang="ru-RU" sz="2400" dirty="0" err="1" smtClean="0"/>
              <a:t>публічно</a:t>
            </a:r>
            <a:r>
              <a:rPr lang="ru-RU" sz="2400" dirty="0" smtClean="0"/>
              <a:t> </a:t>
            </a:r>
            <a:r>
              <a:rPr lang="ru-RU" sz="2400" dirty="0" err="1" smtClean="0"/>
              <a:t>виступати</a:t>
            </a:r>
            <a:r>
              <a:rPr lang="ru-RU" sz="2400" dirty="0" smtClean="0"/>
              <a:t>. </a:t>
            </a:r>
          </a:p>
          <a:p>
            <a:pPr algn="just"/>
            <a:endParaRPr lang="ru-RU" sz="2400" dirty="0" smtClean="0"/>
          </a:p>
          <a:p>
            <a:pPr algn="just"/>
            <a:r>
              <a:rPr lang="ru-RU" sz="2400" dirty="0" smtClean="0"/>
              <a:t>У </a:t>
            </a:r>
            <a:r>
              <a:rPr lang="ru-RU" sz="2400" dirty="0" err="1" smtClean="0"/>
              <a:t>традиційних</a:t>
            </a:r>
            <a:r>
              <a:rPr lang="ru-RU" sz="2400" dirty="0" smtClean="0"/>
              <a:t> жанрах </a:t>
            </a:r>
            <a:r>
              <a:rPr lang="ru-RU" sz="2400" dirty="0" err="1" smtClean="0"/>
              <a:t>ділової</a:t>
            </a:r>
            <a:r>
              <a:rPr lang="ru-RU" sz="2400" dirty="0" smtClean="0"/>
              <a:t> </a:t>
            </a:r>
            <a:r>
              <a:rPr lang="ru-RU" sz="2400" dirty="0" err="1" smtClean="0"/>
              <a:t>комунікації</a:t>
            </a:r>
            <a:r>
              <a:rPr lang="ru-RU" sz="2400" dirty="0" smtClean="0"/>
              <a:t> (</a:t>
            </a:r>
            <a:r>
              <a:rPr lang="ru-RU" sz="2400" dirty="0" err="1" smtClean="0"/>
              <a:t>публічні</a:t>
            </a:r>
            <a:r>
              <a:rPr lang="ru-RU" sz="2400" dirty="0" smtClean="0"/>
              <a:t> </a:t>
            </a:r>
            <a:r>
              <a:rPr lang="ru-RU" sz="2400" dirty="0" err="1" smtClean="0"/>
              <a:t>промови</a:t>
            </a:r>
            <a:r>
              <a:rPr lang="ru-RU" sz="2400" dirty="0" smtClean="0"/>
              <a:t>, </a:t>
            </a:r>
            <a:r>
              <a:rPr lang="ru-RU" sz="2400" dirty="0" err="1" smtClean="0"/>
              <a:t>інтерв’ю</a:t>
            </a:r>
            <a:r>
              <a:rPr lang="ru-RU" sz="2400" dirty="0" smtClean="0"/>
              <a:t>, </a:t>
            </a:r>
            <a:r>
              <a:rPr lang="ru-RU" sz="2400" dirty="0" err="1" smtClean="0"/>
              <a:t>коментарі</a:t>
            </a:r>
            <a:r>
              <a:rPr lang="ru-RU" sz="2400" dirty="0" smtClean="0"/>
              <a:t>, </a:t>
            </a:r>
            <a:r>
              <a:rPr lang="ru-RU" sz="2400" dirty="0" err="1" smtClean="0"/>
              <a:t>консультації</a:t>
            </a:r>
            <a:r>
              <a:rPr lang="ru-RU" sz="2400" dirty="0" smtClean="0"/>
              <a:t>) </a:t>
            </a:r>
            <a:r>
              <a:rPr lang="ru-RU" sz="2400" dirty="0" err="1" smtClean="0"/>
              <a:t>реалізуються</a:t>
            </a:r>
            <a:r>
              <a:rPr lang="ru-RU" sz="2400" dirty="0" smtClean="0"/>
              <a:t> </a:t>
            </a:r>
            <a:r>
              <a:rPr lang="ru-RU" sz="2400" dirty="0" err="1" smtClean="0"/>
              <a:t>комунікативні</a:t>
            </a:r>
            <a:r>
              <a:rPr lang="ru-RU" sz="2400" dirty="0" smtClean="0"/>
              <a:t> </a:t>
            </a:r>
            <a:r>
              <a:rPr lang="ru-RU" sz="2400" dirty="0" err="1" smtClean="0"/>
              <a:t>стратегії</a:t>
            </a:r>
            <a:r>
              <a:rPr lang="ru-RU" sz="2400" dirty="0" smtClean="0"/>
              <a:t> </a:t>
            </a:r>
            <a:r>
              <a:rPr lang="ru-RU" sz="2400" dirty="0" err="1" smtClean="0"/>
              <a:t>фірм</a:t>
            </a:r>
            <a:r>
              <a:rPr lang="ru-RU" sz="2400" dirty="0" smtClean="0"/>
              <a:t> </a:t>
            </a:r>
            <a:r>
              <a:rPr lang="ru-RU" sz="2400" dirty="0" err="1" smtClean="0"/>
              <a:t>або</a:t>
            </a:r>
            <a:r>
              <a:rPr lang="ru-RU" sz="2400" dirty="0" smtClean="0"/>
              <a:t> </a:t>
            </a:r>
            <a:r>
              <a:rPr lang="ru-RU" sz="2400" dirty="0" err="1" smtClean="0"/>
              <a:t>ділових</a:t>
            </a:r>
            <a:r>
              <a:rPr lang="ru-RU" sz="2400" dirty="0" smtClean="0"/>
              <a:t> </a:t>
            </a:r>
            <a:r>
              <a:rPr lang="ru-RU" sz="2400" dirty="0" err="1" smtClean="0"/>
              <a:t>партнерів</a:t>
            </a:r>
            <a:r>
              <a:rPr lang="ru-RU" sz="2400" dirty="0" smtClean="0"/>
              <a:t>, </a:t>
            </a:r>
            <a:r>
              <a:rPr lang="ru-RU" sz="2400" dirty="0" err="1" smtClean="0"/>
              <a:t>які</a:t>
            </a:r>
            <a:r>
              <a:rPr lang="ru-RU" sz="2400" dirty="0" smtClean="0"/>
              <a:t> </a:t>
            </a:r>
            <a:r>
              <a:rPr lang="ru-RU" sz="2400" dirty="0" err="1" smtClean="0"/>
              <a:t>вимагають</a:t>
            </a:r>
            <a:r>
              <a:rPr lang="ru-RU" sz="2400" dirty="0" smtClean="0"/>
              <a:t> </a:t>
            </a:r>
            <a:r>
              <a:rPr lang="ru-RU" sz="2400" dirty="0" err="1" smtClean="0"/>
              <a:t>умінь</a:t>
            </a:r>
            <a:r>
              <a:rPr lang="ru-RU" sz="2400" dirty="0" smtClean="0"/>
              <a:t> </a:t>
            </a:r>
            <a:r>
              <a:rPr lang="ru-RU" sz="2400" dirty="0" err="1" smtClean="0"/>
              <a:t>щодо</a:t>
            </a:r>
            <a:r>
              <a:rPr lang="ru-RU" sz="2400" dirty="0" smtClean="0"/>
              <a:t> </a:t>
            </a:r>
            <a:r>
              <a:rPr lang="ru-RU" sz="2400" dirty="0" err="1" smtClean="0"/>
              <a:t>самопрезентації</a:t>
            </a:r>
            <a:r>
              <a:rPr lang="ru-RU" sz="2400" dirty="0" smtClean="0"/>
              <a:t>, </a:t>
            </a:r>
            <a:r>
              <a:rPr lang="ru-RU" sz="2400" dirty="0" err="1" smtClean="0"/>
              <a:t>іміджу</a:t>
            </a:r>
            <a:r>
              <a:rPr lang="ru-RU" sz="2400" dirty="0" smtClean="0"/>
              <a:t> </a:t>
            </a:r>
            <a:r>
              <a:rPr lang="ru-RU" sz="2400" dirty="0" err="1" smtClean="0"/>
              <a:t>компанії</a:t>
            </a:r>
            <a:r>
              <a:rPr lang="ru-RU" sz="2400" dirty="0" smtClean="0"/>
              <a:t>, </a:t>
            </a:r>
            <a:r>
              <a:rPr lang="ru-RU" sz="2400" dirty="0" err="1" smtClean="0"/>
              <a:t>організаційних</a:t>
            </a:r>
            <a:r>
              <a:rPr lang="ru-RU" sz="2400" dirty="0" smtClean="0"/>
              <a:t> </a:t>
            </a:r>
            <a:r>
              <a:rPr lang="ru-RU" sz="2400" dirty="0" err="1" smtClean="0"/>
              <a:t>цінностей</a:t>
            </a:r>
            <a:r>
              <a:rPr lang="ru-RU" sz="2400" dirty="0" smtClean="0"/>
              <a:t>, </a:t>
            </a:r>
            <a:r>
              <a:rPr lang="ru-RU" sz="2400" dirty="0" err="1" smtClean="0"/>
              <a:t>корпоративної</a:t>
            </a:r>
            <a:r>
              <a:rPr lang="ru-RU" sz="2400" dirty="0" smtClean="0"/>
              <a:t> </a:t>
            </a:r>
            <a:r>
              <a:rPr lang="ru-RU" sz="2400" dirty="0" err="1" smtClean="0"/>
              <a:t>культури</a:t>
            </a:r>
            <a:r>
              <a:rPr lang="ru-RU" sz="2400" dirty="0" smtClean="0"/>
              <a:t>, а </a:t>
            </a:r>
            <a:r>
              <a:rPr lang="ru-RU" sz="2400" dirty="0" err="1" smtClean="0"/>
              <a:t>також</a:t>
            </a:r>
            <a:r>
              <a:rPr lang="ru-RU" sz="2400" dirty="0" smtClean="0"/>
              <a:t> </a:t>
            </a:r>
            <a:r>
              <a:rPr lang="ru-RU" sz="2400" dirty="0" err="1" smtClean="0"/>
              <a:t>знань</a:t>
            </a:r>
            <a:r>
              <a:rPr lang="ru-RU" sz="2400" dirty="0" smtClean="0"/>
              <a:t> </a:t>
            </a:r>
            <a:r>
              <a:rPr lang="ru-RU" sz="2400" dirty="0" err="1" smtClean="0"/>
              <a:t>споживчого</a:t>
            </a:r>
            <a:r>
              <a:rPr lang="ru-RU" sz="2400" dirty="0" smtClean="0"/>
              <a:t>, </a:t>
            </a:r>
            <a:r>
              <a:rPr lang="ru-RU" sz="2400" dirty="0" err="1" smtClean="0"/>
              <a:t>фінансового</a:t>
            </a:r>
            <a:r>
              <a:rPr lang="ru-RU" sz="2400" dirty="0" smtClean="0"/>
              <a:t> </a:t>
            </a:r>
            <a:r>
              <a:rPr lang="ru-RU" sz="2400" dirty="0" err="1" smtClean="0"/>
              <a:t>ринків</a:t>
            </a:r>
            <a:r>
              <a:rPr lang="ru-RU" sz="2400" dirty="0" smtClean="0"/>
              <a:t>, </a:t>
            </a:r>
            <a:r>
              <a:rPr lang="ru-RU" sz="2400" dirty="0" err="1" smtClean="0"/>
              <a:t>контактних</a:t>
            </a:r>
            <a:r>
              <a:rPr lang="ru-RU" sz="2400" dirty="0" smtClean="0"/>
              <a:t> </a:t>
            </a:r>
            <a:r>
              <a:rPr lang="ru-RU" sz="2400" dirty="0" err="1" smtClean="0"/>
              <a:t>аудиторій</a:t>
            </a:r>
            <a:r>
              <a:rPr lang="ru-RU" sz="2400" dirty="0" smtClean="0"/>
              <a:t> та </a:t>
            </a:r>
            <a:r>
              <a:rPr lang="ru-RU" sz="2400" dirty="0" err="1" smtClean="0"/>
              <a:t>ін</a:t>
            </a:r>
            <a:r>
              <a:rPr lang="ru-RU" sz="2400" dirty="0" smtClean="0"/>
              <a:t>. </a:t>
            </a:r>
            <a:endParaRPr lang="en-US" sz="2400" dirty="0" smtClean="0"/>
          </a:p>
          <a:p>
            <a:pPr marL="541655" indent="-514350" algn="just"/>
            <a:endParaRPr lang="ru-RU" sz="1800" b="1" i="1"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4. Стратегія ведення переговорів</a:t>
            </a:r>
          </a:p>
        </p:txBody>
      </p:sp>
      <p:sp>
        <p:nvSpPr>
          <p:cNvPr id="3" name="Подзаголовок 2"/>
          <p:cNvSpPr>
            <a:spLocks noGrp="1"/>
          </p:cNvSpPr>
          <p:nvPr>
            <p:ph type="subTitle" idx="1"/>
          </p:nvPr>
        </p:nvSpPr>
        <p:spPr>
          <a:xfrm>
            <a:off x="1475656" y="908720"/>
            <a:ext cx="7406640" cy="5400600"/>
          </a:xfrm>
        </p:spPr>
        <p:txBody>
          <a:bodyPr>
            <a:normAutofit fontScale="85000" lnSpcReduction="10000"/>
          </a:bodyPr>
          <a:lstStyle/>
          <a:p>
            <a:pPr algn="just"/>
            <a:r>
              <a:rPr lang="uk-UA" sz="1800" b="1" dirty="0" smtClean="0"/>
              <a:t>Конструктивні переговори</a:t>
            </a:r>
            <a:r>
              <a:rPr lang="uk-UA" sz="1800" dirty="0" smtClean="0"/>
              <a:t>. На відміну від </a:t>
            </a:r>
            <a:r>
              <a:rPr lang="uk-UA" sz="1800" dirty="0" err="1" smtClean="0"/>
              <a:t>позиційного</a:t>
            </a:r>
            <a:r>
              <a:rPr lang="uk-UA" sz="1800" dirty="0" smtClean="0"/>
              <a:t> торгу, </a:t>
            </a:r>
            <a:r>
              <a:rPr lang="uk-UA" sz="1800" dirty="0" err="1" smtClean="0"/>
              <a:t>який</a:t>
            </a:r>
            <a:r>
              <a:rPr lang="uk-UA" sz="1800" dirty="0" smtClean="0"/>
              <a:t> </a:t>
            </a:r>
            <a:r>
              <a:rPr lang="uk-UA" sz="1800" dirty="0" err="1" smtClean="0"/>
              <a:t>орієнтований</a:t>
            </a:r>
            <a:r>
              <a:rPr lang="uk-UA" sz="1800" dirty="0" smtClean="0"/>
              <a:t> на </a:t>
            </a:r>
            <a:r>
              <a:rPr lang="uk-UA" sz="1800" dirty="0" err="1" smtClean="0"/>
              <a:t>конфронтаційний</a:t>
            </a:r>
            <a:r>
              <a:rPr lang="uk-UA" sz="1800" dirty="0" smtClean="0"/>
              <a:t> тип поведінки учасників, конструктивні переговори – </a:t>
            </a:r>
            <a:r>
              <a:rPr lang="uk-UA" sz="1800" b="1" dirty="0" smtClean="0"/>
              <a:t>це реалізація партнерського підходу.</a:t>
            </a:r>
            <a:r>
              <a:rPr lang="uk-UA" sz="1800" dirty="0" smtClean="0"/>
              <a:t> Ця стратегія передбачає взаємне прагнення сторін до вироблення рішення, яке максимально задовольняє інтереси кожної з них. </a:t>
            </a:r>
            <a:endParaRPr lang="ru-RU" sz="1800" dirty="0" smtClean="0"/>
          </a:p>
          <a:p>
            <a:pPr algn="just"/>
            <a:r>
              <a:rPr lang="uk-UA" sz="1800" dirty="0" smtClean="0"/>
              <a:t>Стратегію конструктивних переговорів, при всіх наявних її перевагах, не слід абсолютизувати, оскільки у ході її реалізації виникають певні труднощі, а саме: </a:t>
            </a:r>
            <a:endParaRPr lang="ru-RU" sz="1800" dirty="0" smtClean="0"/>
          </a:p>
          <a:p>
            <a:pPr algn="just"/>
            <a:r>
              <a:rPr lang="uk-UA" sz="1800" dirty="0" smtClean="0"/>
              <a:t>• у процесі переговорів люди і спірні проблеми розділяються, що передбачає чітке розмежування взаємин опонентів і самої проблеми; вміння поставити себе на місце опонента і спробувати зрозуміти </a:t>
            </a:r>
            <a:r>
              <a:rPr lang="uk-UA" sz="1800" dirty="0" err="1" smtClean="0"/>
              <a:t>його</a:t>
            </a:r>
            <a:r>
              <a:rPr lang="uk-UA" sz="1800" dirty="0" smtClean="0"/>
              <a:t> точку зору; узгодження </a:t>
            </a:r>
            <a:r>
              <a:rPr lang="uk-UA" sz="1800" dirty="0" err="1" smtClean="0"/>
              <a:t>домовленостей</a:t>
            </a:r>
            <a:r>
              <a:rPr lang="uk-UA" sz="1800" dirty="0" smtClean="0"/>
              <a:t> з принципами сторін; наполегливість у бажанні розібратися з проблемою і шанобливе ставлення до </a:t>
            </a:r>
            <a:r>
              <a:rPr lang="uk-UA" sz="1800" dirty="0" err="1" smtClean="0"/>
              <a:t>людей</a:t>
            </a:r>
            <a:r>
              <a:rPr lang="uk-UA" sz="1800" dirty="0" smtClean="0"/>
              <a:t>; </a:t>
            </a:r>
            <a:endParaRPr lang="ru-RU" sz="1800" dirty="0" smtClean="0"/>
          </a:p>
          <a:p>
            <a:pPr algn="just"/>
            <a:r>
              <a:rPr lang="uk-UA" sz="1800" dirty="0" smtClean="0"/>
              <a:t>• досягнута угода має максимально враховувати інтереси всіх учасників переговорів. </a:t>
            </a:r>
            <a:endParaRPr lang="ru-RU" sz="1800" dirty="0" smtClean="0"/>
          </a:p>
          <a:p>
            <a:pPr algn="just"/>
            <a:r>
              <a:rPr lang="uk-UA" sz="1800" dirty="0" smtClean="0"/>
              <a:t>• вибір цієї стратегії не може бути </a:t>
            </a:r>
            <a:r>
              <a:rPr lang="uk-UA" sz="1800" dirty="0" err="1" smtClean="0"/>
              <a:t>зроблений</a:t>
            </a:r>
            <a:r>
              <a:rPr lang="uk-UA" sz="1800" dirty="0" smtClean="0"/>
              <a:t> в односторонньому порядку, адже </a:t>
            </a:r>
            <a:r>
              <a:rPr lang="uk-UA" sz="1800" dirty="0" err="1" smtClean="0"/>
              <a:t>основний</a:t>
            </a:r>
            <a:r>
              <a:rPr lang="uk-UA" sz="1800" dirty="0" smtClean="0"/>
              <a:t> її зміст полягає в орієнтації на співпрацю, яка може бути тільки обопільною; </a:t>
            </a:r>
            <a:endParaRPr lang="ru-RU" sz="1800" dirty="0" smtClean="0"/>
          </a:p>
          <a:p>
            <a:pPr algn="just"/>
            <a:r>
              <a:rPr lang="uk-UA" sz="1800" dirty="0" smtClean="0"/>
              <a:t>• використання цієї стратегії переговорів в умовах конфлікту стає проблематичним тому, що конфліктуючим сторонам дуже непросто, опинившись за столом переговорів, відразу ж </a:t>
            </a:r>
            <a:r>
              <a:rPr lang="uk-UA" sz="1800" dirty="0" err="1" smtClean="0"/>
              <a:t>перейти</a:t>
            </a:r>
            <a:r>
              <a:rPr lang="uk-UA" sz="1800" dirty="0" smtClean="0"/>
              <a:t> від конфронтації і протиборства до партнерства, – їм потрібен </a:t>
            </a:r>
            <a:r>
              <a:rPr lang="uk-UA" sz="1800" dirty="0" err="1" smtClean="0"/>
              <a:t>певний</a:t>
            </a:r>
            <a:r>
              <a:rPr lang="uk-UA" sz="1800" dirty="0" smtClean="0"/>
              <a:t> час для зміни </a:t>
            </a:r>
            <a:r>
              <a:rPr lang="uk-UA" sz="1800" dirty="0" err="1" smtClean="0"/>
              <a:t>сприйняття</a:t>
            </a:r>
            <a:r>
              <a:rPr lang="uk-UA" sz="1800" dirty="0" smtClean="0"/>
              <a:t> ситуації і покращення ставлення один до одного; </a:t>
            </a:r>
            <a:endParaRPr lang="ru-RU" sz="1800" dirty="0" smtClean="0"/>
          </a:p>
          <a:p>
            <a:pPr algn="just"/>
            <a:r>
              <a:rPr lang="uk-UA" sz="1800" dirty="0" smtClean="0"/>
              <a:t>• ця стратегія не може вважатися оптимальною у тих випадках, коли переговори ведуться з приводу обмеженого ресурсу, на володіння яким претендують учасники. У цьому випадку взаємовиключні інтереси швидше потребують вирішення проблеми на основі компромісу, коли розділ предмета </a:t>
            </a:r>
            <a:r>
              <a:rPr lang="uk-UA" sz="1800" dirty="0" err="1" smtClean="0"/>
              <a:t>розбіжностей</a:t>
            </a:r>
            <a:r>
              <a:rPr lang="uk-UA" sz="1800" dirty="0" smtClean="0"/>
              <a:t> порівну </a:t>
            </a:r>
            <a:r>
              <a:rPr lang="uk-UA" sz="1800" dirty="0" err="1" smtClean="0"/>
              <a:t>сприймається</a:t>
            </a:r>
            <a:r>
              <a:rPr lang="uk-UA" sz="1800" dirty="0" smtClean="0"/>
              <a:t> сторонами як </a:t>
            </a:r>
            <a:r>
              <a:rPr lang="uk-UA" sz="1800" dirty="0" err="1" smtClean="0"/>
              <a:t>найбільш</a:t>
            </a:r>
            <a:r>
              <a:rPr lang="uk-UA" sz="1800" dirty="0" smtClean="0"/>
              <a:t> справедливе рішення.</a:t>
            </a:r>
            <a:endParaRPr lang="ru-RU" sz="1800" dirty="0" smtClean="0"/>
          </a:p>
          <a:p>
            <a:pPr algn="just"/>
            <a:endParaRPr lang="uk-UA" sz="1800" b="1"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4. Стратегія ведення переговорів</a:t>
            </a:r>
          </a:p>
        </p:txBody>
      </p:sp>
      <p:sp>
        <p:nvSpPr>
          <p:cNvPr id="3" name="Подзаголовок 2"/>
          <p:cNvSpPr>
            <a:spLocks noGrp="1"/>
          </p:cNvSpPr>
          <p:nvPr>
            <p:ph type="subTitle" idx="1"/>
          </p:nvPr>
        </p:nvSpPr>
        <p:spPr>
          <a:xfrm>
            <a:off x="1475656" y="908720"/>
            <a:ext cx="7406640" cy="5400600"/>
          </a:xfrm>
        </p:spPr>
        <p:txBody>
          <a:bodyPr>
            <a:normAutofit/>
          </a:bodyPr>
          <a:lstStyle/>
          <a:p>
            <a:pPr algn="just"/>
            <a:r>
              <a:rPr lang="uk-UA" sz="1800" dirty="0" smtClean="0"/>
              <a:t>Переговори представляють собою </a:t>
            </a:r>
            <a:r>
              <a:rPr lang="uk-UA" sz="1800" dirty="0" err="1" smtClean="0"/>
              <a:t>неоднорідний</a:t>
            </a:r>
            <a:r>
              <a:rPr lang="uk-UA" sz="1800" dirty="0" smtClean="0"/>
              <a:t> процес, що включає кілька </a:t>
            </a:r>
            <a:r>
              <a:rPr lang="uk-UA" sz="1800" dirty="0" err="1" smtClean="0"/>
              <a:t>стадій</a:t>
            </a:r>
            <a:r>
              <a:rPr lang="uk-UA" sz="1800" dirty="0" smtClean="0"/>
              <a:t>, кожна з яких відрізняється своїми завданнями.</a:t>
            </a:r>
          </a:p>
          <a:p>
            <a:pPr algn="just"/>
            <a:r>
              <a:rPr lang="uk-UA" sz="1800" dirty="0" smtClean="0"/>
              <a:t>Можна виділити три стадії переговорів: </a:t>
            </a:r>
            <a:endParaRPr lang="ru-RU" sz="1800" dirty="0" smtClean="0"/>
          </a:p>
          <a:p>
            <a:r>
              <a:rPr lang="uk-UA" sz="1800" dirty="0" smtClean="0"/>
              <a:t>1) підготовка до переговорів; </a:t>
            </a:r>
            <a:endParaRPr lang="ru-RU" sz="1800" dirty="0" smtClean="0"/>
          </a:p>
          <a:p>
            <a:r>
              <a:rPr lang="uk-UA" sz="1800" dirty="0" smtClean="0"/>
              <a:t>2) процес ведення переговорів; </a:t>
            </a:r>
            <a:endParaRPr lang="ru-RU" sz="1800" dirty="0" smtClean="0"/>
          </a:p>
          <a:p>
            <a:r>
              <a:rPr lang="uk-UA" sz="1800" dirty="0" smtClean="0"/>
              <a:t>3) аналіз результатів переговорів і виконання досягнутих </a:t>
            </a:r>
            <a:r>
              <a:rPr lang="uk-UA" sz="1800" dirty="0" err="1" smtClean="0"/>
              <a:t>домовленостей</a:t>
            </a:r>
            <a:r>
              <a:rPr lang="uk-UA" sz="1800" dirty="0" smtClean="0"/>
              <a:t>. </a:t>
            </a:r>
            <a:endParaRPr lang="ru-RU" sz="1800" dirty="0" smtClean="0"/>
          </a:p>
          <a:p>
            <a:pPr algn="just"/>
            <a:endParaRPr lang="ru-RU" sz="1800" dirty="0" smtClean="0"/>
          </a:p>
          <a:p>
            <a:pPr algn="just"/>
            <a:endParaRPr lang="uk-UA" sz="1800" b="1"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4. Стратегія ведення переговорів</a:t>
            </a:r>
          </a:p>
        </p:txBody>
      </p:sp>
      <p:sp>
        <p:nvSpPr>
          <p:cNvPr id="3" name="Подзаголовок 2"/>
          <p:cNvSpPr>
            <a:spLocks noGrp="1"/>
          </p:cNvSpPr>
          <p:nvPr>
            <p:ph type="subTitle" idx="1"/>
          </p:nvPr>
        </p:nvSpPr>
        <p:spPr>
          <a:xfrm>
            <a:off x="1475656" y="908720"/>
            <a:ext cx="7406640" cy="5400600"/>
          </a:xfrm>
        </p:spPr>
        <p:txBody>
          <a:bodyPr>
            <a:normAutofit/>
          </a:bodyPr>
          <a:lstStyle/>
          <a:p>
            <a:pPr algn="just"/>
            <a:r>
              <a:rPr lang="uk-UA" sz="1800" dirty="0" smtClean="0"/>
              <a:t>Переговори представляють собою </a:t>
            </a:r>
            <a:r>
              <a:rPr lang="uk-UA" sz="1800" dirty="0" err="1" smtClean="0"/>
              <a:t>неоднорідний</a:t>
            </a:r>
            <a:r>
              <a:rPr lang="uk-UA" sz="1800" dirty="0" smtClean="0"/>
              <a:t> процес, що включає кілька </a:t>
            </a:r>
            <a:r>
              <a:rPr lang="uk-UA" sz="1800" dirty="0" err="1" smtClean="0"/>
              <a:t>стадій</a:t>
            </a:r>
            <a:r>
              <a:rPr lang="uk-UA" sz="1800" dirty="0" smtClean="0"/>
              <a:t>, кожна з яких відрізняється своїми завданнями.</a:t>
            </a:r>
          </a:p>
          <a:p>
            <a:pPr algn="just"/>
            <a:r>
              <a:rPr lang="uk-UA" sz="1800" dirty="0" smtClean="0"/>
              <a:t>Можна виділити три стадії переговорів: </a:t>
            </a:r>
            <a:endParaRPr lang="ru-RU" sz="1800" dirty="0" smtClean="0"/>
          </a:p>
          <a:p>
            <a:pPr algn="just"/>
            <a:r>
              <a:rPr lang="uk-UA" sz="1800" dirty="0" smtClean="0"/>
              <a:t>1) підготовка до переговорів (починається задовго до фактичного старту переговорів і включає два основних аспекти: </a:t>
            </a:r>
            <a:r>
              <a:rPr lang="uk-UA" sz="1800" dirty="0" err="1" smtClean="0"/>
              <a:t>організаційний</a:t>
            </a:r>
            <a:r>
              <a:rPr lang="uk-UA" sz="1800" dirty="0" smtClean="0"/>
              <a:t> і </a:t>
            </a:r>
            <a:r>
              <a:rPr lang="uk-UA" sz="1800" dirty="0" err="1" smtClean="0"/>
              <a:t>змістовний</a:t>
            </a:r>
            <a:r>
              <a:rPr lang="uk-UA" sz="1800" dirty="0" smtClean="0"/>
              <a:t>); </a:t>
            </a:r>
            <a:endParaRPr lang="ru-RU" sz="1800" dirty="0" smtClean="0"/>
          </a:p>
          <a:p>
            <a:pPr algn="just"/>
            <a:r>
              <a:rPr lang="uk-UA" sz="1800" dirty="0" smtClean="0"/>
              <a:t>2) процес ведення переговорів (узгодження питань процедурного характеру: дата, час, місце , порядку денного та ін.); </a:t>
            </a:r>
            <a:endParaRPr lang="ru-RU" sz="1800" dirty="0" smtClean="0"/>
          </a:p>
          <a:p>
            <a:pPr algn="just"/>
            <a:r>
              <a:rPr lang="uk-UA" sz="1800" dirty="0" smtClean="0"/>
              <a:t>3) аналіз результатів переговорів і виконання досягнутих </a:t>
            </a:r>
            <a:r>
              <a:rPr lang="uk-UA" sz="1800" dirty="0" err="1" smtClean="0"/>
              <a:t>домовленостей</a:t>
            </a:r>
            <a:r>
              <a:rPr lang="uk-UA" sz="1800" dirty="0" smtClean="0"/>
              <a:t>. </a:t>
            </a:r>
            <a:endParaRPr lang="ru-RU" sz="1800" dirty="0" smtClean="0"/>
          </a:p>
          <a:p>
            <a:pPr algn="just"/>
            <a:endParaRPr lang="ru-RU" sz="1800" dirty="0" smtClean="0"/>
          </a:p>
          <a:p>
            <a:pPr algn="just"/>
            <a:endParaRPr lang="uk-UA" sz="1800" b="1"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4. Стратегія ведення переговорів</a:t>
            </a:r>
          </a:p>
        </p:txBody>
      </p:sp>
      <p:sp>
        <p:nvSpPr>
          <p:cNvPr id="3" name="Подзаголовок 2"/>
          <p:cNvSpPr>
            <a:spLocks noGrp="1"/>
          </p:cNvSpPr>
          <p:nvPr>
            <p:ph type="subTitle" idx="1"/>
          </p:nvPr>
        </p:nvSpPr>
        <p:spPr>
          <a:xfrm>
            <a:off x="1475656" y="908720"/>
            <a:ext cx="7406640" cy="5400600"/>
          </a:xfrm>
        </p:spPr>
        <p:txBody>
          <a:bodyPr>
            <a:normAutofit/>
          </a:bodyPr>
          <a:lstStyle/>
          <a:p>
            <a:pPr algn="just"/>
            <a:r>
              <a:rPr lang="uk-UA" sz="1800" dirty="0" smtClean="0"/>
              <a:t>Відповідно можна виділити наступні </a:t>
            </a:r>
            <a:r>
              <a:rPr lang="uk-UA" sz="1800" b="1" dirty="0" smtClean="0"/>
              <a:t>етапи ведення переговорів: </a:t>
            </a:r>
            <a:endParaRPr lang="ru-RU" sz="1800" b="1" dirty="0" smtClean="0"/>
          </a:p>
          <a:p>
            <a:pPr algn="just"/>
            <a:r>
              <a:rPr lang="uk-UA" sz="1800" dirty="0" smtClean="0"/>
              <a:t>1) уточнення інтересів і </a:t>
            </a:r>
            <a:r>
              <a:rPr lang="uk-UA" sz="1800" dirty="0" err="1" smtClean="0"/>
              <a:t>позицій</a:t>
            </a:r>
            <a:r>
              <a:rPr lang="uk-UA" sz="1800" dirty="0" smtClean="0"/>
              <a:t> сторін (взаємодія між опонентами полягає передусім у обміні інформацією щодо </a:t>
            </a:r>
            <a:r>
              <a:rPr lang="uk-UA" sz="1800" dirty="0" err="1" smtClean="0"/>
              <a:t>найбільш</a:t>
            </a:r>
            <a:r>
              <a:rPr lang="uk-UA" sz="1800" dirty="0" smtClean="0"/>
              <a:t> важливих спірних питань, інтересів сторін, точок зору і </a:t>
            </a:r>
            <a:r>
              <a:rPr lang="uk-UA" sz="1800" dirty="0" err="1" smtClean="0"/>
              <a:t>позицій</a:t>
            </a:r>
            <a:r>
              <a:rPr lang="uk-UA" sz="1800" dirty="0" smtClean="0"/>
              <a:t> одна одної щодо наявної проблеми); </a:t>
            </a:r>
            <a:endParaRPr lang="ru-RU" sz="1800" dirty="0" smtClean="0"/>
          </a:p>
          <a:p>
            <a:pPr algn="just"/>
            <a:r>
              <a:rPr lang="uk-UA" sz="1800" dirty="0" smtClean="0"/>
              <a:t>2) обговорення, що передбачає вироблення можливих варіантів вирішення проблеми (учасники переговорів повинні виробити основні параметри спільного вирішення проблеми. Вносячи пропозиції, розкриваючи </a:t>
            </a:r>
            <a:r>
              <a:rPr lang="uk-UA" sz="1800" dirty="0" err="1" smtClean="0"/>
              <a:t>той</a:t>
            </a:r>
            <a:r>
              <a:rPr lang="uk-UA" sz="1800" dirty="0" smtClean="0"/>
              <a:t> чи </a:t>
            </a:r>
            <a:r>
              <a:rPr lang="uk-UA" sz="1800" dirty="0" err="1" smtClean="0"/>
              <a:t>інший</a:t>
            </a:r>
            <a:r>
              <a:rPr lang="uk-UA" sz="1800" dirty="0" smtClean="0"/>
              <a:t> варіант рішення і обговорюючи ці варіанти, опоненти можуть посилити або послабити власні позиції, багато в чому визначаючи цим результат переговорів); </a:t>
            </a:r>
            <a:endParaRPr lang="ru-RU" sz="1800" dirty="0" smtClean="0"/>
          </a:p>
          <a:p>
            <a:pPr algn="just"/>
            <a:r>
              <a:rPr lang="uk-UA" sz="1800" dirty="0" smtClean="0"/>
              <a:t>3) досягнення угоди (завершує </a:t>
            </a:r>
            <a:r>
              <a:rPr lang="uk-UA" sz="1800" dirty="0" err="1" smtClean="0"/>
              <a:t>тривалий</a:t>
            </a:r>
            <a:r>
              <a:rPr lang="uk-UA" sz="1800" dirty="0" smtClean="0"/>
              <a:t> і </a:t>
            </a:r>
            <a:r>
              <a:rPr lang="uk-UA" sz="1800" dirty="0" err="1" smtClean="0"/>
              <a:t>важкий</a:t>
            </a:r>
            <a:r>
              <a:rPr lang="uk-UA" sz="1800" dirty="0" smtClean="0"/>
              <a:t> пошук рішення проблеми: сторони приступають до розроблення підсумкових домовленостей. </a:t>
            </a:r>
            <a:endParaRPr lang="ru-RU" sz="1800" dirty="0" smtClean="0"/>
          </a:p>
          <a:p>
            <a:pPr algn="just"/>
            <a:r>
              <a:rPr lang="uk-UA" sz="1800" dirty="0" smtClean="0"/>
              <a:t>). </a:t>
            </a:r>
            <a:endParaRPr lang="ru-RU" sz="1800" dirty="0" smtClean="0"/>
          </a:p>
          <a:p>
            <a:pPr algn="just"/>
            <a:endParaRPr lang="ru-RU" sz="1800" dirty="0" smtClean="0"/>
          </a:p>
          <a:p>
            <a:pPr algn="just"/>
            <a:endParaRPr lang="uk-UA" sz="1800" b="1"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4. Стратегія ведення переговорів</a:t>
            </a:r>
          </a:p>
        </p:txBody>
      </p:sp>
      <p:sp>
        <p:nvSpPr>
          <p:cNvPr id="3" name="Подзаголовок 2"/>
          <p:cNvSpPr>
            <a:spLocks noGrp="1"/>
          </p:cNvSpPr>
          <p:nvPr>
            <p:ph type="subTitle" idx="1"/>
          </p:nvPr>
        </p:nvSpPr>
        <p:spPr>
          <a:xfrm>
            <a:off x="1475656" y="908720"/>
            <a:ext cx="7406640" cy="5400600"/>
          </a:xfrm>
        </p:spPr>
        <p:txBody>
          <a:bodyPr>
            <a:normAutofit fontScale="85000" lnSpcReduction="10000"/>
          </a:bodyPr>
          <a:lstStyle/>
          <a:p>
            <a:r>
              <a:rPr lang="uk-UA" sz="1800" b="1" dirty="0" smtClean="0"/>
              <a:t>Рекомендації щодо створення варіантів вирішення проблеми. </a:t>
            </a:r>
            <a:endParaRPr lang="ru-RU" sz="1800" dirty="0" smtClean="0"/>
          </a:p>
          <a:p>
            <a:pPr algn="just"/>
            <a:r>
              <a:rPr lang="uk-UA" sz="1800" dirty="0" smtClean="0"/>
              <a:t>1. Відокремлюйте пошук варіантів від їх оцінки. Учасникам переговорів необхідно спочатку виробити можливі рішення і лише потім вибирати </a:t>
            </a:r>
            <a:r>
              <a:rPr lang="uk-UA" sz="1800" dirty="0" err="1" smtClean="0"/>
              <a:t>найбільш</a:t>
            </a:r>
            <a:r>
              <a:rPr lang="uk-UA" sz="1800" dirty="0" smtClean="0"/>
              <a:t> </a:t>
            </a:r>
            <a:r>
              <a:rPr lang="uk-UA" sz="1800" dirty="0" err="1" smtClean="0"/>
              <a:t>прийнятні</a:t>
            </a:r>
            <a:r>
              <a:rPr lang="uk-UA" sz="1800" dirty="0" smtClean="0"/>
              <a:t> серед них. </a:t>
            </a:r>
            <a:endParaRPr lang="ru-RU" sz="1800" dirty="0" smtClean="0"/>
          </a:p>
          <a:p>
            <a:pPr algn="just"/>
            <a:r>
              <a:rPr lang="uk-UA" sz="1800" dirty="0" smtClean="0"/>
              <a:t>2. Розширюйте коло варіантів. Імовірність того, що вирішення проблеми буде </a:t>
            </a:r>
            <a:r>
              <a:rPr lang="uk-UA" sz="1800" dirty="0" err="1" smtClean="0"/>
              <a:t>знайдене</a:t>
            </a:r>
            <a:r>
              <a:rPr lang="uk-UA" sz="1800" dirty="0" smtClean="0"/>
              <a:t>, велика лише в тому випадку, якщо сторонам є з чого вибирати. </a:t>
            </a:r>
            <a:endParaRPr lang="ru-RU" sz="1800" dirty="0" smtClean="0"/>
          </a:p>
          <a:p>
            <a:pPr algn="just"/>
            <a:r>
              <a:rPr lang="uk-UA" sz="1800" dirty="0" smtClean="0"/>
              <a:t>3. Шукайте взаємну вигоду. </a:t>
            </a:r>
            <a:r>
              <a:rPr lang="uk-UA" sz="1800" dirty="0" err="1" smtClean="0"/>
              <a:t>Найчастіше</a:t>
            </a:r>
            <a:r>
              <a:rPr lang="uk-UA" sz="1800" dirty="0" smtClean="0"/>
              <a:t> опоненти розглядають переговори як </a:t>
            </a:r>
            <a:r>
              <a:rPr lang="uk-UA" sz="1800" dirty="0" err="1" smtClean="0"/>
              <a:t>бій</a:t>
            </a:r>
            <a:r>
              <a:rPr lang="uk-UA" sz="1800" dirty="0" smtClean="0"/>
              <a:t>, у якому може бути тільки один переможець. При такому підході або переговори заходять у </a:t>
            </a:r>
            <a:r>
              <a:rPr lang="uk-UA" sz="1800" dirty="0" err="1" smtClean="0"/>
              <a:t>глухий</a:t>
            </a:r>
            <a:r>
              <a:rPr lang="uk-UA" sz="1800" dirty="0" smtClean="0"/>
              <a:t> кут, або ціна перемоги виявляється занадто високою. Ефективнішим буде </a:t>
            </a:r>
            <a:r>
              <a:rPr lang="uk-UA" sz="1800" dirty="0" err="1" smtClean="0"/>
              <a:t>інший</a:t>
            </a:r>
            <a:r>
              <a:rPr lang="uk-UA" sz="1800" dirty="0" smtClean="0"/>
              <a:t> шлях: </a:t>
            </a:r>
            <a:endParaRPr lang="ru-RU" sz="1800" dirty="0" smtClean="0"/>
          </a:p>
          <a:p>
            <a:pPr algn="just"/>
            <a:r>
              <a:rPr lang="uk-UA" sz="1800" dirty="0" smtClean="0"/>
              <a:t>• опонентам необхідно виявити спільні інтереси, які сприяють досягненню угоди; </a:t>
            </a:r>
            <a:endParaRPr lang="ru-RU" sz="1800" dirty="0" smtClean="0"/>
          </a:p>
          <a:p>
            <a:pPr algn="just"/>
            <a:r>
              <a:rPr lang="uk-UA" sz="1800" dirty="0" smtClean="0"/>
              <a:t>• учасникам переговорів слід орієнтуватися на оптимальне задоволення протилежних інтересів; </a:t>
            </a:r>
            <a:endParaRPr lang="ru-RU" sz="1800" dirty="0" smtClean="0"/>
          </a:p>
          <a:p>
            <a:pPr algn="just"/>
            <a:r>
              <a:rPr lang="uk-UA" sz="1800" dirty="0" smtClean="0"/>
              <a:t>• успіх переговорів може бути </a:t>
            </a:r>
            <a:r>
              <a:rPr lang="uk-UA" sz="1800" dirty="0" err="1" smtClean="0"/>
              <a:t>забезпечений</a:t>
            </a:r>
            <a:r>
              <a:rPr lang="uk-UA" sz="1800" dirty="0" smtClean="0"/>
              <a:t> узгодженням різних інтересів, які не перетинаються. У цьому випадку задоволення інтересів однієї сторони не зачіпає інтереси іншої. </a:t>
            </a:r>
            <a:endParaRPr lang="ru-RU" sz="1800" dirty="0" smtClean="0"/>
          </a:p>
          <a:p>
            <a:r>
              <a:rPr lang="uk-UA" sz="1800" dirty="0" smtClean="0"/>
              <a:t>4. Намагайтеся полегшити опоненту прийняття рішення. Підсумком переговорів має стати рішення, що влаштовує обидві сторони. Тому успіх кожної зі сторін </a:t>
            </a:r>
            <a:r>
              <a:rPr lang="uk-UA" sz="1800" dirty="0" err="1" smtClean="0"/>
              <a:t>невіддільний</a:t>
            </a:r>
            <a:r>
              <a:rPr lang="uk-UA" sz="1800" dirty="0" smtClean="0"/>
              <a:t> від обопільної згоди з пропонованим рішенням проблеми. Відповідно до цього брак уваги до думки опонента про можливі варіанти вирішення </a:t>
            </a:r>
            <a:r>
              <a:rPr lang="uk-UA" sz="1800" dirty="0" err="1" smtClean="0"/>
              <a:t>згубний</a:t>
            </a:r>
            <a:r>
              <a:rPr lang="uk-UA" sz="1800" dirty="0" smtClean="0"/>
              <a:t> для результату переговорів. Навпаки, слід орієнтуватися на варіанти, кращі не тільки для вас, але і для іншої сторони. У процесі обговорення важливо враховувати відповідність можливого рішення принципам, словам і діям опонента. </a:t>
            </a:r>
            <a:endParaRPr lang="ru-RU" sz="1800" dirty="0" smtClean="0"/>
          </a:p>
          <a:p>
            <a:pPr algn="just"/>
            <a:endParaRPr lang="uk-UA" sz="1800" b="1" dirty="0"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pPr marL="541655" indent="-514350"/>
            <a:r>
              <a:rPr lang="uk-UA" sz="2400" b="1" i="1" dirty="0" smtClean="0"/>
              <a:t>Тема 4. Стратегія ведення переговорів</a:t>
            </a:r>
          </a:p>
        </p:txBody>
      </p:sp>
      <p:sp>
        <p:nvSpPr>
          <p:cNvPr id="3" name="Подзаголовок 2"/>
          <p:cNvSpPr>
            <a:spLocks noGrp="1"/>
          </p:cNvSpPr>
          <p:nvPr>
            <p:ph type="subTitle" idx="1"/>
          </p:nvPr>
        </p:nvSpPr>
        <p:spPr>
          <a:xfrm>
            <a:off x="1475656" y="908720"/>
            <a:ext cx="7406640" cy="5400600"/>
          </a:xfrm>
        </p:spPr>
        <p:txBody>
          <a:bodyPr>
            <a:normAutofit fontScale="92500" lnSpcReduction="10000"/>
          </a:bodyPr>
          <a:lstStyle/>
          <a:p>
            <a:r>
              <a:rPr lang="uk-UA" sz="1800" b="1" dirty="0" smtClean="0"/>
              <a:t>Типи рішень у ході досягнення угоди </a:t>
            </a:r>
            <a:endParaRPr lang="ru-RU" sz="1800" dirty="0" smtClean="0"/>
          </a:p>
          <a:p>
            <a:pPr lvl="0" algn="just"/>
            <a:r>
              <a:rPr lang="uk-UA" sz="1800" dirty="0" smtClean="0"/>
              <a:t>1. </a:t>
            </a:r>
            <a:r>
              <a:rPr lang="uk-UA" sz="1800" b="1" dirty="0" smtClean="0"/>
              <a:t>Серединне або компромісне</a:t>
            </a:r>
            <a:r>
              <a:rPr lang="uk-UA" sz="1800" dirty="0" smtClean="0"/>
              <a:t> типове рішення на переговорах, досягається у випадку, коли сторони </a:t>
            </a:r>
            <a:r>
              <a:rPr lang="uk-UA" sz="1800" dirty="0" err="1" smtClean="0"/>
              <a:t>йдуть</a:t>
            </a:r>
            <a:r>
              <a:rPr lang="uk-UA" sz="1800" dirty="0" smtClean="0"/>
              <a:t> на взаємні поступки. Якщо сторони зацікавлені в укладанні угоди, то починається «</a:t>
            </a:r>
            <a:r>
              <a:rPr lang="uk-UA" sz="1800" dirty="0" err="1" smtClean="0"/>
              <a:t>переговорний</a:t>
            </a:r>
            <a:r>
              <a:rPr lang="uk-UA" sz="1800" dirty="0" smtClean="0"/>
              <a:t> танець»: продавець і покупець, не випускаючи з уваги власної вигоди, роблять послідовні рішення – поступки. </a:t>
            </a:r>
            <a:endParaRPr lang="ru-RU" sz="1800" dirty="0" smtClean="0"/>
          </a:p>
          <a:p>
            <a:pPr lvl="0" algn="just"/>
            <a:r>
              <a:rPr lang="uk-UA" sz="1800" dirty="0" smtClean="0"/>
              <a:t>2. </a:t>
            </a:r>
            <a:r>
              <a:rPr lang="uk-UA" sz="1800" b="1" dirty="0" smtClean="0"/>
              <a:t>Асиметричне рішення </a:t>
            </a:r>
            <a:r>
              <a:rPr lang="uk-UA" sz="1800" dirty="0" smtClean="0"/>
              <a:t>відрізняється тим, що поступки однієї зі сторін значно перевищують поступки іншої. Угода на основі такого рішення </a:t>
            </a:r>
            <a:r>
              <a:rPr lang="uk-UA" sz="1800" dirty="0" err="1" smtClean="0"/>
              <a:t>найчастіше</a:t>
            </a:r>
            <a:r>
              <a:rPr lang="uk-UA" sz="1800" dirty="0" smtClean="0"/>
              <a:t> </a:t>
            </a:r>
            <a:r>
              <a:rPr lang="uk-UA" sz="1800" dirty="0" err="1" smtClean="0"/>
              <a:t>приймається</a:t>
            </a:r>
            <a:r>
              <a:rPr lang="uk-UA" sz="1800" dirty="0" smtClean="0"/>
              <a:t> в наступних ситуаціях: </a:t>
            </a:r>
            <a:endParaRPr lang="ru-RU" sz="1800" dirty="0" smtClean="0"/>
          </a:p>
          <a:p>
            <a:pPr algn="just"/>
            <a:r>
              <a:rPr lang="uk-UA" sz="1800" dirty="0" smtClean="0"/>
              <a:t>• має місце значна різниця у співвідношенні сил опонентів; </a:t>
            </a:r>
            <a:endParaRPr lang="ru-RU" sz="1800" dirty="0" smtClean="0"/>
          </a:p>
          <a:p>
            <a:pPr algn="just"/>
            <a:r>
              <a:rPr lang="uk-UA" sz="1800" dirty="0" smtClean="0"/>
              <a:t>• одна зі сторін готова значною мірою поступитися своїми інтересами заради </a:t>
            </a:r>
            <a:r>
              <a:rPr lang="uk-UA" sz="1800" dirty="0" err="1" smtClean="0"/>
              <a:t>майбутньої</a:t>
            </a:r>
            <a:r>
              <a:rPr lang="uk-UA" sz="1800" dirty="0" smtClean="0"/>
              <a:t> очікуваної вигоди; </a:t>
            </a:r>
            <a:endParaRPr lang="ru-RU" sz="1800" dirty="0" smtClean="0"/>
          </a:p>
          <a:p>
            <a:pPr algn="just"/>
            <a:r>
              <a:rPr lang="uk-UA" sz="1800" dirty="0" smtClean="0"/>
              <a:t>• проблема, яка потребує вирішення, для одного з учасників менш важлива в порівнянні з перспективами подальших взаємин; </a:t>
            </a:r>
            <a:endParaRPr lang="ru-RU" sz="1800" dirty="0" smtClean="0"/>
          </a:p>
          <a:p>
            <a:r>
              <a:rPr lang="uk-UA" sz="1800" dirty="0" smtClean="0"/>
              <a:t>• переговори ведуться на тлі конфліктних відносин; </a:t>
            </a:r>
            <a:endParaRPr lang="ru-RU" sz="1800" dirty="0" smtClean="0"/>
          </a:p>
          <a:p>
            <a:r>
              <a:rPr lang="uk-UA" sz="1800" dirty="0" smtClean="0"/>
              <a:t>• один з учасників переговорів вважає подальшу конфронтацію ризикованою і такою, що загрожує великими втратами.</a:t>
            </a:r>
            <a:endParaRPr lang="ru-RU" sz="1800" dirty="0" smtClean="0"/>
          </a:p>
          <a:p>
            <a:r>
              <a:rPr lang="uk-UA" sz="1800" dirty="0" smtClean="0"/>
              <a:t>3. </a:t>
            </a:r>
            <a:r>
              <a:rPr lang="uk-UA" sz="1800" b="1" dirty="0" smtClean="0"/>
              <a:t>Принципово нове рішення </a:t>
            </a:r>
            <a:r>
              <a:rPr lang="uk-UA" sz="1800" dirty="0" smtClean="0"/>
              <a:t>– це те, яке максимально задовольняє інтереси кожної зі сторін.</a:t>
            </a:r>
            <a:endParaRPr lang="uk-UA" sz="1800" b="1" dirty="0"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fontScale="85000" lnSpcReduction="10000"/>
          </a:bodyPr>
          <a:lstStyle/>
          <a:p>
            <a:pPr algn="just"/>
            <a:r>
              <a:rPr lang="uk-UA" sz="1800" b="1" i="1" dirty="0" smtClean="0"/>
              <a:t>М</a:t>
            </a:r>
            <a:r>
              <a:rPr lang="ru-RU" sz="1800" b="1" i="1" dirty="0" err="1" smtClean="0"/>
              <a:t>аніпуляці</a:t>
            </a:r>
            <a:r>
              <a:rPr lang="uk-UA" sz="1800" b="1" i="1" dirty="0" smtClean="0"/>
              <a:t>я </a:t>
            </a:r>
            <a:r>
              <a:rPr lang="uk-UA" sz="1800" dirty="0" smtClean="0"/>
              <a:t>–</a:t>
            </a:r>
            <a:r>
              <a:rPr lang="ru-RU" sz="1800" dirty="0" smtClean="0"/>
              <a:t> </a:t>
            </a:r>
            <a:r>
              <a:rPr lang="ru-RU" sz="1800" dirty="0" err="1" smtClean="0"/>
              <a:t>вплив</a:t>
            </a:r>
            <a:r>
              <a:rPr lang="ru-RU" sz="1800" dirty="0" smtClean="0"/>
              <a:t> на адресата </a:t>
            </a:r>
            <a:r>
              <a:rPr lang="ru-RU" sz="1800" dirty="0" err="1" smtClean="0"/>
              <a:t>з</a:t>
            </a:r>
            <a:r>
              <a:rPr lang="ru-RU" sz="1800" dirty="0" smtClean="0"/>
              <a:t> метою </a:t>
            </a:r>
            <a:r>
              <a:rPr lang="ru-RU" sz="1800" dirty="0" err="1" smtClean="0"/>
              <a:t>домогтися</a:t>
            </a:r>
            <a:r>
              <a:rPr lang="ru-RU" sz="1800" dirty="0" smtClean="0"/>
              <a:t> </a:t>
            </a:r>
            <a:r>
              <a:rPr lang="ru-RU" sz="1800" dirty="0" err="1" smtClean="0"/>
              <a:t>бажаного</a:t>
            </a:r>
            <a:r>
              <a:rPr lang="ru-RU" sz="1800" dirty="0" smtClean="0"/>
              <a:t> результату </a:t>
            </a:r>
            <a:r>
              <a:rPr lang="ru-RU" sz="1800" dirty="0" err="1" smtClean="0"/>
              <a:t>або</a:t>
            </a:r>
            <a:r>
              <a:rPr lang="ru-RU" sz="1800" dirty="0" smtClean="0"/>
              <a:t> </a:t>
            </a:r>
            <a:r>
              <a:rPr lang="ru-RU" sz="1800" dirty="0" err="1" smtClean="0"/>
              <a:t>занурення</a:t>
            </a:r>
            <a:r>
              <a:rPr lang="ru-RU" sz="1800" dirty="0" smtClean="0"/>
              <a:t> </a:t>
            </a:r>
            <a:r>
              <a:rPr lang="ru-RU" sz="1800" dirty="0" err="1" smtClean="0"/>
              <a:t>його</a:t>
            </a:r>
            <a:r>
              <a:rPr lang="ru-RU" sz="1800" dirty="0" smtClean="0"/>
              <a:t> в </a:t>
            </a:r>
            <a:r>
              <a:rPr lang="ru-RU" sz="1800" dirty="0" err="1" smtClean="0"/>
              <a:t>певний</a:t>
            </a:r>
            <a:r>
              <a:rPr lang="ru-RU" sz="1800" dirty="0" smtClean="0"/>
              <a:t> стан. Як правило, </a:t>
            </a:r>
            <a:r>
              <a:rPr lang="ru-RU" sz="1800" dirty="0" err="1" smtClean="0"/>
              <a:t>маніпулятор</a:t>
            </a:r>
            <a:r>
              <a:rPr lang="ru-RU" sz="1800" dirty="0" smtClean="0"/>
              <a:t> </a:t>
            </a:r>
            <a:r>
              <a:rPr lang="ru-RU" sz="1800" dirty="0" err="1" smtClean="0"/>
              <a:t>управляє</a:t>
            </a:r>
            <a:r>
              <a:rPr lang="ru-RU" sz="1800" dirty="0" smtClean="0"/>
              <a:t> </a:t>
            </a:r>
            <a:r>
              <a:rPr lang="ru-RU" sz="1800" dirty="0" err="1" smtClean="0"/>
              <a:t>іншими</a:t>
            </a:r>
            <a:r>
              <a:rPr lang="ru-RU" sz="1800" dirty="0" smtClean="0"/>
              <a:t> людьми як </a:t>
            </a:r>
            <a:r>
              <a:rPr lang="ru-RU" sz="1800" dirty="0" err="1" smtClean="0"/>
              <a:t>об'єктами</a:t>
            </a:r>
            <a:r>
              <a:rPr lang="ru-RU" sz="1800" dirty="0" smtClean="0"/>
              <a:t>, </a:t>
            </a:r>
            <a:r>
              <a:rPr lang="ru-RU" sz="1800" dirty="0" err="1" smtClean="0"/>
              <a:t>намагаючись</a:t>
            </a:r>
            <a:r>
              <a:rPr lang="ru-RU" sz="1800" dirty="0" smtClean="0"/>
              <a:t> </a:t>
            </a:r>
            <a:r>
              <a:rPr lang="ru-RU" sz="1800" dirty="0" err="1" smtClean="0"/>
              <a:t>використовувати</a:t>
            </a:r>
            <a:r>
              <a:rPr lang="ru-RU" sz="1800" dirty="0" smtClean="0"/>
              <a:t> </a:t>
            </a:r>
            <a:r>
              <a:rPr lang="ru-RU" sz="1800" dirty="0" err="1" smtClean="0"/>
              <a:t>їх</a:t>
            </a:r>
            <a:r>
              <a:rPr lang="ru-RU" sz="1800" dirty="0" smtClean="0"/>
              <a:t>.</a:t>
            </a:r>
          </a:p>
          <a:p>
            <a:pPr algn="just"/>
            <a:r>
              <a:rPr lang="ru-RU" sz="1800" b="1" i="1" dirty="0" err="1" smtClean="0"/>
              <a:t>Маніпулятивні</a:t>
            </a:r>
            <a:r>
              <a:rPr lang="ru-RU" sz="1800" b="1" i="1" dirty="0" smtClean="0"/>
              <a:t> </a:t>
            </a:r>
            <a:r>
              <a:rPr lang="ru-RU" sz="1800" b="1" i="1" dirty="0" err="1" smtClean="0"/>
              <a:t>системи</a:t>
            </a:r>
            <a:r>
              <a:rPr lang="ru-RU" sz="1800" dirty="0" smtClean="0"/>
              <a:t>. </a:t>
            </a:r>
            <a:r>
              <a:rPr lang="ru-RU" sz="1800" dirty="0" err="1" smtClean="0"/>
              <a:t>Мова</a:t>
            </a:r>
            <a:r>
              <a:rPr lang="ru-RU" sz="1800" dirty="0" smtClean="0"/>
              <a:t> </a:t>
            </a:r>
            <a:r>
              <a:rPr lang="ru-RU" sz="1800" dirty="0" err="1" smtClean="0"/>
              <a:t>йде</a:t>
            </a:r>
            <a:r>
              <a:rPr lang="ru-RU" sz="1800" dirty="0" smtClean="0"/>
              <a:t> про </a:t>
            </a:r>
            <a:r>
              <a:rPr lang="ru-RU" sz="1800" dirty="0" err="1" smtClean="0"/>
              <a:t>фактори</a:t>
            </a:r>
            <a:r>
              <a:rPr lang="ru-RU" sz="1800" dirty="0" smtClean="0"/>
              <a:t>, </a:t>
            </a:r>
            <a:r>
              <a:rPr lang="ru-RU" sz="1800" dirty="0" err="1" smtClean="0"/>
              <a:t>які</a:t>
            </a:r>
            <a:r>
              <a:rPr lang="ru-RU" sz="1800" dirty="0" smtClean="0"/>
              <a:t> </a:t>
            </a:r>
            <a:r>
              <a:rPr lang="ru-RU" sz="1800" dirty="0" err="1" smtClean="0"/>
              <a:t>спрямовують</a:t>
            </a:r>
            <a:r>
              <a:rPr lang="ru-RU" sz="1800" dirty="0" smtClean="0"/>
              <a:t> </a:t>
            </a:r>
            <a:r>
              <a:rPr lang="ru-RU" sz="1800" dirty="0" err="1" smtClean="0"/>
              <a:t>стратегії</a:t>
            </a:r>
            <a:r>
              <a:rPr lang="ru-RU" sz="1800" dirty="0" smtClean="0"/>
              <a:t> </a:t>
            </a:r>
            <a:r>
              <a:rPr lang="ru-RU" sz="1800" dirty="0" err="1" smtClean="0"/>
              <a:t>людини</a:t>
            </a:r>
            <a:r>
              <a:rPr lang="ru-RU" sz="1800" dirty="0" smtClean="0"/>
              <a:t> </a:t>
            </a:r>
            <a:r>
              <a:rPr lang="ru-RU" sz="1800" dirty="0" err="1" smtClean="0"/>
              <a:t>маніпулювати</a:t>
            </a:r>
            <a:r>
              <a:rPr lang="ru-RU" sz="1800" dirty="0" smtClean="0"/>
              <a:t> </a:t>
            </a:r>
            <a:r>
              <a:rPr lang="ru-RU" sz="1800" dirty="0" err="1" smtClean="0"/>
              <a:t>іншими</a:t>
            </a:r>
            <a:r>
              <a:rPr lang="uk-UA" sz="1800" dirty="0" smtClean="0"/>
              <a:t>.</a:t>
            </a:r>
            <a:endParaRPr lang="ru-RU" sz="1800" dirty="0" smtClean="0"/>
          </a:p>
          <a:p>
            <a:pPr algn="just"/>
            <a:r>
              <a:rPr lang="ru-RU" sz="1800" b="1" i="1" dirty="0" err="1" smtClean="0"/>
              <a:t>Активний</a:t>
            </a:r>
            <a:r>
              <a:rPr lang="ru-RU" sz="1800" b="1" i="1" dirty="0" smtClean="0"/>
              <a:t> </a:t>
            </a:r>
            <a:r>
              <a:rPr lang="ru-RU" sz="1800" b="1" i="1" dirty="0" err="1" smtClean="0"/>
              <a:t>маніпулятор</a:t>
            </a:r>
            <a:r>
              <a:rPr lang="ru-RU" sz="1800" i="1" dirty="0" smtClean="0"/>
              <a:t> </a:t>
            </a:r>
            <a:r>
              <a:rPr lang="ru-RU" sz="1800" dirty="0" smtClean="0"/>
              <a:t>– </a:t>
            </a:r>
            <a:r>
              <a:rPr lang="ru-RU" sz="1800" dirty="0" err="1" smtClean="0"/>
              <a:t>головна</a:t>
            </a:r>
            <a:r>
              <a:rPr lang="ru-RU" sz="1800" dirty="0" smtClean="0"/>
              <a:t> риса </a:t>
            </a:r>
            <a:r>
              <a:rPr lang="ru-RU" sz="1800" dirty="0" err="1" smtClean="0"/>
              <a:t>поведінки</a:t>
            </a:r>
            <a:r>
              <a:rPr lang="ru-RU" sz="1800" dirty="0" smtClean="0"/>
              <a:t>: </a:t>
            </a:r>
            <a:r>
              <a:rPr lang="ru-RU" sz="1800" dirty="0" err="1" smtClean="0"/>
              <a:t>демонстрація</a:t>
            </a:r>
            <a:r>
              <a:rPr lang="ru-RU" sz="1800" dirty="0" smtClean="0"/>
              <a:t> </a:t>
            </a:r>
            <a:r>
              <a:rPr lang="ru-RU" sz="1800" dirty="0" err="1" smtClean="0"/>
              <a:t>власної</a:t>
            </a:r>
            <a:r>
              <a:rPr lang="ru-RU" sz="1800" dirty="0" smtClean="0"/>
              <a:t> </a:t>
            </a:r>
            <a:r>
              <a:rPr lang="ru-RU" sz="1800" dirty="0" err="1" smtClean="0"/>
              <a:t>сили</a:t>
            </a:r>
            <a:r>
              <a:rPr lang="ru-RU" sz="1800" dirty="0" smtClean="0"/>
              <a:t> та права </a:t>
            </a:r>
            <a:r>
              <a:rPr lang="ru-RU" sz="1800" dirty="0" err="1" smtClean="0"/>
              <a:t>приймати</a:t>
            </a:r>
            <a:r>
              <a:rPr lang="ru-RU" sz="1800" dirty="0" smtClean="0"/>
              <a:t> </a:t>
            </a:r>
            <a:r>
              <a:rPr lang="ru-RU" sz="1800" dirty="0" err="1" smtClean="0"/>
              <a:t>рішення</a:t>
            </a:r>
            <a:r>
              <a:rPr lang="ru-RU" sz="1800" dirty="0" smtClean="0"/>
              <a:t> за </a:t>
            </a:r>
            <a:r>
              <a:rPr lang="ru-RU" sz="1800" dirty="0" err="1" smtClean="0"/>
              <a:t>інших</a:t>
            </a:r>
            <a:r>
              <a:rPr lang="ru-RU" sz="1800" dirty="0" smtClean="0"/>
              <a:t>, </a:t>
            </a:r>
            <a:r>
              <a:rPr lang="ru-RU" sz="1800" dirty="0" err="1" smtClean="0"/>
              <a:t>домінувати</a:t>
            </a:r>
            <a:r>
              <a:rPr lang="ru-RU" sz="1800" dirty="0" smtClean="0"/>
              <a:t>, </a:t>
            </a:r>
            <a:r>
              <a:rPr lang="ru-RU" sz="1800" dirty="0" err="1" smtClean="0"/>
              <a:t>керувати</a:t>
            </a:r>
            <a:r>
              <a:rPr lang="ru-RU" sz="1800" dirty="0" smtClean="0"/>
              <a:t>, </a:t>
            </a:r>
            <a:r>
              <a:rPr lang="ru-RU" sz="1800" dirty="0" err="1" smtClean="0"/>
              <a:t>давати</a:t>
            </a:r>
            <a:r>
              <a:rPr lang="ru-RU" sz="1800" dirty="0" smtClean="0"/>
              <a:t> </a:t>
            </a:r>
            <a:r>
              <a:rPr lang="ru-RU" sz="1800" dirty="0" err="1" smtClean="0"/>
              <a:t>вказівки</a:t>
            </a:r>
            <a:r>
              <a:rPr lang="ru-RU" sz="1800" dirty="0" smtClean="0"/>
              <a:t>. </a:t>
            </a:r>
            <a:r>
              <a:rPr lang="ru-RU" sz="1800" dirty="0" err="1" smtClean="0"/>
              <a:t>Він</a:t>
            </a:r>
            <a:r>
              <a:rPr lang="ru-RU" sz="1800" dirty="0" smtClean="0"/>
              <a:t> </a:t>
            </a:r>
            <a:r>
              <a:rPr lang="ru-RU" sz="1800" dirty="0" err="1" smtClean="0"/>
              <a:t>діє</a:t>
            </a:r>
            <a:r>
              <a:rPr lang="ru-RU" sz="1800" dirty="0" smtClean="0"/>
              <a:t> без </a:t>
            </a:r>
            <a:r>
              <a:rPr lang="ru-RU" sz="1800" dirty="0" err="1" smtClean="0"/>
              <a:t>найменшого</a:t>
            </a:r>
            <a:r>
              <a:rPr lang="ru-RU" sz="1800" dirty="0" smtClean="0"/>
              <a:t> </a:t>
            </a:r>
            <a:r>
              <a:rPr lang="ru-RU" sz="1800" dirty="0" err="1" smtClean="0"/>
              <a:t>сумніву</a:t>
            </a:r>
            <a:r>
              <a:rPr lang="ru-RU" sz="1800" dirty="0" smtClean="0"/>
              <a:t> у </a:t>
            </a:r>
            <a:r>
              <a:rPr lang="ru-RU" sz="1800" dirty="0" err="1" smtClean="0"/>
              <a:t>своїй</a:t>
            </a:r>
            <a:r>
              <a:rPr lang="ru-RU" sz="1800" dirty="0" smtClean="0"/>
              <a:t> </a:t>
            </a:r>
            <a:r>
              <a:rPr lang="ru-RU" sz="1800" dirty="0" err="1" smtClean="0"/>
              <a:t>правоті</a:t>
            </a:r>
            <a:r>
              <a:rPr lang="ru-RU" sz="1800" dirty="0" smtClean="0"/>
              <a:t>. </a:t>
            </a:r>
          </a:p>
          <a:p>
            <a:pPr algn="just"/>
            <a:r>
              <a:rPr lang="ru-RU" sz="1800" b="1" i="1" dirty="0" err="1" smtClean="0"/>
              <a:t>Пасивний</a:t>
            </a:r>
            <a:r>
              <a:rPr lang="ru-RU" sz="1800" b="1" i="1" dirty="0" smtClean="0"/>
              <a:t> </a:t>
            </a:r>
            <a:r>
              <a:rPr lang="ru-RU" sz="1800" b="1" i="1" dirty="0" err="1" smtClean="0"/>
              <a:t>маніпулятор</a:t>
            </a:r>
            <a:r>
              <a:rPr lang="ru-RU" sz="1800" b="1" i="1" dirty="0" smtClean="0"/>
              <a:t> </a:t>
            </a:r>
            <a:r>
              <a:rPr lang="ru-RU" sz="1800" b="1" dirty="0" smtClean="0"/>
              <a:t>–</a:t>
            </a:r>
            <a:r>
              <a:rPr lang="ru-RU" sz="1800" dirty="0" smtClean="0"/>
              <a:t> </a:t>
            </a:r>
            <a:r>
              <a:rPr lang="ru-RU" sz="1800" dirty="0" err="1" smtClean="0"/>
              <a:t>демонструє</a:t>
            </a:r>
            <a:r>
              <a:rPr lang="ru-RU" sz="1800" dirty="0" smtClean="0"/>
              <a:t> </a:t>
            </a:r>
            <a:r>
              <a:rPr lang="ru-RU" sz="1800" dirty="0" err="1" smtClean="0"/>
              <a:t>безпорадність</a:t>
            </a:r>
            <a:r>
              <a:rPr lang="ru-RU" sz="1800" dirty="0" smtClean="0"/>
              <a:t>, </a:t>
            </a:r>
            <a:r>
              <a:rPr lang="ru-RU" sz="1800" dirty="0" err="1" smtClean="0"/>
              <a:t>недалекоглядність</a:t>
            </a:r>
            <a:r>
              <a:rPr lang="ru-RU" sz="1800" dirty="0" smtClean="0"/>
              <a:t>, </a:t>
            </a:r>
            <a:r>
              <a:rPr lang="ru-RU" sz="1800" dirty="0" err="1" smtClean="0"/>
              <a:t>підштовхуючи</a:t>
            </a:r>
            <a:r>
              <a:rPr lang="ru-RU" sz="1800" dirty="0" smtClean="0"/>
              <a:t> </a:t>
            </a:r>
            <a:r>
              <a:rPr lang="ru-RU" sz="1800" dirty="0" err="1" smtClean="0"/>
              <a:t>активнішого</a:t>
            </a:r>
            <a:r>
              <a:rPr lang="ru-RU" sz="1800" dirty="0" smtClean="0"/>
              <a:t> партнера до </a:t>
            </a:r>
            <a:r>
              <a:rPr lang="ru-RU" sz="1800" dirty="0" err="1" smtClean="0"/>
              <a:t>бажання</a:t>
            </a:r>
            <a:r>
              <a:rPr lang="ru-RU" sz="1800" dirty="0" smtClean="0"/>
              <a:t> </a:t>
            </a:r>
            <a:r>
              <a:rPr lang="ru-RU" sz="1800" dirty="0" err="1" smtClean="0"/>
              <a:t>зробити</a:t>
            </a:r>
            <a:r>
              <a:rPr lang="ru-RU" sz="1800" dirty="0" smtClean="0"/>
              <a:t> за </a:t>
            </a:r>
            <a:r>
              <a:rPr lang="ru-RU" sz="1800" dirty="0" err="1" smtClean="0"/>
              <a:t>нього</a:t>
            </a:r>
            <a:r>
              <a:rPr lang="ru-RU" sz="1800" dirty="0" smtClean="0"/>
              <a:t> справу. </a:t>
            </a:r>
            <a:r>
              <a:rPr lang="ru-RU" sz="1800" dirty="0" err="1" smtClean="0"/>
              <a:t>Такий</a:t>
            </a:r>
            <a:r>
              <a:rPr lang="ru-RU" sz="1800" dirty="0" smtClean="0"/>
              <a:t> </a:t>
            </a:r>
            <a:r>
              <a:rPr lang="ru-RU" sz="1800" dirty="0" err="1" smtClean="0"/>
              <a:t>маніпулятор</a:t>
            </a:r>
            <a:r>
              <a:rPr lang="ru-RU" sz="1800" dirty="0" smtClean="0"/>
              <a:t> не </a:t>
            </a:r>
            <a:r>
              <a:rPr lang="ru-RU" sz="1800" dirty="0" err="1" smtClean="0"/>
              <a:t>тільки</a:t>
            </a:r>
            <a:r>
              <a:rPr lang="ru-RU" sz="1800" dirty="0" smtClean="0"/>
              <a:t> </a:t>
            </a:r>
            <a:r>
              <a:rPr lang="ru-RU" sz="1800" dirty="0" err="1" smtClean="0"/>
              <a:t>провокує</a:t>
            </a:r>
            <a:r>
              <a:rPr lang="ru-RU" sz="1800" dirty="0" smtClean="0"/>
              <a:t> </a:t>
            </a:r>
            <a:r>
              <a:rPr lang="ru-RU" sz="1800" dirty="0" err="1" smtClean="0"/>
              <a:t>інших</a:t>
            </a:r>
            <a:r>
              <a:rPr lang="ru-RU" sz="1800" dirty="0" smtClean="0"/>
              <a:t> людей на </a:t>
            </a:r>
            <a:r>
              <a:rPr lang="ru-RU" sz="1800" dirty="0" err="1" smtClean="0"/>
              <a:t>самоствердження</a:t>
            </a:r>
            <a:r>
              <a:rPr lang="ru-RU" sz="1800" dirty="0" smtClean="0"/>
              <a:t> (</a:t>
            </a:r>
            <a:r>
              <a:rPr lang="ru-RU" sz="1800" dirty="0" err="1" smtClean="0"/>
              <a:t>на</a:t>
            </a:r>
            <a:r>
              <a:rPr lang="ru-RU" sz="1800" dirty="0" smtClean="0"/>
              <a:t> </a:t>
            </a:r>
            <a:r>
              <a:rPr lang="ru-RU" sz="1800" dirty="0" err="1" smtClean="0"/>
              <a:t>кшталт</a:t>
            </a:r>
            <a:r>
              <a:rPr lang="ru-RU" sz="1800" dirty="0" smtClean="0"/>
              <a:t> «Дивись, як </a:t>
            </a:r>
            <a:r>
              <a:rPr lang="ru-RU" sz="1800" dirty="0" err="1" smtClean="0"/>
              <a:t>це</a:t>
            </a:r>
            <a:r>
              <a:rPr lang="ru-RU" sz="1800" dirty="0" smtClean="0"/>
              <a:t> треба </a:t>
            </a:r>
            <a:r>
              <a:rPr lang="ru-RU" sz="1800" dirty="0" err="1" smtClean="0"/>
              <a:t>робити</a:t>
            </a:r>
            <a:r>
              <a:rPr lang="ru-RU" sz="1800" dirty="0" smtClean="0"/>
              <a:t>!»), а </a:t>
            </a:r>
            <a:r>
              <a:rPr lang="ru-RU" sz="1800" dirty="0" err="1" smtClean="0"/>
              <a:t>й</a:t>
            </a:r>
            <a:r>
              <a:rPr lang="ru-RU" sz="1800" dirty="0" smtClean="0"/>
              <a:t> </a:t>
            </a:r>
            <a:r>
              <a:rPr lang="ru-RU" sz="1800" dirty="0" err="1" smtClean="0"/>
              <a:t>змушує</a:t>
            </a:r>
            <a:r>
              <a:rPr lang="ru-RU" sz="1800" dirty="0" smtClean="0"/>
              <a:t> </a:t>
            </a:r>
            <a:r>
              <a:rPr lang="ru-RU" sz="1800" dirty="0" err="1" smtClean="0"/>
              <a:t>їх</a:t>
            </a:r>
            <a:r>
              <a:rPr lang="ru-RU" sz="1800" dirty="0" smtClean="0"/>
              <a:t> </a:t>
            </a:r>
            <a:r>
              <a:rPr lang="ru-RU" sz="1800" dirty="0" err="1" smtClean="0"/>
              <a:t>виконувати</a:t>
            </a:r>
            <a:r>
              <a:rPr lang="ru-RU" sz="1800" dirty="0" smtClean="0"/>
              <a:t> </a:t>
            </a:r>
            <a:r>
              <a:rPr lang="ru-RU" sz="1800" dirty="0" err="1" smtClean="0"/>
              <a:t>чужу</a:t>
            </a:r>
            <a:r>
              <a:rPr lang="ru-RU" sz="1800" dirty="0" smtClean="0"/>
              <a:t> роботу.</a:t>
            </a:r>
          </a:p>
          <a:p>
            <a:pPr algn="just"/>
            <a:r>
              <a:rPr lang="ru-RU" sz="1800" b="1" i="1" dirty="0" err="1" smtClean="0"/>
              <a:t>Змагальний</a:t>
            </a:r>
            <a:r>
              <a:rPr lang="ru-RU" sz="1800" b="1" i="1" dirty="0" smtClean="0"/>
              <a:t> </a:t>
            </a:r>
            <a:r>
              <a:rPr lang="ru-RU" sz="1800" b="1" i="1" dirty="0" err="1" smtClean="0"/>
              <a:t>маніпулятор</a:t>
            </a:r>
            <a:r>
              <a:rPr lang="ru-RU" sz="1800" b="1" i="1" dirty="0" smtClean="0"/>
              <a:t> </a:t>
            </a:r>
            <a:r>
              <a:rPr lang="ru-RU" sz="1800" b="1" dirty="0" smtClean="0"/>
              <a:t>– </a:t>
            </a:r>
            <a:r>
              <a:rPr lang="ru-RU" sz="1800" dirty="0" err="1" smtClean="0"/>
              <a:t>його</a:t>
            </a:r>
            <a:r>
              <a:rPr lang="ru-RU" sz="1800" dirty="0" smtClean="0"/>
              <a:t> </a:t>
            </a:r>
            <a:r>
              <a:rPr lang="ru-RU" sz="1800" dirty="0" err="1" smtClean="0"/>
              <a:t>головним</a:t>
            </a:r>
            <a:r>
              <a:rPr lang="ru-RU" sz="1800" dirty="0" smtClean="0"/>
              <a:t> </a:t>
            </a:r>
            <a:r>
              <a:rPr lang="ru-RU" sz="1800" dirty="0" err="1" smtClean="0"/>
              <a:t>гаслом</a:t>
            </a:r>
            <a:r>
              <a:rPr lang="ru-RU" sz="1800" dirty="0" smtClean="0"/>
              <a:t> </a:t>
            </a:r>
            <a:r>
              <a:rPr lang="ru-RU" sz="1800" dirty="0" err="1" smtClean="0"/>
              <a:t>є</a:t>
            </a:r>
            <a:r>
              <a:rPr lang="ru-RU" sz="1800" dirty="0" smtClean="0"/>
              <a:t> «</a:t>
            </a:r>
            <a:r>
              <a:rPr lang="ru-RU" sz="1800" dirty="0" err="1" smtClean="0"/>
              <a:t>Життя</a:t>
            </a:r>
            <a:r>
              <a:rPr lang="ru-RU" sz="1800" dirty="0" smtClean="0"/>
              <a:t> – </a:t>
            </a:r>
            <a:r>
              <a:rPr lang="ru-RU" sz="1800" dirty="0" err="1" smtClean="0"/>
              <a:t>це</a:t>
            </a:r>
            <a:r>
              <a:rPr lang="ru-RU" sz="1800" dirty="0" smtClean="0"/>
              <a:t> </a:t>
            </a:r>
            <a:r>
              <a:rPr lang="ru-RU" sz="1800" dirty="0" err="1" smtClean="0"/>
              <a:t>боротьба</a:t>
            </a:r>
            <a:r>
              <a:rPr lang="ru-RU" sz="1800" dirty="0" smtClean="0"/>
              <a:t>!». </a:t>
            </a:r>
            <a:r>
              <a:rPr lang="ru-RU" sz="1800" dirty="0" err="1" smtClean="0"/>
              <a:t>Прагнення</a:t>
            </a:r>
            <a:r>
              <a:rPr lang="ru-RU" sz="1800" dirty="0" smtClean="0"/>
              <a:t> </a:t>
            </a:r>
            <a:r>
              <a:rPr lang="ru-RU" sz="1800" dirty="0" err="1" smtClean="0"/>
              <a:t>отримати</a:t>
            </a:r>
            <a:r>
              <a:rPr lang="ru-RU" sz="1800" dirty="0" smtClean="0"/>
              <a:t> перемогу у </a:t>
            </a:r>
            <a:r>
              <a:rPr lang="ru-RU" sz="1800" dirty="0" err="1" smtClean="0"/>
              <a:t>всіх</a:t>
            </a:r>
            <a:r>
              <a:rPr lang="ru-RU" sz="1800" dirty="0" smtClean="0"/>
              <a:t> </a:t>
            </a:r>
            <a:r>
              <a:rPr lang="ru-RU" sz="1800" dirty="0" err="1" smtClean="0"/>
              <a:t>обговореннях</a:t>
            </a:r>
            <a:r>
              <a:rPr lang="ru-RU" sz="1800" dirty="0" smtClean="0"/>
              <a:t>, </a:t>
            </a:r>
            <a:r>
              <a:rPr lang="ru-RU" sz="1800" dirty="0" err="1" smtClean="0"/>
              <a:t>суперечках</a:t>
            </a:r>
            <a:r>
              <a:rPr lang="ru-RU" sz="1800" dirty="0" smtClean="0"/>
              <a:t> та </a:t>
            </a:r>
            <a:r>
              <a:rPr lang="ru-RU" sz="1800" dirty="0" err="1" smtClean="0"/>
              <a:t>дискусіях</a:t>
            </a:r>
            <a:r>
              <a:rPr lang="ru-RU" sz="1800" dirty="0" smtClean="0"/>
              <a:t>. Для </a:t>
            </a:r>
            <a:r>
              <a:rPr lang="ru-RU" sz="1800" dirty="0" err="1" smtClean="0"/>
              <a:t>нього</a:t>
            </a:r>
            <a:r>
              <a:rPr lang="ru-RU" sz="1800" dirty="0" smtClean="0"/>
              <a:t> не </a:t>
            </a:r>
            <a:r>
              <a:rPr lang="ru-RU" sz="1800" dirty="0" err="1" smtClean="0"/>
              <a:t>існує</a:t>
            </a:r>
            <a:r>
              <a:rPr lang="ru-RU" sz="1800" dirty="0" smtClean="0"/>
              <a:t> </a:t>
            </a:r>
            <a:r>
              <a:rPr lang="ru-RU" sz="1800" dirty="0" err="1" smtClean="0"/>
              <a:t>поняття</a:t>
            </a:r>
            <a:r>
              <a:rPr lang="ru-RU" sz="1800" dirty="0" smtClean="0"/>
              <a:t> </a:t>
            </a:r>
            <a:r>
              <a:rPr lang="ru-RU" sz="1800" dirty="0" err="1" smtClean="0"/>
              <a:t>компромісу</a:t>
            </a:r>
            <a:r>
              <a:rPr lang="ru-RU" sz="1800" dirty="0" smtClean="0"/>
              <a:t>, </a:t>
            </a:r>
            <a:r>
              <a:rPr lang="ru-RU" sz="1800" dirty="0" err="1" smtClean="0"/>
              <a:t>він</a:t>
            </a:r>
            <a:r>
              <a:rPr lang="ru-RU" sz="1800" dirty="0" smtClean="0"/>
              <a:t> </a:t>
            </a:r>
            <a:r>
              <a:rPr lang="ru-RU" sz="1800" dirty="0" err="1" smtClean="0"/>
              <a:t>змагається</a:t>
            </a:r>
            <a:r>
              <a:rPr lang="ru-RU" sz="1800" dirty="0" smtClean="0"/>
              <a:t> </a:t>
            </a:r>
            <a:r>
              <a:rPr lang="ru-RU" sz="1800" dirty="0" err="1" smtClean="0"/>
              <a:t>заради</a:t>
            </a:r>
            <a:r>
              <a:rPr lang="ru-RU" sz="1800" dirty="0" smtClean="0"/>
              <a:t> </a:t>
            </a:r>
            <a:r>
              <a:rPr lang="ru-RU" sz="1800" dirty="0" err="1" smtClean="0"/>
              <a:t>власне</a:t>
            </a:r>
            <a:r>
              <a:rPr lang="ru-RU" sz="1800" dirty="0" smtClean="0"/>
              <a:t> </a:t>
            </a:r>
            <a:r>
              <a:rPr lang="ru-RU" sz="1800" dirty="0" err="1" smtClean="0"/>
              <a:t>змагання</a:t>
            </a:r>
            <a:r>
              <a:rPr lang="ru-RU" sz="1800" dirty="0" smtClean="0"/>
              <a:t>, </a:t>
            </a:r>
            <a:r>
              <a:rPr lang="ru-RU" sz="1800" dirty="0" err="1" smtClean="0"/>
              <a:t>він</a:t>
            </a:r>
            <a:r>
              <a:rPr lang="ru-RU" sz="1800" dirty="0" smtClean="0"/>
              <a:t> </a:t>
            </a:r>
            <a:r>
              <a:rPr lang="ru-RU" sz="1800" dirty="0" err="1" smtClean="0"/>
              <a:t>підсвідомо</a:t>
            </a:r>
            <a:r>
              <a:rPr lang="ru-RU" sz="1800" dirty="0" smtClean="0"/>
              <a:t> </a:t>
            </a:r>
            <a:r>
              <a:rPr lang="ru-RU" sz="1800" dirty="0" err="1" smtClean="0"/>
              <a:t>переконаний</a:t>
            </a:r>
            <a:r>
              <a:rPr lang="ru-RU" sz="1800" dirty="0" smtClean="0"/>
              <a:t>, </a:t>
            </a:r>
            <a:r>
              <a:rPr lang="ru-RU" sz="1800" dirty="0" err="1" smtClean="0"/>
              <a:t>що</a:t>
            </a:r>
            <a:r>
              <a:rPr lang="ru-RU" sz="1800" dirty="0" smtClean="0"/>
              <a:t> </a:t>
            </a:r>
            <a:r>
              <a:rPr lang="ru-RU" sz="1800" dirty="0" err="1" smtClean="0"/>
              <a:t>визнати</a:t>
            </a:r>
            <a:r>
              <a:rPr lang="ru-RU" sz="1800" dirty="0" smtClean="0"/>
              <a:t> правоту </a:t>
            </a:r>
            <a:r>
              <a:rPr lang="ru-RU" sz="1800" dirty="0" err="1" smtClean="0"/>
              <a:t>іншої</a:t>
            </a:r>
            <a:r>
              <a:rPr lang="ru-RU" sz="1800" dirty="0" smtClean="0"/>
              <a:t> </a:t>
            </a:r>
            <a:r>
              <a:rPr lang="ru-RU" sz="1800" dirty="0" err="1" smtClean="0"/>
              <a:t>людини</a:t>
            </a:r>
            <a:r>
              <a:rPr lang="ru-RU" sz="1800" dirty="0" smtClean="0"/>
              <a:t> – </a:t>
            </a:r>
            <a:r>
              <a:rPr lang="ru-RU" sz="1800" dirty="0" err="1" smtClean="0"/>
              <a:t>це</a:t>
            </a:r>
            <a:r>
              <a:rPr lang="ru-RU" sz="1800" dirty="0" smtClean="0"/>
              <a:t> </a:t>
            </a:r>
            <a:r>
              <a:rPr lang="ru-RU" sz="1800" dirty="0" err="1" smtClean="0"/>
              <a:t>означає</a:t>
            </a:r>
            <a:r>
              <a:rPr lang="ru-RU" sz="1800" dirty="0" smtClean="0"/>
              <a:t> </a:t>
            </a:r>
            <a:r>
              <a:rPr lang="ru-RU" sz="1800" dirty="0" err="1" smtClean="0"/>
              <a:t>принизити</a:t>
            </a:r>
            <a:r>
              <a:rPr lang="ru-RU" sz="1800" dirty="0" smtClean="0"/>
              <a:t> себе. </a:t>
            </a:r>
          </a:p>
          <a:p>
            <a:pPr algn="just"/>
            <a:r>
              <a:rPr lang="ru-RU" sz="1800" b="1" i="1" dirty="0" err="1" smtClean="0"/>
              <a:t>Байдужий</a:t>
            </a:r>
            <a:r>
              <a:rPr lang="ru-RU" sz="1800" b="1" i="1" dirty="0" smtClean="0"/>
              <a:t> </a:t>
            </a:r>
            <a:r>
              <a:rPr lang="ru-RU" sz="1800" b="1" i="1" dirty="0" err="1" smtClean="0"/>
              <a:t>маніпулятор</a:t>
            </a:r>
            <a:r>
              <a:rPr lang="ru-RU" sz="1800" i="1" dirty="0" smtClean="0"/>
              <a:t> </a:t>
            </a:r>
            <a:r>
              <a:rPr lang="ru-RU" sz="1800" dirty="0" smtClean="0"/>
              <a:t>– </a:t>
            </a:r>
            <a:r>
              <a:rPr lang="ru-RU" sz="1800" dirty="0" err="1" smtClean="0"/>
              <a:t>демонструє</a:t>
            </a:r>
            <a:r>
              <a:rPr lang="ru-RU" sz="1800" dirty="0" smtClean="0"/>
              <a:t>, </a:t>
            </a:r>
            <a:r>
              <a:rPr lang="ru-RU" sz="1800" dirty="0" err="1" smtClean="0"/>
              <a:t>що</a:t>
            </a:r>
            <a:r>
              <a:rPr lang="ru-RU" sz="1800" dirty="0" smtClean="0"/>
              <a:t> </a:t>
            </a:r>
            <a:r>
              <a:rPr lang="ru-RU" sz="1800" dirty="0" err="1" smtClean="0"/>
              <a:t>йому</a:t>
            </a:r>
            <a:r>
              <a:rPr lang="ru-RU" sz="1800" dirty="0" smtClean="0"/>
              <a:t> абсолютно </a:t>
            </a:r>
            <a:r>
              <a:rPr lang="ru-RU" sz="1800" dirty="0" err="1" smtClean="0"/>
              <a:t>байдуже</a:t>
            </a:r>
            <a:r>
              <a:rPr lang="ru-RU" sz="1800" dirty="0" smtClean="0"/>
              <a:t>, </a:t>
            </a:r>
            <a:r>
              <a:rPr lang="ru-RU" sz="1800" dirty="0" err="1" smtClean="0"/>
              <a:t>що</a:t>
            </a:r>
            <a:r>
              <a:rPr lang="ru-RU" sz="1800" dirty="0" smtClean="0"/>
              <a:t> </a:t>
            </a:r>
            <a:r>
              <a:rPr lang="ru-RU" sz="1800" dirty="0" err="1" smtClean="0"/>
              <a:t>може</a:t>
            </a:r>
            <a:r>
              <a:rPr lang="ru-RU" sz="1800" dirty="0" smtClean="0"/>
              <a:t> </a:t>
            </a:r>
            <a:r>
              <a:rPr lang="ru-RU" sz="1800" dirty="0" err="1" smtClean="0"/>
              <a:t>статися</a:t>
            </a:r>
            <a:r>
              <a:rPr lang="ru-RU" sz="1800" dirty="0" smtClean="0"/>
              <a:t> </a:t>
            </a:r>
            <a:r>
              <a:rPr lang="ru-RU" sz="1800" dirty="0" err="1" smtClean="0"/>
              <a:t>з</a:t>
            </a:r>
            <a:r>
              <a:rPr lang="ru-RU" sz="1800" dirty="0" smtClean="0"/>
              <a:t> ним та </a:t>
            </a:r>
            <a:r>
              <a:rPr lang="ru-RU" sz="1800" dirty="0" err="1" smtClean="0"/>
              <a:t>його</a:t>
            </a:r>
            <a:r>
              <a:rPr lang="ru-RU" sz="1800" dirty="0" smtClean="0"/>
              <a:t> справами, </a:t>
            </a:r>
            <a:r>
              <a:rPr lang="ru-RU" sz="1800" dirty="0" err="1" smtClean="0"/>
              <a:t>тим</a:t>
            </a:r>
            <a:r>
              <a:rPr lang="ru-RU" sz="1800" dirty="0" smtClean="0"/>
              <a:t> самим </a:t>
            </a:r>
            <a:r>
              <a:rPr lang="ru-RU" sz="1800" dirty="0" err="1" smtClean="0"/>
              <a:t>змушуючи</a:t>
            </a:r>
            <a:r>
              <a:rPr lang="ru-RU" sz="1800" dirty="0" smtClean="0"/>
              <a:t> </a:t>
            </a:r>
            <a:r>
              <a:rPr lang="ru-RU" sz="1800" dirty="0" err="1" smtClean="0"/>
              <a:t>своє</a:t>
            </a:r>
            <a:r>
              <a:rPr lang="ru-RU" sz="1800" dirty="0" smtClean="0"/>
              <a:t> </a:t>
            </a:r>
            <a:r>
              <a:rPr lang="ru-RU" sz="1800" dirty="0" err="1" smtClean="0"/>
              <a:t>оточення</a:t>
            </a:r>
            <a:r>
              <a:rPr lang="ru-RU" sz="1800" dirty="0" smtClean="0"/>
              <a:t> так </a:t>
            </a:r>
            <a:r>
              <a:rPr lang="ru-RU" sz="1800" dirty="0" err="1" smtClean="0"/>
              <a:t>би</a:t>
            </a:r>
            <a:r>
              <a:rPr lang="ru-RU" sz="1800" dirty="0" smtClean="0"/>
              <a:t> </a:t>
            </a:r>
            <a:r>
              <a:rPr lang="ru-RU" sz="1800" dirty="0" err="1" smtClean="0"/>
              <a:t>мовити</a:t>
            </a:r>
            <a:r>
              <a:rPr lang="ru-RU" sz="1800" dirty="0" smtClean="0"/>
              <a:t> «</a:t>
            </a:r>
            <a:r>
              <a:rPr lang="ru-RU" sz="1800" dirty="0" err="1" smtClean="0"/>
              <a:t>боротися</a:t>
            </a:r>
            <a:r>
              <a:rPr lang="ru-RU" sz="1800" dirty="0" smtClean="0"/>
              <a:t> за </a:t>
            </a:r>
            <a:r>
              <a:rPr lang="ru-RU" sz="1800" dirty="0" err="1" smtClean="0"/>
              <a:t>нього</a:t>
            </a:r>
            <a:r>
              <a:rPr lang="ru-RU" sz="1800" dirty="0" smtClean="0"/>
              <a:t>», </a:t>
            </a:r>
            <a:r>
              <a:rPr lang="ru-RU" sz="1800" dirty="0" err="1" smtClean="0"/>
              <a:t>показувати</a:t>
            </a:r>
            <a:r>
              <a:rPr lang="ru-RU" sz="1800" dirty="0" smtClean="0"/>
              <a:t>, як </a:t>
            </a:r>
            <a:r>
              <a:rPr lang="ru-RU" sz="1800" dirty="0" err="1" smtClean="0"/>
              <a:t>можна</a:t>
            </a:r>
            <a:r>
              <a:rPr lang="ru-RU" sz="1800" dirty="0" smtClean="0"/>
              <a:t> </a:t>
            </a:r>
            <a:r>
              <a:rPr lang="ru-RU" sz="1800" dirty="0" err="1" smtClean="0"/>
              <a:t>залагодити</a:t>
            </a:r>
            <a:r>
              <a:rPr lang="ru-RU" sz="1800" dirty="0" smtClean="0"/>
              <a:t> </a:t>
            </a:r>
            <a:r>
              <a:rPr lang="ru-RU" sz="1800" dirty="0" err="1" smtClean="0"/>
              <a:t>справи</a:t>
            </a:r>
            <a:r>
              <a:rPr lang="ru-RU" sz="1800" dirty="0" smtClean="0"/>
              <a:t>. По </a:t>
            </a:r>
            <a:r>
              <a:rPr lang="ru-RU" sz="1800" dirty="0" err="1" smtClean="0"/>
              <a:t>суті</a:t>
            </a:r>
            <a:r>
              <a:rPr lang="ru-RU" sz="1800" dirty="0" smtClean="0"/>
              <a:t>, </a:t>
            </a:r>
            <a:r>
              <a:rPr lang="ru-RU" sz="1800" dirty="0" err="1" smtClean="0"/>
              <a:t>він</a:t>
            </a:r>
            <a:r>
              <a:rPr lang="ru-RU" sz="1800" dirty="0" smtClean="0"/>
              <a:t> </a:t>
            </a:r>
            <a:r>
              <a:rPr lang="ru-RU" sz="1800" dirty="0" err="1" smtClean="0"/>
              <a:t>примушує</a:t>
            </a:r>
            <a:r>
              <a:rPr lang="ru-RU" sz="1800" dirty="0" smtClean="0"/>
              <a:t> </a:t>
            </a:r>
            <a:r>
              <a:rPr lang="ru-RU" sz="1800" dirty="0" err="1" smtClean="0"/>
              <a:t>інших</a:t>
            </a:r>
            <a:r>
              <a:rPr lang="ru-RU" sz="1800" dirty="0" smtClean="0"/>
              <a:t> </a:t>
            </a:r>
            <a:r>
              <a:rPr lang="ru-RU" sz="1800" dirty="0" err="1" smtClean="0"/>
              <a:t>виконати</a:t>
            </a:r>
            <a:r>
              <a:rPr lang="ru-RU" sz="1800" dirty="0" smtClean="0"/>
              <a:t> </a:t>
            </a:r>
            <a:r>
              <a:rPr lang="ru-RU" sz="1800" dirty="0" err="1" smtClean="0"/>
              <a:t>більшу</a:t>
            </a:r>
            <a:r>
              <a:rPr lang="ru-RU" sz="1800" dirty="0" smtClean="0"/>
              <a:t> </a:t>
            </a:r>
            <a:r>
              <a:rPr lang="ru-RU" sz="1800" dirty="0" err="1" smtClean="0"/>
              <a:t>частину</a:t>
            </a:r>
            <a:r>
              <a:rPr lang="ru-RU" sz="1800" dirty="0" smtClean="0"/>
              <a:t> </a:t>
            </a:r>
            <a:r>
              <a:rPr lang="ru-RU" sz="1800" dirty="0" err="1" smtClean="0"/>
              <a:t>його</a:t>
            </a:r>
            <a:r>
              <a:rPr lang="ru-RU" sz="1800" dirty="0" smtClean="0"/>
              <a:t> </a:t>
            </a:r>
            <a:r>
              <a:rPr lang="ru-RU" sz="1800" dirty="0" err="1" smtClean="0"/>
              <a:t>роботи</a:t>
            </a:r>
            <a:r>
              <a:rPr lang="ru-RU" sz="1800" dirty="0" smtClean="0"/>
              <a:t>. У «</a:t>
            </a:r>
            <a:r>
              <a:rPr lang="ru-RU" sz="1800" dirty="0" err="1" smtClean="0"/>
              <a:t>байдужість</a:t>
            </a:r>
            <a:r>
              <a:rPr lang="ru-RU" sz="1800" dirty="0" smtClean="0"/>
              <a:t>» часто </a:t>
            </a:r>
            <a:r>
              <a:rPr lang="ru-RU" sz="1800" dirty="0" err="1" smtClean="0"/>
              <a:t>грають</a:t>
            </a:r>
            <a:r>
              <a:rPr lang="ru-RU" sz="1800" dirty="0" smtClean="0"/>
              <a:t> </a:t>
            </a:r>
            <a:r>
              <a:rPr lang="ru-RU" sz="1800" dirty="0" err="1" smtClean="0"/>
              <a:t>подружні</a:t>
            </a:r>
            <a:r>
              <a:rPr lang="ru-RU" sz="1800" dirty="0" smtClean="0"/>
              <a:t> пари. </a:t>
            </a:r>
            <a:r>
              <a:rPr lang="ru-RU" sz="1800" dirty="0" err="1" smtClean="0"/>
              <a:t>Гра</a:t>
            </a:r>
            <a:r>
              <a:rPr lang="ru-RU" sz="1800" dirty="0" smtClean="0"/>
              <a:t> «</a:t>
            </a:r>
            <a:r>
              <a:rPr lang="ru-RU" sz="1800" dirty="0" err="1" smtClean="0"/>
              <a:t>Погрожувати</a:t>
            </a:r>
            <a:r>
              <a:rPr lang="ru-RU" sz="1800" dirty="0" smtClean="0"/>
              <a:t> </a:t>
            </a:r>
            <a:r>
              <a:rPr lang="ru-RU" sz="1800" dirty="0" err="1" smtClean="0"/>
              <a:t>розлученням</a:t>
            </a:r>
            <a:r>
              <a:rPr lang="ru-RU" sz="1800" dirty="0" smtClean="0"/>
              <a:t>» </a:t>
            </a:r>
            <a:r>
              <a:rPr lang="ru-RU" sz="1800" dirty="0" err="1" smtClean="0"/>
              <a:t>є</a:t>
            </a:r>
            <a:r>
              <a:rPr lang="ru-RU" sz="1800" dirty="0" smtClean="0"/>
              <a:t> </a:t>
            </a:r>
            <a:r>
              <a:rPr lang="ru-RU" sz="1800" dirty="0" err="1" smtClean="0"/>
              <a:t>чудовим</a:t>
            </a:r>
            <a:r>
              <a:rPr lang="ru-RU" sz="1800" dirty="0" smtClean="0"/>
              <a:t> прикладом того, як </a:t>
            </a:r>
            <a:r>
              <a:rPr lang="ru-RU" sz="1800" dirty="0" err="1" smtClean="0"/>
              <a:t>маніпулятор</a:t>
            </a:r>
            <a:r>
              <a:rPr lang="ru-RU" sz="1800" dirty="0" smtClean="0"/>
              <a:t> </a:t>
            </a:r>
            <a:r>
              <a:rPr lang="ru-RU" sz="1800" dirty="0" err="1" smtClean="0"/>
              <a:t>намагається</a:t>
            </a:r>
            <a:r>
              <a:rPr lang="ru-RU" sz="1800" dirty="0" smtClean="0"/>
              <a:t> </a:t>
            </a:r>
            <a:r>
              <a:rPr lang="ru-RU" sz="1800" dirty="0" err="1" smtClean="0"/>
              <a:t>завоювати</a:t>
            </a:r>
            <a:r>
              <a:rPr lang="ru-RU" sz="1800" dirty="0" smtClean="0"/>
              <a:t> партнера, </a:t>
            </a:r>
            <a:r>
              <a:rPr lang="ru-RU" sz="1800" dirty="0" err="1" smtClean="0"/>
              <a:t>але</a:t>
            </a:r>
            <a:r>
              <a:rPr lang="ru-RU" sz="1800" dirty="0" smtClean="0"/>
              <a:t> аж </a:t>
            </a:r>
            <a:r>
              <a:rPr lang="ru-RU" sz="1800" dirty="0" err="1" smtClean="0"/>
              <a:t>ніяк</a:t>
            </a:r>
            <a:r>
              <a:rPr lang="ru-RU" sz="1800" dirty="0" smtClean="0"/>
              <a:t> не </a:t>
            </a:r>
            <a:r>
              <a:rPr lang="ru-RU" sz="1800" dirty="0" err="1" smtClean="0"/>
              <a:t>прагне</a:t>
            </a:r>
            <a:r>
              <a:rPr lang="ru-RU" sz="1800" dirty="0" smtClean="0"/>
              <a:t> </a:t>
            </a:r>
            <a:r>
              <a:rPr lang="ru-RU" sz="1800" dirty="0" err="1" smtClean="0"/>
              <a:t>розлучитися</a:t>
            </a:r>
            <a:r>
              <a:rPr lang="ru-RU" sz="1800" dirty="0" smtClean="0"/>
              <a:t> </a:t>
            </a:r>
            <a:r>
              <a:rPr lang="ru-RU" sz="1800" dirty="0" err="1" smtClean="0"/>
              <a:t>з</a:t>
            </a:r>
            <a:r>
              <a:rPr lang="ru-RU" sz="1800" dirty="0" smtClean="0"/>
              <a:t> ним.</a:t>
            </a:r>
          </a:p>
          <a:p>
            <a:endParaRPr lang="uk-UA" sz="1800" b="1" dirty="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fontScale="92500" lnSpcReduction="10000"/>
          </a:bodyPr>
          <a:lstStyle/>
          <a:p>
            <a:r>
              <a:rPr lang="uk-UA" sz="1800" b="1" i="1" dirty="0" smtClean="0"/>
              <a:t>Види маніпуляції у спілкуванні: </a:t>
            </a:r>
            <a:endParaRPr lang="ru-RU" sz="1800" i="1" dirty="0" smtClean="0"/>
          </a:p>
          <a:p>
            <a:pPr lvl="0" algn="just"/>
            <a:r>
              <a:rPr lang="uk-UA" sz="1800" b="1" i="1" dirty="0" smtClean="0"/>
              <a:t>Маніпуляція любов’ю </a:t>
            </a:r>
            <a:r>
              <a:rPr lang="uk-UA" sz="1800" b="1" dirty="0" smtClean="0"/>
              <a:t>- </a:t>
            </a:r>
            <a:r>
              <a:rPr lang="uk-UA" sz="1800" dirty="0" smtClean="0"/>
              <a:t>одна із найпідступніших і жорстоких маніпуляцій, якими часто користуються в сім’ях. </a:t>
            </a:r>
            <a:r>
              <a:rPr lang="ru-RU" sz="1800" dirty="0" err="1" smtClean="0"/>
              <a:t>Дитина</a:t>
            </a:r>
            <a:r>
              <a:rPr lang="ru-RU" sz="1800" dirty="0" smtClean="0"/>
              <a:t>, яка </a:t>
            </a:r>
            <a:r>
              <a:rPr lang="ru-RU" sz="1800" dirty="0" err="1" smtClean="0"/>
              <a:t>звикла</a:t>
            </a:r>
            <a:r>
              <a:rPr lang="ru-RU" sz="1800" dirty="0" smtClean="0"/>
              <a:t> до такого </a:t>
            </a:r>
            <a:r>
              <a:rPr lang="ru-RU" sz="1800" dirty="0" err="1" smtClean="0"/>
              <a:t>поводження</a:t>
            </a:r>
            <a:r>
              <a:rPr lang="ru-RU" sz="1800" dirty="0" smtClean="0"/>
              <a:t>, </a:t>
            </a:r>
            <a:r>
              <a:rPr lang="ru-RU" sz="1800" dirty="0" err="1" smtClean="0"/>
              <a:t>починає</a:t>
            </a:r>
            <a:r>
              <a:rPr lang="ru-RU" sz="1800" dirty="0" smtClean="0"/>
              <a:t> </a:t>
            </a:r>
            <a:r>
              <a:rPr lang="ru-RU" sz="1800" dirty="0" err="1" smtClean="0"/>
              <a:t>розуміти</a:t>
            </a:r>
            <a:r>
              <a:rPr lang="ru-RU" sz="1800" dirty="0" smtClean="0"/>
              <a:t>, </a:t>
            </a:r>
            <a:r>
              <a:rPr lang="ru-RU" sz="1800" dirty="0" err="1" smtClean="0"/>
              <a:t>що</a:t>
            </a:r>
            <a:r>
              <a:rPr lang="ru-RU" sz="1800" dirty="0" smtClean="0"/>
              <a:t> </a:t>
            </a:r>
            <a:r>
              <a:rPr lang="ru-RU" sz="1800" dirty="0" err="1" smtClean="0"/>
              <a:t>найближчі</a:t>
            </a:r>
            <a:r>
              <a:rPr lang="ru-RU" sz="1800" dirty="0" smtClean="0"/>
              <a:t> люди не </a:t>
            </a:r>
            <a:r>
              <a:rPr lang="ru-RU" sz="1800" dirty="0" err="1" smtClean="0"/>
              <a:t>приймають</a:t>
            </a:r>
            <a:r>
              <a:rPr lang="ru-RU" sz="1800" dirty="0" smtClean="0"/>
              <a:t> </a:t>
            </a:r>
            <a:r>
              <a:rPr lang="ru-RU" sz="1800" dirty="0" err="1" smtClean="0"/>
              <a:t>її</a:t>
            </a:r>
            <a:r>
              <a:rPr lang="ru-RU" sz="1800" dirty="0" smtClean="0"/>
              <a:t> </a:t>
            </a:r>
            <a:r>
              <a:rPr lang="ru-RU" sz="1800" dirty="0" err="1" smtClean="0"/>
              <a:t>цілком</a:t>
            </a:r>
            <a:r>
              <a:rPr lang="ru-RU" sz="1800" dirty="0" smtClean="0"/>
              <a:t>, </a:t>
            </a:r>
            <a:r>
              <a:rPr lang="ru-RU" sz="1800" dirty="0" err="1" smtClean="0"/>
              <a:t>люблять</a:t>
            </a:r>
            <a:r>
              <a:rPr lang="ru-RU" sz="1800" dirty="0" smtClean="0"/>
              <a:t> </a:t>
            </a:r>
            <a:r>
              <a:rPr lang="ru-RU" sz="1800" dirty="0" err="1" smtClean="0"/>
              <a:t>не</a:t>
            </a:r>
            <a:r>
              <a:rPr lang="ru-RU" sz="1800" dirty="0" smtClean="0"/>
              <a:t> за те, </a:t>
            </a:r>
            <a:r>
              <a:rPr lang="ru-RU" sz="1800" dirty="0" err="1" smtClean="0"/>
              <a:t>що</a:t>
            </a:r>
            <a:r>
              <a:rPr lang="ru-RU" sz="1800" dirty="0" smtClean="0"/>
              <a:t> вона </a:t>
            </a:r>
            <a:r>
              <a:rPr lang="ru-RU" sz="1800" dirty="0" err="1" smtClean="0"/>
              <a:t>є</a:t>
            </a:r>
            <a:r>
              <a:rPr lang="ru-RU" sz="1800" dirty="0" smtClean="0"/>
              <a:t>, а за те, </a:t>
            </a:r>
            <a:r>
              <a:rPr lang="ru-RU" sz="1800" dirty="0" err="1" smtClean="0"/>
              <a:t>що</a:t>
            </a:r>
            <a:r>
              <a:rPr lang="ru-RU" sz="1800" dirty="0" smtClean="0"/>
              <a:t> вона </a:t>
            </a:r>
            <a:r>
              <a:rPr lang="ru-RU" sz="1800" dirty="0" err="1" smtClean="0"/>
              <a:t>щось</a:t>
            </a:r>
            <a:r>
              <a:rPr lang="ru-RU" sz="1800" dirty="0" smtClean="0"/>
              <a:t> </a:t>
            </a:r>
            <a:r>
              <a:rPr lang="ru-RU" sz="1800" dirty="0" err="1" smtClean="0"/>
              <a:t>робить</a:t>
            </a:r>
            <a:r>
              <a:rPr lang="ru-RU" sz="1800" dirty="0" smtClean="0"/>
              <a:t> </a:t>
            </a:r>
            <a:r>
              <a:rPr lang="ru-RU" sz="1800" dirty="0" err="1" smtClean="0"/>
              <a:t>чи</a:t>
            </a:r>
            <a:r>
              <a:rPr lang="ru-RU" sz="1800" dirty="0" smtClean="0"/>
              <a:t> не </a:t>
            </a:r>
            <a:r>
              <a:rPr lang="ru-RU" sz="1800" dirty="0" err="1" smtClean="0"/>
              <a:t>робить</a:t>
            </a:r>
            <a:r>
              <a:rPr lang="ru-RU" sz="1800" dirty="0" smtClean="0"/>
              <a:t>. У </a:t>
            </a:r>
            <a:r>
              <a:rPr lang="ru-RU" sz="1800" dirty="0" err="1" smtClean="0"/>
              <a:t>партнерських</a:t>
            </a:r>
            <a:r>
              <a:rPr lang="ru-RU" sz="1800" dirty="0" smtClean="0"/>
              <a:t> </a:t>
            </a:r>
            <a:r>
              <a:rPr lang="ru-RU" sz="1800" dirty="0" err="1" smtClean="0"/>
              <a:t>відносинах</a:t>
            </a:r>
            <a:r>
              <a:rPr lang="ru-RU" sz="1800" dirty="0" smtClean="0"/>
              <a:t>, </a:t>
            </a:r>
            <a:r>
              <a:rPr lang="ru-RU" sz="1800" dirty="0" err="1" smtClean="0"/>
              <a:t>такі</a:t>
            </a:r>
            <a:r>
              <a:rPr lang="ru-RU" sz="1800" dirty="0" smtClean="0"/>
              <a:t> </a:t>
            </a:r>
            <a:r>
              <a:rPr lang="ru-RU" sz="1800" dirty="0" err="1" smtClean="0"/>
              <a:t>розмови</a:t>
            </a:r>
            <a:r>
              <a:rPr lang="ru-RU" sz="1800" dirty="0" smtClean="0"/>
              <a:t> </a:t>
            </a:r>
            <a:r>
              <a:rPr lang="ru-RU" sz="1800" dirty="0" err="1" smtClean="0"/>
              <a:t>також</a:t>
            </a:r>
            <a:r>
              <a:rPr lang="ru-RU" sz="1800" dirty="0" smtClean="0"/>
              <a:t> не </a:t>
            </a:r>
            <a:r>
              <a:rPr lang="ru-RU" sz="1800" dirty="0" err="1" smtClean="0"/>
              <a:t>призводять</a:t>
            </a:r>
            <a:r>
              <a:rPr lang="ru-RU" sz="1800" dirty="0" smtClean="0"/>
              <a:t> </a:t>
            </a:r>
            <a:r>
              <a:rPr lang="ru-RU" sz="1800" dirty="0" err="1" smtClean="0"/>
              <a:t>ні</a:t>
            </a:r>
            <a:r>
              <a:rPr lang="ru-RU" sz="1800" dirty="0" smtClean="0"/>
              <a:t> до </a:t>
            </a:r>
            <a:r>
              <a:rPr lang="ru-RU" sz="1800" dirty="0" err="1" smtClean="0"/>
              <a:t>чого</a:t>
            </a:r>
            <a:r>
              <a:rPr lang="ru-RU" sz="1800" dirty="0" smtClean="0"/>
              <a:t> </a:t>
            </a:r>
            <a:r>
              <a:rPr lang="ru-RU" sz="1800" dirty="0" err="1" smtClean="0"/>
              <a:t>хорошого</a:t>
            </a:r>
            <a:r>
              <a:rPr lang="ru-RU" sz="1800" dirty="0" smtClean="0"/>
              <a:t>. </a:t>
            </a:r>
            <a:r>
              <a:rPr lang="ru-RU" sz="1800" dirty="0" err="1" smtClean="0"/>
              <a:t>Адже</a:t>
            </a:r>
            <a:r>
              <a:rPr lang="ru-RU" sz="1800" dirty="0" smtClean="0"/>
              <a:t> в </a:t>
            </a:r>
            <a:r>
              <a:rPr lang="ru-RU" sz="1800" dirty="0" err="1" smtClean="0"/>
              <a:t>даному</a:t>
            </a:r>
            <a:r>
              <a:rPr lang="ru-RU" sz="1800" dirty="0" smtClean="0"/>
              <a:t> </a:t>
            </a:r>
            <a:r>
              <a:rPr lang="ru-RU" sz="1800" dirty="0" err="1" smtClean="0"/>
              <a:t>випадку</a:t>
            </a:r>
            <a:r>
              <a:rPr lang="ru-RU" sz="1800" dirty="0" smtClean="0"/>
              <a:t> на одну чашу </a:t>
            </a:r>
            <a:r>
              <a:rPr lang="ru-RU" sz="1800" dirty="0" err="1" smtClean="0"/>
              <a:t>терезів</a:t>
            </a:r>
            <a:r>
              <a:rPr lang="ru-RU" sz="1800" dirty="0" smtClean="0"/>
              <a:t> </a:t>
            </a:r>
            <a:r>
              <a:rPr lang="ru-RU" sz="1800" dirty="0" err="1" smtClean="0"/>
              <a:t>кладеться</a:t>
            </a:r>
            <a:r>
              <a:rPr lang="ru-RU" sz="1800" dirty="0" smtClean="0"/>
              <a:t> </a:t>
            </a:r>
            <a:r>
              <a:rPr lang="ru-RU" sz="1800" dirty="0" err="1" smtClean="0"/>
              <a:t>любов</a:t>
            </a:r>
            <a:r>
              <a:rPr lang="ru-RU" sz="1800" dirty="0" smtClean="0"/>
              <a:t>, а на </a:t>
            </a:r>
            <a:r>
              <a:rPr lang="ru-RU" sz="1800" dirty="0" err="1" smtClean="0"/>
              <a:t>іншу</a:t>
            </a:r>
            <a:r>
              <a:rPr lang="ru-RU" sz="1800" dirty="0" smtClean="0"/>
              <a:t> – </a:t>
            </a:r>
            <a:r>
              <a:rPr lang="ru-RU" sz="1800" dirty="0" err="1" smtClean="0"/>
              <a:t>певна</a:t>
            </a:r>
            <a:r>
              <a:rPr lang="ru-RU" sz="1800" dirty="0" smtClean="0"/>
              <a:t> </a:t>
            </a:r>
            <a:r>
              <a:rPr lang="ru-RU" sz="1800" dirty="0" err="1" smtClean="0"/>
              <a:t>умова</a:t>
            </a:r>
            <a:r>
              <a:rPr lang="ru-RU" sz="1800" dirty="0" smtClean="0"/>
              <a:t>. </a:t>
            </a:r>
            <a:r>
              <a:rPr lang="ru-RU" sz="1800" dirty="0" err="1" smtClean="0"/>
              <a:t>Виходить</a:t>
            </a:r>
            <a:r>
              <a:rPr lang="ru-RU" sz="1800" dirty="0" smtClean="0"/>
              <a:t>, </a:t>
            </a:r>
            <a:r>
              <a:rPr lang="ru-RU" sz="1800" dirty="0" err="1" smtClean="0"/>
              <a:t>що</a:t>
            </a:r>
            <a:r>
              <a:rPr lang="ru-RU" sz="1800" dirty="0" smtClean="0"/>
              <a:t> </a:t>
            </a:r>
            <a:r>
              <a:rPr lang="ru-RU" sz="1800" dirty="0" err="1" smtClean="0"/>
              <a:t>любов</a:t>
            </a:r>
            <a:r>
              <a:rPr lang="ru-RU" sz="1800" dirty="0" smtClean="0"/>
              <a:t> – </a:t>
            </a:r>
            <a:r>
              <a:rPr lang="ru-RU" sz="1800" dirty="0" err="1" smtClean="0"/>
              <a:t>це</a:t>
            </a:r>
            <a:r>
              <a:rPr lang="ru-RU" sz="1800" dirty="0" smtClean="0"/>
              <a:t> товар, </a:t>
            </a:r>
            <a:r>
              <a:rPr lang="ru-RU" sz="1800" dirty="0" err="1" smtClean="0"/>
              <a:t>який</a:t>
            </a:r>
            <a:r>
              <a:rPr lang="ru-RU" sz="1800" dirty="0" smtClean="0"/>
              <a:t> при </a:t>
            </a:r>
            <a:r>
              <a:rPr lang="ru-RU" sz="1800" dirty="0" err="1" smtClean="0"/>
              <a:t>необхідності</a:t>
            </a:r>
            <a:r>
              <a:rPr lang="ru-RU" sz="1800" dirty="0" smtClean="0"/>
              <a:t> </a:t>
            </a:r>
            <a:r>
              <a:rPr lang="ru-RU" sz="1800" dirty="0" err="1" smtClean="0"/>
              <a:t>можна</a:t>
            </a:r>
            <a:r>
              <a:rPr lang="ru-RU" sz="1800" dirty="0" smtClean="0"/>
              <a:t> </a:t>
            </a:r>
            <a:r>
              <a:rPr lang="ru-RU" sz="1800" dirty="0" err="1" smtClean="0"/>
              <a:t>обмінювати</a:t>
            </a:r>
            <a:r>
              <a:rPr lang="ru-RU" sz="1800" dirty="0" smtClean="0"/>
              <a:t> на </a:t>
            </a:r>
            <a:r>
              <a:rPr lang="ru-RU" sz="1800" dirty="0" err="1" smtClean="0"/>
              <a:t>послуги</a:t>
            </a:r>
            <a:r>
              <a:rPr lang="ru-RU" sz="1800" dirty="0" smtClean="0"/>
              <a:t> </a:t>
            </a:r>
            <a:r>
              <a:rPr lang="ru-RU" sz="1800" dirty="0" err="1" smtClean="0"/>
              <a:t>або</a:t>
            </a:r>
            <a:r>
              <a:rPr lang="ru-RU" sz="1800" dirty="0" smtClean="0"/>
              <a:t> </a:t>
            </a:r>
            <a:r>
              <a:rPr lang="ru-RU" sz="1800" dirty="0" err="1" smtClean="0"/>
              <a:t>гроші</a:t>
            </a:r>
            <a:r>
              <a:rPr lang="ru-RU" sz="1800" dirty="0" smtClean="0"/>
              <a:t>. </a:t>
            </a:r>
            <a:r>
              <a:rPr lang="ru-RU" sz="1800" dirty="0" err="1" smtClean="0"/>
              <a:t>Бажання</a:t>
            </a:r>
            <a:r>
              <a:rPr lang="ru-RU" sz="1800" dirty="0" smtClean="0"/>
              <a:t> </a:t>
            </a:r>
            <a:r>
              <a:rPr lang="ru-RU" sz="1800" dirty="0" err="1" smtClean="0"/>
              <a:t>всім</a:t>
            </a:r>
            <a:r>
              <a:rPr lang="ru-RU" sz="1800" dirty="0" smtClean="0"/>
              <a:t> </a:t>
            </a:r>
            <a:r>
              <a:rPr lang="ru-RU" sz="1800" dirty="0" err="1" smtClean="0"/>
              <a:t>подобатися</a:t>
            </a:r>
            <a:r>
              <a:rPr lang="ru-RU" sz="1800" dirty="0" smtClean="0"/>
              <a:t>, </a:t>
            </a:r>
            <a:r>
              <a:rPr lang="ru-RU" sz="1800" dirty="0" err="1" smtClean="0"/>
              <a:t>всім</a:t>
            </a:r>
            <a:r>
              <a:rPr lang="ru-RU" sz="1800" dirty="0" smtClean="0"/>
              <a:t> </a:t>
            </a:r>
            <a:r>
              <a:rPr lang="ru-RU" sz="1800" dirty="0" err="1" smtClean="0"/>
              <a:t>догодити</a:t>
            </a:r>
            <a:r>
              <a:rPr lang="ru-RU" sz="1800" dirty="0" smtClean="0"/>
              <a:t>, – </a:t>
            </a:r>
            <a:r>
              <a:rPr lang="ru-RU" sz="1800" dirty="0" err="1" smtClean="0"/>
              <a:t>це</a:t>
            </a:r>
            <a:r>
              <a:rPr lang="ru-RU" sz="1800" dirty="0" smtClean="0"/>
              <a:t> </a:t>
            </a:r>
            <a:r>
              <a:rPr lang="ru-RU" sz="1800" dirty="0" err="1" smtClean="0"/>
              <a:t>відголос</a:t>
            </a:r>
            <a:r>
              <a:rPr lang="ru-RU" sz="1800" dirty="0" smtClean="0"/>
              <a:t> тих самих </a:t>
            </a:r>
            <a:r>
              <a:rPr lang="ru-RU" sz="1800" dirty="0" err="1" smtClean="0"/>
              <a:t>маніпуляцій</a:t>
            </a:r>
            <a:r>
              <a:rPr lang="ru-RU" sz="1800" dirty="0" smtClean="0"/>
              <a:t> </a:t>
            </a:r>
            <a:r>
              <a:rPr lang="ru-RU" sz="1800" dirty="0" err="1" smtClean="0"/>
              <a:t>любов’ю</a:t>
            </a:r>
            <a:r>
              <a:rPr lang="ru-RU" sz="1800" dirty="0" smtClean="0"/>
              <a:t>, </a:t>
            </a:r>
            <a:r>
              <a:rPr lang="ru-RU" sz="1800" dirty="0" err="1" smtClean="0"/>
              <a:t>які</a:t>
            </a:r>
            <a:r>
              <a:rPr lang="ru-RU" sz="1800" dirty="0" smtClean="0"/>
              <a:t> </a:t>
            </a:r>
            <a:r>
              <a:rPr lang="ru-RU" sz="1800" dirty="0" err="1" smtClean="0"/>
              <a:t>людина</a:t>
            </a:r>
            <a:r>
              <a:rPr lang="ru-RU" sz="1800" dirty="0" smtClean="0"/>
              <a:t> </a:t>
            </a:r>
            <a:r>
              <a:rPr lang="ru-RU" sz="1800" dirty="0" err="1" smtClean="0"/>
              <a:t>отримала</a:t>
            </a:r>
            <a:r>
              <a:rPr lang="ru-RU" sz="1800" dirty="0" smtClean="0"/>
              <a:t> в </a:t>
            </a:r>
            <a:r>
              <a:rPr lang="ru-RU" sz="1800" dirty="0" err="1" smtClean="0"/>
              <a:t>дитинстві</a:t>
            </a:r>
            <a:r>
              <a:rPr lang="ru-RU" sz="1800" dirty="0" smtClean="0"/>
              <a:t>. </a:t>
            </a:r>
            <a:r>
              <a:rPr lang="ru-RU" sz="1800" dirty="0" err="1" smtClean="0"/>
              <a:t>Однак</a:t>
            </a:r>
            <a:r>
              <a:rPr lang="ru-RU" sz="1800" dirty="0" smtClean="0"/>
              <a:t> </a:t>
            </a:r>
            <a:r>
              <a:rPr lang="ru-RU" sz="1800" dirty="0" err="1" smtClean="0"/>
              <a:t>й</a:t>
            </a:r>
            <a:r>
              <a:rPr lang="ru-RU" sz="1800" dirty="0" smtClean="0"/>
              <a:t> у </a:t>
            </a:r>
            <a:r>
              <a:rPr lang="ru-RU" sz="1800" dirty="0" err="1" smtClean="0"/>
              <a:t>дорослому</a:t>
            </a:r>
            <a:r>
              <a:rPr lang="ru-RU" sz="1800" dirty="0" smtClean="0"/>
              <a:t> </a:t>
            </a:r>
            <a:r>
              <a:rPr lang="ru-RU" sz="1800" dirty="0" err="1" smtClean="0"/>
              <a:t>віці</a:t>
            </a:r>
            <a:r>
              <a:rPr lang="ru-RU" sz="1800" dirty="0" smtClean="0"/>
              <a:t> таким </a:t>
            </a:r>
            <a:r>
              <a:rPr lang="ru-RU" sz="1800" dirty="0" err="1" smtClean="0"/>
              <a:t>маніпуляціям</a:t>
            </a:r>
            <a:r>
              <a:rPr lang="ru-RU" sz="1800" dirty="0" smtClean="0"/>
              <a:t> реально </a:t>
            </a:r>
            <a:r>
              <a:rPr lang="ru-RU" sz="1800" dirty="0" err="1" smtClean="0"/>
              <a:t>протистояти</a:t>
            </a:r>
            <a:r>
              <a:rPr lang="ru-RU" sz="1800" dirty="0" smtClean="0"/>
              <a:t>. </a:t>
            </a:r>
            <a:r>
              <a:rPr lang="ru-RU" sz="1800" dirty="0" err="1" smtClean="0"/>
              <a:t>Запам’ятайте</a:t>
            </a:r>
            <a:r>
              <a:rPr lang="ru-RU" sz="1800" dirty="0" smtClean="0"/>
              <a:t> – </a:t>
            </a:r>
            <a:r>
              <a:rPr lang="ru-RU" sz="1800" dirty="0" err="1" smtClean="0"/>
              <a:t>любов</a:t>
            </a:r>
            <a:r>
              <a:rPr lang="ru-RU" sz="1800" dirty="0" smtClean="0"/>
              <a:t> – не товар, а результат </a:t>
            </a:r>
            <a:r>
              <a:rPr lang="ru-RU" sz="1800" dirty="0" err="1" smtClean="0"/>
              <a:t>стосунків</a:t>
            </a:r>
            <a:r>
              <a:rPr lang="ru-RU" sz="1800" dirty="0" smtClean="0"/>
              <a:t>, коли </a:t>
            </a:r>
            <a:r>
              <a:rPr lang="ru-RU" sz="1800" dirty="0" err="1" smtClean="0"/>
              <a:t>Ви</a:t>
            </a:r>
            <a:r>
              <a:rPr lang="ru-RU" sz="1800" dirty="0" smtClean="0"/>
              <a:t> </a:t>
            </a:r>
            <a:r>
              <a:rPr lang="ru-RU" sz="1800" dirty="0" err="1" smtClean="0"/>
              <a:t>помічаєте</a:t>
            </a:r>
            <a:r>
              <a:rPr lang="ru-RU" sz="1800" dirty="0" smtClean="0"/>
              <a:t>, </a:t>
            </a:r>
            <a:r>
              <a:rPr lang="ru-RU" sz="1800" dirty="0" err="1" smtClean="0"/>
              <a:t>що</a:t>
            </a:r>
            <a:r>
              <a:rPr lang="ru-RU" sz="1800" dirty="0" smtClean="0"/>
              <a:t> Вашими </a:t>
            </a:r>
            <a:r>
              <a:rPr lang="ru-RU" sz="1800" dirty="0" err="1" smtClean="0"/>
              <a:t>почуттями</a:t>
            </a:r>
            <a:r>
              <a:rPr lang="ru-RU" sz="1800" dirty="0" smtClean="0"/>
              <a:t> </a:t>
            </a:r>
            <a:r>
              <a:rPr lang="ru-RU" sz="1800" dirty="0" err="1" smtClean="0"/>
              <a:t>користуються</a:t>
            </a:r>
            <a:r>
              <a:rPr lang="ru-RU" sz="1800" dirty="0" smtClean="0"/>
              <a:t>, </a:t>
            </a:r>
            <a:r>
              <a:rPr lang="ru-RU" sz="1800" dirty="0" err="1" smtClean="0"/>
              <a:t>зупиніться</a:t>
            </a:r>
            <a:r>
              <a:rPr lang="ru-RU" sz="1800" dirty="0" smtClean="0"/>
              <a:t> </a:t>
            </a:r>
            <a:r>
              <a:rPr lang="ru-RU" sz="1800" dirty="0" err="1" smtClean="0"/>
              <a:t>й</a:t>
            </a:r>
            <a:r>
              <a:rPr lang="ru-RU" sz="1800" dirty="0" smtClean="0"/>
              <a:t> подумайте, </a:t>
            </a:r>
            <a:r>
              <a:rPr lang="ru-RU" sz="1800" dirty="0" err="1" smtClean="0"/>
              <a:t>наскільки</a:t>
            </a:r>
            <a:r>
              <a:rPr lang="ru-RU" sz="1800" dirty="0" smtClean="0"/>
              <a:t> </a:t>
            </a:r>
            <a:r>
              <a:rPr lang="ru-RU" sz="1800" dirty="0" err="1" smtClean="0"/>
              <a:t>це</a:t>
            </a:r>
            <a:r>
              <a:rPr lang="ru-RU" sz="1800" dirty="0" smtClean="0"/>
              <a:t> Вам </a:t>
            </a:r>
            <a:r>
              <a:rPr lang="ru-RU" sz="1800" dirty="0" err="1" smtClean="0"/>
              <a:t>потрібно</a:t>
            </a:r>
            <a:r>
              <a:rPr lang="ru-RU" sz="1800" dirty="0" smtClean="0"/>
              <a:t>.</a:t>
            </a:r>
          </a:p>
          <a:p>
            <a:pPr lvl="0" algn="just"/>
            <a:r>
              <a:rPr lang="ru-RU" sz="1800" b="1" i="1" dirty="0" err="1" smtClean="0"/>
              <a:t>Маніпуляція</a:t>
            </a:r>
            <a:r>
              <a:rPr lang="ru-RU" sz="1800" b="1" i="1" dirty="0" smtClean="0"/>
              <a:t> страхом</a:t>
            </a:r>
            <a:r>
              <a:rPr lang="uk-UA" sz="1800" dirty="0" smtClean="0"/>
              <a:t>. </a:t>
            </a:r>
            <a:r>
              <a:rPr lang="ru-RU" sz="1800" dirty="0" err="1" smtClean="0"/>
              <a:t>Маніпулятор</a:t>
            </a:r>
            <a:r>
              <a:rPr lang="ru-RU" sz="1800" dirty="0" smtClean="0"/>
              <a:t> представить </a:t>
            </a:r>
            <a:r>
              <a:rPr lang="ru-RU" sz="1800" dirty="0" err="1" smtClean="0"/>
              <a:t>ситуацію</a:t>
            </a:r>
            <a:r>
              <a:rPr lang="ru-RU" sz="1800" dirty="0" smtClean="0"/>
              <a:t> так, </a:t>
            </a:r>
            <a:r>
              <a:rPr lang="ru-RU" sz="1800" dirty="0" err="1" smtClean="0"/>
              <a:t>що</a:t>
            </a:r>
            <a:r>
              <a:rPr lang="ru-RU" sz="1800" dirty="0" smtClean="0"/>
              <a:t> </a:t>
            </a:r>
            <a:r>
              <a:rPr lang="ru-RU" sz="1800" dirty="0" err="1" smtClean="0"/>
              <a:t>співрозмовник</a:t>
            </a:r>
            <a:r>
              <a:rPr lang="ru-RU" sz="1800" dirty="0" smtClean="0"/>
              <a:t> </a:t>
            </a:r>
            <a:r>
              <a:rPr lang="ru-RU" sz="1800" dirty="0" err="1" smtClean="0"/>
              <a:t>бачить</a:t>
            </a:r>
            <a:r>
              <a:rPr lang="ru-RU" sz="1800" dirty="0" smtClean="0"/>
              <a:t> </a:t>
            </a:r>
            <a:r>
              <a:rPr lang="ru-RU" sz="1800" dirty="0" err="1" smtClean="0"/>
              <a:t>лише</a:t>
            </a:r>
            <a:r>
              <a:rPr lang="ru-RU" sz="1800" dirty="0" smtClean="0"/>
              <a:t> </a:t>
            </a:r>
            <a:r>
              <a:rPr lang="ru-RU" sz="1800" dirty="0" err="1" smtClean="0"/>
              <a:t>потенційну</a:t>
            </a:r>
            <a:r>
              <a:rPr lang="ru-RU" sz="1800" dirty="0" smtClean="0"/>
              <a:t> </a:t>
            </a:r>
            <a:r>
              <a:rPr lang="ru-RU" sz="1800" dirty="0" err="1" smtClean="0"/>
              <a:t>небезпеку</a:t>
            </a:r>
            <a:r>
              <a:rPr lang="ru-RU" sz="1800" dirty="0" smtClean="0"/>
              <a:t>, а як правильно </a:t>
            </a:r>
            <a:r>
              <a:rPr lang="ru-RU" sz="1800" dirty="0" err="1" smtClean="0"/>
              <a:t>вийти</a:t>
            </a:r>
            <a:r>
              <a:rPr lang="ru-RU" sz="1800" dirty="0" smtClean="0"/>
              <a:t> </a:t>
            </a:r>
            <a:r>
              <a:rPr lang="ru-RU" sz="1800" dirty="0" err="1" smtClean="0"/>
              <a:t>з</a:t>
            </a:r>
            <a:r>
              <a:rPr lang="ru-RU" sz="1800" dirty="0" smtClean="0"/>
              <a:t> </a:t>
            </a:r>
            <a:r>
              <a:rPr lang="ru-RU" sz="1800" dirty="0" err="1" smtClean="0"/>
              <a:t>ситуації</a:t>
            </a:r>
            <a:r>
              <a:rPr lang="ru-RU" sz="1800" dirty="0" smtClean="0"/>
              <a:t> – </a:t>
            </a:r>
            <a:r>
              <a:rPr lang="ru-RU" sz="1800" dirty="0" err="1" smtClean="0"/>
              <a:t>підкаже</a:t>
            </a:r>
            <a:r>
              <a:rPr lang="ru-RU" sz="1800" dirty="0" smtClean="0"/>
              <a:t> </a:t>
            </a:r>
            <a:r>
              <a:rPr lang="ru-RU" sz="1800" dirty="0" err="1" smtClean="0"/>
              <a:t>маніпулятор</a:t>
            </a:r>
            <a:r>
              <a:rPr lang="ru-RU" sz="1800" dirty="0" smtClean="0"/>
              <a:t>.</a:t>
            </a:r>
            <a:r>
              <a:rPr lang="uk-UA" sz="1800" dirty="0" smtClean="0"/>
              <a:t>  Використання людських страхів – один із найулюбленіших прийомів маніпуляторів, при цьому вони найчастіше користуються недостатньою інформованістю людини. Тому, аби захиститися від маніпуляції страхом, з’ясуйте, наскільки реальною є загроза. </a:t>
            </a:r>
            <a:r>
              <a:rPr lang="ru-RU" sz="1800" dirty="0" err="1" smtClean="0"/>
              <a:t>Уточніть</a:t>
            </a:r>
            <a:r>
              <a:rPr lang="ru-RU" sz="1800" dirty="0" smtClean="0"/>
              <a:t> для себе </a:t>
            </a:r>
            <a:r>
              <a:rPr lang="ru-RU" sz="1800" dirty="0" err="1" smtClean="0"/>
              <a:t>ступінь</a:t>
            </a:r>
            <a:r>
              <a:rPr lang="ru-RU" sz="1800" dirty="0" smtClean="0"/>
              <a:t> </a:t>
            </a:r>
            <a:r>
              <a:rPr lang="ru-RU" sz="1800" dirty="0" err="1" smtClean="0"/>
              <a:t>і</a:t>
            </a:r>
            <a:r>
              <a:rPr lang="ru-RU" sz="1800" dirty="0" smtClean="0"/>
              <a:t> </a:t>
            </a:r>
            <a:r>
              <a:rPr lang="ru-RU" sz="1800" dirty="0" err="1" smtClean="0"/>
              <a:t>ймовірність</a:t>
            </a:r>
            <a:r>
              <a:rPr lang="ru-RU" sz="1800" dirty="0" smtClean="0"/>
              <a:t> </a:t>
            </a:r>
            <a:r>
              <a:rPr lang="ru-RU" sz="1800" dirty="0" err="1" smtClean="0"/>
              <a:t>небезпеки</a:t>
            </a:r>
            <a:r>
              <a:rPr lang="ru-RU" sz="1800" dirty="0" smtClean="0"/>
              <a:t>, </a:t>
            </a:r>
            <a:r>
              <a:rPr lang="ru-RU" sz="1800" dirty="0" err="1" smtClean="0"/>
              <a:t>звернувшись</a:t>
            </a:r>
            <a:r>
              <a:rPr lang="ru-RU" sz="1800" dirty="0" smtClean="0"/>
              <a:t> до </a:t>
            </a:r>
            <a:r>
              <a:rPr lang="ru-RU" sz="1800" dirty="0" err="1" smtClean="0"/>
              <a:t>незалежних</a:t>
            </a:r>
            <a:r>
              <a:rPr lang="ru-RU" sz="1800" dirty="0" smtClean="0"/>
              <a:t> </a:t>
            </a:r>
            <a:r>
              <a:rPr lang="ru-RU" sz="1800" dirty="0" err="1" smtClean="0"/>
              <a:t>і</a:t>
            </a:r>
            <a:r>
              <a:rPr lang="ru-RU" sz="1800" dirty="0" smtClean="0"/>
              <a:t> </a:t>
            </a:r>
            <a:r>
              <a:rPr lang="ru-RU" sz="1800" dirty="0" err="1" smtClean="0"/>
              <a:t>надійних</a:t>
            </a:r>
            <a:r>
              <a:rPr lang="ru-RU" sz="1800" dirty="0" smtClean="0"/>
              <a:t> </a:t>
            </a:r>
            <a:r>
              <a:rPr lang="ru-RU" sz="1800" dirty="0" err="1" smtClean="0"/>
              <a:t>джерел</a:t>
            </a:r>
            <a:r>
              <a:rPr lang="ru-RU" sz="1800" dirty="0" smtClean="0"/>
              <a:t> </a:t>
            </a:r>
            <a:r>
              <a:rPr lang="ru-RU" sz="1800" dirty="0" err="1" smtClean="0"/>
              <a:t>інформації</a:t>
            </a:r>
            <a:r>
              <a:rPr lang="ru-RU" sz="1800" dirty="0" smtClean="0"/>
              <a:t>, а </a:t>
            </a:r>
            <a:r>
              <a:rPr lang="ru-RU" sz="1800" dirty="0" err="1" smtClean="0"/>
              <a:t>краще</a:t>
            </a:r>
            <a:r>
              <a:rPr lang="ru-RU" sz="1800" dirty="0" smtClean="0"/>
              <a:t> до </a:t>
            </a:r>
            <a:r>
              <a:rPr lang="ru-RU" sz="1800" dirty="0" err="1" smtClean="0"/>
              <a:t>декількох</a:t>
            </a:r>
            <a:r>
              <a:rPr lang="ru-RU" sz="1800" dirty="0" smtClean="0"/>
              <a:t>.</a:t>
            </a:r>
          </a:p>
          <a:p>
            <a:pPr algn="just"/>
            <a:endParaRPr lang="ru-RU" sz="1800" dirty="0" smtClean="0"/>
          </a:p>
          <a:p>
            <a:endParaRPr lang="uk-UA" sz="1800" b="1" dirty="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a:bodyPr>
          <a:lstStyle/>
          <a:p>
            <a:r>
              <a:rPr lang="uk-UA" sz="1800" b="1" i="1" dirty="0" smtClean="0"/>
              <a:t>Види маніпуляції у спілкуванні: </a:t>
            </a:r>
            <a:endParaRPr lang="ru-RU" sz="1800" i="1" dirty="0" smtClean="0"/>
          </a:p>
          <a:p>
            <a:pPr lvl="0" algn="just"/>
            <a:r>
              <a:rPr lang="ru-RU" sz="1800" b="1" i="1" dirty="0" err="1" smtClean="0"/>
              <a:t>Маніпуляція</a:t>
            </a:r>
            <a:r>
              <a:rPr lang="ru-RU" sz="1800" b="1" i="1" dirty="0" smtClean="0"/>
              <a:t> </a:t>
            </a:r>
            <a:r>
              <a:rPr lang="ru-RU" sz="1800" b="1" i="1" dirty="0" err="1" smtClean="0"/>
              <a:t>невпевненістю</a:t>
            </a:r>
            <a:r>
              <a:rPr lang="ru-RU" sz="1800" b="1" i="1" dirty="0" smtClean="0"/>
              <a:t> у </a:t>
            </a:r>
            <a:r>
              <a:rPr lang="ru-RU" sz="1800" b="1" i="1" dirty="0" err="1" smtClean="0"/>
              <a:t>собі</a:t>
            </a:r>
            <a:r>
              <a:rPr lang="ru-RU" sz="1800" b="1" i="1" dirty="0" smtClean="0"/>
              <a:t>. </a:t>
            </a:r>
            <a:r>
              <a:rPr lang="ru-RU" sz="1800" dirty="0" smtClean="0"/>
              <a:t>Проблема </a:t>
            </a:r>
            <a:r>
              <a:rPr lang="ru-RU" sz="1800" dirty="0" err="1" smtClean="0"/>
              <a:t>керівника-маніпулятора</a:t>
            </a:r>
            <a:r>
              <a:rPr lang="ru-RU" sz="1800" dirty="0" smtClean="0"/>
              <a:t> </a:t>
            </a:r>
            <a:r>
              <a:rPr lang="ru-RU" sz="1800" dirty="0" err="1" smtClean="0"/>
              <a:t>полягає</a:t>
            </a:r>
            <a:r>
              <a:rPr lang="ru-RU" sz="1800" dirty="0" smtClean="0"/>
              <a:t> в тому, </a:t>
            </a:r>
            <a:r>
              <a:rPr lang="ru-RU" sz="1800" dirty="0" err="1" smtClean="0"/>
              <a:t>що</a:t>
            </a:r>
            <a:r>
              <a:rPr lang="ru-RU" sz="1800" dirty="0" smtClean="0"/>
              <a:t> </a:t>
            </a:r>
            <a:r>
              <a:rPr lang="ru-RU" sz="1800" dirty="0" err="1" smtClean="0"/>
              <a:t>він</a:t>
            </a:r>
            <a:r>
              <a:rPr lang="ru-RU" sz="1800" dirty="0" smtClean="0"/>
              <a:t> не </a:t>
            </a:r>
            <a:r>
              <a:rPr lang="ru-RU" sz="1800" dirty="0" err="1" smtClean="0"/>
              <a:t>володіє</a:t>
            </a:r>
            <a:r>
              <a:rPr lang="ru-RU" sz="1800" dirty="0" smtClean="0"/>
              <a:t> </a:t>
            </a:r>
            <a:r>
              <a:rPr lang="ru-RU" sz="1800" dirty="0" err="1" smtClean="0"/>
              <a:t>реальним</a:t>
            </a:r>
            <a:r>
              <a:rPr lang="ru-RU" sz="1800" dirty="0" smtClean="0"/>
              <a:t> авторитетом, </a:t>
            </a:r>
            <a:r>
              <a:rPr lang="ru-RU" sz="1800" dirty="0" err="1" smtClean="0"/>
              <a:t>але</a:t>
            </a:r>
            <a:r>
              <a:rPr lang="ru-RU" sz="1800" dirty="0" smtClean="0"/>
              <a:t> </a:t>
            </a:r>
            <a:r>
              <a:rPr lang="ru-RU" sz="1800" dirty="0" err="1" smtClean="0"/>
              <a:t>дуже</a:t>
            </a:r>
            <a:r>
              <a:rPr lang="ru-RU" sz="1800" dirty="0" smtClean="0"/>
              <a:t> </a:t>
            </a:r>
            <a:r>
              <a:rPr lang="ru-RU" sz="1800" dirty="0" err="1" smtClean="0"/>
              <a:t>хоче</a:t>
            </a:r>
            <a:r>
              <a:rPr lang="ru-RU" sz="1800" dirty="0" smtClean="0"/>
              <a:t> ним бути. </a:t>
            </a:r>
            <a:r>
              <a:rPr lang="uk-UA" sz="1800" dirty="0" smtClean="0"/>
              <a:t>М</a:t>
            </a:r>
            <a:r>
              <a:rPr lang="ru-RU" sz="1800" dirty="0" err="1" smtClean="0"/>
              <a:t>аніпулювати</a:t>
            </a:r>
            <a:r>
              <a:rPr lang="ru-RU" sz="1800" dirty="0" smtClean="0"/>
              <a:t> Вами </a:t>
            </a:r>
            <a:r>
              <a:rPr lang="ru-RU" sz="1800" dirty="0" err="1" smtClean="0"/>
              <a:t>він</a:t>
            </a:r>
            <a:r>
              <a:rPr lang="ru-RU" sz="1800" dirty="0" smtClean="0"/>
              <a:t> </a:t>
            </a:r>
            <a:r>
              <a:rPr lang="ru-RU" sz="1800" dirty="0" err="1" smtClean="0"/>
              <a:t>зможе</a:t>
            </a:r>
            <a:r>
              <a:rPr lang="ru-RU" sz="1800" dirty="0" smtClean="0"/>
              <a:t> </a:t>
            </a:r>
            <a:r>
              <a:rPr lang="ru-RU" sz="1800" dirty="0" err="1" smtClean="0"/>
              <a:t>тільки</a:t>
            </a:r>
            <a:r>
              <a:rPr lang="ru-RU" sz="1800" dirty="0" smtClean="0"/>
              <a:t> в тому </a:t>
            </a:r>
            <a:r>
              <a:rPr lang="ru-RU" sz="1800" dirty="0" err="1" smtClean="0"/>
              <a:t>випадку</a:t>
            </a:r>
            <a:r>
              <a:rPr lang="ru-RU" sz="1800" dirty="0" smtClean="0"/>
              <a:t>, </a:t>
            </a:r>
            <a:r>
              <a:rPr lang="ru-RU" sz="1800" dirty="0" err="1" smtClean="0"/>
              <a:t>якщо</a:t>
            </a:r>
            <a:r>
              <a:rPr lang="ru-RU" sz="1800" dirty="0" smtClean="0"/>
              <a:t> </a:t>
            </a:r>
            <a:r>
              <a:rPr lang="ru-RU" sz="1800" dirty="0" err="1" smtClean="0"/>
              <a:t>Ви</a:t>
            </a:r>
            <a:r>
              <a:rPr lang="ru-RU" sz="1800" dirty="0" smtClean="0"/>
              <a:t> </a:t>
            </a:r>
            <a:r>
              <a:rPr lang="ru-RU" sz="1800" dirty="0" err="1" smtClean="0"/>
              <a:t>з</a:t>
            </a:r>
            <a:r>
              <a:rPr lang="ru-RU" sz="1800" dirty="0" smtClean="0"/>
              <a:t> приводу </a:t>
            </a:r>
            <a:r>
              <a:rPr lang="ru-RU" sz="1800" dirty="0" err="1" smtClean="0"/>
              <a:t>свого</a:t>
            </a:r>
            <a:r>
              <a:rPr lang="ru-RU" sz="1800" dirty="0" smtClean="0"/>
              <a:t> </a:t>
            </a:r>
            <a:r>
              <a:rPr lang="ru-RU" sz="1800" dirty="0" err="1" smtClean="0"/>
              <a:t>недоліку</a:t>
            </a:r>
            <a:r>
              <a:rPr lang="ru-RU" sz="1800" dirty="0" smtClean="0"/>
              <a:t> </a:t>
            </a:r>
            <a:r>
              <a:rPr lang="ru-RU" sz="1800" dirty="0" err="1" smtClean="0"/>
              <a:t>переживаєте</a:t>
            </a:r>
            <a:r>
              <a:rPr lang="ru-RU" sz="1800" dirty="0" smtClean="0"/>
              <a:t>.</a:t>
            </a:r>
          </a:p>
          <a:p>
            <a:pPr lvl="0" algn="just"/>
            <a:r>
              <a:rPr lang="ru-RU" sz="1800" b="1" i="1" dirty="0" err="1" smtClean="0"/>
              <a:t>Маніпуляція</a:t>
            </a:r>
            <a:r>
              <a:rPr lang="ru-RU" sz="1800" b="1" i="1" dirty="0" smtClean="0"/>
              <a:t> </a:t>
            </a:r>
            <a:r>
              <a:rPr lang="ru-RU" sz="1800" b="1" i="1" dirty="0" err="1" smtClean="0"/>
              <a:t>почуттям</a:t>
            </a:r>
            <a:r>
              <a:rPr lang="ru-RU" sz="1800" b="1" i="1" dirty="0" smtClean="0"/>
              <a:t> </a:t>
            </a:r>
            <a:r>
              <a:rPr lang="ru-RU" sz="1800" b="1" i="1" dirty="0" err="1" smtClean="0"/>
              <a:t>провини</a:t>
            </a:r>
            <a:r>
              <a:rPr lang="ru-RU" sz="1800" b="1" i="1" dirty="0" smtClean="0"/>
              <a:t>.</a:t>
            </a:r>
            <a:r>
              <a:rPr lang="ru-RU" sz="1800" b="1" dirty="0" smtClean="0"/>
              <a:t> </a:t>
            </a:r>
            <a:r>
              <a:rPr lang="uk-UA" sz="1800" dirty="0" smtClean="0"/>
              <a:t>Маніпуляції почуттям провини найкраще піддаються люди з низькою самооцінкою, які постійно прагнуть отримати схвалення оточуючих. Ця маніпуляція дуже поширена у сімейному житті, її використання призводить до того, що чоловік і дружина починають колекціонування чужих провин.</a:t>
            </a:r>
            <a:endParaRPr lang="ru-RU" sz="1800" dirty="0" smtClean="0"/>
          </a:p>
          <a:p>
            <a:pPr algn="just"/>
            <a:r>
              <a:rPr lang="ru-RU" sz="1800" dirty="0" smtClean="0"/>
              <a:t>На </a:t>
            </a:r>
            <a:r>
              <a:rPr lang="ru-RU" sz="1800" dirty="0" err="1" smtClean="0"/>
              <a:t>почуттях</a:t>
            </a:r>
            <a:r>
              <a:rPr lang="ru-RU" sz="1800" dirty="0" smtClean="0"/>
              <a:t> </a:t>
            </a:r>
            <a:r>
              <a:rPr lang="ru-RU" sz="1800" dirty="0" err="1" smtClean="0"/>
              <a:t>провини</a:t>
            </a:r>
            <a:r>
              <a:rPr lang="ru-RU" sz="1800" dirty="0" smtClean="0"/>
              <a:t> </a:t>
            </a:r>
            <a:r>
              <a:rPr lang="ru-RU" sz="1800" dirty="0" err="1" smtClean="0"/>
              <a:t>і</a:t>
            </a:r>
            <a:r>
              <a:rPr lang="ru-RU" sz="1800" dirty="0" smtClean="0"/>
              <a:t> сорому </a:t>
            </a:r>
            <a:r>
              <a:rPr lang="ru-RU" sz="1800" dirty="0" err="1" smtClean="0"/>
              <a:t>грають</a:t>
            </a:r>
            <a:r>
              <a:rPr lang="ru-RU" sz="1800" dirty="0" smtClean="0"/>
              <a:t> не </a:t>
            </a:r>
            <a:r>
              <a:rPr lang="ru-RU" sz="1800" dirty="0" err="1" smtClean="0"/>
              <a:t>тільки</a:t>
            </a:r>
            <a:r>
              <a:rPr lang="ru-RU" sz="1800" dirty="0" smtClean="0"/>
              <a:t> в </a:t>
            </a:r>
            <a:r>
              <a:rPr lang="ru-RU" sz="1800" dirty="0" err="1" smtClean="0"/>
              <a:t>особистому</a:t>
            </a:r>
            <a:r>
              <a:rPr lang="ru-RU" sz="1800" dirty="0" smtClean="0"/>
              <a:t>, </a:t>
            </a:r>
            <a:r>
              <a:rPr lang="ru-RU" sz="1800" dirty="0" err="1" smtClean="0"/>
              <a:t>але</a:t>
            </a:r>
            <a:r>
              <a:rPr lang="ru-RU" sz="1800" dirty="0" smtClean="0"/>
              <a:t> </a:t>
            </a:r>
            <a:r>
              <a:rPr lang="ru-RU" sz="1800" dirty="0" err="1" smtClean="0"/>
              <a:t>і</a:t>
            </a:r>
            <a:r>
              <a:rPr lang="ru-RU" sz="1800" dirty="0" smtClean="0"/>
              <a:t> </a:t>
            </a:r>
            <a:r>
              <a:rPr lang="ru-RU" sz="1800" dirty="0" err="1" smtClean="0"/>
              <a:t>в</a:t>
            </a:r>
            <a:r>
              <a:rPr lang="ru-RU" sz="1800" dirty="0" smtClean="0"/>
              <a:t> </a:t>
            </a:r>
            <a:r>
              <a:rPr lang="ru-RU" sz="1800" dirty="0" err="1" smtClean="0"/>
              <a:t>діловому</a:t>
            </a:r>
            <a:r>
              <a:rPr lang="ru-RU" sz="1800" dirty="0" smtClean="0"/>
              <a:t> </a:t>
            </a:r>
            <a:r>
              <a:rPr lang="ru-RU" sz="1800" dirty="0" err="1" smtClean="0"/>
              <a:t>спілкуванні</a:t>
            </a:r>
            <a:r>
              <a:rPr lang="ru-RU" sz="1800" dirty="0" smtClean="0"/>
              <a:t>. </a:t>
            </a:r>
            <a:r>
              <a:rPr lang="ru-RU" sz="1800" dirty="0" err="1" smtClean="0"/>
              <a:t>Наприклад</a:t>
            </a:r>
            <a:r>
              <a:rPr lang="ru-RU" sz="1800" dirty="0" smtClean="0"/>
              <a:t>, </a:t>
            </a:r>
            <a:r>
              <a:rPr lang="ru-RU" sz="1800" dirty="0" err="1" smtClean="0"/>
              <a:t>керівник</a:t>
            </a:r>
            <a:r>
              <a:rPr lang="ru-RU" sz="1800" dirty="0" smtClean="0"/>
              <a:t>, </a:t>
            </a:r>
            <a:r>
              <a:rPr lang="ru-RU" sz="1800" dirty="0" err="1" smtClean="0"/>
              <a:t>аби</a:t>
            </a:r>
            <a:r>
              <a:rPr lang="ru-RU" sz="1800" dirty="0" smtClean="0"/>
              <a:t> </a:t>
            </a:r>
            <a:r>
              <a:rPr lang="ru-RU" sz="1800" dirty="0" err="1" smtClean="0"/>
              <a:t>змусити</a:t>
            </a:r>
            <a:r>
              <a:rPr lang="ru-RU" sz="1800" dirty="0" smtClean="0"/>
              <a:t> </a:t>
            </a:r>
            <a:r>
              <a:rPr lang="ru-RU" sz="1800" dirty="0" err="1" smtClean="0"/>
              <a:t>підлеглого</a:t>
            </a:r>
            <a:r>
              <a:rPr lang="ru-RU" sz="1800" dirty="0" smtClean="0"/>
              <a:t> </a:t>
            </a:r>
            <a:r>
              <a:rPr lang="ru-RU" sz="1800" dirty="0" err="1" smtClean="0"/>
              <a:t>вийти</a:t>
            </a:r>
            <a:r>
              <a:rPr lang="ru-RU" sz="1800" dirty="0" smtClean="0"/>
              <a:t> на роботу у </a:t>
            </a:r>
            <a:r>
              <a:rPr lang="ru-RU" sz="1800" dirty="0" err="1" smtClean="0"/>
              <a:t>вихідний</a:t>
            </a:r>
            <a:r>
              <a:rPr lang="ru-RU" sz="1800" dirty="0" smtClean="0"/>
              <a:t> день </a:t>
            </a:r>
            <a:r>
              <a:rPr lang="ru-RU" sz="1800" dirty="0" err="1" smtClean="0"/>
              <a:t>і</a:t>
            </a:r>
            <a:r>
              <a:rPr lang="ru-RU" sz="1800" dirty="0" smtClean="0"/>
              <a:t> без оплати, </a:t>
            </a:r>
            <a:r>
              <a:rPr lang="ru-RU" sz="1800" dirty="0" err="1" smtClean="0"/>
              <a:t>починає</a:t>
            </a:r>
            <a:r>
              <a:rPr lang="ru-RU" sz="1800" dirty="0" smtClean="0"/>
              <a:t> </a:t>
            </a:r>
            <a:r>
              <a:rPr lang="ru-RU" sz="1800" dirty="0" err="1" smtClean="0"/>
              <a:t>розповідати</a:t>
            </a:r>
            <a:r>
              <a:rPr lang="ru-RU" sz="1800" dirty="0" smtClean="0"/>
              <a:t> про </a:t>
            </a:r>
            <a:r>
              <a:rPr lang="ru-RU" sz="1800" dirty="0" err="1" smtClean="0"/>
              <a:t>своє</a:t>
            </a:r>
            <a:r>
              <a:rPr lang="ru-RU" sz="1800" dirty="0" smtClean="0"/>
              <a:t> </a:t>
            </a:r>
            <a:r>
              <a:rPr lang="ru-RU" sz="1800" dirty="0" err="1" smtClean="0"/>
              <a:t>власне</a:t>
            </a:r>
            <a:r>
              <a:rPr lang="ru-RU" sz="1800" dirty="0" smtClean="0"/>
              <a:t> «</a:t>
            </a:r>
            <a:r>
              <a:rPr lang="ru-RU" sz="1800" dirty="0" err="1" smtClean="0"/>
              <a:t>важке</a:t>
            </a:r>
            <a:r>
              <a:rPr lang="ru-RU" sz="1800" dirty="0" smtClean="0"/>
              <a:t>» </a:t>
            </a:r>
            <a:r>
              <a:rPr lang="ru-RU" sz="1800" dirty="0" err="1" smtClean="0"/>
              <a:t>положення</a:t>
            </a:r>
            <a:r>
              <a:rPr lang="ru-RU" sz="1800" dirty="0" smtClean="0"/>
              <a:t>, як складно зараз </a:t>
            </a:r>
            <a:r>
              <a:rPr lang="ru-RU" sz="1800" dirty="0" err="1" smtClean="0"/>
              <a:t>знаходити</a:t>
            </a:r>
            <a:r>
              <a:rPr lang="ru-RU" sz="1800" dirty="0" smtClean="0"/>
              <a:t> </a:t>
            </a:r>
            <a:r>
              <a:rPr lang="ru-RU" sz="1800" dirty="0" err="1" smtClean="0"/>
              <a:t>замовлення</a:t>
            </a:r>
            <a:r>
              <a:rPr lang="ru-RU" sz="1800" dirty="0" smtClean="0"/>
              <a:t>, а </a:t>
            </a:r>
            <a:r>
              <a:rPr lang="ru-RU" sz="1800" dirty="0" err="1" smtClean="0"/>
              <a:t>працювати</a:t>
            </a:r>
            <a:r>
              <a:rPr lang="ru-RU" sz="1800" dirty="0" smtClean="0"/>
              <a:t>, </a:t>
            </a:r>
            <a:r>
              <a:rPr lang="ru-RU" sz="1800" dirty="0" err="1" smtClean="0"/>
              <a:t>зокрема</a:t>
            </a:r>
            <a:r>
              <a:rPr lang="ru-RU" sz="1800" dirty="0" smtClean="0"/>
              <a:t> </a:t>
            </a:r>
            <a:r>
              <a:rPr lang="ru-RU" sz="1800" dirty="0" err="1" smtClean="0"/>
              <a:t>й</a:t>
            </a:r>
            <a:r>
              <a:rPr lang="ru-RU" sz="1800" dirty="0" smtClean="0"/>
              <a:t> на благо </a:t>
            </a:r>
            <a:r>
              <a:rPr lang="ru-RU" sz="1800" dirty="0" err="1" smtClean="0"/>
              <a:t>країни</a:t>
            </a:r>
            <a:r>
              <a:rPr lang="ru-RU" sz="1800" dirty="0" smtClean="0"/>
              <a:t>, треба. </a:t>
            </a:r>
          </a:p>
          <a:p>
            <a:pPr algn="just"/>
            <a:endParaRPr lang="ru-RU" sz="1800" dirty="0" smtClean="0"/>
          </a:p>
          <a:p>
            <a:endParaRPr lang="uk-UA" sz="1800" b="1" dirty="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a:bodyPr>
          <a:lstStyle/>
          <a:p>
            <a:r>
              <a:rPr lang="uk-UA" sz="1800" b="1" i="1" dirty="0" smtClean="0"/>
              <a:t>Види маніпуляції у спілкуванні: </a:t>
            </a:r>
            <a:endParaRPr lang="ru-RU" sz="1800" i="1" dirty="0" smtClean="0"/>
          </a:p>
          <a:p>
            <a:pPr algn="just"/>
            <a:r>
              <a:rPr lang="ru-RU" sz="1800" dirty="0" err="1" smtClean="0"/>
              <a:t>Численні</a:t>
            </a:r>
            <a:r>
              <a:rPr lang="ru-RU" sz="1800" dirty="0" smtClean="0"/>
              <a:t> </a:t>
            </a:r>
            <a:r>
              <a:rPr lang="ru-RU" sz="1800" dirty="0" err="1" smtClean="0"/>
              <a:t>невиплати</a:t>
            </a:r>
            <a:r>
              <a:rPr lang="ru-RU" sz="1800" dirty="0" smtClean="0"/>
              <a:t> </a:t>
            </a:r>
            <a:r>
              <a:rPr lang="ru-RU" sz="1800" dirty="0" err="1" smtClean="0"/>
              <a:t>зарплати</a:t>
            </a:r>
            <a:r>
              <a:rPr lang="ru-RU" sz="1800" dirty="0" smtClean="0"/>
              <a:t> часто </a:t>
            </a:r>
            <a:r>
              <a:rPr lang="ru-RU" sz="1800" dirty="0" err="1" smtClean="0"/>
              <a:t>маскуються</a:t>
            </a:r>
            <a:r>
              <a:rPr lang="ru-RU" sz="1800" dirty="0" smtClean="0"/>
              <a:t> фразою «Так у </a:t>
            </a:r>
            <a:r>
              <a:rPr lang="ru-RU" sz="1800" dirty="0" err="1" smtClean="0"/>
              <a:t>країні</a:t>
            </a:r>
            <a:r>
              <a:rPr lang="ru-RU" sz="1800" dirty="0" smtClean="0"/>
              <a:t> ж в</a:t>
            </a:r>
            <a:r>
              <a:rPr lang="uk-UA" sz="1800" dirty="0" err="1" smtClean="0"/>
              <a:t>ажкі</a:t>
            </a:r>
            <a:r>
              <a:rPr lang="uk-UA" sz="1800" dirty="0" smtClean="0"/>
              <a:t> часи</a:t>
            </a:r>
            <a:r>
              <a:rPr lang="ru-RU" sz="1800" dirty="0" smtClean="0"/>
              <a:t>», </a:t>
            </a:r>
            <a:r>
              <a:rPr lang="ru-RU" sz="1800" dirty="0" err="1" smtClean="0"/>
              <a:t>апелюючи</a:t>
            </a:r>
            <a:r>
              <a:rPr lang="ru-RU" sz="1800" dirty="0" smtClean="0"/>
              <a:t> до </a:t>
            </a:r>
            <a:r>
              <a:rPr lang="ru-RU" sz="1800" dirty="0" err="1" smtClean="0"/>
              <a:t>почуття</a:t>
            </a:r>
            <a:r>
              <a:rPr lang="ru-RU" sz="1800" dirty="0" smtClean="0"/>
              <a:t> </a:t>
            </a:r>
            <a:r>
              <a:rPr lang="ru-RU" sz="1800" dirty="0" err="1" smtClean="0"/>
              <a:t>провини</a:t>
            </a:r>
            <a:r>
              <a:rPr lang="ru-RU" sz="1800" dirty="0" smtClean="0"/>
              <a:t>, </a:t>
            </a:r>
            <a:r>
              <a:rPr lang="ru-RU" sz="1800" dirty="0" err="1" smtClean="0"/>
              <a:t>й</a:t>
            </a:r>
            <a:r>
              <a:rPr lang="ru-RU" sz="1800" dirty="0" smtClean="0"/>
              <a:t> </a:t>
            </a:r>
            <a:r>
              <a:rPr lang="ru-RU" sz="1800" dirty="0" err="1" smtClean="0"/>
              <a:t>змушуючи</a:t>
            </a:r>
            <a:r>
              <a:rPr lang="ru-RU" sz="1800" dirty="0" smtClean="0"/>
              <a:t> </a:t>
            </a:r>
            <a:r>
              <a:rPr lang="ru-RU" sz="1800" dirty="0" err="1" smtClean="0"/>
              <a:t>людину</a:t>
            </a:r>
            <a:r>
              <a:rPr lang="ru-RU" sz="1800" dirty="0" smtClean="0"/>
              <a:t> </a:t>
            </a:r>
            <a:r>
              <a:rPr lang="ru-RU" sz="1800" dirty="0" err="1" smtClean="0"/>
              <a:t>працювати</a:t>
            </a:r>
            <a:r>
              <a:rPr lang="ru-RU" sz="1800" dirty="0" smtClean="0"/>
              <a:t> </a:t>
            </a:r>
            <a:r>
              <a:rPr lang="ru-RU" sz="1800" dirty="0" err="1" smtClean="0"/>
              <a:t>безкоштовно</a:t>
            </a:r>
            <a:r>
              <a:rPr lang="ru-RU" sz="1800" dirty="0" smtClean="0"/>
              <a:t> </a:t>
            </a:r>
            <a:r>
              <a:rPr lang="ru-RU" sz="1800" dirty="0" err="1" smtClean="0"/>
              <a:t>й</a:t>
            </a:r>
            <a:r>
              <a:rPr lang="ru-RU" sz="1800" dirty="0" smtClean="0"/>
              <a:t> не </a:t>
            </a:r>
            <a:r>
              <a:rPr lang="ru-RU" sz="1800" dirty="0" err="1" smtClean="0"/>
              <a:t>вимагати</a:t>
            </a:r>
            <a:r>
              <a:rPr lang="ru-RU" sz="1800" dirty="0" smtClean="0"/>
              <a:t> </a:t>
            </a:r>
            <a:r>
              <a:rPr lang="ru-RU" sz="1800" dirty="0" err="1" smtClean="0"/>
              <a:t>нічого</a:t>
            </a:r>
            <a:r>
              <a:rPr lang="ru-RU" sz="1800" dirty="0" smtClean="0"/>
              <a:t> </a:t>
            </a:r>
            <a:r>
              <a:rPr lang="ru-RU" sz="1800" dirty="0" err="1" smtClean="0"/>
              <a:t>від</a:t>
            </a:r>
            <a:r>
              <a:rPr lang="ru-RU" sz="1800" dirty="0" smtClean="0"/>
              <a:t> </a:t>
            </a:r>
            <a:r>
              <a:rPr lang="ru-RU" sz="1800" dirty="0" err="1" smtClean="0"/>
              <a:t>керівника</a:t>
            </a:r>
            <a:r>
              <a:rPr lang="ru-RU" sz="1800" dirty="0" smtClean="0"/>
              <a:t>. </a:t>
            </a:r>
          </a:p>
          <a:p>
            <a:pPr algn="just"/>
            <a:r>
              <a:rPr lang="ru-RU" sz="1800" dirty="0" err="1" smtClean="0"/>
              <a:t>Існує</a:t>
            </a:r>
            <a:r>
              <a:rPr lang="ru-RU" sz="1800" dirty="0" smtClean="0"/>
              <a:t> </a:t>
            </a:r>
            <a:r>
              <a:rPr lang="ru-RU" sz="1800" dirty="0" err="1" smtClean="0"/>
              <a:t>кілька</a:t>
            </a:r>
            <a:r>
              <a:rPr lang="ru-RU" sz="1800" dirty="0" smtClean="0"/>
              <a:t> </a:t>
            </a:r>
            <a:r>
              <a:rPr lang="ru-RU" sz="1800" dirty="0" err="1" smtClean="0"/>
              <a:t>способів</a:t>
            </a:r>
            <a:r>
              <a:rPr lang="ru-RU" sz="1800" dirty="0" smtClean="0"/>
              <a:t> для того </a:t>
            </a:r>
            <a:r>
              <a:rPr lang="ru-RU" sz="1800" dirty="0" err="1" smtClean="0"/>
              <a:t>щоб</a:t>
            </a:r>
            <a:r>
              <a:rPr lang="ru-RU" sz="1800" dirty="0" smtClean="0"/>
              <a:t> </a:t>
            </a:r>
            <a:r>
              <a:rPr lang="ru-RU" sz="1800" dirty="0" err="1" smtClean="0"/>
              <a:t>викликати</a:t>
            </a:r>
            <a:r>
              <a:rPr lang="ru-RU" sz="1800" dirty="0" smtClean="0"/>
              <a:t> у </a:t>
            </a:r>
            <a:r>
              <a:rPr lang="ru-RU" sz="1800" dirty="0" err="1" smtClean="0"/>
              <a:t>людини</a:t>
            </a:r>
            <a:r>
              <a:rPr lang="ru-RU" sz="1800" dirty="0" smtClean="0"/>
              <a:t> </a:t>
            </a:r>
            <a:r>
              <a:rPr lang="ru-RU" sz="1800" dirty="0" err="1" smtClean="0"/>
              <a:t>відчуття</a:t>
            </a:r>
            <a:r>
              <a:rPr lang="ru-RU" sz="1800" dirty="0" smtClean="0"/>
              <a:t> </a:t>
            </a:r>
            <a:r>
              <a:rPr lang="ru-RU" sz="1800" dirty="0" err="1" smtClean="0"/>
              <a:t>провини</a:t>
            </a:r>
            <a:r>
              <a:rPr lang="ru-RU" sz="1800" dirty="0" smtClean="0"/>
              <a:t>: </a:t>
            </a:r>
            <a:r>
              <a:rPr lang="ru-RU" sz="1800" dirty="0" err="1" smtClean="0"/>
              <a:t>агресивний</a:t>
            </a:r>
            <a:r>
              <a:rPr lang="ru-RU" sz="1800" dirty="0" smtClean="0"/>
              <a:t>, </a:t>
            </a:r>
            <a:r>
              <a:rPr lang="ru-RU" sz="1800" dirty="0" err="1" smtClean="0"/>
              <a:t>витончений</a:t>
            </a:r>
            <a:r>
              <a:rPr lang="ru-RU" sz="1800" dirty="0" smtClean="0"/>
              <a:t> </a:t>
            </a:r>
            <a:r>
              <a:rPr lang="ru-RU" sz="1800" dirty="0" err="1" smtClean="0"/>
              <a:t>і</a:t>
            </a:r>
            <a:r>
              <a:rPr lang="ru-RU" sz="1800" dirty="0" smtClean="0"/>
              <a:t> </a:t>
            </a:r>
            <a:r>
              <a:rPr lang="ru-RU" sz="1800" dirty="0" err="1" smtClean="0"/>
              <a:t>явний</a:t>
            </a:r>
            <a:r>
              <a:rPr lang="ru-RU" sz="1800" dirty="0" smtClean="0"/>
              <a:t>. </a:t>
            </a:r>
          </a:p>
          <a:p>
            <a:pPr algn="just"/>
            <a:r>
              <a:rPr lang="ru-RU" sz="1800" b="1" dirty="0" err="1" smtClean="0"/>
              <a:t>Агресивний</a:t>
            </a:r>
            <a:r>
              <a:rPr lang="ru-RU" sz="1800" b="1" dirty="0" smtClean="0"/>
              <a:t> </a:t>
            </a:r>
            <a:r>
              <a:rPr lang="ru-RU" sz="1800" b="1" dirty="0" err="1" smtClean="0"/>
              <a:t>спосіб</a:t>
            </a:r>
            <a:r>
              <a:rPr lang="ru-RU" sz="1800" b="1" dirty="0" smtClean="0"/>
              <a:t> </a:t>
            </a:r>
            <a:r>
              <a:rPr lang="ru-RU" sz="1800" dirty="0" err="1" smtClean="0"/>
              <a:t>полягає</a:t>
            </a:r>
            <a:r>
              <a:rPr lang="ru-RU" sz="1800" dirty="0" smtClean="0"/>
              <a:t> у прямому </a:t>
            </a:r>
            <a:r>
              <a:rPr lang="ru-RU" sz="1800" dirty="0" err="1" smtClean="0"/>
              <a:t>звинуваченні</a:t>
            </a:r>
            <a:r>
              <a:rPr lang="ru-RU" sz="1800" dirty="0" smtClean="0"/>
              <a:t> </a:t>
            </a:r>
            <a:r>
              <a:rPr lang="ru-RU" sz="1800" dirty="0" err="1" smtClean="0"/>
              <a:t>людини</a:t>
            </a:r>
            <a:r>
              <a:rPr lang="ru-RU" sz="1800" dirty="0" smtClean="0"/>
              <a:t>, </a:t>
            </a:r>
            <a:r>
              <a:rPr lang="ru-RU" sz="1800" dirty="0" err="1" smtClean="0"/>
              <a:t>що</a:t>
            </a:r>
            <a:r>
              <a:rPr lang="ru-RU" sz="1800" dirty="0" smtClean="0"/>
              <a:t> </a:t>
            </a:r>
            <a:r>
              <a:rPr lang="ru-RU" sz="1800" dirty="0" err="1" smtClean="0"/>
              <a:t>призводить</a:t>
            </a:r>
            <a:r>
              <a:rPr lang="ru-RU" sz="1800" dirty="0" smtClean="0"/>
              <a:t> до </a:t>
            </a:r>
            <a:r>
              <a:rPr lang="ru-RU" sz="1800" dirty="0" err="1" smtClean="0"/>
              <a:t>цілковитої</a:t>
            </a:r>
            <a:r>
              <a:rPr lang="ru-RU" sz="1800" dirty="0" smtClean="0"/>
              <a:t> </a:t>
            </a:r>
            <a:r>
              <a:rPr lang="ru-RU" sz="1800" dirty="0" err="1" smtClean="0"/>
              <a:t>поразки</a:t>
            </a:r>
            <a:r>
              <a:rPr lang="ru-RU" sz="1800" dirty="0" smtClean="0"/>
              <a:t> у </a:t>
            </a:r>
            <a:r>
              <a:rPr lang="ru-RU" sz="1800" dirty="0" err="1" smtClean="0"/>
              <a:t>її</a:t>
            </a:r>
            <a:r>
              <a:rPr lang="ru-RU" sz="1800" dirty="0" smtClean="0"/>
              <a:t> </a:t>
            </a:r>
            <a:r>
              <a:rPr lang="ru-RU" sz="1800" dirty="0" err="1" smtClean="0"/>
              <a:t>бажанні</a:t>
            </a:r>
            <a:r>
              <a:rPr lang="ru-RU" sz="1800" dirty="0" smtClean="0"/>
              <a:t> </a:t>
            </a:r>
            <a:r>
              <a:rPr lang="ru-RU" sz="1800" dirty="0" err="1" smtClean="0"/>
              <a:t>виправдатися</a:t>
            </a:r>
            <a:r>
              <a:rPr lang="ru-RU" sz="1800" dirty="0" smtClean="0"/>
              <a:t>. </a:t>
            </a:r>
          </a:p>
          <a:p>
            <a:pPr algn="just"/>
            <a:r>
              <a:rPr lang="ru-RU" sz="1800" b="1" dirty="0" err="1" smtClean="0"/>
              <a:t>Витончений</a:t>
            </a:r>
            <a:r>
              <a:rPr lang="ru-RU" sz="1800" b="1" dirty="0" smtClean="0"/>
              <a:t> </a:t>
            </a:r>
            <a:r>
              <a:rPr lang="ru-RU" sz="1800" b="1" dirty="0" err="1" smtClean="0"/>
              <a:t>спосіб</a:t>
            </a:r>
            <a:r>
              <a:rPr lang="ru-RU" sz="1800" b="1" dirty="0" smtClean="0"/>
              <a:t> </a:t>
            </a:r>
            <a:r>
              <a:rPr lang="ru-RU" sz="1800" b="1" dirty="0" err="1" smtClean="0"/>
              <a:t>маніпуляції</a:t>
            </a:r>
            <a:r>
              <a:rPr lang="ru-RU" sz="1800" dirty="0" smtClean="0"/>
              <a:t> </a:t>
            </a:r>
            <a:r>
              <a:rPr lang="ru-RU" sz="1800" dirty="0" err="1" smtClean="0"/>
              <a:t>почуттям</a:t>
            </a:r>
            <a:r>
              <a:rPr lang="ru-RU" sz="1800" dirty="0" smtClean="0"/>
              <a:t> </a:t>
            </a:r>
            <a:r>
              <a:rPr lang="ru-RU" sz="1800" dirty="0" err="1" smtClean="0"/>
              <a:t>провини</a:t>
            </a:r>
            <a:r>
              <a:rPr lang="ru-RU" sz="1800" dirty="0" smtClean="0"/>
              <a:t> </a:t>
            </a:r>
            <a:r>
              <a:rPr lang="ru-RU" sz="1800" dirty="0" err="1" smtClean="0"/>
              <a:t>вимагає</a:t>
            </a:r>
            <a:r>
              <a:rPr lang="ru-RU" sz="1800" dirty="0" smtClean="0"/>
              <a:t> </a:t>
            </a:r>
            <a:r>
              <a:rPr lang="ru-RU" sz="1800" dirty="0" err="1" smtClean="0"/>
              <a:t>певних</a:t>
            </a:r>
            <a:r>
              <a:rPr lang="ru-RU" sz="1800" dirty="0" smtClean="0"/>
              <a:t> </a:t>
            </a:r>
            <a:r>
              <a:rPr lang="ru-RU" sz="1800" dirty="0" err="1" smtClean="0"/>
              <a:t>акторських</a:t>
            </a:r>
            <a:r>
              <a:rPr lang="ru-RU" sz="1800" dirty="0" smtClean="0"/>
              <a:t> </a:t>
            </a:r>
            <a:r>
              <a:rPr lang="ru-RU" sz="1800" dirty="0" err="1" smtClean="0"/>
              <a:t>навичок</a:t>
            </a:r>
            <a:r>
              <a:rPr lang="ru-RU" sz="1800" dirty="0" smtClean="0"/>
              <a:t> у </a:t>
            </a:r>
            <a:r>
              <a:rPr lang="ru-RU" sz="1800" dirty="0" err="1" smtClean="0"/>
              <a:t>маніпулятора</a:t>
            </a:r>
            <a:r>
              <a:rPr lang="ru-RU" sz="1800" dirty="0" smtClean="0"/>
              <a:t>. У </a:t>
            </a:r>
            <a:r>
              <a:rPr lang="ru-RU" sz="1800" dirty="0" err="1" smtClean="0"/>
              <a:t>цьому</a:t>
            </a:r>
            <a:r>
              <a:rPr lang="ru-RU" sz="1800" dirty="0" smtClean="0"/>
              <a:t> </a:t>
            </a:r>
            <a:r>
              <a:rPr lang="ru-RU" sz="1800" dirty="0" err="1" smtClean="0"/>
              <a:t>випадку</a:t>
            </a:r>
            <a:r>
              <a:rPr lang="ru-RU" sz="1800" dirty="0" smtClean="0"/>
              <a:t> </a:t>
            </a:r>
            <a:r>
              <a:rPr lang="ru-RU" sz="1800" dirty="0" err="1" smtClean="0"/>
              <a:t>потрібно</a:t>
            </a:r>
            <a:r>
              <a:rPr lang="ru-RU" sz="1800" dirty="0" smtClean="0"/>
              <a:t> </a:t>
            </a:r>
            <a:r>
              <a:rPr lang="ru-RU" sz="1800" dirty="0" err="1" smtClean="0"/>
              <a:t>якомога</a:t>
            </a:r>
            <a:r>
              <a:rPr lang="ru-RU" sz="1800" dirty="0" smtClean="0"/>
              <a:t> </a:t>
            </a:r>
            <a:r>
              <a:rPr lang="ru-RU" sz="1800" dirty="0" err="1" smtClean="0"/>
              <a:t>емоційніше</a:t>
            </a:r>
            <a:r>
              <a:rPr lang="ru-RU" sz="1800" dirty="0" smtClean="0"/>
              <a:t> </a:t>
            </a:r>
            <a:r>
              <a:rPr lang="ru-RU" sz="1800" dirty="0" err="1" smtClean="0"/>
              <a:t>показувати</a:t>
            </a:r>
            <a:r>
              <a:rPr lang="ru-RU" sz="1800" dirty="0" smtClean="0"/>
              <a:t> </a:t>
            </a:r>
            <a:r>
              <a:rPr lang="ru-RU" sz="1800" dirty="0" err="1" smtClean="0"/>
              <a:t>своє</a:t>
            </a:r>
            <a:r>
              <a:rPr lang="ru-RU" sz="1800" dirty="0" smtClean="0"/>
              <a:t> «</a:t>
            </a:r>
            <a:r>
              <a:rPr lang="ru-RU" sz="1800" dirty="0" err="1" smtClean="0"/>
              <a:t>засмучення</a:t>
            </a:r>
            <a:r>
              <a:rPr lang="ru-RU" sz="1800" dirty="0" smtClean="0"/>
              <a:t>» через «</a:t>
            </a:r>
            <a:r>
              <a:rPr lang="ru-RU" sz="1800" dirty="0" err="1" smtClean="0"/>
              <a:t>помилки</a:t>
            </a:r>
            <a:r>
              <a:rPr lang="ru-RU" sz="1800" dirty="0" smtClean="0"/>
              <a:t>» </a:t>
            </a:r>
            <a:r>
              <a:rPr lang="ru-RU" sz="1800" dirty="0" err="1" smtClean="0"/>
              <a:t>опонента</a:t>
            </a:r>
            <a:r>
              <a:rPr lang="ru-RU" sz="1800" dirty="0" smtClean="0"/>
              <a:t>, при </a:t>
            </a:r>
            <a:r>
              <a:rPr lang="ru-RU" sz="1800" dirty="0" err="1" smtClean="0"/>
              <a:t>цьому</a:t>
            </a:r>
            <a:r>
              <a:rPr lang="ru-RU" sz="1800" dirty="0" smtClean="0"/>
              <a:t>, не </a:t>
            </a:r>
            <a:r>
              <a:rPr lang="ru-RU" sz="1800" dirty="0" err="1" smtClean="0"/>
              <a:t>звинувачуючи</a:t>
            </a:r>
            <a:r>
              <a:rPr lang="ru-RU" sz="1800" dirty="0" smtClean="0"/>
              <a:t> </a:t>
            </a:r>
            <a:r>
              <a:rPr lang="ru-RU" sz="1800" dirty="0" err="1" smtClean="0"/>
              <a:t>безпосередньо</a:t>
            </a:r>
            <a:r>
              <a:rPr lang="ru-RU" sz="1800" dirty="0" smtClean="0"/>
              <a:t>, а </a:t>
            </a:r>
            <a:r>
              <a:rPr lang="ru-RU" sz="1800" dirty="0" err="1" smtClean="0"/>
              <a:t>навпаки</a:t>
            </a:r>
            <a:r>
              <a:rPr lang="ru-RU" sz="1800" dirty="0" smtClean="0"/>
              <a:t>, </a:t>
            </a:r>
            <a:r>
              <a:rPr lang="ru-RU" sz="1800" dirty="0" err="1" smtClean="0"/>
              <a:t>вибачати</a:t>
            </a:r>
            <a:r>
              <a:rPr lang="ru-RU" sz="1800" dirty="0" smtClean="0"/>
              <a:t> на показ.</a:t>
            </a:r>
          </a:p>
          <a:p>
            <a:pPr algn="just"/>
            <a:r>
              <a:rPr lang="ru-RU" sz="1800" b="1" dirty="0" err="1" smtClean="0"/>
              <a:t>Явний</a:t>
            </a:r>
            <a:r>
              <a:rPr lang="ru-RU" sz="1800" b="1" dirty="0" smtClean="0"/>
              <a:t> </a:t>
            </a:r>
            <a:r>
              <a:rPr lang="ru-RU" sz="1800" b="1" dirty="0" err="1" smtClean="0"/>
              <a:t>спосіб</a:t>
            </a:r>
            <a:r>
              <a:rPr lang="ru-RU" sz="1800" b="1" dirty="0" smtClean="0"/>
              <a:t> </a:t>
            </a:r>
            <a:r>
              <a:rPr lang="ru-RU" sz="1800" b="1" dirty="0" err="1" smtClean="0"/>
              <a:t>маніпуляції</a:t>
            </a:r>
            <a:r>
              <a:rPr lang="ru-RU" sz="1800" b="1" dirty="0" smtClean="0"/>
              <a:t> </a:t>
            </a:r>
            <a:r>
              <a:rPr lang="ru-RU" sz="1800" b="1" dirty="0" err="1" smtClean="0"/>
              <a:t>полягає</a:t>
            </a:r>
            <a:r>
              <a:rPr lang="ru-RU" sz="1800" dirty="0" smtClean="0"/>
              <a:t> у тому, </a:t>
            </a:r>
            <a:r>
              <a:rPr lang="ru-RU" sz="1800" dirty="0" err="1" smtClean="0"/>
              <a:t>що</a:t>
            </a:r>
            <a:r>
              <a:rPr lang="ru-RU" sz="1800" dirty="0" smtClean="0"/>
              <a:t> </a:t>
            </a:r>
            <a:r>
              <a:rPr lang="ru-RU" sz="1800" dirty="0" err="1" smtClean="0"/>
              <a:t>людину</a:t>
            </a:r>
            <a:r>
              <a:rPr lang="ru-RU" sz="1800" dirty="0" smtClean="0"/>
              <a:t> </a:t>
            </a:r>
            <a:r>
              <a:rPr lang="ru-RU" sz="1800" dirty="0" err="1" smtClean="0"/>
              <a:t>ставлять</a:t>
            </a:r>
            <a:r>
              <a:rPr lang="ru-RU" sz="1800" dirty="0" smtClean="0"/>
              <a:t> перед фактом </a:t>
            </a:r>
            <a:r>
              <a:rPr lang="ru-RU" sz="1800" dirty="0" err="1" smtClean="0"/>
              <a:t>наслідків</a:t>
            </a:r>
            <a:r>
              <a:rPr lang="ru-RU" sz="1800" dirty="0" smtClean="0"/>
              <a:t> </a:t>
            </a:r>
            <a:r>
              <a:rPr lang="ru-RU" sz="1800" dirty="0" err="1" smtClean="0"/>
              <a:t>її</a:t>
            </a:r>
            <a:r>
              <a:rPr lang="ru-RU" sz="1800" dirty="0" smtClean="0"/>
              <a:t> </a:t>
            </a:r>
            <a:r>
              <a:rPr lang="ru-RU" sz="1800" dirty="0" err="1" smtClean="0"/>
              <a:t>поведінки</a:t>
            </a:r>
            <a:r>
              <a:rPr lang="ru-RU" sz="1800" dirty="0" smtClean="0"/>
              <a:t>. При </a:t>
            </a:r>
            <a:r>
              <a:rPr lang="ru-RU" sz="1800" dirty="0" err="1" smtClean="0"/>
              <a:t>чому</a:t>
            </a:r>
            <a:r>
              <a:rPr lang="ru-RU" sz="1800" dirty="0" smtClean="0"/>
              <a:t>, </a:t>
            </a:r>
            <a:r>
              <a:rPr lang="ru-RU" sz="1800" dirty="0" err="1" smtClean="0"/>
              <a:t>маніпулятор</a:t>
            </a:r>
            <a:r>
              <a:rPr lang="ru-RU" sz="1800" dirty="0" smtClean="0"/>
              <a:t> </a:t>
            </a:r>
            <a:r>
              <a:rPr lang="ru-RU" sz="1800" dirty="0" err="1" smtClean="0"/>
              <a:t>позиціонує</a:t>
            </a:r>
            <a:r>
              <a:rPr lang="ru-RU" sz="1800" dirty="0" smtClean="0"/>
              <a:t> себе як жертву. </a:t>
            </a:r>
          </a:p>
          <a:p>
            <a:pPr algn="just"/>
            <a:endParaRPr lang="ru-RU" sz="1800" dirty="0" smtClean="0"/>
          </a:p>
          <a:p>
            <a:endParaRPr lang="uk-UA" sz="1800"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sp>
        <p:nvSpPr>
          <p:cNvPr id="3" name="Подзаголовок 2"/>
          <p:cNvSpPr>
            <a:spLocks noGrp="1"/>
          </p:cNvSpPr>
          <p:nvPr>
            <p:ph type="subTitle" idx="1"/>
          </p:nvPr>
        </p:nvSpPr>
        <p:spPr>
          <a:xfrm>
            <a:off x="1187624" y="1485300"/>
            <a:ext cx="7694672" cy="4896028"/>
          </a:xfrm>
        </p:spPr>
        <p:txBody>
          <a:bodyPr>
            <a:normAutofit fontScale="85000" lnSpcReduction="10000"/>
          </a:bodyPr>
          <a:lstStyle/>
          <a:p>
            <a:pPr algn="just"/>
            <a:r>
              <a:rPr lang="ru-RU" sz="2400" b="1" dirty="0" err="1" smtClean="0"/>
              <a:t>Комунікаційний</a:t>
            </a:r>
            <a:r>
              <a:rPr lang="ru-RU" sz="2400" b="1" dirty="0" smtClean="0"/>
              <a:t> </a:t>
            </a:r>
            <a:r>
              <a:rPr lang="ru-RU" sz="2400" b="1" dirty="0" err="1" smtClean="0"/>
              <a:t>процес</a:t>
            </a:r>
            <a:r>
              <a:rPr lang="ru-RU" sz="2400" b="1" dirty="0" smtClean="0"/>
              <a:t> – </a:t>
            </a:r>
            <a:r>
              <a:rPr lang="ru-RU" sz="2400" b="1" dirty="0" err="1" smtClean="0"/>
              <a:t>це</a:t>
            </a:r>
            <a:r>
              <a:rPr lang="ru-RU" sz="2400" b="1" dirty="0" smtClean="0"/>
              <a:t> </a:t>
            </a:r>
            <a:r>
              <a:rPr lang="ru-RU" sz="2400" b="1" dirty="0" err="1" smtClean="0"/>
              <a:t>взаємодія</a:t>
            </a:r>
            <a:r>
              <a:rPr lang="ru-RU" sz="2400" b="1" dirty="0" smtClean="0"/>
              <a:t> </a:t>
            </a:r>
            <a:r>
              <a:rPr lang="ru-RU" sz="2400" b="1" dirty="0" err="1" smtClean="0"/>
              <a:t>сукупності</a:t>
            </a:r>
            <a:r>
              <a:rPr lang="ru-RU" sz="2400" b="1" dirty="0" smtClean="0"/>
              <a:t> </a:t>
            </a:r>
            <a:r>
              <a:rPr lang="ru-RU" sz="2400" b="1" dirty="0" err="1" smtClean="0"/>
              <a:t>елементів</a:t>
            </a:r>
            <a:r>
              <a:rPr lang="ru-RU" sz="2400" b="1" dirty="0" smtClean="0"/>
              <a:t>. </a:t>
            </a:r>
          </a:p>
          <a:p>
            <a:pPr algn="just"/>
            <a:r>
              <a:rPr lang="ru-RU" sz="2400" b="1" dirty="0" err="1" smtClean="0"/>
              <a:t>Існує</a:t>
            </a:r>
            <a:r>
              <a:rPr lang="ru-RU" sz="2400" b="1" dirty="0" smtClean="0"/>
              <a:t> </a:t>
            </a:r>
            <a:r>
              <a:rPr lang="ru-RU" sz="2400" b="1" dirty="0" err="1" smtClean="0"/>
              <a:t>чотири</a:t>
            </a:r>
            <a:r>
              <a:rPr lang="ru-RU" sz="2400" b="1" dirty="0" smtClean="0"/>
              <a:t> </a:t>
            </a:r>
            <a:r>
              <a:rPr lang="ru-RU" sz="2400" b="1" dirty="0" err="1" smtClean="0"/>
              <a:t>базові</a:t>
            </a:r>
            <a:r>
              <a:rPr lang="ru-RU" sz="2400" b="1" dirty="0" smtClean="0"/>
              <a:t> </a:t>
            </a:r>
            <a:r>
              <a:rPr lang="ru-RU" sz="2400" b="1" dirty="0" err="1" smtClean="0"/>
              <a:t>елементи</a:t>
            </a:r>
            <a:r>
              <a:rPr lang="ru-RU" sz="2400" b="1" dirty="0" smtClean="0"/>
              <a:t> </a:t>
            </a:r>
            <a:r>
              <a:rPr lang="ru-RU" sz="2400" b="1" dirty="0" err="1" smtClean="0"/>
              <a:t>комунікаційного</a:t>
            </a:r>
            <a:r>
              <a:rPr lang="ru-RU" sz="2400" b="1" dirty="0" smtClean="0"/>
              <a:t> </a:t>
            </a:r>
            <a:r>
              <a:rPr lang="ru-RU" sz="2400" b="1" dirty="0" err="1" smtClean="0"/>
              <a:t>процесу</a:t>
            </a:r>
            <a:r>
              <a:rPr lang="ru-RU" sz="2400" b="1" dirty="0" smtClean="0"/>
              <a:t>: </a:t>
            </a:r>
          </a:p>
          <a:p>
            <a:pPr algn="just"/>
            <a:r>
              <a:rPr lang="ru-RU" sz="2400" dirty="0" smtClean="0"/>
              <a:t>1. </a:t>
            </a:r>
            <a:r>
              <a:rPr lang="ru-RU" sz="2400" b="1" dirty="0" err="1" smtClean="0"/>
              <a:t>Відправник</a:t>
            </a:r>
            <a:r>
              <a:rPr lang="ru-RU" sz="2400" dirty="0" smtClean="0"/>
              <a:t> – особа, </a:t>
            </a:r>
            <a:r>
              <a:rPr lang="ru-RU" sz="2400" dirty="0" err="1" smtClean="0"/>
              <a:t>що</a:t>
            </a:r>
            <a:r>
              <a:rPr lang="ru-RU" sz="2400" dirty="0" smtClean="0"/>
              <a:t> </a:t>
            </a:r>
            <a:r>
              <a:rPr lang="ru-RU" sz="2400" dirty="0" err="1" smtClean="0"/>
              <a:t>генерує</a:t>
            </a:r>
            <a:r>
              <a:rPr lang="ru-RU" sz="2400" dirty="0" smtClean="0"/>
              <a:t> </a:t>
            </a:r>
            <a:r>
              <a:rPr lang="ru-RU" sz="2400" dirty="0" err="1" smtClean="0"/>
              <a:t>ідею</a:t>
            </a:r>
            <a:r>
              <a:rPr lang="ru-RU" sz="2400" dirty="0" smtClean="0"/>
              <a:t> </a:t>
            </a:r>
            <a:r>
              <a:rPr lang="ru-RU" sz="2400" dirty="0" err="1" smtClean="0"/>
              <a:t>або</a:t>
            </a:r>
            <a:r>
              <a:rPr lang="ru-RU" sz="2400" dirty="0" smtClean="0"/>
              <a:t> </a:t>
            </a:r>
            <a:r>
              <a:rPr lang="ru-RU" sz="2400" dirty="0" err="1" smtClean="0"/>
              <a:t>збирає</a:t>
            </a:r>
            <a:r>
              <a:rPr lang="ru-RU" sz="2400" dirty="0" smtClean="0"/>
              <a:t> </a:t>
            </a:r>
            <a:r>
              <a:rPr lang="ru-RU" sz="2400" dirty="0" err="1" smtClean="0"/>
              <a:t>інформацію</a:t>
            </a:r>
            <a:r>
              <a:rPr lang="ru-RU" sz="2400" dirty="0" smtClean="0"/>
              <a:t> та </a:t>
            </a:r>
            <a:r>
              <a:rPr lang="ru-RU" sz="2400" dirty="0" err="1" smtClean="0"/>
              <a:t>передає</a:t>
            </a:r>
            <a:r>
              <a:rPr lang="ru-RU" sz="2400" dirty="0" smtClean="0"/>
              <a:t> </a:t>
            </a:r>
            <a:r>
              <a:rPr lang="ru-RU" sz="2400" dirty="0" err="1" smtClean="0"/>
              <a:t>її</a:t>
            </a:r>
            <a:r>
              <a:rPr lang="ru-RU" sz="2400" dirty="0" smtClean="0"/>
              <a:t>. </a:t>
            </a:r>
          </a:p>
          <a:p>
            <a:pPr algn="just"/>
            <a:r>
              <a:rPr lang="ru-RU" sz="2400" dirty="0" smtClean="0"/>
              <a:t>2. </a:t>
            </a:r>
            <a:r>
              <a:rPr lang="ru-RU" sz="2400" b="1" dirty="0" err="1" smtClean="0"/>
              <a:t>Повідомлення</a:t>
            </a:r>
            <a:r>
              <a:rPr lang="ru-RU" sz="2400" b="1" dirty="0" smtClean="0"/>
              <a:t> </a:t>
            </a:r>
            <a:r>
              <a:rPr lang="ru-RU" sz="2400" dirty="0" smtClean="0"/>
              <a:t>– </a:t>
            </a:r>
            <a:r>
              <a:rPr lang="ru-RU" sz="2400" dirty="0" err="1" smtClean="0"/>
              <a:t>це</a:t>
            </a:r>
            <a:r>
              <a:rPr lang="ru-RU" sz="2400" dirty="0" smtClean="0"/>
              <a:t> </a:t>
            </a:r>
            <a:r>
              <a:rPr lang="ru-RU" sz="2400" dirty="0" err="1" smtClean="0"/>
              <a:t>інформація</a:t>
            </a:r>
            <a:r>
              <a:rPr lang="ru-RU" sz="2400" dirty="0" smtClean="0"/>
              <a:t>, </a:t>
            </a:r>
            <a:r>
              <a:rPr lang="ru-RU" sz="2400" dirty="0" err="1" smtClean="0"/>
              <a:t>або</a:t>
            </a:r>
            <a:r>
              <a:rPr lang="ru-RU" sz="2400" dirty="0" smtClean="0"/>
              <a:t> </a:t>
            </a:r>
            <a:r>
              <a:rPr lang="ru-RU" sz="2400" dirty="0" err="1" smtClean="0"/>
              <a:t>закодована</a:t>
            </a:r>
            <a:r>
              <a:rPr lang="ru-RU" sz="2400" dirty="0" smtClean="0"/>
              <a:t> </a:t>
            </a:r>
            <a:r>
              <a:rPr lang="ru-RU" sz="2400" dirty="0" err="1" smtClean="0"/>
              <a:t>ідея</a:t>
            </a:r>
            <a:r>
              <a:rPr lang="ru-RU" sz="2400" dirty="0" smtClean="0"/>
              <a:t>, те, </a:t>
            </a:r>
            <a:r>
              <a:rPr lang="ru-RU" sz="2400" dirty="0" err="1" smtClean="0"/>
              <a:t>що</a:t>
            </a:r>
            <a:r>
              <a:rPr lang="ru-RU" sz="2400" dirty="0" smtClean="0"/>
              <a:t> </a:t>
            </a:r>
            <a:r>
              <a:rPr lang="ru-RU" sz="2400" dirty="0" err="1" smtClean="0"/>
              <a:t>передає</a:t>
            </a:r>
            <a:r>
              <a:rPr lang="ru-RU" sz="2400" dirty="0" smtClean="0"/>
              <a:t> </a:t>
            </a:r>
            <a:r>
              <a:rPr lang="ru-RU" sz="2400" dirty="0" err="1" smtClean="0"/>
              <a:t>відправник</a:t>
            </a:r>
            <a:r>
              <a:rPr lang="ru-RU" sz="2400" dirty="0" smtClean="0"/>
              <a:t> </a:t>
            </a:r>
            <a:r>
              <a:rPr lang="ru-RU" sz="2400" dirty="0" err="1" smtClean="0"/>
              <a:t>одержувачу</a:t>
            </a:r>
            <a:r>
              <a:rPr lang="ru-RU" sz="2400" dirty="0" smtClean="0"/>
              <a:t>. </a:t>
            </a:r>
            <a:r>
              <a:rPr lang="ru-RU" sz="2400" b="1" dirty="0" err="1" smtClean="0"/>
              <a:t>Кодування</a:t>
            </a:r>
            <a:r>
              <a:rPr lang="ru-RU" sz="2400" b="1" dirty="0" smtClean="0"/>
              <a:t> </a:t>
            </a:r>
            <a:r>
              <a:rPr lang="ru-RU" sz="2400" b="1" dirty="0" err="1" smtClean="0"/>
              <a:t>повідомлень</a:t>
            </a:r>
            <a:r>
              <a:rPr lang="ru-RU" sz="2400" b="1" dirty="0" smtClean="0"/>
              <a:t> </a:t>
            </a:r>
            <a:r>
              <a:rPr lang="ru-RU" sz="2400" dirty="0" smtClean="0"/>
              <a:t>– </a:t>
            </a:r>
            <a:r>
              <a:rPr lang="ru-RU" sz="2400" dirty="0" err="1" smtClean="0"/>
              <a:t>це</a:t>
            </a:r>
            <a:r>
              <a:rPr lang="ru-RU" sz="2400" dirty="0" smtClean="0"/>
              <a:t> </a:t>
            </a:r>
            <a:r>
              <a:rPr lang="ru-RU" sz="2400" dirty="0" err="1" smtClean="0"/>
              <a:t>надання</a:t>
            </a:r>
            <a:r>
              <a:rPr lang="ru-RU" sz="2400" dirty="0" smtClean="0"/>
              <a:t> </a:t>
            </a:r>
            <a:r>
              <a:rPr lang="ru-RU" sz="2400" dirty="0" err="1" smtClean="0"/>
              <a:t>змісту</a:t>
            </a:r>
            <a:r>
              <a:rPr lang="ru-RU" sz="2400" dirty="0" smtClean="0"/>
              <a:t> </a:t>
            </a:r>
            <a:r>
              <a:rPr lang="ru-RU" sz="2400" dirty="0" err="1" smtClean="0"/>
              <a:t>повідомлення</a:t>
            </a:r>
            <a:r>
              <a:rPr lang="ru-RU" sz="2400" dirty="0" smtClean="0"/>
              <a:t> </a:t>
            </a:r>
            <a:r>
              <a:rPr lang="ru-RU" sz="2400" dirty="0" err="1" smtClean="0"/>
              <a:t>певної</a:t>
            </a:r>
            <a:r>
              <a:rPr lang="ru-RU" sz="2400" dirty="0" smtClean="0"/>
              <a:t> </a:t>
            </a:r>
            <a:r>
              <a:rPr lang="ru-RU" sz="2400" dirty="0" err="1" smtClean="0"/>
              <a:t>форми</a:t>
            </a:r>
            <a:r>
              <a:rPr lang="ru-RU" sz="2400" dirty="0" smtClean="0"/>
              <a:t>. </a:t>
            </a:r>
            <a:r>
              <a:rPr lang="ru-RU" sz="2400" dirty="0" err="1" smtClean="0"/>
              <a:t>Повідомлення</a:t>
            </a:r>
            <a:r>
              <a:rPr lang="ru-RU" sz="2400" dirty="0" smtClean="0"/>
              <a:t> </a:t>
            </a:r>
            <a:r>
              <a:rPr lang="ru-RU" sz="2400" dirty="0" err="1" smtClean="0"/>
              <a:t>повинне</a:t>
            </a:r>
            <a:r>
              <a:rPr lang="ru-RU" sz="2400" dirty="0" smtClean="0"/>
              <a:t> </a:t>
            </a:r>
            <a:r>
              <a:rPr lang="ru-RU" sz="2400" dirty="0" err="1" smtClean="0"/>
              <a:t>передаватися</a:t>
            </a:r>
            <a:r>
              <a:rPr lang="ru-RU" sz="2400" dirty="0" smtClean="0"/>
              <a:t> словами, знаками, </a:t>
            </a:r>
            <a:r>
              <a:rPr lang="ru-RU" sz="2400" dirty="0" err="1" smtClean="0"/>
              <a:t>імпульсами</a:t>
            </a:r>
            <a:r>
              <a:rPr lang="ru-RU" sz="2400" dirty="0" smtClean="0"/>
              <a:t>, </a:t>
            </a:r>
            <a:r>
              <a:rPr lang="ru-RU" sz="2400" dirty="0" err="1" smtClean="0"/>
              <a:t>що</a:t>
            </a:r>
            <a:r>
              <a:rPr lang="ru-RU" sz="2400" dirty="0" smtClean="0"/>
              <a:t> </a:t>
            </a:r>
            <a:r>
              <a:rPr lang="ru-RU" sz="2400" dirty="0" err="1" smtClean="0"/>
              <a:t>будуть</a:t>
            </a:r>
            <a:r>
              <a:rPr lang="ru-RU" sz="2400" dirty="0" smtClean="0"/>
              <a:t> </a:t>
            </a:r>
            <a:r>
              <a:rPr lang="ru-RU" sz="2400" dirty="0" err="1" smtClean="0"/>
              <a:t>зрозумілими</a:t>
            </a:r>
            <a:r>
              <a:rPr lang="ru-RU" sz="2400" dirty="0" smtClean="0"/>
              <a:t> </a:t>
            </a:r>
            <a:r>
              <a:rPr lang="ru-RU" sz="2400" dirty="0" err="1" smtClean="0"/>
              <a:t>одержувачу</a:t>
            </a:r>
            <a:r>
              <a:rPr lang="ru-RU" sz="2400" dirty="0" smtClean="0"/>
              <a:t>, </a:t>
            </a:r>
            <a:r>
              <a:rPr lang="ru-RU" sz="2400" dirty="0" err="1" smtClean="0"/>
              <a:t>інакше</a:t>
            </a:r>
            <a:r>
              <a:rPr lang="ru-RU" sz="2400" dirty="0" smtClean="0"/>
              <a:t> </a:t>
            </a:r>
            <a:r>
              <a:rPr lang="ru-RU" sz="2400" dirty="0" err="1" smtClean="0"/>
              <a:t>він</a:t>
            </a:r>
            <a:r>
              <a:rPr lang="ru-RU" sz="2400" dirty="0" smtClean="0"/>
              <a:t> не </a:t>
            </a:r>
            <a:r>
              <a:rPr lang="ru-RU" sz="2400" dirty="0" err="1" smtClean="0"/>
              <a:t>зможе</a:t>
            </a:r>
            <a:r>
              <a:rPr lang="ru-RU" sz="2400" dirty="0" smtClean="0"/>
              <a:t> </a:t>
            </a:r>
            <a:r>
              <a:rPr lang="ru-RU" sz="2400" dirty="0" err="1" smtClean="0"/>
              <a:t>його</a:t>
            </a:r>
            <a:r>
              <a:rPr lang="ru-RU" sz="2400" dirty="0" smtClean="0"/>
              <a:t> </a:t>
            </a:r>
            <a:r>
              <a:rPr lang="ru-RU" sz="2400" dirty="0" err="1" smtClean="0"/>
              <a:t>розшифрувати</a:t>
            </a:r>
            <a:r>
              <a:rPr lang="ru-RU" sz="2400" dirty="0" smtClean="0"/>
              <a:t>/</a:t>
            </a:r>
            <a:r>
              <a:rPr lang="ru-RU" sz="2400" dirty="0" err="1" smtClean="0"/>
              <a:t>декодувати</a:t>
            </a:r>
            <a:r>
              <a:rPr lang="ru-RU" sz="2400" dirty="0" smtClean="0"/>
              <a:t> </a:t>
            </a:r>
            <a:r>
              <a:rPr lang="ru-RU" sz="2400" dirty="0" err="1" smtClean="0"/>
              <a:t>одержану</a:t>
            </a:r>
            <a:r>
              <a:rPr lang="ru-RU" sz="2400" dirty="0" smtClean="0"/>
              <a:t> </a:t>
            </a:r>
            <a:r>
              <a:rPr lang="ru-RU" sz="2400" dirty="0" err="1" smtClean="0"/>
              <a:t>інформацію</a:t>
            </a:r>
            <a:r>
              <a:rPr lang="ru-RU" sz="2400" dirty="0" smtClean="0"/>
              <a:t>. </a:t>
            </a:r>
          </a:p>
          <a:p>
            <a:pPr algn="just"/>
            <a:r>
              <a:rPr lang="ru-RU" sz="2400" dirty="0" smtClean="0"/>
              <a:t>3. </a:t>
            </a:r>
            <a:r>
              <a:rPr lang="ru-RU" sz="2400" b="1" dirty="0" smtClean="0"/>
              <a:t>Канал </a:t>
            </a:r>
            <a:r>
              <a:rPr lang="ru-RU" sz="2400" dirty="0" smtClean="0"/>
              <a:t>– </a:t>
            </a:r>
            <a:r>
              <a:rPr lang="ru-RU" sz="2400" dirty="0" err="1" smtClean="0"/>
              <a:t>засіб</a:t>
            </a:r>
            <a:r>
              <a:rPr lang="ru-RU" sz="2400" dirty="0" smtClean="0"/>
              <a:t> </a:t>
            </a:r>
            <a:r>
              <a:rPr lang="ru-RU" sz="2400" dirty="0" err="1" smtClean="0"/>
              <a:t>передавання</a:t>
            </a:r>
            <a:r>
              <a:rPr lang="ru-RU" sz="2400" dirty="0" smtClean="0"/>
              <a:t> </a:t>
            </a:r>
            <a:r>
              <a:rPr lang="ru-RU" sz="2400" dirty="0" err="1" smtClean="0"/>
              <a:t>інформації</a:t>
            </a:r>
            <a:r>
              <a:rPr lang="ru-RU" sz="2400" dirty="0" smtClean="0"/>
              <a:t> (</a:t>
            </a:r>
            <a:r>
              <a:rPr lang="ru-RU" sz="2400" dirty="0" err="1" smtClean="0"/>
              <a:t>усне</a:t>
            </a:r>
            <a:r>
              <a:rPr lang="ru-RU" sz="2400" dirty="0" smtClean="0"/>
              <a:t> </a:t>
            </a:r>
            <a:r>
              <a:rPr lang="ru-RU" sz="2400" dirty="0" err="1" smtClean="0"/>
              <a:t>передавання</a:t>
            </a:r>
            <a:r>
              <a:rPr lang="ru-RU" sz="2400" dirty="0" smtClean="0"/>
              <a:t>, </a:t>
            </a:r>
            <a:r>
              <a:rPr lang="ru-RU" sz="2400" dirty="0" err="1" smtClean="0"/>
              <a:t>наради</a:t>
            </a:r>
            <a:r>
              <a:rPr lang="ru-RU" sz="2400" dirty="0" smtClean="0"/>
              <a:t>, </a:t>
            </a:r>
            <a:r>
              <a:rPr lang="ru-RU" sz="2400" dirty="0" err="1" smtClean="0"/>
              <a:t>телефонні</a:t>
            </a:r>
            <a:r>
              <a:rPr lang="ru-RU" sz="2400" dirty="0" smtClean="0"/>
              <a:t> переговори, </a:t>
            </a:r>
            <a:r>
              <a:rPr lang="ru-RU" sz="2400" dirty="0" err="1" smtClean="0"/>
              <a:t>письмове</a:t>
            </a:r>
            <a:r>
              <a:rPr lang="ru-RU" sz="2400" dirty="0" smtClean="0"/>
              <a:t> </a:t>
            </a:r>
            <a:r>
              <a:rPr lang="ru-RU" sz="2400" dirty="0" err="1" smtClean="0"/>
              <a:t>передавання</a:t>
            </a:r>
            <a:r>
              <a:rPr lang="ru-RU" sz="2400" dirty="0" smtClean="0"/>
              <a:t>, </a:t>
            </a:r>
            <a:r>
              <a:rPr lang="ru-RU" sz="2400" dirty="0" err="1" smtClean="0"/>
              <a:t>службові</a:t>
            </a:r>
            <a:r>
              <a:rPr lang="ru-RU" sz="2400" dirty="0" smtClean="0"/>
              <a:t> записки, </a:t>
            </a:r>
            <a:r>
              <a:rPr lang="ru-RU" sz="2400" dirty="0" err="1" smtClean="0"/>
              <a:t>звіти</a:t>
            </a:r>
            <a:r>
              <a:rPr lang="ru-RU" sz="2400" dirty="0" smtClean="0"/>
              <a:t>, </a:t>
            </a:r>
            <a:r>
              <a:rPr lang="ru-RU" sz="2400" dirty="0" err="1" smtClean="0"/>
              <a:t>електронна</a:t>
            </a:r>
            <a:r>
              <a:rPr lang="ru-RU" sz="2400" dirty="0" smtClean="0"/>
              <a:t> </a:t>
            </a:r>
            <a:r>
              <a:rPr lang="ru-RU" sz="2400" dirty="0" err="1" smtClean="0"/>
              <a:t>пошта</a:t>
            </a:r>
            <a:r>
              <a:rPr lang="ru-RU" sz="2400" dirty="0" smtClean="0"/>
              <a:t>, </a:t>
            </a:r>
            <a:r>
              <a:rPr lang="ru-RU" sz="2400" dirty="0" err="1" smtClean="0"/>
              <a:t>комп’ютерні</a:t>
            </a:r>
            <a:r>
              <a:rPr lang="ru-RU" sz="2400" dirty="0" smtClean="0"/>
              <a:t> </a:t>
            </a:r>
            <a:r>
              <a:rPr lang="ru-RU" sz="2400" dirty="0" err="1" smtClean="0"/>
              <a:t>мережі</a:t>
            </a:r>
            <a:r>
              <a:rPr lang="ru-RU" sz="2400" dirty="0" smtClean="0"/>
              <a:t>). </a:t>
            </a:r>
          </a:p>
          <a:p>
            <a:pPr algn="just"/>
            <a:r>
              <a:rPr lang="ru-RU" sz="2400" dirty="0" smtClean="0"/>
              <a:t>4. </a:t>
            </a:r>
            <a:r>
              <a:rPr lang="ru-RU" sz="2400" b="1" dirty="0" err="1" smtClean="0"/>
              <a:t>Одержувач</a:t>
            </a:r>
            <a:r>
              <a:rPr lang="ru-RU" sz="2400" b="1" dirty="0" smtClean="0"/>
              <a:t> (адресат) </a:t>
            </a:r>
            <a:r>
              <a:rPr lang="ru-RU" sz="2400" dirty="0" smtClean="0"/>
              <a:t>– особа, </a:t>
            </a:r>
            <a:r>
              <a:rPr lang="ru-RU" sz="2400" dirty="0" err="1" smtClean="0"/>
              <a:t>якій</a:t>
            </a:r>
            <a:r>
              <a:rPr lang="ru-RU" sz="2400" dirty="0" smtClean="0"/>
              <a:t> </a:t>
            </a:r>
            <a:r>
              <a:rPr lang="ru-RU" sz="2400" dirty="0" err="1" smtClean="0"/>
              <a:t>призначена</a:t>
            </a:r>
            <a:r>
              <a:rPr lang="ru-RU" sz="2400" dirty="0" smtClean="0"/>
              <a:t> </a:t>
            </a:r>
            <a:r>
              <a:rPr lang="ru-RU" sz="2400" dirty="0" err="1" smtClean="0"/>
              <a:t>інформація</a:t>
            </a:r>
            <a:r>
              <a:rPr lang="ru-RU" sz="2400" dirty="0" smtClean="0"/>
              <a:t> та яка </a:t>
            </a:r>
            <a:r>
              <a:rPr lang="ru-RU" sz="2400" dirty="0" err="1" smtClean="0"/>
              <a:t>інтерпретує</a:t>
            </a:r>
            <a:r>
              <a:rPr lang="ru-RU" sz="2400" dirty="0" smtClean="0"/>
              <a:t> </a:t>
            </a:r>
            <a:r>
              <a:rPr lang="ru-RU" sz="2400" dirty="0" err="1" smtClean="0"/>
              <a:t>її</a:t>
            </a:r>
            <a:r>
              <a:rPr lang="ru-RU" sz="2400" dirty="0" smtClean="0"/>
              <a:t>.</a:t>
            </a:r>
            <a:endParaRPr lang="en-US" sz="2400" dirty="0" smtClean="0"/>
          </a:p>
          <a:p>
            <a:pPr marL="541655" indent="-514350" algn="just"/>
            <a:endParaRPr lang="ru-RU" sz="1800" b="1" i="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a:bodyPr>
          <a:lstStyle/>
          <a:p>
            <a:r>
              <a:rPr lang="uk-UA" sz="1800" b="1" i="1" dirty="0" smtClean="0"/>
              <a:t>Види маніпуляції у спілкуванні: </a:t>
            </a:r>
            <a:endParaRPr lang="ru-RU" sz="1800" i="1" dirty="0" smtClean="0"/>
          </a:p>
          <a:p>
            <a:pPr algn="just"/>
            <a:r>
              <a:rPr lang="uk-UA" sz="1800" b="1" i="1" dirty="0" smtClean="0"/>
              <a:t>Маніпуляція почуттям гордості (або маніпуляція лестощами)</a:t>
            </a:r>
            <a:r>
              <a:rPr lang="uk-UA" sz="1800" i="1" dirty="0" smtClean="0"/>
              <a:t>. </a:t>
            </a:r>
            <a:r>
              <a:rPr lang="ru-RU" sz="1800" dirty="0" err="1" smtClean="0"/>
              <a:t>Почувши</a:t>
            </a:r>
            <a:r>
              <a:rPr lang="ru-RU" sz="1800" dirty="0" smtClean="0"/>
              <a:t> </a:t>
            </a:r>
            <a:r>
              <a:rPr lang="ru-RU" sz="1800" dirty="0" err="1" smtClean="0"/>
              <a:t>лестощі</a:t>
            </a:r>
            <a:r>
              <a:rPr lang="ru-RU" sz="1800" dirty="0" smtClean="0"/>
              <a:t> на свою адресу, </a:t>
            </a:r>
            <a:r>
              <a:rPr lang="ru-RU" sz="1800" dirty="0" err="1" smtClean="0"/>
              <a:t>багато</a:t>
            </a:r>
            <a:r>
              <a:rPr lang="ru-RU" sz="1800" dirty="0" smtClean="0"/>
              <a:t> людей </a:t>
            </a:r>
            <a:r>
              <a:rPr lang="ru-RU" sz="1800" dirty="0" err="1" smtClean="0"/>
              <a:t>намагаються</a:t>
            </a:r>
            <a:r>
              <a:rPr lang="ru-RU" sz="1800" dirty="0" smtClean="0"/>
              <a:t> </a:t>
            </a:r>
            <a:r>
              <a:rPr lang="ru-RU" sz="1800" dirty="0" err="1" smtClean="0"/>
              <a:t>відразу</a:t>
            </a:r>
            <a:r>
              <a:rPr lang="ru-RU" sz="1800" dirty="0" smtClean="0"/>
              <a:t> ж </a:t>
            </a:r>
            <a:r>
              <a:rPr lang="ru-RU" sz="1800" dirty="0" err="1" smtClean="0"/>
              <a:t>показати</a:t>
            </a:r>
            <a:r>
              <a:rPr lang="ru-RU" sz="1800" dirty="0" smtClean="0"/>
              <a:t> </a:t>
            </a:r>
            <a:r>
              <a:rPr lang="ru-RU" sz="1800" dirty="0" err="1" smtClean="0"/>
              <a:t>собі</a:t>
            </a:r>
            <a:r>
              <a:rPr lang="ru-RU" sz="1800" dirty="0" smtClean="0"/>
              <a:t> </a:t>
            </a:r>
            <a:r>
              <a:rPr lang="ru-RU" sz="1800" dirty="0" err="1" smtClean="0"/>
              <a:t>й</a:t>
            </a:r>
            <a:r>
              <a:rPr lang="ru-RU" sz="1800" dirty="0" smtClean="0"/>
              <a:t> </a:t>
            </a:r>
            <a:r>
              <a:rPr lang="ru-RU" sz="1800" dirty="0" err="1" smtClean="0"/>
              <a:t>оточуючим</a:t>
            </a:r>
            <a:r>
              <a:rPr lang="ru-RU" sz="1800" dirty="0" smtClean="0"/>
              <a:t> свою </a:t>
            </a:r>
            <a:r>
              <a:rPr lang="ru-RU" sz="1800" dirty="0" err="1" smtClean="0"/>
              <a:t>компетентність</a:t>
            </a:r>
            <a:r>
              <a:rPr lang="ru-RU" sz="1800" dirty="0" smtClean="0"/>
              <a:t> та </a:t>
            </a:r>
            <a:r>
              <a:rPr lang="ru-RU" sz="1800" dirty="0" err="1" smtClean="0"/>
              <a:t>розсудливість</a:t>
            </a:r>
            <a:r>
              <a:rPr lang="ru-RU" sz="1800" dirty="0" smtClean="0"/>
              <a:t>, </a:t>
            </a:r>
            <a:r>
              <a:rPr lang="ru-RU" sz="1800" dirty="0" err="1" smtClean="0"/>
              <a:t>щоб</a:t>
            </a:r>
            <a:r>
              <a:rPr lang="ru-RU" sz="1800" dirty="0" smtClean="0"/>
              <a:t> </a:t>
            </a:r>
            <a:r>
              <a:rPr lang="ru-RU" sz="1800" dirty="0" err="1" smtClean="0"/>
              <a:t>приховати</a:t>
            </a:r>
            <a:r>
              <a:rPr lang="ru-RU" sz="1800" dirty="0" smtClean="0"/>
              <a:t> той </a:t>
            </a:r>
            <a:r>
              <a:rPr lang="ru-RU" sz="1800" dirty="0" err="1" smtClean="0"/>
              <a:t>сумний</a:t>
            </a:r>
            <a:r>
              <a:rPr lang="ru-RU" sz="1800" dirty="0" smtClean="0"/>
              <a:t> факт, </a:t>
            </a:r>
            <a:r>
              <a:rPr lang="ru-RU" sz="1800" dirty="0" err="1" smtClean="0"/>
              <a:t>що</a:t>
            </a:r>
            <a:r>
              <a:rPr lang="ru-RU" sz="1800" dirty="0" smtClean="0"/>
              <a:t> вони </a:t>
            </a:r>
            <a:r>
              <a:rPr lang="ru-RU" sz="1800" dirty="0" err="1" smtClean="0"/>
              <a:t>заковтнули</a:t>
            </a:r>
            <a:r>
              <a:rPr lang="ru-RU" sz="1800" dirty="0" smtClean="0"/>
              <a:t> приманку</a:t>
            </a:r>
            <a:r>
              <a:rPr lang="uk-UA" sz="1800" dirty="0" smtClean="0"/>
              <a:t>.</a:t>
            </a:r>
            <a:endParaRPr lang="ru-RU" sz="1800" dirty="0" smtClean="0"/>
          </a:p>
          <a:p>
            <a:pPr algn="just"/>
            <a:r>
              <a:rPr lang="uk-UA" sz="1800" b="1" i="1" dirty="0" smtClean="0"/>
              <a:t>Маніпуляція почуттям жалю</a:t>
            </a:r>
            <a:r>
              <a:rPr lang="uk-UA" sz="1800" b="1" dirty="0" smtClean="0"/>
              <a:t>. </a:t>
            </a:r>
            <a:r>
              <a:rPr lang="uk-UA" sz="1800" dirty="0" smtClean="0"/>
              <a:t>Жалість до себе швидко обертається жорстокістю до інших. Існують дуже підступні маніпулятори почуттям жалю – «жертви», які весь час скаржаться на життя і збирають дивіденди – слова підтримки та допомогу. </a:t>
            </a:r>
            <a:endParaRPr lang="ru-RU" sz="1800" dirty="0" smtClean="0"/>
          </a:p>
          <a:p>
            <a:pPr algn="just"/>
            <a:r>
              <a:rPr lang="uk-UA" sz="1800" b="1" i="1" dirty="0" smtClean="0"/>
              <a:t>Маніпуляція на «правилах пристойності». </a:t>
            </a:r>
            <a:r>
              <a:rPr lang="uk-UA" sz="1800" dirty="0" smtClean="0"/>
              <a:t>Почуття провини, що виховується з дитинства, змушує Вас турбуватися про те, як інші поставляться до Ваших вчинків. Ви настільки стурбовані сторонньою думкою, що не можете сконцентруватися задля досягнення власних цілей. Ви прагнете порадитися з оточуючими, перш ніж зробити чи сказати щось, здатне їх засмутити.</a:t>
            </a:r>
            <a:endParaRPr lang="ru-RU" sz="1800" dirty="0" smtClean="0"/>
          </a:p>
          <a:p>
            <a:pPr algn="just"/>
            <a:endParaRPr lang="ru-RU" sz="1800" dirty="0" smtClean="0"/>
          </a:p>
          <a:p>
            <a:pPr algn="just"/>
            <a:endParaRPr lang="ru-RU" sz="1800" dirty="0" smtClean="0"/>
          </a:p>
          <a:p>
            <a:endParaRPr lang="uk-UA" sz="1800" b="1" dirty="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a:bodyPr>
          <a:lstStyle/>
          <a:p>
            <a:pPr algn="ctr"/>
            <a:r>
              <a:rPr lang="uk-UA" sz="1800" b="1" i="1" dirty="0" smtClean="0"/>
              <a:t>Ознаки маніпуляції у бізнес-спілкуванні</a:t>
            </a:r>
            <a:endParaRPr lang="ru-RU" sz="1800" i="1" dirty="0" smtClean="0"/>
          </a:p>
          <a:p>
            <a:pPr algn="just"/>
            <a:r>
              <a:rPr lang="uk-UA" sz="1800" dirty="0" smtClean="0"/>
              <a:t>1. </a:t>
            </a:r>
            <a:r>
              <a:rPr lang="uk-UA" sz="1800" b="1" dirty="0" smtClean="0"/>
              <a:t>Перепитування або зайві уточнення.</a:t>
            </a:r>
            <a:r>
              <a:rPr lang="uk-UA" sz="1800" dirty="0" smtClean="0"/>
              <a:t> У даному випадку </a:t>
            </a:r>
            <a:r>
              <a:rPr lang="uk-UA" sz="1800" dirty="0" err="1" smtClean="0"/>
              <a:t>маніпулятивний</a:t>
            </a:r>
            <a:r>
              <a:rPr lang="uk-UA" sz="1800" dirty="0" smtClean="0"/>
              <a:t> ефект досягається за рахунок того, що маніпулятор робить вигляд, що хоче краще щось зрозуміти, перепитує Вас, однак повторює Ваші слова тільки спочатку, відволікаючи Вашу увагу, а далі спотворює зміст сказаного Вами на свою користь.</a:t>
            </a:r>
            <a:endParaRPr lang="ru-RU" sz="1800" dirty="0" smtClean="0"/>
          </a:p>
          <a:p>
            <a:pPr algn="just"/>
            <a:r>
              <a:rPr lang="uk-UA" sz="1800" dirty="0" smtClean="0"/>
              <a:t>Цей прийом – один із найефективніших. В його основі лежать дві класичні техніки маніпулювання: переведення розмови на іншу тему і видимий інтерес. Немає жодної людини, яка б не піддалася такому впливові. Протидіяти цій маніпуляції неймовірно складно, адже вона задовольняє відразу дві найважливіші базові потреби – у спілкуванні (зі мною говорять) і у визнанні (моїми думками жваво цікавляться, отже, я – поважна людина!).</a:t>
            </a:r>
          </a:p>
          <a:p>
            <a:pPr algn="just"/>
            <a:r>
              <a:rPr lang="uk-UA" sz="1800" dirty="0" smtClean="0"/>
              <a:t>Покажіть своїм опонентам, що Ви – «міцний горішок», наполегливий і уважний співрозмовник. Через деякий час маніпулятор просто втомиться і залишить спроби впивати на Вас оманливим інтересом і перепитуваннями</a:t>
            </a:r>
            <a:endParaRPr lang="ru-RU" sz="1800" dirty="0" smtClean="0"/>
          </a:p>
          <a:p>
            <a:pPr algn="just"/>
            <a:endParaRPr lang="ru-RU" sz="1800" dirty="0" smtClean="0"/>
          </a:p>
          <a:p>
            <a:endParaRPr lang="uk-UA" sz="1800" b="1" dirty="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a:bodyPr>
          <a:lstStyle/>
          <a:p>
            <a:pPr algn="ctr"/>
            <a:r>
              <a:rPr lang="uk-UA" sz="1800" b="1" i="1" dirty="0" smtClean="0"/>
              <a:t>Ознаки маніпуляції у бізнес-спілкуванні</a:t>
            </a:r>
            <a:endParaRPr lang="ru-RU" sz="1800" i="1" dirty="0" smtClean="0"/>
          </a:p>
          <a:p>
            <a:pPr algn="just"/>
            <a:r>
              <a:rPr lang="uk-UA" sz="1800" b="1" dirty="0" smtClean="0"/>
              <a:t>2. Фальшива квапливість</a:t>
            </a:r>
            <a:r>
              <a:rPr lang="uk-UA" sz="1800" dirty="0" smtClean="0"/>
              <a:t>. Маніпулятор у даному випадку прагне після озвучування будь-якої інформації швидко перейти на іншу тему, розуміючи, що Ви зосередитесь на ній, а сказане раніше не буде опротестоване. Цей прийом застосовують у ситуаціях, коли жодним іншим чином не можна змусити людину прийняти рішення на умовах маніпулятора, який, посилаючись на відсутність часу, примушує іншу людину діяти за своїм сценарієм. Основними ознаками такої маніпуляції є швидке, емоційне мовлення, жвава жестикуляція, використання численних порівнянь. У результаті створюється ілюзія того, що запропонований маніпулятором вихід – навіть не найкращий з усіх можливих, а єдиний. </a:t>
            </a:r>
            <a:endParaRPr lang="ru-RU" sz="1800" dirty="0" smtClean="0"/>
          </a:p>
          <a:p>
            <a:pPr algn="just"/>
            <a:r>
              <a:rPr lang="uk-UA" sz="1800" dirty="0" smtClean="0"/>
              <a:t>Головне – заспокоїтися і поставити собі одне-єдине питання: а чи дійсно у даних обставинах Ви маєте лише один вихід – той, який Вам пропонує маніпулятор? Або ж Вас навмисно підштовхують прийняти поспішне рішення, щоб отримати свою вигоду?</a:t>
            </a:r>
            <a:endParaRPr lang="ru-RU" sz="1800" dirty="0" smtClean="0"/>
          </a:p>
          <a:p>
            <a:pPr algn="just"/>
            <a:endParaRPr lang="ru-RU" sz="1800" dirty="0" smtClean="0"/>
          </a:p>
          <a:p>
            <a:endParaRPr lang="uk-UA" sz="1800" b="1" dirty="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a:bodyPr>
          <a:lstStyle/>
          <a:p>
            <a:pPr algn="ctr"/>
            <a:r>
              <a:rPr lang="uk-UA" sz="1800" b="1" i="1" dirty="0" smtClean="0"/>
              <a:t>Ознаки маніпуляції у бізнес-спілкуванні</a:t>
            </a:r>
            <a:endParaRPr lang="ru-RU" sz="1800" i="1" dirty="0" smtClean="0"/>
          </a:p>
          <a:p>
            <a:pPr algn="just"/>
            <a:r>
              <a:rPr lang="uk-UA" sz="1800" b="1" dirty="0" smtClean="0"/>
              <a:t>3. Показна байдужість або псевдо неуважність</a:t>
            </a:r>
            <a:r>
              <a:rPr lang="uk-UA" sz="1800" dirty="0" smtClean="0"/>
              <a:t>. Маніпулятор намагається якомога байдуже сприймати і співрозмовника і отриману від нього інформацію, тим самим несвідомо змушуючи людину переконати маніпулятора в своїй значущості для нього. Метою маніпулятора у даному випадку є отримання якнайбільшої кількості інформації. Маніпулятор показує людині, що та його абсолютно не цікавить. Цей прийом може проявлятися в тому, що маніпулятор не відповідає на запитання (робить вигляд, що не розчув), не реагує на присутність співрозмовника, не дивиться в його сторону, але при цьому весь час знаходиться поруч із ним. </a:t>
            </a:r>
            <a:endParaRPr lang="ru-RU" sz="1800" dirty="0" smtClean="0"/>
          </a:p>
          <a:p>
            <a:pPr algn="just"/>
            <a:r>
              <a:rPr lang="uk-UA" sz="1800" dirty="0" smtClean="0"/>
              <a:t>Поспостерігайте за цією людиною: можливо, вона навмисно ігнорує Вас. Якщо це так, тоді є два варіанти. По-перше, Ви можете прямо у неї запитати, що їй від Вас потрібно. По-друге, Ви можете вжити той же самий прийом проти маніпулятора: відвертайтеся від нього, не слухайте питань, не дивіться в очі, просто не помічайте його.</a:t>
            </a:r>
            <a:endParaRPr lang="ru-RU" sz="1800" dirty="0" smtClean="0"/>
          </a:p>
          <a:p>
            <a:pPr algn="just"/>
            <a:endParaRPr lang="ru-RU" sz="1800" dirty="0" smtClean="0"/>
          </a:p>
          <a:p>
            <a:endParaRPr lang="uk-UA" sz="1800" b="1" dirty="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a:bodyPr>
          <a:lstStyle/>
          <a:p>
            <a:pPr algn="ctr"/>
            <a:r>
              <a:rPr lang="uk-UA" sz="1800" b="1" i="1" dirty="0" smtClean="0"/>
              <a:t>Ознаки маніпуляції у бізнес-спілкуванні</a:t>
            </a:r>
            <a:endParaRPr lang="ru-RU" sz="1800" i="1" dirty="0" smtClean="0"/>
          </a:p>
          <a:p>
            <a:pPr algn="just"/>
            <a:r>
              <a:rPr lang="uk-UA" sz="1800" b="1" dirty="0" smtClean="0"/>
              <a:t>4. Показна закоханість</a:t>
            </a:r>
            <a:r>
              <a:rPr lang="uk-UA" sz="1800" dirty="0" smtClean="0"/>
              <a:t>. Цей прийом – повна протилежність попередньому. За рахунок того, що один індивід (маніпулятор) розігрує перед іншим (об’єктом маніпуляцій) закоханість, надмірну повагу, шанування тощо, він домагається значно більшого, ніж якщо б відкрито попросив. Але є ситуації, коли показна закоханість може реально допомогти людині, надихнути її. Дієвим способом захисту від такої маніпуляції є зберігання «холодного розуму», критичне ставлення до висловлювань опонента. Як дізнатися – маніпуляція це або справжнє почуття? У переважній більшості випадків Ви повинні відповісти собі на питання: а як Ви – особисто ставитеся до цієї людини? І головне – як Ви ставилися до неї до того, як вона почала надавати Вам знаки уваги?</a:t>
            </a:r>
            <a:endParaRPr lang="ru-RU" sz="1800" dirty="0" smtClean="0"/>
          </a:p>
          <a:p>
            <a:pPr algn="just"/>
            <a:endParaRPr lang="ru-RU" sz="1800" dirty="0" smtClean="0"/>
          </a:p>
          <a:p>
            <a:endParaRPr lang="uk-UA" sz="1800" b="1" dirty="0"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a:bodyPr>
          <a:lstStyle/>
          <a:p>
            <a:pPr algn="ctr"/>
            <a:r>
              <a:rPr lang="uk-UA" sz="1800" b="1" i="1" dirty="0" smtClean="0"/>
              <a:t>Ознаки маніпуляції у бізнес-спілкуванні</a:t>
            </a:r>
            <a:endParaRPr lang="ru-RU" sz="1800" i="1" dirty="0" smtClean="0"/>
          </a:p>
          <a:p>
            <a:pPr algn="just"/>
            <a:r>
              <a:rPr lang="uk-UA" sz="1800" b="1" dirty="0" smtClean="0"/>
              <a:t>5. Уявна втома.</a:t>
            </a:r>
            <a:r>
              <a:rPr lang="uk-UA" sz="1800" dirty="0" smtClean="0"/>
              <a:t> Ця маніпуляція – різновид тиску на жалість. Маніпулятор демонструє свою слабкість, неймовірну втому задля того, аби людина, якою маніпулюють, була поблажливою, не вступала у дискусію та погодилася на поставлені умови</a:t>
            </a:r>
            <a:endParaRPr lang="ru-RU" sz="1800" dirty="0" smtClean="0"/>
          </a:p>
          <a:p>
            <a:pPr algn="just"/>
            <a:r>
              <a:rPr lang="uk-UA" sz="1800" b="1" dirty="0" smtClean="0"/>
              <a:t>6. Імітація нападу.</a:t>
            </a:r>
            <a:r>
              <a:rPr lang="uk-UA" sz="1800" dirty="0" smtClean="0"/>
              <a:t> Як відомо, найкращий спосіб захисту – напад, а імітація нападу – один із найпоширеніших прийомів маніпулятора. Насправді маніпулятор не збирається виконувати ті дії, якими він загрожує об’єкту своєї маніпуляції. Цей прийом може бути використаний у різних ситуаціях, в тому числі і в якості захисту. Адже невмотивовані спалахи гніву на межі люті завжди викликають бажання заспокоїти співрозмовника – і дуже часто ціною значних поступок.</a:t>
            </a:r>
            <a:endParaRPr lang="ru-RU" sz="1800" dirty="0" smtClean="0"/>
          </a:p>
          <a:p>
            <a:pPr algn="just"/>
            <a:endParaRPr lang="ru-RU" sz="1800" dirty="0" smtClean="0"/>
          </a:p>
          <a:p>
            <a:endParaRPr lang="uk-UA" sz="1800" b="1" dirty="0"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a:bodyPr>
          <a:lstStyle/>
          <a:p>
            <a:pPr algn="ctr"/>
            <a:r>
              <a:rPr lang="uk-UA" sz="1800" b="1" i="1" dirty="0" smtClean="0"/>
              <a:t>Ознаки маніпуляції у бізнес-спілкуванні</a:t>
            </a:r>
            <a:endParaRPr lang="ru-RU" sz="1800" i="1" dirty="0" smtClean="0"/>
          </a:p>
          <a:p>
            <a:pPr algn="just"/>
            <a:r>
              <a:rPr lang="uk-UA" sz="1800" b="1" dirty="0" smtClean="0"/>
              <a:t>7. Надмірна підозрілість та очікування виправдань</a:t>
            </a:r>
            <a:r>
              <a:rPr lang="uk-UA" sz="1800" dirty="0" smtClean="0"/>
              <a:t> (Є підозра, що ти, дорогенький ...») Подібний вид маніпуляції відбувається в разі, коли маніпулятор розігрує підозрілість в будь-якому питанні. Як відповідна реакція у об’єкта маніпуляцій виникає бажання виправдатися. Невеликий натяк на те, що об’єкт щось приховує, недоговорює, в чомусь винен, – і він вже починає ніяковіти, намагається спростувати підозри і нерідко видає інформацію, яку за інших обставин ніколи б не відкрив. У ділових переговорах цей прийом використовується відразу в двох цілях: дізнатися приховану інформацію і змусити опонента прийняти умови маніпулятора. Керівники часто вдаються до цього прийому, щоб стимулювати підлеглих працювати в посиленому режимі і не думати про гроші. Протидіяти цьому прийому можна двома способами. По-перше, з підозрами можна погодитися та довести їх до абсурду.</a:t>
            </a:r>
            <a:endParaRPr lang="ru-RU" sz="1800" dirty="0" smtClean="0"/>
          </a:p>
          <a:p>
            <a:pPr algn="just"/>
            <a:endParaRPr lang="uk-UA" sz="1800" b="1" dirty="0"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a:bodyPr>
          <a:lstStyle/>
          <a:p>
            <a:pPr algn="ctr"/>
            <a:r>
              <a:rPr lang="uk-UA" sz="1800" b="1" i="1" dirty="0" smtClean="0"/>
              <a:t>Ознаки маніпуляції у бізнес-спілкуванні</a:t>
            </a:r>
            <a:endParaRPr lang="ru-RU" sz="1800" i="1" dirty="0" smtClean="0"/>
          </a:p>
          <a:p>
            <a:pPr algn="just"/>
            <a:r>
              <a:rPr lang="uk-UA" sz="1800" b="1" dirty="0" smtClean="0"/>
              <a:t>8. Авторитетність маніпулятора або обман владою</a:t>
            </a:r>
            <a:r>
              <a:rPr lang="uk-UA" sz="1800" dirty="0" smtClean="0"/>
              <a:t>. Засобом маніпуляції для цього прийому є слова авторитетної людини, яким може бути політик, керівник, батьки або просто значуща для об’єкта особа. Поза сумнівами, найбільші маніпулятори в цьому сенсі – батьки. Кого тільки вони не приводять в приклад своїм дітям! У трудовому колективі таким авторитетом найчастіше буває керівник, і це не дивно: адже саме у нього найбільше влади. Набагато гірше, якщо керівник не користується авторитетом у підлеглих, тоді у ролі маніпулятора виступає наближена до нього людина. Нерідко цією людиною буває секретар.</a:t>
            </a:r>
          </a:p>
          <a:p>
            <a:pPr algn="just"/>
            <a:r>
              <a:rPr lang="uk-UA" sz="1800" dirty="0" smtClean="0"/>
              <a:t>Коли Вам намагаються нав’язати точку зору, посилаючись на чиїсь слова, уявіть, що такі ж слова говорить людина, яка абсолютно нічого для Вас не значить.</a:t>
            </a:r>
            <a:endParaRPr lang="ru-RU" sz="1800" dirty="0" smtClean="0"/>
          </a:p>
          <a:p>
            <a:pPr algn="just"/>
            <a:endParaRPr lang="uk-UA" sz="1800" b="1" dirty="0" smtClean="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fontScale="92500" lnSpcReduction="10000"/>
          </a:bodyPr>
          <a:lstStyle/>
          <a:p>
            <a:pPr algn="ctr"/>
            <a:r>
              <a:rPr lang="uk-UA" sz="1800" b="1" i="1" dirty="0" smtClean="0"/>
              <a:t>Ознаки маніпуляції у бізнес-спілкуванні</a:t>
            </a:r>
            <a:endParaRPr lang="ru-RU" sz="1800" i="1" dirty="0" smtClean="0"/>
          </a:p>
          <a:p>
            <a:pPr algn="just"/>
            <a:r>
              <a:rPr lang="uk-UA" sz="1800" b="1" dirty="0" smtClean="0"/>
              <a:t>9. Удавана люб’язність, або плата за допомогу</a:t>
            </a:r>
            <a:r>
              <a:rPr lang="uk-UA" sz="1800" dirty="0" smtClean="0"/>
              <a:t>. Маніпулятор по-дружньому радить людині прийняти те чи інше рішення. Прикриваючись уявною дружбою, він, заради маніпуляцій до вигідного виключно для себе рішення. Цей прийом дуже ефективний тому, що у багатьох складних ситуаціях нам дійсно потрібна мудра порада розумної людини, але такою може бути виключно фахівець своєї справи, наприклад, захворівши – ми радимось із лікарем, маючи проблеми із законом – з юристом. Те саме має стосуватися й усіх інших сфер нашого життя.</a:t>
            </a:r>
            <a:endParaRPr lang="ru-RU" sz="1800" dirty="0" smtClean="0"/>
          </a:p>
          <a:p>
            <a:pPr algn="just"/>
            <a:r>
              <a:rPr lang="uk-UA" sz="1800" b="1" dirty="0" smtClean="0"/>
              <a:t>10. Гарний спосіб забути про ціле</a:t>
            </a:r>
            <a:r>
              <a:rPr lang="uk-UA" sz="1800" dirty="0" smtClean="0"/>
              <a:t> – детально розглянути деталі. Маніпулятор змушує об’єкт маніпуляцій звернути увагу лише на одну конкретну деталь, не давши помітити головного, і на підставі цього зробити відповідні висновки. Слід зауважити, що така маніпуляція дуже поширена у повсякденному житті, коли більшість людей дозволяють собі робити висновки, фактично не володіючи ні фактами, ні більш детальною інформацією, а часто й не маючи власної думки про тему розмови, користуючись думкою інших. Цей прийом успішно використовують для того, щоб створити враження загального благополуччя, коли насправді ситуація катастрофічна. За допомогою деталей можна приховати будь-яку брехню. Деталі створюють ілюзію правдивості та неупередженості. Адже, як відомо, щоб об’єктивно оцінити явище, потрібно подивитися на нього з різних сторін.</a:t>
            </a:r>
            <a:endParaRPr lang="uk-UA" sz="1800" b="1" dirty="0" smtClean="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fontScale="92500" lnSpcReduction="10000"/>
          </a:bodyPr>
          <a:lstStyle/>
          <a:p>
            <a:pPr algn="ctr"/>
            <a:r>
              <a:rPr lang="uk-UA" sz="1800" b="1" i="1" dirty="0" smtClean="0"/>
              <a:t>Ознаки маніпуляції у бізнес-спілкуванні</a:t>
            </a:r>
            <a:r>
              <a:rPr lang="uk-UA" sz="1800" b="1" dirty="0" smtClean="0"/>
              <a:t> </a:t>
            </a:r>
          </a:p>
          <a:p>
            <a:pPr algn="just"/>
            <a:r>
              <a:rPr lang="uk-UA" sz="1800" b="1" dirty="0" smtClean="0"/>
              <a:t>11. Іронія, або маніпуляції з усмішкою.</a:t>
            </a:r>
            <a:r>
              <a:rPr lang="uk-UA" sz="1800" dirty="0" smtClean="0"/>
              <a:t> Маніпулятор за допомогою іронічного тону, немов несвідомо ставить під сумнів </a:t>
            </a:r>
            <a:r>
              <a:rPr lang="uk-UA" sz="1800" dirty="0" err="1" smtClean="0"/>
              <a:t>будьякі</a:t>
            </a:r>
            <a:r>
              <a:rPr lang="uk-UA" sz="1800" dirty="0" smtClean="0"/>
              <a:t> слова об’єкта маніпуляції, який, у свою чергу, втрачає самовладання, гнівається, ображається, у нього значно знижується критичність мислення. Для ефективного захисту слід показати свою повну байдужість маніпулятору і в жодному випадку не ображатися.</a:t>
            </a:r>
            <a:endParaRPr lang="ru-RU" sz="1800" dirty="0" smtClean="0"/>
          </a:p>
          <a:p>
            <a:pPr algn="just"/>
            <a:r>
              <a:rPr lang="uk-UA" sz="1800" b="1" dirty="0" smtClean="0"/>
              <a:t>12. Перебивання або інтелігентне хамство</a:t>
            </a:r>
            <a:r>
              <a:rPr lang="uk-UA" sz="1800" dirty="0" smtClean="0"/>
              <a:t>. Маніпулятор домагається свого постійним перебиванням думки об’єкта маніпуляцій, скеровуючи тему бесіди у потрібне для себе русло. Класичними прикладами такої маніпуляції є: «Дозвольте Вас перервати!», «Вибачте, але я Вас переб’ю!», «Тисяча вибачень, можна я скажу, поки не забув?». На перший погляд нічого поганого у цьому немає (всі слова сказані ввічливо), за винятком одного: об’єкту не дають не те що думку закінчити – два слова сказати, але робиться це з таким винуватим і інтелігентним виглядом, що дратуватися незручно. Ця маніпуляція широко застосовується у ділових переговорах, особливо коли необхідно їх зірвати. Або ж довести об’єкт маніпуляції до такого стану, коли замість того, щоб висловитися, він відкрито виразить свої негативні емоції. Найбільш ефективним засобом захисту від такої маніпуляції є відповідь на запитання «Дозвольте перебити?» – «Не дозволяю» та далі продовжувати висловлювати свою думку.</a:t>
            </a:r>
            <a:endParaRPr lang="ru-RU" sz="1800" dirty="0" smtClean="0"/>
          </a:p>
          <a:p>
            <a:pPr algn="ctr"/>
            <a:endParaRPr lang="ru-RU" sz="1800" i="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pic>
        <p:nvPicPr>
          <p:cNvPr id="4" name="Picture 2" descr="Процес комунікацій - Менеджмент у сфері послуг - Навчальні матеріали онлайн"/>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15616" y="1988840"/>
            <a:ext cx="7488832" cy="2736304"/>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fontScale="92500" lnSpcReduction="20000"/>
          </a:bodyPr>
          <a:lstStyle/>
          <a:p>
            <a:pPr algn="ctr"/>
            <a:r>
              <a:rPr lang="uk-UA" sz="1800" b="1" i="1" dirty="0" smtClean="0"/>
              <a:t>Ознаки маніпуляції у бізнес-спілкуванні</a:t>
            </a:r>
            <a:r>
              <a:rPr lang="uk-UA" sz="1800" b="1" dirty="0" smtClean="0"/>
              <a:t> </a:t>
            </a:r>
          </a:p>
          <a:p>
            <a:pPr algn="just"/>
            <a:r>
              <a:rPr lang="uk-UA" sz="1800" b="1" dirty="0" smtClean="0"/>
              <a:t>13. Специфічна термінологія або слова-монстри.</a:t>
            </a:r>
            <a:r>
              <a:rPr lang="uk-UA" sz="1800" dirty="0" smtClean="0"/>
              <a:t> У даному випадку маніпулювання здійснюється за рахунок використання маніпулятором специфічних термінів, незрозумілих об’єкту маніпуляцій, а у останнього, через небезпеку здатися некомпетентним, не вистачає сміливості уточнити, що ці терміни позначають. Спосіб протидії такій маніпуляції – перепитувати й уточнювати незрозуміле для Вас, а також розуміти, що часто за іноземними новомодними термінами ховаються зрозуміли усім слова. </a:t>
            </a:r>
            <a:endParaRPr lang="ru-RU" sz="1800" dirty="0" smtClean="0"/>
          </a:p>
          <a:p>
            <a:pPr algn="just"/>
            <a:r>
              <a:rPr lang="uk-UA" sz="1800" b="1" dirty="0" smtClean="0"/>
              <a:t>14. Звинувачення у некомпетентності</a:t>
            </a:r>
            <a:r>
              <a:rPr lang="uk-UA" sz="1800" dirty="0" smtClean="0"/>
              <a:t>. Маніпулятор натякає на безграмотність і некомпетентність опонента. Нерідко фахівцям із вищою освітою доводиться чути від колег без освіти «Ви теоретики! А ми – практики!». Нове – це зазвичай експеримент, щось незвідане та не апробоване, а зрозуміти чи працюватиме воно на практиці дозволить лише його використання. Під впливом маніпуляції людина побоїться впровадити свої ідеї, а робитиме так, як це було 10, 20 років тому.</a:t>
            </a:r>
            <a:endParaRPr lang="ru-RU" sz="1800" dirty="0" smtClean="0"/>
          </a:p>
          <a:p>
            <a:pPr algn="just"/>
            <a:r>
              <a:rPr lang="uk-UA" sz="1800" b="1" dirty="0" smtClean="0"/>
              <a:t>15. Помилкове </a:t>
            </a:r>
            <a:r>
              <a:rPr lang="uk-UA" sz="1800" b="1" dirty="0" err="1" smtClean="0"/>
              <a:t>домислювання</a:t>
            </a:r>
            <a:r>
              <a:rPr lang="uk-UA" sz="1800" dirty="0" smtClean="0"/>
              <a:t> («Додумайте самі...»). В цьому випадку маніпуляції досягають свого ефекту за рахунок: 1) умисного замовчування інформації маніпулятором; 2) помилковому домислювані об’єктом маніпуляцій. При цьому навіть у разі виявлення обману, у об’єкта маніпуляцій складається враження про власну некомпетентність внаслідок того, що він не так зрозумів, або щось не розчув. Якщо Ви хочете захиститися від подібної маніпуляції, завжди і у всіх вимагайте пояснень. Як би незручно Вам це не здавалося. </a:t>
            </a:r>
            <a:endParaRPr lang="ru-RU" sz="1800" dirty="0" smtClean="0"/>
          </a:p>
          <a:p>
            <a:pPr algn="just"/>
            <a:endParaRPr lang="ru-RU" sz="1800" i="1" dirty="0"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fontScale="85000" lnSpcReduction="10000"/>
          </a:bodyPr>
          <a:lstStyle/>
          <a:p>
            <a:pPr algn="ctr"/>
            <a:r>
              <a:rPr lang="uk-UA" sz="1800" b="1" i="1" dirty="0" smtClean="0"/>
              <a:t>Ознаки маніпуляції у бізнес-спілкуванні</a:t>
            </a:r>
            <a:r>
              <a:rPr lang="uk-UA" sz="1800" b="1" dirty="0" smtClean="0"/>
              <a:t> </a:t>
            </a:r>
          </a:p>
          <a:p>
            <a:pPr algn="just"/>
            <a:r>
              <a:rPr lang="uk-UA" sz="1800" b="1" dirty="0" smtClean="0"/>
              <a:t>16. Уявна неуважність</a:t>
            </a:r>
            <a:r>
              <a:rPr lang="uk-UA" sz="1800" dirty="0" smtClean="0"/>
              <a:t>. У даній ситуації об’єкт маніпуляції потрапляє в пастку маніпулятора, який грає на власній нібито неуважності, щоб потім, добившись свого, послатися на те, що він не помітив (прослухав) протест з боку опонента. Маніпулятор фактично ставить об’єкт маніпуляцій перед фактом скоєного.</a:t>
            </a:r>
            <a:endParaRPr lang="ru-RU" sz="1800" dirty="0" smtClean="0"/>
          </a:p>
          <a:p>
            <a:pPr algn="just"/>
            <a:r>
              <a:rPr lang="uk-UA" sz="1800" b="1" dirty="0" smtClean="0"/>
              <a:t>17. Ефект спостереження, або пошук спільних рис</a:t>
            </a:r>
            <a:r>
              <a:rPr lang="uk-UA" sz="1800" dirty="0" smtClean="0"/>
              <a:t>. В результаті попереднього спостереження за об’єктом маніпуляцій (в тому числі у процесі діалогу), маніпулятор знаходить або вигадує будь-яку схожість між собою і об’єктом маніпуляції, ненав’язливо звертає увагу людини на цю схожість, і тим самим позитивно налаштовує її до себе. Зазначимо, що цей ефективний прийом рідко використовується в якості разової маніпуляції. Він вживається найчастіше тоді, коли маніпулятор збирається використовувати людину протягом тривалого часу. </a:t>
            </a:r>
            <a:endParaRPr lang="ru-RU" sz="1800" dirty="0" smtClean="0"/>
          </a:p>
          <a:p>
            <a:pPr algn="just"/>
            <a:r>
              <a:rPr lang="uk-UA" sz="1800" b="1" dirty="0" smtClean="0"/>
              <a:t>18. Несподіване цитування.</a:t>
            </a:r>
            <a:r>
              <a:rPr lang="uk-UA" sz="1800" dirty="0" smtClean="0"/>
              <a:t> В даному випадку такий </a:t>
            </a:r>
            <a:r>
              <a:rPr lang="uk-UA" sz="1800" dirty="0" err="1" smtClean="0"/>
              <a:t>маніпулятивний</a:t>
            </a:r>
            <a:r>
              <a:rPr lang="uk-UA" sz="1800" dirty="0" smtClean="0"/>
              <a:t> вплив досягається за рахунок несподіваного цитування маніпулятором раніше сказаних слів опонента. При цьому в більшості випадків слова можуть бути частково вигаданими, тобто мати інший зміст ніж це говорив об’єкт маніпуляцій. </a:t>
            </a:r>
            <a:endParaRPr lang="ru-RU" sz="1800" dirty="0" smtClean="0"/>
          </a:p>
          <a:p>
            <a:pPr algn="just"/>
            <a:r>
              <a:rPr lang="uk-UA" sz="1800" b="1" dirty="0" smtClean="0"/>
              <a:t>19. Зміщення акцентів</a:t>
            </a:r>
            <a:r>
              <a:rPr lang="uk-UA" sz="1800" dirty="0" smtClean="0"/>
              <a:t>. Відкрийте будь-яку газету і прочитайте будь-яку новину. Ви думаєте, прочитавши її, Ви отримаєте повне, а головне – однозначне уявлення про те, що сталося? Не поспішайте з висновками! Все залежить від того, під яким «соусом» Вам подали цю «страву». Кожна назва підказує нам, які висновки ми повинні зробити про цю подію. Скільки варіантів назв – стільки варіантів і висновків. Єдиним способом захисту від даної маніпуляції є те, що будь-яку інформацію необхідно перевіряти на основі різних джерел. Аналіз і зіставлення допоможуть Вам правильно розставити акценти та вибудувати реальну картину того, що відбувається.</a:t>
            </a:r>
            <a:endParaRPr lang="ru-RU" sz="1800" dirty="0" smtClean="0"/>
          </a:p>
          <a:p>
            <a:pPr algn="ctr"/>
            <a:endParaRPr lang="uk-UA" sz="1800" b="1" dirty="0"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5. Маніпуляції в бізнес-комунікаціях</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fontScale="85000" lnSpcReduction="10000"/>
          </a:bodyPr>
          <a:lstStyle/>
          <a:p>
            <a:r>
              <a:rPr lang="uk-UA" sz="1800" b="1" dirty="0" smtClean="0"/>
              <a:t>Існує безліч </a:t>
            </a:r>
            <a:r>
              <a:rPr lang="uk-UA" sz="1800" b="1" dirty="0" err="1" smtClean="0"/>
              <a:t>типологій</a:t>
            </a:r>
            <a:r>
              <a:rPr lang="uk-UA" sz="1800" b="1" dirty="0" smtClean="0"/>
              <a:t> маніпуляторів.</a:t>
            </a:r>
            <a:endParaRPr lang="ru-RU" sz="1800" b="1" dirty="0" smtClean="0"/>
          </a:p>
          <a:p>
            <a:r>
              <a:rPr lang="uk-UA" sz="1800" dirty="0" smtClean="0"/>
              <a:t>1. Диктатор. Для даного типу характерна постійна демонстрація своєї влади і сили. Він робить все, щоб керувати оточуючими: командує, змушує, психологічно пригнічує, посилається на авторитети.</a:t>
            </a:r>
            <a:endParaRPr lang="ru-RU" sz="1800" dirty="0" smtClean="0"/>
          </a:p>
          <a:p>
            <a:r>
              <a:rPr lang="uk-UA" sz="1800" dirty="0" smtClean="0"/>
              <a:t>2. Слабак. Діаметральна протилежність диктатору і нерідко його жертва. Як правило, має в своєму арсеналі і нерідко використовує емоційність і пасивність: "не бачить", "не чує", "не розуміє", "не може".</a:t>
            </a:r>
            <a:endParaRPr lang="ru-RU" sz="1800" dirty="0" smtClean="0"/>
          </a:p>
          <a:p>
            <a:r>
              <a:rPr lang="uk-UA" sz="1800" dirty="0" smtClean="0"/>
              <a:t>3. Калькулятор. Його основна особливість - бажання прорахувати кожен крок (свій і оточуючих) і все тримати під контролем. Нерідко роль контролю буває перебільшена. З одного боку, він може бути нечесний, обманювати оточуючих, з іншого - постійно їх перевіряти.</a:t>
            </a:r>
            <a:endParaRPr lang="ru-RU" sz="1800" dirty="0" smtClean="0"/>
          </a:p>
          <a:p>
            <a:r>
              <a:rPr lang="uk-UA" sz="1800" dirty="0" smtClean="0"/>
              <a:t>4. Прилипала. Діаметральна протилежність попереднього типу. Він перебільшує свою залежність, нерідко паразитує на оточуючих, переконуючи їх у власній слабкості і безпорадності, змушуючи їх робити всю роботу за нього.</a:t>
            </a:r>
            <a:endParaRPr lang="ru-RU" sz="1800" dirty="0" smtClean="0"/>
          </a:p>
          <a:p>
            <a:r>
              <a:rPr lang="uk-UA" sz="1800" dirty="0" smtClean="0"/>
              <a:t>5. Хуліган. Впливає на людей за допомогою погроз, агресії.</a:t>
            </a:r>
            <a:endParaRPr lang="ru-RU" sz="1800" dirty="0" smtClean="0"/>
          </a:p>
          <a:p>
            <a:r>
              <a:rPr lang="uk-UA" sz="1800" dirty="0" smtClean="0"/>
              <a:t>6. Славний хлопець. Для цього типу характерно перебільшення своєї любові, турботи, уваги до оточуючих. Намагається всім у всьому догодити.</a:t>
            </a:r>
            <a:endParaRPr lang="ru-RU" sz="1800" dirty="0" smtClean="0"/>
          </a:p>
          <a:p>
            <a:r>
              <a:rPr lang="uk-UA" sz="1800" dirty="0" smtClean="0"/>
              <a:t>7. Суддя. Даний тип, як правило, мало кому вірить, схильний до необґрунтованих звинувачень, уразливий, критичний.</a:t>
            </a:r>
            <a:endParaRPr lang="ru-RU" sz="1800" dirty="0" smtClean="0"/>
          </a:p>
          <a:p>
            <a:r>
              <a:rPr lang="uk-UA" sz="1800" dirty="0" smtClean="0"/>
              <a:t>8. Захисник. Нарочито підкреслює свою підтримку інших, поблажливий до недоліків і </a:t>
            </a:r>
            <a:r>
              <a:rPr lang="uk-UA" sz="1800" dirty="0" err="1" smtClean="0"/>
              <a:t>слабкостей</a:t>
            </a:r>
            <a:r>
              <a:rPr lang="uk-UA" sz="1800" dirty="0" smtClean="0"/>
              <a:t>, постійно піклується про людей, навіть коли його про це не просять.</a:t>
            </a:r>
            <a:endParaRPr lang="ru-RU" sz="1800" dirty="0" smtClean="0"/>
          </a:p>
          <a:p>
            <a:r>
              <a:rPr lang="ru-RU" sz="1800" dirty="0" smtClean="0"/>
              <a:t> </a:t>
            </a:r>
          </a:p>
          <a:p>
            <a:pPr algn="ctr"/>
            <a:endParaRPr lang="ru-RU" sz="1800" dirty="0" smtClean="0"/>
          </a:p>
          <a:p>
            <a:pPr algn="ctr"/>
            <a:endParaRPr lang="uk-UA" sz="1800" b="1" dirty="0"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6. Сутність конфлікту та його структура</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a:bodyPr>
          <a:lstStyle/>
          <a:p>
            <a:pPr algn="just"/>
            <a:r>
              <a:rPr lang="ru-RU" sz="1800" b="1" i="1" dirty="0" err="1" smtClean="0"/>
              <a:t>Конфліктна</a:t>
            </a:r>
            <a:r>
              <a:rPr lang="ru-RU" sz="1800" b="1" i="1" dirty="0" smtClean="0"/>
              <a:t> </a:t>
            </a:r>
            <a:r>
              <a:rPr lang="ru-RU" sz="1800" b="1" i="1" dirty="0" err="1" smtClean="0"/>
              <a:t>ситуація</a:t>
            </a:r>
            <a:r>
              <a:rPr lang="ru-RU" sz="1800" i="1" dirty="0" smtClean="0"/>
              <a:t> </a:t>
            </a:r>
            <a:r>
              <a:rPr lang="ru-RU" sz="1800" dirty="0" smtClean="0"/>
              <a:t>– </a:t>
            </a:r>
            <a:r>
              <a:rPr lang="ru-RU" sz="1800" dirty="0" err="1" smtClean="0"/>
              <a:t>накопичені</a:t>
            </a:r>
            <a:r>
              <a:rPr lang="ru-RU" sz="1800" dirty="0" smtClean="0"/>
              <a:t> </a:t>
            </a:r>
            <a:r>
              <a:rPr lang="ru-RU" sz="1800" dirty="0" err="1" smtClean="0"/>
              <a:t>протиріччя</a:t>
            </a:r>
            <a:r>
              <a:rPr lang="ru-RU" sz="1800" dirty="0" smtClean="0"/>
              <a:t>, </a:t>
            </a:r>
            <a:r>
              <a:rPr lang="ru-RU" sz="1800" dirty="0" err="1" smtClean="0"/>
              <a:t>пов‘язані</a:t>
            </a:r>
            <a:r>
              <a:rPr lang="ru-RU" sz="1800" dirty="0" smtClean="0"/>
              <a:t> </a:t>
            </a:r>
            <a:r>
              <a:rPr lang="ru-RU" sz="1800" dirty="0" err="1" smtClean="0"/>
              <a:t>з</a:t>
            </a:r>
            <a:r>
              <a:rPr lang="ru-RU" sz="1800" dirty="0" smtClean="0"/>
              <a:t> </a:t>
            </a:r>
            <a:r>
              <a:rPr lang="ru-RU" sz="1800" dirty="0" err="1" smtClean="0"/>
              <a:t>діяльністю</a:t>
            </a:r>
            <a:r>
              <a:rPr lang="ru-RU" sz="1800" dirty="0" smtClean="0"/>
              <a:t> </a:t>
            </a:r>
            <a:r>
              <a:rPr lang="ru-RU" sz="1800" dirty="0" err="1" smtClean="0"/>
              <a:t>суб‘єктів</a:t>
            </a:r>
            <a:r>
              <a:rPr lang="ru-RU" sz="1800" dirty="0" smtClean="0"/>
              <a:t> </a:t>
            </a:r>
            <a:r>
              <a:rPr lang="ru-RU" sz="1800" dirty="0" err="1" smtClean="0"/>
              <a:t>соціальної</a:t>
            </a:r>
            <a:r>
              <a:rPr lang="ru-RU" sz="1800" dirty="0" smtClean="0"/>
              <a:t> </a:t>
            </a:r>
            <a:r>
              <a:rPr lang="ru-RU" sz="1800" dirty="0" err="1" smtClean="0"/>
              <a:t>взаємодії</a:t>
            </a:r>
            <a:r>
              <a:rPr lang="ru-RU" sz="1800" dirty="0" smtClean="0"/>
              <a:t> </a:t>
            </a:r>
            <a:r>
              <a:rPr lang="ru-RU" sz="1800" dirty="0" err="1" smtClean="0"/>
              <a:t>і</a:t>
            </a:r>
            <a:r>
              <a:rPr lang="ru-RU" sz="1800" dirty="0" smtClean="0"/>
              <a:t> </a:t>
            </a:r>
            <a:r>
              <a:rPr lang="ru-RU" sz="1800" dirty="0" err="1" smtClean="0"/>
              <a:t>такі</a:t>
            </a:r>
            <a:r>
              <a:rPr lang="ru-RU" sz="1800" dirty="0" smtClean="0"/>
              <a:t>, </a:t>
            </a:r>
            <a:r>
              <a:rPr lang="ru-RU" sz="1800" dirty="0" err="1" smtClean="0"/>
              <a:t>що</a:t>
            </a:r>
            <a:r>
              <a:rPr lang="ru-RU" sz="1800" dirty="0" smtClean="0"/>
              <a:t> </a:t>
            </a:r>
            <a:r>
              <a:rPr lang="ru-RU" sz="1800" dirty="0" err="1" smtClean="0"/>
              <a:t>об‘єктивно</a:t>
            </a:r>
            <a:r>
              <a:rPr lang="ru-RU" sz="1800" dirty="0" smtClean="0"/>
              <a:t> </a:t>
            </a:r>
            <a:r>
              <a:rPr lang="ru-RU" sz="1800" dirty="0" err="1" smtClean="0"/>
              <a:t>створюють</a:t>
            </a:r>
            <a:r>
              <a:rPr lang="ru-RU" sz="1800" dirty="0" smtClean="0"/>
              <a:t> </a:t>
            </a:r>
            <a:r>
              <a:rPr lang="ru-RU" sz="1800" dirty="0" err="1" smtClean="0"/>
              <a:t>підґрунтя</a:t>
            </a:r>
            <a:r>
              <a:rPr lang="ru-RU" sz="1800" dirty="0" smtClean="0"/>
              <a:t> для реального </a:t>
            </a:r>
            <a:r>
              <a:rPr lang="ru-RU" sz="1800" dirty="0" err="1" smtClean="0"/>
              <a:t>протиборства</a:t>
            </a:r>
            <a:r>
              <a:rPr lang="ru-RU" sz="1800" dirty="0" smtClean="0"/>
              <a:t> </a:t>
            </a:r>
            <a:r>
              <a:rPr lang="ru-RU" sz="1800" dirty="0" err="1" smtClean="0"/>
              <a:t>між</a:t>
            </a:r>
            <a:r>
              <a:rPr lang="ru-RU" sz="1800" dirty="0" smtClean="0"/>
              <a:t> ними. </a:t>
            </a:r>
            <a:r>
              <a:rPr lang="ru-RU" sz="1800" dirty="0" err="1" smtClean="0"/>
              <a:t>Переростання</a:t>
            </a:r>
            <a:r>
              <a:rPr lang="ru-RU" sz="1800" dirty="0" smtClean="0"/>
              <a:t> </a:t>
            </a:r>
            <a:r>
              <a:rPr lang="ru-RU" sz="1800" dirty="0" err="1" smtClean="0"/>
              <a:t>даного</a:t>
            </a:r>
            <a:r>
              <a:rPr lang="ru-RU" sz="1800" dirty="0" smtClean="0"/>
              <a:t> </a:t>
            </a:r>
            <a:r>
              <a:rPr lang="ru-RU" sz="1800" dirty="0" err="1" smtClean="0"/>
              <a:t>протиріччя</a:t>
            </a:r>
            <a:r>
              <a:rPr lang="ru-RU" sz="1800" dirty="0" smtClean="0"/>
              <a:t> у </a:t>
            </a:r>
            <a:r>
              <a:rPr lang="ru-RU" sz="1800" dirty="0" err="1" smtClean="0"/>
              <a:t>конфліктну</a:t>
            </a:r>
            <a:r>
              <a:rPr lang="ru-RU" sz="1800" dirty="0" smtClean="0"/>
              <a:t> </a:t>
            </a:r>
            <a:r>
              <a:rPr lang="ru-RU" sz="1800" dirty="0" err="1" smtClean="0"/>
              <a:t>ситуацію</a:t>
            </a:r>
            <a:r>
              <a:rPr lang="ru-RU" sz="1800" dirty="0" smtClean="0"/>
              <a:t> </a:t>
            </a:r>
            <a:r>
              <a:rPr lang="ru-RU" sz="1800" dirty="0" err="1" smtClean="0"/>
              <a:t>може</a:t>
            </a:r>
            <a:r>
              <a:rPr lang="ru-RU" sz="1800" dirty="0" smtClean="0"/>
              <a:t> </a:t>
            </a:r>
            <a:r>
              <a:rPr lang="ru-RU" sz="1800" dirty="0" err="1" smtClean="0"/>
              <a:t>відбутися</a:t>
            </a:r>
            <a:r>
              <a:rPr lang="ru-RU" sz="1800" dirty="0" smtClean="0"/>
              <a:t> за </a:t>
            </a:r>
            <a:r>
              <a:rPr lang="ru-RU" sz="1800" dirty="0" err="1" smtClean="0"/>
              <a:t>наступних</a:t>
            </a:r>
            <a:r>
              <a:rPr lang="ru-RU" sz="1800" dirty="0" smtClean="0"/>
              <a:t> умов: </a:t>
            </a:r>
            <a:r>
              <a:rPr lang="ru-RU" sz="1800" dirty="0" err="1" smtClean="0"/>
              <a:t>значимість</a:t>
            </a:r>
            <a:r>
              <a:rPr lang="ru-RU" sz="1800" dirty="0" smtClean="0"/>
              <a:t> </a:t>
            </a:r>
            <a:r>
              <a:rPr lang="ru-RU" sz="1800" dirty="0" err="1" smtClean="0"/>
              <a:t>ситуації</a:t>
            </a:r>
            <a:r>
              <a:rPr lang="ru-RU" sz="1800" dirty="0" smtClean="0"/>
              <a:t> для </a:t>
            </a:r>
            <a:r>
              <a:rPr lang="ru-RU" sz="1800" dirty="0" err="1" smtClean="0"/>
              <a:t>учасників</a:t>
            </a:r>
            <a:r>
              <a:rPr lang="ru-RU" sz="1800" dirty="0" smtClean="0"/>
              <a:t> </a:t>
            </a:r>
            <a:r>
              <a:rPr lang="ru-RU" sz="1800" dirty="0" err="1" smtClean="0"/>
              <a:t>кон-фліктної</a:t>
            </a:r>
            <a:r>
              <a:rPr lang="ru-RU" sz="1800" dirty="0" smtClean="0"/>
              <a:t> </a:t>
            </a:r>
            <a:r>
              <a:rPr lang="ru-RU" sz="1800" dirty="0" err="1" smtClean="0"/>
              <a:t>взаємодії</a:t>
            </a:r>
            <a:r>
              <a:rPr lang="ru-RU" sz="1800" dirty="0" smtClean="0"/>
              <a:t>; </a:t>
            </a:r>
            <a:r>
              <a:rPr lang="ru-RU" sz="1800" dirty="0" err="1" smtClean="0"/>
              <a:t>перешкоди</a:t>
            </a:r>
            <a:r>
              <a:rPr lang="ru-RU" sz="1800" dirty="0" smtClean="0"/>
              <a:t> </a:t>
            </a:r>
            <a:r>
              <a:rPr lang="ru-RU" sz="1800" dirty="0" err="1" smtClean="0"/>
              <a:t>з</a:t>
            </a:r>
            <a:r>
              <a:rPr lang="ru-RU" sz="1800" dirty="0" smtClean="0"/>
              <a:t> боку одного </a:t>
            </a:r>
            <a:r>
              <a:rPr lang="ru-RU" sz="1800" dirty="0" err="1" smtClean="0"/>
              <a:t>з</a:t>
            </a:r>
            <a:r>
              <a:rPr lang="ru-RU" sz="1800" dirty="0" smtClean="0"/>
              <a:t> </a:t>
            </a:r>
            <a:r>
              <a:rPr lang="ru-RU" sz="1800" dirty="0" err="1" smtClean="0"/>
              <a:t>опонентів</a:t>
            </a:r>
            <a:r>
              <a:rPr lang="ru-RU" sz="1800" dirty="0" smtClean="0"/>
              <a:t> у </a:t>
            </a:r>
            <a:r>
              <a:rPr lang="ru-RU" sz="1800" dirty="0" err="1" smtClean="0"/>
              <a:t>досягненні</a:t>
            </a:r>
            <a:r>
              <a:rPr lang="ru-RU" sz="1800" dirty="0" smtClean="0"/>
              <a:t> мети; </a:t>
            </a:r>
            <a:r>
              <a:rPr lang="ru-RU" sz="1800" dirty="0" err="1" smtClean="0"/>
              <a:t>можливість</a:t>
            </a:r>
            <a:r>
              <a:rPr lang="ru-RU" sz="1800" dirty="0" smtClean="0"/>
              <a:t> </a:t>
            </a:r>
            <a:r>
              <a:rPr lang="ru-RU" sz="1800" dirty="0" err="1" smtClean="0"/>
              <a:t>і</a:t>
            </a:r>
            <a:r>
              <a:rPr lang="ru-RU" sz="1800" dirty="0" smtClean="0"/>
              <a:t> </a:t>
            </a:r>
            <a:r>
              <a:rPr lang="ru-RU" sz="1800" dirty="0" err="1" smtClean="0"/>
              <a:t>бажання</a:t>
            </a:r>
            <a:r>
              <a:rPr lang="ru-RU" sz="1800" dirty="0" smtClean="0"/>
              <a:t> </a:t>
            </a:r>
            <a:r>
              <a:rPr lang="ru-RU" sz="1800" dirty="0" err="1" smtClean="0"/>
              <a:t>подолати</a:t>
            </a:r>
            <a:r>
              <a:rPr lang="ru-RU" sz="1800" dirty="0" smtClean="0"/>
              <a:t> </a:t>
            </a:r>
            <a:r>
              <a:rPr lang="ru-RU" sz="1800" dirty="0" err="1" smtClean="0"/>
              <a:t>цю</a:t>
            </a:r>
            <a:r>
              <a:rPr lang="ru-RU" sz="1800" dirty="0" smtClean="0"/>
              <a:t> </a:t>
            </a:r>
            <a:r>
              <a:rPr lang="ru-RU" sz="1800" dirty="0" err="1" smtClean="0"/>
              <a:t>перешкоду</a:t>
            </a:r>
            <a:r>
              <a:rPr lang="ru-RU" sz="1800" dirty="0" smtClean="0"/>
              <a:t>. </a:t>
            </a:r>
          </a:p>
          <a:p>
            <a:pPr algn="just"/>
            <a:endParaRPr lang="uk-UA" sz="1800" dirty="0" smtClean="0"/>
          </a:p>
          <a:p>
            <a:pPr algn="just"/>
            <a:r>
              <a:rPr lang="ru-RU" sz="1800" b="1" i="1" dirty="0" err="1" smtClean="0"/>
              <a:t>Суб‘єктами</a:t>
            </a:r>
            <a:r>
              <a:rPr lang="ru-RU" sz="1800" b="1" i="1" dirty="0" smtClean="0"/>
              <a:t> </a:t>
            </a:r>
            <a:r>
              <a:rPr lang="ru-RU" sz="1800" b="1" i="1" dirty="0" err="1" smtClean="0"/>
              <a:t>конфлікту</a:t>
            </a:r>
            <a:r>
              <a:rPr lang="ru-RU" sz="1800" b="1" i="1" dirty="0" smtClean="0"/>
              <a:t> </a:t>
            </a:r>
            <a:r>
              <a:rPr lang="ru-RU" sz="1800" b="1" i="1" dirty="0" err="1" smtClean="0"/>
              <a:t>виступають</a:t>
            </a:r>
            <a:r>
              <a:rPr lang="ru-RU" sz="1800" dirty="0" smtClean="0"/>
              <a:t> – </a:t>
            </a:r>
            <a:r>
              <a:rPr lang="ru-RU" sz="1800" dirty="0" err="1" smtClean="0"/>
              <a:t>частина</a:t>
            </a:r>
            <a:r>
              <a:rPr lang="ru-RU" sz="1800" dirty="0" smtClean="0"/>
              <a:t> </a:t>
            </a:r>
            <a:r>
              <a:rPr lang="ru-RU" sz="1800" dirty="0" err="1" smtClean="0"/>
              <a:t>учасників</a:t>
            </a:r>
            <a:r>
              <a:rPr lang="ru-RU" sz="1800" dirty="0" smtClean="0"/>
              <a:t> </a:t>
            </a:r>
            <a:r>
              <a:rPr lang="ru-RU" sz="1800" dirty="0" err="1" smtClean="0"/>
              <a:t>конфліктної</a:t>
            </a:r>
            <a:r>
              <a:rPr lang="ru-RU" sz="1800" dirty="0" smtClean="0"/>
              <a:t> </a:t>
            </a:r>
            <a:r>
              <a:rPr lang="ru-RU" sz="1800" dirty="0" err="1" smtClean="0"/>
              <a:t>взаємодії</a:t>
            </a:r>
            <a:r>
              <a:rPr lang="ru-RU" sz="1800" dirty="0" smtClean="0"/>
              <a:t>, </a:t>
            </a:r>
            <a:r>
              <a:rPr lang="ru-RU" sz="1800" dirty="0" err="1" smtClean="0"/>
              <a:t>інтереси</a:t>
            </a:r>
            <a:r>
              <a:rPr lang="ru-RU" sz="1800" dirty="0" smtClean="0"/>
              <a:t> </a:t>
            </a:r>
            <a:r>
              <a:rPr lang="ru-RU" sz="1800" dirty="0" err="1" smtClean="0"/>
              <a:t>яких</a:t>
            </a:r>
            <a:r>
              <a:rPr lang="ru-RU" sz="1800" dirty="0" smtClean="0"/>
              <a:t> </a:t>
            </a:r>
            <a:r>
              <a:rPr lang="ru-RU" sz="1800" dirty="0" err="1" smtClean="0"/>
              <a:t>зачеплені</a:t>
            </a:r>
            <a:r>
              <a:rPr lang="ru-RU" sz="1800" dirty="0" smtClean="0"/>
              <a:t>. </a:t>
            </a:r>
          </a:p>
          <a:p>
            <a:pPr algn="just"/>
            <a:r>
              <a:rPr lang="ru-RU" sz="1800" b="1" i="1" dirty="0" err="1" smtClean="0"/>
              <a:t>Об‘єкт</a:t>
            </a:r>
            <a:r>
              <a:rPr lang="ru-RU" sz="1800" b="1" i="1" dirty="0" smtClean="0"/>
              <a:t> </a:t>
            </a:r>
            <a:r>
              <a:rPr lang="ru-RU" sz="1800" b="1" i="1" dirty="0" err="1" smtClean="0"/>
              <a:t>конфлікту</a:t>
            </a:r>
            <a:r>
              <a:rPr lang="ru-RU" sz="1800" dirty="0" smtClean="0"/>
              <a:t> – </a:t>
            </a:r>
            <a:r>
              <a:rPr lang="ru-RU" sz="1800" dirty="0" err="1" smtClean="0"/>
              <a:t>це</a:t>
            </a:r>
            <a:r>
              <a:rPr lang="ru-RU" sz="1800" dirty="0" smtClean="0"/>
              <a:t> те, на </a:t>
            </a:r>
            <a:r>
              <a:rPr lang="ru-RU" sz="1800" dirty="0" err="1" smtClean="0"/>
              <a:t>що</a:t>
            </a:r>
            <a:r>
              <a:rPr lang="ru-RU" sz="1800" dirty="0" smtClean="0"/>
              <a:t> </a:t>
            </a:r>
            <a:r>
              <a:rPr lang="ru-RU" sz="1800" dirty="0" err="1" smtClean="0"/>
              <a:t>претендує</a:t>
            </a:r>
            <a:r>
              <a:rPr lang="ru-RU" sz="1800" dirty="0" smtClean="0"/>
              <a:t> </a:t>
            </a:r>
            <a:r>
              <a:rPr lang="ru-RU" sz="1800" dirty="0" err="1" smtClean="0"/>
              <a:t>кожна</a:t>
            </a:r>
            <a:r>
              <a:rPr lang="ru-RU" sz="1800" dirty="0" smtClean="0"/>
              <a:t> </a:t>
            </a:r>
            <a:r>
              <a:rPr lang="ru-RU" sz="1800" dirty="0" err="1" smtClean="0"/>
              <a:t>з</a:t>
            </a:r>
            <a:r>
              <a:rPr lang="ru-RU" sz="1800" dirty="0" smtClean="0"/>
              <a:t> </a:t>
            </a:r>
            <a:r>
              <a:rPr lang="ru-RU" sz="1800" dirty="0" err="1" smtClean="0"/>
              <a:t>конфліктуючих</a:t>
            </a:r>
            <a:r>
              <a:rPr lang="ru-RU" sz="1800" dirty="0" smtClean="0"/>
              <a:t> </a:t>
            </a:r>
            <a:r>
              <a:rPr lang="ru-RU" sz="1800" dirty="0" err="1" smtClean="0"/>
              <a:t>сторін</a:t>
            </a:r>
            <a:r>
              <a:rPr lang="ru-RU" sz="1800" dirty="0" smtClean="0"/>
              <a:t> </a:t>
            </a:r>
            <a:r>
              <a:rPr lang="ru-RU" sz="1800" dirty="0" err="1" smtClean="0"/>
              <a:t>і</a:t>
            </a:r>
            <a:r>
              <a:rPr lang="ru-RU" sz="1800" dirty="0" smtClean="0"/>
              <a:t> </a:t>
            </a:r>
            <a:r>
              <a:rPr lang="ru-RU" sz="1800" dirty="0" err="1" smtClean="0"/>
              <a:t>що</a:t>
            </a:r>
            <a:r>
              <a:rPr lang="ru-RU" sz="1800" dirty="0" smtClean="0"/>
              <a:t> </a:t>
            </a:r>
            <a:r>
              <a:rPr lang="ru-RU" sz="1800" dirty="0" err="1" smtClean="0"/>
              <a:t>викликає</a:t>
            </a:r>
            <a:r>
              <a:rPr lang="ru-RU" sz="1800" dirty="0" smtClean="0"/>
              <a:t> </a:t>
            </a:r>
            <a:r>
              <a:rPr lang="ru-RU" sz="1800" dirty="0" err="1" smtClean="0"/>
              <a:t>їх</a:t>
            </a:r>
            <a:r>
              <a:rPr lang="ru-RU" sz="1800" dirty="0" smtClean="0"/>
              <a:t> </a:t>
            </a:r>
            <a:r>
              <a:rPr lang="ru-RU" sz="1800" dirty="0" err="1" smtClean="0"/>
              <a:t>протидію</a:t>
            </a:r>
            <a:r>
              <a:rPr lang="ru-RU" sz="1800" dirty="0" smtClean="0"/>
              <a:t>. </a:t>
            </a:r>
            <a:r>
              <a:rPr lang="ru-RU" sz="1800" dirty="0" err="1" smtClean="0"/>
              <a:t>Наприклад</a:t>
            </a:r>
            <a:r>
              <a:rPr lang="ru-RU" sz="1800" dirty="0" smtClean="0"/>
              <a:t>: </a:t>
            </a:r>
            <a:r>
              <a:rPr lang="ru-RU" sz="1800" dirty="0" err="1" smtClean="0"/>
              <a:t>ресурси</a:t>
            </a:r>
            <a:r>
              <a:rPr lang="ru-RU" sz="1800" dirty="0" smtClean="0"/>
              <a:t>, право </a:t>
            </a:r>
            <a:r>
              <a:rPr lang="ru-RU" sz="1800" dirty="0" err="1" smtClean="0"/>
              <a:t>власності</a:t>
            </a:r>
            <a:r>
              <a:rPr lang="ru-RU" sz="1800" dirty="0" smtClean="0"/>
              <a:t>, </a:t>
            </a:r>
            <a:r>
              <a:rPr lang="ru-RU" sz="1800" dirty="0" err="1" smtClean="0"/>
              <a:t>право</a:t>
            </a:r>
            <a:r>
              <a:rPr lang="ru-RU" sz="1800" dirty="0" smtClean="0"/>
              <a:t> </a:t>
            </a:r>
            <a:r>
              <a:rPr lang="ru-RU" sz="1800" dirty="0" err="1" smtClean="0"/>
              <a:t>приймати</a:t>
            </a:r>
            <a:r>
              <a:rPr lang="ru-RU" sz="1800" dirty="0" smtClean="0"/>
              <a:t> </a:t>
            </a:r>
            <a:r>
              <a:rPr lang="ru-RU" sz="1800" dirty="0" err="1" smtClean="0"/>
              <a:t>рі-шення</a:t>
            </a:r>
            <a:r>
              <a:rPr lang="ru-RU" sz="1800" dirty="0" smtClean="0"/>
              <a:t>, нова посада. </a:t>
            </a:r>
          </a:p>
          <a:p>
            <a:pPr algn="just"/>
            <a:endParaRPr lang="ru-RU" sz="1800" dirty="0" smtClean="0"/>
          </a:p>
          <a:p>
            <a:pPr algn="just"/>
            <a:endParaRPr lang="uk-UA" sz="1800" b="1" dirty="0"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6. Сутність конфлікту та його структура</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a:bodyPr>
          <a:lstStyle/>
          <a:p>
            <a:pPr algn="just"/>
            <a:r>
              <a:rPr lang="ru-RU" sz="1800" b="1" i="1" dirty="0" err="1" smtClean="0"/>
              <a:t>Конфлікт</a:t>
            </a:r>
            <a:r>
              <a:rPr lang="ru-RU" sz="1800" dirty="0" smtClean="0"/>
              <a:t> – </a:t>
            </a:r>
            <a:r>
              <a:rPr lang="ru-RU" sz="1800" dirty="0" err="1" smtClean="0"/>
              <a:t>відносини</a:t>
            </a:r>
            <a:r>
              <a:rPr lang="ru-RU" sz="1800" dirty="0" smtClean="0"/>
              <a:t> </a:t>
            </a:r>
            <a:r>
              <a:rPr lang="ru-RU" sz="1800" dirty="0" err="1" smtClean="0"/>
              <a:t>між</a:t>
            </a:r>
            <a:r>
              <a:rPr lang="ru-RU" sz="1800" dirty="0" smtClean="0"/>
              <a:t> </a:t>
            </a:r>
            <a:r>
              <a:rPr lang="ru-RU" sz="1800" dirty="0" err="1" smtClean="0"/>
              <a:t>суб‘єктами</a:t>
            </a:r>
            <a:r>
              <a:rPr lang="ru-RU" sz="1800" dirty="0" smtClean="0"/>
              <a:t> </a:t>
            </a:r>
            <a:r>
              <a:rPr lang="ru-RU" sz="1800" dirty="0" err="1" smtClean="0"/>
              <a:t>соціальної</a:t>
            </a:r>
            <a:r>
              <a:rPr lang="ru-RU" sz="1800" dirty="0" smtClean="0"/>
              <a:t> </a:t>
            </a:r>
            <a:r>
              <a:rPr lang="ru-RU" sz="1800" dirty="0" err="1" smtClean="0"/>
              <a:t>взаємодії</a:t>
            </a:r>
            <a:r>
              <a:rPr lang="ru-RU" sz="1800" dirty="0" smtClean="0"/>
              <a:t>, </a:t>
            </a:r>
            <a:r>
              <a:rPr lang="ru-RU" sz="1800" dirty="0" err="1" smtClean="0"/>
              <a:t>які</a:t>
            </a:r>
            <a:r>
              <a:rPr lang="ru-RU" sz="1800" dirty="0" smtClean="0"/>
              <a:t> </a:t>
            </a:r>
            <a:r>
              <a:rPr lang="ru-RU" sz="1800" dirty="0" err="1" smtClean="0"/>
              <a:t>характеризуються</a:t>
            </a:r>
            <a:r>
              <a:rPr lang="ru-RU" sz="1800" dirty="0" smtClean="0"/>
              <a:t> </a:t>
            </a:r>
            <a:r>
              <a:rPr lang="ru-RU" sz="1800" dirty="0" err="1" smtClean="0"/>
              <a:t>їх</a:t>
            </a:r>
            <a:r>
              <a:rPr lang="ru-RU" sz="1800" dirty="0" smtClean="0"/>
              <a:t> </a:t>
            </a:r>
            <a:r>
              <a:rPr lang="ru-RU" sz="1800" dirty="0" err="1" smtClean="0"/>
              <a:t>протиборством</a:t>
            </a:r>
            <a:r>
              <a:rPr lang="ru-RU" sz="1800" dirty="0" smtClean="0"/>
              <a:t> на </a:t>
            </a:r>
            <a:r>
              <a:rPr lang="ru-RU" sz="1800" dirty="0" err="1" smtClean="0"/>
              <a:t>основі</a:t>
            </a:r>
            <a:r>
              <a:rPr lang="ru-RU" sz="1800" dirty="0" smtClean="0"/>
              <a:t> </a:t>
            </a:r>
            <a:r>
              <a:rPr lang="ru-RU" sz="1800" dirty="0" err="1" smtClean="0"/>
              <a:t>протилежно</a:t>
            </a:r>
            <a:r>
              <a:rPr lang="ru-RU" sz="1800" dirty="0" smtClean="0"/>
              <a:t> </a:t>
            </a:r>
            <a:r>
              <a:rPr lang="ru-RU" sz="1800" dirty="0" err="1" smtClean="0"/>
              <a:t>спрямо-ваних</a:t>
            </a:r>
            <a:r>
              <a:rPr lang="ru-RU" sz="1800" dirty="0" smtClean="0"/>
              <a:t> </a:t>
            </a:r>
            <a:r>
              <a:rPr lang="ru-RU" sz="1800" dirty="0" err="1" smtClean="0"/>
              <a:t>мотивів</a:t>
            </a:r>
            <a:r>
              <a:rPr lang="ru-RU" sz="1800" dirty="0" smtClean="0"/>
              <a:t> </a:t>
            </a:r>
            <a:r>
              <a:rPr lang="ru-RU" sz="1800" dirty="0" err="1" smtClean="0"/>
              <a:t>або</a:t>
            </a:r>
            <a:r>
              <a:rPr lang="ru-RU" sz="1800" dirty="0" smtClean="0"/>
              <a:t> </a:t>
            </a:r>
            <a:r>
              <a:rPr lang="ru-RU" sz="1800" dirty="0" err="1" smtClean="0"/>
              <a:t>суджень</a:t>
            </a:r>
            <a:r>
              <a:rPr lang="ru-RU" sz="1800" dirty="0" smtClean="0"/>
              <a:t>. </a:t>
            </a:r>
          </a:p>
          <a:p>
            <a:pPr algn="just"/>
            <a:r>
              <a:rPr lang="ru-RU" sz="1800" b="1" i="1" dirty="0" err="1" smtClean="0"/>
              <a:t>Ознаками</a:t>
            </a:r>
            <a:r>
              <a:rPr lang="ru-RU" sz="1800" b="1" i="1" dirty="0" smtClean="0"/>
              <a:t> </a:t>
            </a:r>
            <a:r>
              <a:rPr lang="ru-RU" sz="1800" b="1" i="1" dirty="0" err="1" smtClean="0"/>
              <a:t>конфлікту</a:t>
            </a:r>
            <a:r>
              <a:rPr lang="ru-RU" sz="1800" b="1" i="1" dirty="0" smtClean="0"/>
              <a:t> є</a:t>
            </a:r>
            <a:r>
              <a:rPr lang="ru-RU" sz="1800" dirty="0" smtClean="0"/>
              <a:t>: </a:t>
            </a:r>
            <a:r>
              <a:rPr lang="ru-RU" sz="1800" b="1" dirty="0" err="1" smtClean="0"/>
              <a:t>наявність</a:t>
            </a:r>
            <a:r>
              <a:rPr lang="ru-RU" sz="1800" b="1" dirty="0" smtClean="0"/>
              <a:t> </a:t>
            </a:r>
            <a:r>
              <a:rPr lang="ru-RU" sz="1800" b="1" dirty="0" err="1" smtClean="0"/>
              <a:t>конфліктної</a:t>
            </a:r>
            <a:r>
              <a:rPr lang="ru-RU" sz="1800" b="1" dirty="0" smtClean="0"/>
              <a:t> </a:t>
            </a:r>
            <a:r>
              <a:rPr lang="ru-RU" sz="1800" b="1" dirty="0" err="1" smtClean="0"/>
              <a:t>ситуації</a:t>
            </a:r>
            <a:r>
              <a:rPr lang="ru-RU" sz="1800" b="1" dirty="0" smtClean="0"/>
              <a:t>; </a:t>
            </a:r>
            <a:r>
              <a:rPr lang="ru-RU" sz="1800" b="1" dirty="0" err="1" smtClean="0"/>
              <a:t>неподільність</a:t>
            </a:r>
            <a:r>
              <a:rPr lang="ru-RU" sz="1800" b="1" dirty="0" smtClean="0"/>
              <a:t> </a:t>
            </a:r>
            <a:r>
              <a:rPr lang="ru-RU" sz="1800" b="1" dirty="0" err="1" smtClean="0"/>
              <a:t>об‘єкта</a:t>
            </a:r>
            <a:r>
              <a:rPr lang="ru-RU" sz="1800" b="1" dirty="0" smtClean="0"/>
              <a:t> </a:t>
            </a:r>
            <a:r>
              <a:rPr lang="ru-RU" sz="1800" b="1" dirty="0" err="1" smtClean="0"/>
              <a:t>конфлікту</a:t>
            </a:r>
            <a:r>
              <a:rPr lang="ru-RU" sz="1800" b="1" dirty="0" smtClean="0"/>
              <a:t>; </a:t>
            </a:r>
            <a:r>
              <a:rPr lang="ru-RU" sz="1800" b="1" dirty="0" err="1" smtClean="0"/>
              <a:t>бажання</a:t>
            </a:r>
            <a:r>
              <a:rPr lang="ru-RU" sz="1800" b="1" dirty="0" smtClean="0"/>
              <a:t> </a:t>
            </a:r>
            <a:r>
              <a:rPr lang="ru-RU" sz="1800" b="1" dirty="0" err="1" smtClean="0"/>
              <a:t>учасників</a:t>
            </a:r>
            <a:r>
              <a:rPr lang="ru-RU" sz="1800" b="1" dirty="0" smtClean="0"/>
              <a:t> </a:t>
            </a:r>
            <a:r>
              <a:rPr lang="ru-RU" sz="1800" b="1" dirty="0" err="1" smtClean="0"/>
              <a:t>продовжувати</a:t>
            </a:r>
            <a:r>
              <a:rPr lang="ru-RU" sz="1800" b="1" dirty="0" smtClean="0"/>
              <a:t> </a:t>
            </a:r>
            <a:r>
              <a:rPr lang="ru-RU" sz="1800" b="1" dirty="0" err="1" smtClean="0"/>
              <a:t>конфліктне</a:t>
            </a:r>
            <a:r>
              <a:rPr lang="ru-RU" sz="1800" b="1" dirty="0" smtClean="0"/>
              <a:t> </a:t>
            </a:r>
            <a:r>
              <a:rPr lang="ru-RU" sz="1800" b="1" dirty="0" err="1" smtClean="0"/>
              <a:t>протистояння</a:t>
            </a:r>
            <a:r>
              <a:rPr lang="ru-RU" sz="1800" b="1" dirty="0" smtClean="0"/>
              <a:t>. </a:t>
            </a:r>
            <a:endParaRPr lang="ru-RU" sz="1800" dirty="0" smtClean="0"/>
          </a:p>
          <a:p>
            <a:pPr algn="just"/>
            <a:r>
              <a:rPr lang="ru-RU" sz="1800" b="1" i="1" dirty="0" smtClean="0"/>
              <a:t>Предмет </a:t>
            </a:r>
            <a:r>
              <a:rPr lang="ru-RU" sz="1800" b="1" i="1" dirty="0" err="1" smtClean="0"/>
              <a:t>конфлікту</a:t>
            </a:r>
            <a:r>
              <a:rPr lang="ru-RU" sz="1800" i="1" dirty="0" smtClean="0"/>
              <a:t> </a:t>
            </a:r>
            <a:r>
              <a:rPr lang="ru-RU" sz="1800" dirty="0" smtClean="0"/>
              <a:t>- </a:t>
            </a:r>
            <a:r>
              <a:rPr lang="ru-RU" sz="1800" dirty="0" err="1" smtClean="0"/>
              <a:t>об‘єктивно</a:t>
            </a:r>
            <a:r>
              <a:rPr lang="ru-RU" sz="1800" dirty="0" smtClean="0"/>
              <a:t> </a:t>
            </a:r>
            <a:r>
              <a:rPr lang="ru-RU" sz="1800" dirty="0" err="1" smtClean="0"/>
              <a:t>існуюча</a:t>
            </a:r>
            <a:r>
              <a:rPr lang="ru-RU" sz="1800" dirty="0" smtClean="0"/>
              <a:t> проблема, яка </a:t>
            </a:r>
            <a:r>
              <a:rPr lang="ru-RU" sz="1800" dirty="0" err="1" smtClean="0"/>
              <a:t>є</a:t>
            </a:r>
            <a:r>
              <a:rPr lang="ru-RU" sz="1800" dirty="0" smtClean="0"/>
              <a:t> </a:t>
            </a:r>
            <a:r>
              <a:rPr lang="ru-RU" sz="1800" dirty="0" err="1" smtClean="0"/>
              <a:t>при-чиною</a:t>
            </a:r>
            <a:r>
              <a:rPr lang="ru-RU" sz="1800" dirty="0" smtClean="0"/>
              <a:t> </a:t>
            </a:r>
            <a:r>
              <a:rPr lang="ru-RU" sz="1800" dirty="0" err="1" smtClean="0"/>
              <a:t>розбрату</a:t>
            </a:r>
            <a:r>
              <a:rPr lang="ru-RU" sz="1800" dirty="0" smtClean="0"/>
              <a:t> </a:t>
            </a:r>
            <a:r>
              <a:rPr lang="ru-RU" sz="1800" dirty="0" err="1" smtClean="0"/>
              <a:t>між</a:t>
            </a:r>
            <a:r>
              <a:rPr lang="ru-RU" sz="1800" dirty="0" smtClean="0"/>
              <a:t> сторонами (проблема </a:t>
            </a:r>
            <a:r>
              <a:rPr lang="ru-RU" sz="1800" dirty="0" err="1" smtClean="0"/>
              <a:t>влади</a:t>
            </a:r>
            <a:r>
              <a:rPr lang="ru-RU" sz="1800" dirty="0" smtClean="0"/>
              <a:t>, </a:t>
            </a:r>
            <a:r>
              <a:rPr lang="ru-RU" sz="1800" dirty="0" err="1" smtClean="0"/>
              <a:t>взаємовідносин</a:t>
            </a:r>
            <a:r>
              <a:rPr lang="ru-RU" sz="1800" dirty="0" smtClean="0"/>
              <a:t>, </a:t>
            </a:r>
            <a:r>
              <a:rPr lang="ru-RU" sz="1800" dirty="0" err="1" smtClean="0"/>
              <a:t>психологічної</a:t>
            </a:r>
            <a:r>
              <a:rPr lang="ru-RU" sz="1800" dirty="0" smtClean="0"/>
              <a:t> </a:t>
            </a:r>
            <a:r>
              <a:rPr lang="ru-RU" sz="1800" dirty="0" err="1" smtClean="0"/>
              <a:t>сумісності</a:t>
            </a:r>
            <a:r>
              <a:rPr lang="ru-RU" sz="1800" dirty="0" smtClean="0"/>
              <a:t>). </a:t>
            </a:r>
          </a:p>
          <a:p>
            <a:pPr algn="just"/>
            <a:r>
              <a:rPr lang="ru-RU" sz="1800" u="sng" dirty="0" err="1" smtClean="0"/>
              <a:t>Якщо</a:t>
            </a:r>
            <a:r>
              <a:rPr lang="ru-RU" sz="1800" u="sng" dirty="0" smtClean="0"/>
              <a:t> </a:t>
            </a:r>
            <a:r>
              <a:rPr lang="ru-RU" sz="1800" u="sng" dirty="0" err="1" smtClean="0"/>
              <a:t>конфліктна</a:t>
            </a:r>
            <a:r>
              <a:rPr lang="ru-RU" sz="1800" u="sng" dirty="0" smtClean="0"/>
              <a:t> </a:t>
            </a:r>
            <a:r>
              <a:rPr lang="ru-RU" sz="1800" u="sng" dirty="0" err="1" smtClean="0"/>
              <a:t>ситуація</a:t>
            </a:r>
            <a:r>
              <a:rPr lang="ru-RU" sz="1800" u="sng" dirty="0" smtClean="0"/>
              <a:t> </a:t>
            </a:r>
            <a:r>
              <a:rPr lang="ru-RU" sz="1800" u="sng" dirty="0" err="1" smtClean="0"/>
              <a:t>відсутня</a:t>
            </a:r>
            <a:r>
              <a:rPr lang="ru-RU" sz="1800" u="sng" dirty="0" smtClean="0"/>
              <a:t>, то </a:t>
            </a:r>
            <a:r>
              <a:rPr lang="ru-RU" sz="1800" u="sng" dirty="0" err="1" smtClean="0"/>
              <a:t>вірогідність</a:t>
            </a:r>
            <a:r>
              <a:rPr lang="ru-RU" sz="1800" u="sng" dirty="0" smtClean="0"/>
              <a:t> </a:t>
            </a:r>
            <a:r>
              <a:rPr lang="ru-RU" sz="1800" u="sng" dirty="0" err="1" smtClean="0"/>
              <a:t>виникнення</a:t>
            </a:r>
            <a:r>
              <a:rPr lang="ru-RU" sz="1800" u="sng" dirty="0" smtClean="0"/>
              <a:t> </a:t>
            </a:r>
            <a:r>
              <a:rPr lang="ru-RU" sz="1800" u="sng" dirty="0" err="1" smtClean="0"/>
              <a:t>конфлікту</a:t>
            </a:r>
            <a:r>
              <a:rPr lang="ru-RU" sz="1800" u="sng" dirty="0" smtClean="0"/>
              <a:t> </a:t>
            </a:r>
            <a:r>
              <a:rPr lang="ru-RU" sz="1800" u="sng" dirty="0" err="1" smtClean="0"/>
              <a:t>дуже</a:t>
            </a:r>
            <a:r>
              <a:rPr lang="ru-RU" sz="1800" u="sng" dirty="0" smtClean="0"/>
              <a:t> мала. При </a:t>
            </a:r>
            <a:r>
              <a:rPr lang="ru-RU" sz="1800" u="sng" dirty="0" err="1" smtClean="0"/>
              <a:t>виникненні</a:t>
            </a:r>
            <a:r>
              <a:rPr lang="ru-RU" sz="1800" u="sng" dirty="0" smtClean="0"/>
              <a:t> </a:t>
            </a:r>
            <a:r>
              <a:rPr lang="ru-RU" sz="1800" u="sng" dirty="0" err="1" smtClean="0"/>
              <a:t>однієї</a:t>
            </a:r>
            <a:r>
              <a:rPr lang="ru-RU" sz="1800" u="sng" dirty="0" smtClean="0"/>
              <a:t> </a:t>
            </a:r>
            <a:r>
              <a:rPr lang="ru-RU" sz="1800" u="sng" dirty="0" err="1" smtClean="0"/>
              <a:t>конфліктної</a:t>
            </a:r>
            <a:r>
              <a:rPr lang="ru-RU" sz="1800" u="sng" dirty="0" smtClean="0"/>
              <a:t> </a:t>
            </a:r>
            <a:r>
              <a:rPr lang="ru-RU" sz="1800" u="sng" dirty="0" err="1" smtClean="0"/>
              <a:t>ситуації</a:t>
            </a:r>
            <a:r>
              <a:rPr lang="ru-RU" sz="1800" u="sng" dirty="0" smtClean="0"/>
              <a:t> </a:t>
            </a:r>
            <a:r>
              <a:rPr lang="ru-RU" sz="1800" u="sng" dirty="0" err="1" smtClean="0"/>
              <a:t>конфлікт</a:t>
            </a:r>
            <a:r>
              <a:rPr lang="ru-RU" sz="1800" u="sng" dirty="0" smtClean="0"/>
              <a:t> </a:t>
            </a:r>
            <a:r>
              <a:rPr lang="ru-RU" sz="1800" u="sng" dirty="0" err="1" smtClean="0"/>
              <a:t>є</a:t>
            </a:r>
            <a:r>
              <a:rPr lang="ru-RU" sz="1800" u="sng" dirty="0" smtClean="0"/>
              <a:t> </a:t>
            </a:r>
            <a:r>
              <a:rPr lang="ru-RU" sz="1800" u="sng" dirty="0" err="1" smtClean="0"/>
              <a:t>закономірним</a:t>
            </a:r>
            <a:r>
              <a:rPr lang="ru-RU" sz="1800" u="sng" dirty="0" smtClean="0"/>
              <a:t>. </a:t>
            </a:r>
            <a:r>
              <a:rPr lang="ru-RU" sz="1800" u="sng" dirty="0" err="1" smtClean="0"/>
              <a:t>Якщо</a:t>
            </a:r>
            <a:r>
              <a:rPr lang="ru-RU" sz="1800" u="sng" dirty="0" smtClean="0"/>
              <a:t> ж </a:t>
            </a:r>
            <a:r>
              <a:rPr lang="ru-RU" sz="1800" u="sng" dirty="0" err="1" smtClean="0"/>
              <a:t>з</a:t>
            </a:r>
            <a:r>
              <a:rPr lang="ru-RU" sz="1800" u="sng" dirty="0" smtClean="0"/>
              <a:t> </a:t>
            </a:r>
            <a:r>
              <a:rPr lang="ru-RU" sz="1800" u="sng" dirty="0" err="1" smtClean="0"/>
              <a:t>однієї</a:t>
            </a:r>
            <a:r>
              <a:rPr lang="ru-RU" sz="1800" u="sng" dirty="0" smtClean="0"/>
              <a:t> </a:t>
            </a:r>
            <a:r>
              <a:rPr lang="ru-RU" sz="1800" u="sng" dirty="0" err="1" smtClean="0"/>
              <a:t>конфліктної</a:t>
            </a:r>
            <a:r>
              <a:rPr lang="ru-RU" sz="1800" u="sng" dirty="0" smtClean="0"/>
              <a:t> </a:t>
            </a:r>
            <a:r>
              <a:rPr lang="ru-RU" sz="1800" u="sng" dirty="0" err="1" smtClean="0"/>
              <a:t>ситуації</a:t>
            </a:r>
            <a:r>
              <a:rPr lang="ru-RU" sz="1800" u="sng" dirty="0" smtClean="0"/>
              <a:t> </a:t>
            </a:r>
            <a:r>
              <a:rPr lang="ru-RU" sz="1800" u="sng" dirty="0" err="1" smtClean="0"/>
              <a:t>випливає</a:t>
            </a:r>
            <a:r>
              <a:rPr lang="ru-RU" sz="1800" u="sng" dirty="0" smtClean="0"/>
              <a:t> </a:t>
            </a:r>
            <a:r>
              <a:rPr lang="ru-RU" sz="1800" u="sng" dirty="0" err="1" smtClean="0"/>
              <a:t>інша</a:t>
            </a:r>
            <a:r>
              <a:rPr lang="ru-RU" sz="1800" u="sng" dirty="0" smtClean="0"/>
              <a:t> </a:t>
            </a:r>
            <a:r>
              <a:rPr lang="ru-RU" sz="1800" u="sng" dirty="0" err="1" smtClean="0"/>
              <a:t>або</a:t>
            </a:r>
            <a:r>
              <a:rPr lang="ru-RU" sz="1800" u="sng" dirty="0" smtClean="0"/>
              <a:t> </a:t>
            </a:r>
            <a:r>
              <a:rPr lang="ru-RU" sz="1800" u="sng" dirty="0" err="1" smtClean="0"/>
              <a:t>з‘являється</a:t>
            </a:r>
            <a:r>
              <a:rPr lang="ru-RU" sz="1800" u="sng" dirty="0" smtClean="0"/>
              <a:t> </a:t>
            </a:r>
            <a:r>
              <a:rPr lang="ru-RU" sz="1800" u="sng" dirty="0" err="1" smtClean="0"/>
              <a:t>декілька</a:t>
            </a:r>
            <a:r>
              <a:rPr lang="ru-RU" sz="1800" u="sng" dirty="0" smtClean="0"/>
              <a:t> – </a:t>
            </a:r>
            <a:r>
              <a:rPr lang="ru-RU" sz="1800" u="sng" dirty="0" err="1" smtClean="0"/>
              <a:t>конфлікт</a:t>
            </a:r>
            <a:r>
              <a:rPr lang="ru-RU" sz="1800" u="sng" dirty="0" smtClean="0"/>
              <a:t> неминучий. </a:t>
            </a:r>
            <a:endParaRPr lang="ru-RU" sz="1800" dirty="0" smtClean="0"/>
          </a:p>
          <a:p>
            <a:pPr algn="just"/>
            <a:endParaRPr lang="ru-RU" sz="1800" dirty="0" smtClean="0"/>
          </a:p>
          <a:p>
            <a:pPr algn="just"/>
            <a:endParaRPr lang="uk-UA" sz="1800" b="1" dirty="0" smtClean="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6. Сутність конфлікту та його структура</a:t>
            </a:r>
            <a:endParaRPr lang="ru-RU" sz="2400" i="1" dirty="0"/>
          </a:p>
        </p:txBody>
      </p:sp>
      <p:sp>
        <p:nvSpPr>
          <p:cNvPr id="3" name="Подзаголовок 2"/>
          <p:cNvSpPr>
            <a:spLocks noGrp="1"/>
          </p:cNvSpPr>
          <p:nvPr>
            <p:ph type="subTitle" idx="1"/>
          </p:nvPr>
        </p:nvSpPr>
        <p:spPr>
          <a:xfrm>
            <a:off x="1475656" y="908720"/>
            <a:ext cx="7406640" cy="5400600"/>
          </a:xfrm>
        </p:spPr>
        <p:txBody>
          <a:bodyPr>
            <a:normAutofit/>
          </a:bodyPr>
          <a:lstStyle/>
          <a:p>
            <a:r>
              <a:rPr lang="ru-RU" sz="1800" b="1" dirty="0" err="1" smtClean="0"/>
              <a:t>Визначення</a:t>
            </a:r>
            <a:r>
              <a:rPr lang="ru-RU" sz="1800" b="1" dirty="0" smtClean="0"/>
              <a:t> </a:t>
            </a:r>
            <a:r>
              <a:rPr lang="ru-RU" sz="1800" b="1" dirty="0" err="1" smtClean="0"/>
              <a:t>основних</a:t>
            </a:r>
            <a:r>
              <a:rPr lang="ru-RU" sz="1800" b="1" dirty="0" smtClean="0"/>
              <a:t> </a:t>
            </a:r>
            <a:r>
              <a:rPr lang="ru-RU" sz="1800" b="1" dirty="0" err="1" smtClean="0"/>
              <a:t>структурних</a:t>
            </a:r>
            <a:r>
              <a:rPr lang="ru-RU" sz="1800" b="1" dirty="0" smtClean="0"/>
              <a:t> </a:t>
            </a:r>
            <a:r>
              <a:rPr lang="ru-RU" sz="1800" b="1" dirty="0" err="1" smtClean="0"/>
              <a:t>елементів</a:t>
            </a:r>
            <a:r>
              <a:rPr lang="ru-RU" sz="1800" b="1" dirty="0" smtClean="0"/>
              <a:t> </a:t>
            </a:r>
            <a:r>
              <a:rPr lang="ru-RU" sz="1800" b="1" dirty="0" err="1" smtClean="0"/>
              <a:t>конфлікту</a:t>
            </a:r>
            <a:r>
              <a:rPr lang="ru-RU" sz="1800" b="1" dirty="0" smtClean="0"/>
              <a:t>: </a:t>
            </a:r>
            <a:endParaRPr lang="ru-RU" sz="1800" dirty="0" smtClean="0"/>
          </a:p>
          <a:p>
            <a:pPr algn="just"/>
            <a:r>
              <a:rPr lang="ru-RU" sz="1800" dirty="0" smtClean="0"/>
              <a:t>- </a:t>
            </a:r>
            <a:r>
              <a:rPr lang="ru-RU" sz="1800" i="1" dirty="0" err="1" smtClean="0"/>
              <a:t>сторони</a:t>
            </a:r>
            <a:r>
              <a:rPr lang="ru-RU" sz="1800" i="1" dirty="0" smtClean="0"/>
              <a:t> </a:t>
            </a:r>
            <a:r>
              <a:rPr lang="ru-RU" sz="1800" i="1" dirty="0" err="1" smtClean="0"/>
              <a:t>конфлікту</a:t>
            </a:r>
            <a:r>
              <a:rPr lang="ru-RU" sz="1800" i="1" dirty="0" smtClean="0"/>
              <a:t> </a:t>
            </a:r>
            <a:r>
              <a:rPr lang="ru-RU" sz="1800" dirty="0" smtClean="0"/>
              <a:t>– </a:t>
            </a:r>
            <a:r>
              <a:rPr lang="ru-RU" sz="1800" dirty="0" err="1" smtClean="0"/>
              <a:t>це</a:t>
            </a:r>
            <a:r>
              <a:rPr lang="ru-RU" sz="1800" dirty="0" smtClean="0"/>
              <a:t> </a:t>
            </a:r>
            <a:r>
              <a:rPr lang="ru-RU" sz="1800" dirty="0" err="1" smtClean="0"/>
              <a:t>суб‘єкти</a:t>
            </a:r>
            <a:r>
              <a:rPr lang="ru-RU" sz="1800" dirty="0" smtClean="0"/>
              <a:t> </a:t>
            </a:r>
            <a:r>
              <a:rPr lang="ru-RU" sz="1800" dirty="0" err="1" smtClean="0"/>
              <a:t>соціальної</a:t>
            </a:r>
            <a:r>
              <a:rPr lang="ru-RU" sz="1800" dirty="0" smtClean="0"/>
              <a:t> </a:t>
            </a:r>
            <a:r>
              <a:rPr lang="ru-RU" sz="1800" dirty="0" err="1" smtClean="0"/>
              <a:t>взаємодії</a:t>
            </a:r>
            <a:r>
              <a:rPr lang="ru-RU" sz="1800" dirty="0" smtClean="0"/>
              <a:t>, </a:t>
            </a:r>
            <a:r>
              <a:rPr lang="ru-RU" sz="1800" dirty="0" err="1" smtClean="0"/>
              <a:t>які</a:t>
            </a:r>
            <a:r>
              <a:rPr lang="ru-RU" sz="1800" dirty="0" smtClean="0"/>
              <a:t> </a:t>
            </a:r>
            <a:r>
              <a:rPr lang="ru-RU" sz="1800" dirty="0" err="1" smtClean="0"/>
              <a:t>знаходяться</a:t>
            </a:r>
            <a:r>
              <a:rPr lang="ru-RU" sz="1800" dirty="0" smtClean="0"/>
              <a:t> у </a:t>
            </a:r>
            <a:r>
              <a:rPr lang="ru-RU" sz="1800" dirty="0" err="1" smtClean="0"/>
              <a:t>стані</a:t>
            </a:r>
            <a:r>
              <a:rPr lang="ru-RU" sz="1800" dirty="0" smtClean="0"/>
              <a:t> </a:t>
            </a:r>
            <a:r>
              <a:rPr lang="ru-RU" sz="1800" dirty="0" err="1" smtClean="0"/>
              <a:t>конфлікту</a:t>
            </a:r>
            <a:r>
              <a:rPr lang="ru-RU" sz="1800" dirty="0" smtClean="0"/>
              <a:t> </a:t>
            </a:r>
            <a:r>
              <a:rPr lang="ru-RU" sz="1800" dirty="0" err="1" smtClean="0"/>
              <a:t>або</a:t>
            </a:r>
            <a:r>
              <a:rPr lang="ru-RU" sz="1800" dirty="0" smtClean="0"/>
              <a:t> ж явно </a:t>
            </a:r>
            <a:r>
              <a:rPr lang="ru-RU" sz="1800" dirty="0" err="1" smtClean="0"/>
              <a:t>підтримують</a:t>
            </a:r>
            <a:r>
              <a:rPr lang="ru-RU" sz="1800" dirty="0" smtClean="0"/>
              <a:t> </a:t>
            </a:r>
            <a:r>
              <a:rPr lang="ru-RU" sz="1800" dirty="0" err="1" smtClean="0"/>
              <a:t>конфліктуючих</a:t>
            </a:r>
            <a:r>
              <a:rPr lang="ru-RU" sz="1800" dirty="0" smtClean="0"/>
              <a:t>; </a:t>
            </a:r>
          </a:p>
          <a:p>
            <a:pPr algn="just"/>
            <a:r>
              <a:rPr lang="ru-RU" sz="1800" dirty="0" smtClean="0"/>
              <a:t>- </a:t>
            </a:r>
            <a:r>
              <a:rPr lang="ru-RU" sz="1800" i="1" dirty="0" smtClean="0"/>
              <a:t>предмет </a:t>
            </a:r>
            <a:r>
              <a:rPr lang="ru-RU" sz="1800" i="1" dirty="0" err="1" smtClean="0"/>
              <a:t>конфлікту</a:t>
            </a:r>
            <a:r>
              <a:rPr lang="ru-RU" sz="1800" i="1" dirty="0" smtClean="0"/>
              <a:t> </a:t>
            </a:r>
            <a:r>
              <a:rPr lang="ru-RU" sz="1800" dirty="0" smtClean="0"/>
              <a:t>– </a:t>
            </a:r>
            <a:r>
              <a:rPr lang="ru-RU" sz="1800" dirty="0" err="1" smtClean="0"/>
              <a:t>це</a:t>
            </a:r>
            <a:r>
              <a:rPr lang="ru-RU" sz="1800" dirty="0" smtClean="0"/>
              <a:t> те, через </a:t>
            </a:r>
            <a:r>
              <a:rPr lang="ru-RU" sz="1800" dirty="0" err="1" smtClean="0"/>
              <a:t>що</a:t>
            </a:r>
            <a:r>
              <a:rPr lang="ru-RU" sz="1800" dirty="0" smtClean="0"/>
              <a:t> </a:t>
            </a:r>
            <a:r>
              <a:rPr lang="ru-RU" sz="1800" dirty="0" err="1" smtClean="0"/>
              <a:t>виникає</a:t>
            </a:r>
            <a:r>
              <a:rPr lang="ru-RU" sz="1800" dirty="0" smtClean="0"/>
              <a:t> </a:t>
            </a:r>
            <a:r>
              <a:rPr lang="ru-RU" sz="1800" dirty="0" err="1" smtClean="0"/>
              <a:t>конфлікт</a:t>
            </a:r>
            <a:r>
              <a:rPr lang="ru-RU" sz="1800" dirty="0" smtClean="0"/>
              <a:t>; </a:t>
            </a:r>
          </a:p>
          <a:p>
            <a:pPr algn="just"/>
            <a:r>
              <a:rPr lang="ru-RU" sz="1800" dirty="0" smtClean="0"/>
              <a:t>- </a:t>
            </a:r>
            <a:r>
              <a:rPr lang="ru-RU" sz="1800" i="1" dirty="0" smtClean="0"/>
              <a:t>образ </a:t>
            </a:r>
            <a:r>
              <a:rPr lang="ru-RU" sz="1800" i="1" dirty="0" err="1" smtClean="0"/>
              <a:t>конфліктної</a:t>
            </a:r>
            <a:r>
              <a:rPr lang="ru-RU" sz="1800" i="1" dirty="0" smtClean="0"/>
              <a:t> </a:t>
            </a:r>
            <a:r>
              <a:rPr lang="ru-RU" sz="1800" i="1" dirty="0" err="1" smtClean="0"/>
              <a:t>ситуації</a:t>
            </a:r>
            <a:r>
              <a:rPr lang="ru-RU" sz="1800" i="1" dirty="0" smtClean="0"/>
              <a:t> </a:t>
            </a:r>
            <a:r>
              <a:rPr lang="ru-RU" sz="1800" dirty="0" smtClean="0"/>
              <a:t>– </a:t>
            </a:r>
            <a:r>
              <a:rPr lang="ru-RU" sz="1800" dirty="0" err="1" smtClean="0"/>
              <a:t>це</a:t>
            </a:r>
            <a:r>
              <a:rPr lang="ru-RU" sz="1800" dirty="0" smtClean="0"/>
              <a:t> </a:t>
            </a:r>
            <a:r>
              <a:rPr lang="ru-RU" sz="1800" dirty="0" err="1" smtClean="0"/>
              <a:t>відображення</a:t>
            </a:r>
            <a:r>
              <a:rPr lang="ru-RU" sz="1800" dirty="0" smtClean="0"/>
              <a:t> предмету </a:t>
            </a:r>
            <a:r>
              <a:rPr lang="ru-RU" sz="1800" dirty="0" err="1" smtClean="0"/>
              <a:t>конфлікту</a:t>
            </a:r>
            <a:r>
              <a:rPr lang="ru-RU" sz="1800" dirty="0" smtClean="0"/>
              <a:t> у </a:t>
            </a:r>
            <a:r>
              <a:rPr lang="ru-RU" sz="1800" dirty="0" err="1" smtClean="0"/>
              <a:t>свідомості</a:t>
            </a:r>
            <a:r>
              <a:rPr lang="ru-RU" sz="1800" dirty="0" smtClean="0"/>
              <a:t> </a:t>
            </a:r>
            <a:r>
              <a:rPr lang="ru-RU" sz="1800" dirty="0" err="1" smtClean="0"/>
              <a:t>суб‘єкта</a:t>
            </a:r>
            <a:r>
              <a:rPr lang="ru-RU" sz="1800" dirty="0" smtClean="0"/>
              <a:t> </a:t>
            </a:r>
            <a:r>
              <a:rPr lang="ru-RU" sz="1800" dirty="0" err="1" smtClean="0"/>
              <a:t>конфліктної</a:t>
            </a:r>
            <a:r>
              <a:rPr lang="ru-RU" sz="1800" dirty="0" smtClean="0"/>
              <a:t> </a:t>
            </a:r>
            <a:r>
              <a:rPr lang="ru-RU" sz="1800" dirty="0" err="1" smtClean="0"/>
              <a:t>взаємодії</a:t>
            </a:r>
            <a:r>
              <a:rPr lang="ru-RU" sz="1800" dirty="0" smtClean="0"/>
              <a:t>; </a:t>
            </a:r>
          </a:p>
          <a:p>
            <a:pPr algn="just"/>
            <a:r>
              <a:rPr lang="ru-RU" sz="1800" dirty="0" smtClean="0"/>
              <a:t>- </a:t>
            </a:r>
            <a:r>
              <a:rPr lang="ru-RU" sz="1800" i="1" dirty="0" err="1" smtClean="0"/>
              <a:t>мотиви</a:t>
            </a:r>
            <a:r>
              <a:rPr lang="ru-RU" sz="1800" i="1" dirty="0" smtClean="0"/>
              <a:t> </a:t>
            </a:r>
            <a:r>
              <a:rPr lang="ru-RU" sz="1800" i="1" dirty="0" err="1" smtClean="0"/>
              <a:t>конфлікту</a:t>
            </a:r>
            <a:r>
              <a:rPr lang="ru-RU" sz="1800" i="1" dirty="0" smtClean="0"/>
              <a:t> </a:t>
            </a:r>
            <a:r>
              <a:rPr lang="ru-RU" sz="1800" dirty="0" smtClean="0"/>
              <a:t>– </a:t>
            </a:r>
            <a:r>
              <a:rPr lang="ru-RU" sz="1800" dirty="0" err="1" smtClean="0"/>
              <a:t>це</a:t>
            </a:r>
            <a:r>
              <a:rPr lang="ru-RU" sz="1800" dirty="0" smtClean="0"/>
              <a:t> </a:t>
            </a:r>
            <a:r>
              <a:rPr lang="ru-RU" sz="1800" dirty="0" err="1" smtClean="0"/>
              <a:t>внутрішні</a:t>
            </a:r>
            <a:r>
              <a:rPr lang="ru-RU" sz="1800" dirty="0" smtClean="0"/>
              <a:t> </a:t>
            </a:r>
            <a:r>
              <a:rPr lang="ru-RU" sz="1800" dirty="0" err="1" smtClean="0"/>
              <a:t>спонукальні</a:t>
            </a:r>
            <a:r>
              <a:rPr lang="ru-RU" sz="1800" dirty="0" smtClean="0"/>
              <a:t> </a:t>
            </a:r>
            <a:r>
              <a:rPr lang="ru-RU" sz="1800" dirty="0" err="1" smtClean="0"/>
              <a:t>сили</a:t>
            </a:r>
            <a:r>
              <a:rPr lang="ru-RU" sz="1800" dirty="0" smtClean="0"/>
              <a:t>, </a:t>
            </a:r>
            <a:r>
              <a:rPr lang="ru-RU" sz="1800" dirty="0" err="1" smtClean="0"/>
              <a:t>які</a:t>
            </a:r>
            <a:r>
              <a:rPr lang="ru-RU" sz="1800" dirty="0" smtClean="0"/>
              <a:t> </a:t>
            </a:r>
            <a:r>
              <a:rPr lang="ru-RU" sz="1800" dirty="0" err="1" smtClean="0"/>
              <a:t>підштовхують</a:t>
            </a:r>
            <a:r>
              <a:rPr lang="ru-RU" sz="1800" dirty="0" smtClean="0"/>
              <a:t> </a:t>
            </a:r>
            <a:r>
              <a:rPr lang="ru-RU" sz="1800" dirty="0" err="1" smtClean="0"/>
              <a:t>суб‘єктів</a:t>
            </a:r>
            <a:r>
              <a:rPr lang="ru-RU" sz="1800" dirty="0" smtClean="0"/>
              <a:t> </a:t>
            </a:r>
            <a:r>
              <a:rPr lang="ru-RU" sz="1800" dirty="0" err="1" smtClean="0"/>
              <a:t>соціальної</a:t>
            </a:r>
            <a:r>
              <a:rPr lang="ru-RU" sz="1800" dirty="0" smtClean="0"/>
              <a:t> </a:t>
            </a:r>
            <a:r>
              <a:rPr lang="ru-RU" sz="1800" dirty="0" err="1" smtClean="0"/>
              <a:t>взаємодії</a:t>
            </a:r>
            <a:r>
              <a:rPr lang="ru-RU" sz="1800" dirty="0" smtClean="0"/>
              <a:t> до </a:t>
            </a:r>
            <a:r>
              <a:rPr lang="ru-RU" sz="1800" dirty="0" err="1" smtClean="0"/>
              <a:t>конфлікту</a:t>
            </a:r>
            <a:r>
              <a:rPr lang="ru-RU" sz="1800" dirty="0" smtClean="0"/>
              <a:t> (вони </a:t>
            </a:r>
            <a:r>
              <a:rPr lang="ru-RU" sz="1800" dirty="0" err="1" smtClean="0"/>
              <a:t>виступають</a:t>
            </a:r>
            <a:r>
              <a:rPr lang="ru-RU" sz="1800" dirty="0" smtClean="0"/>
              <a:t> у </a:t>
            </a:r>
            <a:r>
              <a:rPr lang="ru-RU" sz="1800" dirty="0" err="1" smtClean="0"/>
              <a:t>формі</a:t>
            </a:r>
            <a:r>
              <a:rPr lang="ru-RU" sz="1800" dirty="0" smtClean="0"/>
              <a:t> потреб, </a:t>
            </a:r>
            <a:r>
              <a:rPr lang="ru-RU" sz="1800" dirty="0" err="1" smtClean="0"/>
              <a:t>інтересів</a:t>
            </a:r>
            <a:r>
              <a:rPr lang="ru-RU" sz="1800" dirty="0" smtClean="0"/>
              <a:t>, </a:t>
            </a:r>
            <a:r>
              <a:rPr lang="ru-RU" sz="1800" dirty="0" err="1" smtClean="0"/>
              <a:t>цілей</a:t>
            </a:r>
            <a:r>
              <a:rPr lang="ru-RU" sz="1800" dirty="0" smtClean="0"/>
              <a:t>, </a:t>
            </a:r>
            <a:r>
              <a:rPr lang="ru-RU" sz="1800" dirty="0" err="1" smtClean="0"/>
              <a:t>ідеалів</a:t>
            </a:r>
            <a:r>
              <a:rPr lang="ru-RU" sz="1800" dirty="0" smtClean="0"/>
              <a:t>, </a:t>
            </a:r>
            <a:r>
              <a:rPr lang="ru-RU" sz="1800" dirty="0" err="1" smtClean="0"/>
              <a:t>переконань</a:t>
            </a:r>
            <a:r>
              <a:rPr lang="ru-RU" sz="1800" dirty="0" smtClean="0"/>
              <a:t>); </a:t>
            </a:r>
          </a:p>
          <a:p>
            <a:pPr algn="just"/>
            <a:r>
              <a:rPr lang="ru-RU" sz="1800" dirty="0" smtClean="0"/>
              <a:t>- </a:t>
            </a:r>
            <a:r>
              <a:rPr lang="ru-RU" sz="1800" i="1" dirty="0" err="1" smtClean="0"/>
              <a:t>позиції</a:t>
            </a:r>
            <a:r>
              <a:rPr lang="ru-RU" sz="1800" i="1" dirty="0" smtClean="0"/>
              <a:t> </a:t>
            </a:r>
            <a:r>
              <a:rPr lang="ru-RU" sz="1800" i="1" dirty="0" err="1" smtClean="0"/>
              <a:t>конфліктуючих</a:t>
            </a:r>
            <a:r>
              <a:rPr lang="ru-RU" sz="1800" i="1" dirty="0" smtClean="0"/>
              <a:t> </a:t>
            </a:r>
            <a:r>
              <a:rPr lang="ru-RU" sz="1800" i="1" dirty="0" err="1" smtClean="0"/>
              <a:t>сторін</a:t>
            </a:r>
            <a:r>
              <a:rPr lang="ru-RU" sz="1800" i="1" dirty="0" smtClean="0"/>
              <a:t> – </a:t>
            </a:r>
            <a:r>
              <a:rPr lang="ru-RU" sz="1800" dirty="0" err="1" smtClean="0"/>
              <a:t>це</a:t>
            </a:r>
            <a:r>
              <a:rPr lang="ru-RU" sz="1800" dirty="0" smtClean="0"/>
              <a:t> те, про </a:t>
            </a:r>
            <a:r>
              <a:rPr lang="ru-RU" sz="1800" dirty="0" err="1" smtClean="0"/>
              <a:t>що</a:t>
            </a:r>
            <a:r>
              <a:rPr lang="ru-RU" sz="1800" dirty="0" smtClean="0"/>
              <a:t> вони </a:t>
            </a:r>
            <a:r>
              <a:rPr lang="ru-RU" sz="1800" dirty="0" err="1" smtClean="0"/>
              <a:t>заявляють</a:t>
            </a:r>
            <a:r>
              <a:rPr lang="ru-RU" sz="1800" dirty="0" smtClean="0"/>
              <a:t> один одному у </a:t>
            </a:r>
            <a:r>
              <a:rPr lang="ru-RU" sz="1800" dirty="0" err="1" smtClean="0"/>
              <a:t>ході</a:t>
            </a:r>
            <a:r>
              <a:rPr lang="ru-RU" sz="1800" dirty="0" smtClean="0"/>
              <a:t> </a:t>
            </a:r>
            <a:r>
              <a:rPr lang="ru-RU" sz="1800" dirty="0" err="1" smtClean="0"/>
              <a:t>конфлікту</a:t>
            </a:r>
            <a:r>
              <a:rPr lang="ru-RU" sz="1800" dirty="0" smtClean="0"/>
              <a:t>, </a:t>
            </a:r>
            <a:r>
              <a:rPr lang="ru-RU" sz="1800" dirty="0" err="1" smtClean="0"/>
              <a:t>або</a:t>
            </a:r>
            <a:r>
              <a:rPr lang="ru-RU" sz="1800" dirty="0" smtClean="0"/>
              <a:t> </a:t>
            </a:r>
            <a:r>
              <a:rPr lang="ru-RU" sz="1800" dirty="0" err="1" smtClean="0"/>
              <a:t>їх</a:t>
            </a:r>
            <a:r>
              <a:rPr lang="ru-RU" sz="1800" dirty="0" smtClean="0"/>
              <a:t> </a:t>
            </a:r>
            <a:r>
              <a:rPr lang="ru-RU" sz="1800" dirty="0" err="1" smtClean="0"/>
              <a:t>дії</a:t>
            </a:r>
            <a:r>
              <a:rPr lang="ru-RU" sz="1800" dirty="0" smtClean="0"/>
              <a:t>, </a:t>
            </a:r>
            <a:r>
              <a:rPr lang="ru-RU" sz="1800" dirty="0" err="1" smtClean="0"/>
              <a:t>виражені</a:t>
            </a:r>
            <a:r>
              <a:rPr lang="ru-RU" sz="1800" dirty="0" smtClean="0"/>
              <a:t> </a:t>
            </a:r>
            <a:r>
              <a:rPr lang="ru-RU" sz="1800" dirty="0" err="1" smtClean="0"/>
              <a:t>у</a:t>
            </a:r>
            <a:r>
              <a:rPr lang="ru-RU" sz="1800" dirty="0" smtClean="0"/>
              <a:t> </a:t>
            </a:r>
            <a:r>
              <a:rPr lang="ru-RU" sz="1800" dirty="0" err="1" smtClean="0"/>
              <a:t>конкретних</a:t>
            </a:r>
            <a:r>
              <a:rPr lang="ru-RU" sz="1800" dirty="0" smtClean="0"/>
              <a:t> формах </a:t>
            </a:r>
            <a:r>
              <a:rPr lang="ru-RU" sz="1800" dirty="0" err="1" smtClean="0"/>
              <a:t>протистояння</a:t>
            </a:r>
            <a:r>
              <a:rPr lang="ru-RU" sz="1800" dirty="0" smtClean="0"/>
              <a:t>. </a:t>
            </a:r>
          </a:p>
          <a:p>
            <a:pPr algn="just"/>
            <a:endParaRPr lang="ru-RU" sz="1800" dirty="0" smtClean="0"/>
          </a:p>
          <a:p>
            <a:pPr algn="just"/>
            <a:endParaRPr lang="uk-UA" sz="1800" b="1" dirty="0" smtClean="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6. Сутність конфлікту та його структура</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graphicFrame>
        <p:nvGraphicFramePr>
          <p:cNvPr id="4" name="Таблица 3"/>
          <p:cNvGraphicFramePr>
            <a:graphicFrameLocks noGrp="1"/>
          </p:cNvGraphicFramePr>
          <p:nvPr/>
        </p:nvGraphicFramePr>
        <p:xfrm>
          <a:off x="1979712" y="1052736"/>
          <a:ext cx="6096000" cy="3154680"/>
        </p:xfrm>
        <a:graphic>
          <a:graphicData uri="http://schemas.openxmlformats.org/drawingml/2006/table">
            <a:tbl>
              <a:tblPr/>
              <a:tblGrid>
                <a:gridCol w="3048000"/>
                <a:gridCol w="3048000"/>
              </a:tblGrid>
              <a:tr h="79375">
                <a:tc>
                  <a:txBody>
                    <a:bodyPr/>
                    <a:lstStyle/>
                    <a:p>
                      <a:pPr algn="just">
                        <a:lnSpc>
                          <a:spcPct val="115000"/>
                        </a:lnSpc>
                        <a:spcAft>
                          <a:spcPts val="0"/>
                        </a:spcAft>
                      </a:pPr>
                      <a:r>
                        <a:rPr lang="ru-RU" sz="1200" b="1">
                          <a:solidFill>
                            <a:srgbClr val="000000"/>
                          </a:solidFill>
                          <a:latin typeface="Times New Roman"/>
                          <a:ea typeface="Calibri"/>
                        </a:rPr>
                        <a:t>Позитивні функції конфл</a:t>
                      </a:r>
                      <a:r>
                        <a:rPr lang="uk-UA" sz="1200" b="1">
                          <a:solidFill>
                            <a:srgbClr val="000000"/>
                          </a:solidFill>
                          <a:latin typeface="Times New Roman"/>
                          <a:ea typeface="Calibri"/>
                        </a:rPr>
                        <a:t>ікту</a:t>
                      </a:r>
                      <a:endParaRPr lang="ru-RU" sz="12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b="1">
                          <a:solidFill>
                            <a:srgbClr val="000000"/>
                          </a:solidFill>
                          <a:latin typeface="Times New Roman"/>
                          <a:ea typeface="Calibri"/>
                        </a:rPr>
                        <a:t>Негативні функції </a:t>
                      </a:r>
                      <a:r>
                        <a:rPr lang="uk-UA" sz="1200" b="1">
                          <a:solidFill>
                            <a:srgbClr val="000000"/>
                          </a:solidFill>
                          <a:latin typeface="Times New Roman"/>
                          <a:ea typeface="Calibri"/>
                        </a:rPr>
                        <a:t> конфлікту</a:t>
                      </a:r>
                      <a:endParaRPr lang="ru-RU" sz="12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625">
                <a:tc>
                  <a:txBody>
                    <a:bodyPr/>
                    <a:lstStyle/>
                    <a:p>
                      <a:pPr algn="just">
                        <a:lnSpc>
                          <a:spcPct val="115000"/>
                        </a:lnSpc>
                        <a:spcAft>
                          <a:spcPts val="0"/>
                        </a:spcAft>
                      </a:pPr>
                      <a:r>
                        <a:rPr lang="ru-RU" sz="1200">
                          <a:solidFill>
                            <a:srgbClr val="000000"/>
                          </a:solidFill>
                          <a:latin typeface="Times New Roman"/>
                          <a:ea typeface="Calibri"/>
                        </a:rPr>
                        <a:t>Встановлення і дотримання норма-тивних і фізичних параметрів груп</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200">
                          <a:solidFill>
                            <a:srgbClr val="000000"/>
                          </a:solidFill>
                          <a:latin typeface="Times New Roman"/>
                          <a:ea typeface="Calibri"/>
                        </a:rPr>
                        <a:t>В</a:t>
                      </a:r>
                      <a:r>
                        <a:rPr lang="ru-RU" sz="1200">
                          <a:solidFill>
                            <a:srgbClr val="000000"/>
                          </a:solidFill>
                          <a:latin typeface="Times New Roman"/>
                          <a:ea typeface="Calibri"/>
                        </a:rPr>
                        <a:t>еликі емоційні і матеріальні витра-ти для участі у конфлікті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980">
                <a:tc>
                  <a:txBody>
                    <a:bodyPr/>
                    <a:lstStyle/>
                    <a:p>
                      <a:pPr algn="just">
                        <a:lnSpc>
                          <a:spcPct val="115000"/>
                        </a:lnSpc>
                        <a:spcAft>
                          <a:spcPts val="0"/>
                        </a:spcAft>
                      </a:pPr>
                      <a:r>
                        <a:rPr lang="uk-UA" sz="1200">
                          <a:solidFill>
                            <a:srgbClr val="000000"/>
                          </a:solidFill>
                          <a:latin typeface="Times New Roman"/>
                          <a:ea typeface="Calibri"/>
                        </a:rPr>
                        <a:t>Р</a:t>
                      </a:r>
                      <a:r>
                        <a:rPr lang="ru-RU" sz="1200">
                          <a:solidFill>
                            <a:srgbClr val="000000"/>
                          </a:solidFill>
                          <a:latin typeface="Times New Roman"/>
                          <a:ea typeface="Calibri"/>
                        </a:rPr>
                        <a:t>озрядка напруги між конфлік-туючими сторонами; діагностика можливостей опонентів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200">
                          <a:solidFill>
                            <a:srgbClr val="000000"/>
                          </a:solidFill>
                          <a:latin typeface="Times New Roman"/>
                          <a:ea typeface="Calibri"/>
                        </a:rPr>
                        <a:t>П</a:t>
                      </a:r>
                      <a:r>
                        <a:rPr lang="ru-RU" sz="1200">
                          <a:solidFill>
                            <a:srgbClr val="000000"/>
                          </a:solidFill>
                          <a:latin typeface="Times New Roman"/>
                          <a:ea typeface="Calibri"/>
                        </a:rPr>
                        <a:t>линність кадрів, зниження рівня дисципліни праці, погіршення со-ціально-психологічного клімату ко-лективу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620">
                <a:tc>
                  <a:txBody>
                    <a:bodyPr/>
                    <a:lstStyle/>
                    <a:p>
                      <a:pPr algn="just">
                        <a:lnSpc>
                          <a:spcPct val="115000"/>
                        </a:lnSpc>
                        <a:spcAft>
                          <a:spcPts val="0"/>
                        </a:spcAft>
                      </a:pPr>
                      <a:r>
                        <a:rPr lang="uk-UA" sz="1200">
                          <a:solidFill>
                            <a:srgbClr val="000000"/>
                          </a:solidFill>
                          <a:latin typeface="Times New Roman"/>
                          <a:ea typeface="Calibri"/>
                        </a:rPr>
                        <a:t>З</a:t>
                      </a:r>
                      <a:r>
                        <a:rPr lang="ru-RU" sz="1200">
                          <a:solidFill>
                            <a:srgbClr val="000000"/>
                          </a:solidFill>
                          <a:latin typeface="Times New Roman"/>
                          <a:ea typeface="Calibri"/>
                        </a:rPr>
                        <a:t>гуртування колективу організації у протиборстві із зовнішніми труд-нощами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200">
                          <a:solidFill>
                            <a:srgbClr val="000000"/>
                          </a:solidFill>
                          <a:latin typeface="Times New Roman"/>
                          <a:ea typeface="Calibri"/>
                        </a:rPr>
                        <a:t>Н</a:t>
                      </a:r>
                      <a:r>
                        <a:rPr lang="ru-RU" sz="1200">
                          <a:solidFill>
                            <a:srgbClr val="000000"/>
                          </a:solidFill>
                          <a:latin typeface="Times New Roman"/>
                          <a:ea typeface="Calibri"/>
                        </a:rPr>
                        <a:t>адмірне захоплення процесом конфлікту, що шкодить роботі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625">
                <a:tc>
                  <a:txBody>
                    <a:bodyPr/>
                    <a:lstStyle/>
                    <a:p>
                      <a:pPr algn="just">
                        <a:lnSpc>
                          <a:spcPct val="115000"/>
                        </a:lnSpc>
                        <a:spcAft>
                          <a:spcPts val="0"/>
                        </a:spcAft>
                      </a:pPr>
                      <a:r>
                        <a:rPr lang="uk-UA" sz="1200">
                          <a:solidFill>
                            <a:srgbClr val="000000"/>
                          </a:solidFill>
                          <a:latin typeface="Times New Roman"/>
                          <a:ea typeface="Calibri"/>
                        </a:rPr>
                        <a:t>Д</a:t>
                      </a:r>
                      <a:r>
                        <a:rPr lang="ru-RU" sz="1200">
                          <a:solidFill>
                            <a:srgbClr val="000000"/>
                          </a:solidFill>
                          <a:latin typeface="Times New Roman"/>
                          <a:ea typeface="Calibri"/>
                        </a:rPr>
                        <a:t>жерело інновацій, стимулювання до змін і розвитку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200">
                          <a:solidFill>
                            <a:srgbClr val="000000"/>
                          </a:solidFill>
                          <a:latin typeface="Times New Roman"/>
                          <a:ea typeface="Calibri"/>
                        </a:rPr>
                        <a:t>Після завершення конфлікту наяв-ність зниження рівня спів-робітництва між частиною праців-ників </a:t>
                      </a:r>
                      <a:endParaRPr lang="ru-RU" sz="12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980">
                <a:tc>
                  <a:txBody>
                    <a:bodyPr/>
                    <a:lstStyle/>
                    <a:p>
                      <a:pPr algn="just">
                        <a:lnSpc>
                          <a:spcPct val="115000"/>
                        </a:lnSpc>
                        <a:spcAft>
                          <a:spcPts val="0"/>
                        </a:spcAft>
                      </a:pPr>
                      <a:r>
                        <a:rPr lang="uk-UA" sz="1200">
                          <a:solidFill>
                            <a:srgbClr val="000000"/>
                          </a:solidFill>
                          <a:latin typeface="Times New Roman"/>
                          <a:ea typeface="Calibri"/>
                        </a:rPr>
                        <a:t>У</a:t>
                      </a:r>
                      <a:r>
                        <a:rPr lang="ru-RU" sz="1200">
                          <a:solidFill>
                            <a:srgbClr val="000000"/>
                          </a:solidFill>
                          <a:latin typeface="Times New Roman"/>
                          <a:ea typeface="Calibri"/>
                        </a:rPr>
                        <a:t>досконалення нормативної бази, поява нових правил і процедур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200">
                          <a:solidFill>
                            <a:srgbClr val="000000"/>
                          </a:solidFill>
                          <a:latin typeface="Times New Roman"/>
                          <a:ea typeface="Calibri"/>
                        </a:rPr>
                        <a:t>С</a:t>
                      </a:r>
                      <a:r>
                        <a:rPr lang="ru-RU" sz="1200">
                          <a:solidFill>
                            <a:srgbClr val="000000"/>
                          </a:solidFill>
                          <a:latin typeface="Times New Roman"/>
                          <a:ea typeface="Calibri"/>
                        </a:rPr>
                        <a:t>кладне і довготривале відновлення ділових стосунків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625">
                <a:tc>
                  <a:txBody>
                    <a:bodyPr/>
                    <a:lstStyle/>
                    <a:p>
                      <a:pPr algn="just">
                        <a:lnSpc>
                          <a:spcPct val="115000"/>
                        </a:lnSpc>
                        <a:spcAft>
                          <a:spcPts val="0"/>
                        </a:spcAft>
                      </a:pPr>
                      <a:r>
                        <a:rPr lang="uk-UA" sz="1200">
                          <a:solidFill>
                            <a:srgbClr val="000000"/>
                          </a:solidFill>
                          <a:latin typeface="Times New Roman"/>
                          <a:ea typeface="Calibri"/>
                        </a:rPr>
                        <a:t>В</a:t>
                      </a:r>
                      <a:r>
                        <a:rPr lang="ru-RU" sz="1200">
                          <a:solidFill>
                            <a:srgbClr val="000000"/>
                          </a:solidFill>
                          <a:latin typeface="Times New Roman"/>
                          <a:ea typeface="Calibri"/>
                        </a:rPr>
                        <a:t>иявлення управлінських проблем в організації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ru-RU" sz="12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6. Сутність конфлікту та його структура</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pPr algn="just"/>
            <a:r>
              <a:rPr lang="ru-RU" dirty="0" err="1" smtClean="0"/>
              <a:t>Динаміка</a:t>
            </a:r>
            <a:r>
              <a:rPr lang="ru-RU" dirty="0" smtClean="0"/>
              <a:t> </a:t>
            </a:r>
            <a:r>
              <a:rPr lang="ru-RU" dirty="0" err="1" smtClean="0"/>
              <a:t>конфлікту</a:t>
            </a:r>
            <a:r>
              <a:rPr lang="ru-RU" dirty="0" smtClean="0"/>
              <a:t>, як </a:t>
            </a:r>
            <a:r>
              <a:rPr lang="ru-RU" dirty="0" err="1" smtClean="0"/>
              <a:t>склад-ного</a:t>
            </a:r>
            <a:r>
              <a:rPr lang="ru-RU" dirty="0" smtClean="0"/>
              <a:t> </a:t>
            </a:r>
            <a:r>
              <a:rPr lang="ru-RU" dirty="0" err="1" smtClean="0"/>
              <a:t>соціального</a:t>
            </a:r>
            <a:r>
              <a:rPr lang="ru-RU" dirty="0" smtClean="0"/>
              <a:t> </a:t>
            </a:r>
            <a:r>
              <a:rPr lang="ru-RU" dirty="0" err="1" smtClean="0"/>
              <a:t>явища</a:t>
            </a:r>
            <a:r>
              <a:rPr lang="ru-RU" dirty="0" smtClean="0"/>
              <a:t> </a:t>
            </a:r>
            <a:r>
              <a:rPr lang="ru-RU" dirty="0" err="1" smtClean="0"/>
              <a:t>знаходить</a:t>
            </a:r>
            <a:r>
              <a:rPr lang="ru-RU" dirty="0" smtClean="0"/>
              <a:t> </a:t>
            </a:r>
            <a:r>
              <a:rPr lang="ru-RU" dirty="0" err="1" smtClean="0"/>
              <a:t>своє</a:t>
            </a:r>
            <a:r>
              <a:rPr lang="ru-RU" dirty="0" smtClean="0"/>
              <a:t> </a:t>
            </a:r>
            <a:r>
              <a:rPr lang="ru-RU" dirty="0" err="1" smtClean="0"/>
              <a:t>відображення</a:t>
            </a:r>
            <a:r>
              <a:rPr lang="ru-RU" dirty="0" smtClean="0"/>
              <a:t> у </a:t>
            </a:r>
            <a:r>
              <a:rPr lang="ru-RU" dirty="0" err="1" smtClean="0"/>
              <a:t>двох</a:t>
            </a:r>
            <a:r>
              <a:rPr lang="ru-RU" dirty="0" smtClean="0"/>
              <a:t> </a:t>
            </a:r>
            <a:r>
              <a:rPr lang="ru-RU" dirty="0" err="1" smtClean="0"/>
              <a:t>понят-тях</a:t>
            </a:r>
            <a:r>
              <a:rPr lang="ru-RU" dirty="0" smtClean="0"/>
              <a:t>: </a:t>
            </a:r>
            <a:r>
              <a:rPr lang="ru-RU" b="1" i="1" dirty="0" err="1" smtClean="0"/>
              <a:t>етапи</a:t>
            </a:r>
            <a:r>
              <a:rPr lang="ru-RU" b="1" i="1" dirty="0" smtClean="0"/>
              <a:t> </a:t>
            </a:r>
            <a:r>
              <a:rPr lang="ru-RU" b="1" i="1" dirty="0" err="1" smtClean="0"/>
              <a:t>конфлікту</a:t>
            </a:r>
            <a:r>
              <a:rPr lang="ru-RU" b="1" i="1" dirty="0" smtClean="0"/>
              <a:t> </a:t>
            </a:r>
            <a:r>
              <a:rPr lang="ru-RU" b="1" dirty="0" err="1" smtClean="0"/>
              <a:t>і</a:t>
            </a:r>
            <a:r>
              <a:rPr lang="ru-RU" b="1" dirty="0" smtClean="0"/>
              <a:t> </a:t>
            </a:r>
            <a:r>
              <a:rPr lang="ru-RU" b="1" i="1" dirty="0" err="1" smtClean="0"/>
              <a:t>фази</a:t>
            </a:r>
            <a:r>
              <a:rPr lang="ru-RU" b="1" i="1" dirty="0" smtClean="0"/>
              <a:t> </a:t>
            </a:r>
            <a:r>
              <a:rPr lang="ru-RU" b="1" i="1" dirty="0" err="1" smtClean="0"/>
              <a:t>конфлікту</a:t>
            </a:r>
            <a:r>
              <a:rPr lang="ru-RU" b="1" dirty="0" smtClean="0"/>
              <a:t>. </a:t>
            </a:r>
            <a:endParaRPr lang="ru-RU" dirty="0" smtClean="0"/>
          </a:p>
          <a:p>
            <a:pPr algn="just"/>
            <a:r>
              <a:rPr lang="ru-RU" b="1" i="1" dirty="0" err="1" smtClean="0"/>
              <a:t>Динаміка</a:t>
            </a:r>
            <a:r>
              <a:rPr lang="ru-RU" b="1" i="1" dirty="0" smtClean="0"/>
              <a:t> </a:t>
            </a:r>
            <a:r>
              <a:rPr lang="ru-RU" b="1" i="1" dirty="0" err="1" smtClean="0"/>
              <a:t>конфлікту</a:t>
            </a:r>
            <a:r>
              <a:rPr lang="ru-RU" i="1" dirty="0" smtClean="0"/>
              <a:t> </a:t>
            </a:r>
            <a:r>
              <a:rPr lang="ru-RU" dirty="0" smtClean="0"/>
              <a:t>– </a:t>
            </a:r>
            <a:r>
              <a:rPr lang="ru-RU" dirty="0" err="1" smtClean="0"/>
              <a:t>це</a:t>
            </a:r>
            <a:r>
              <a:rPr lang="ru-RU" dirty="0" smtClean="0"/>
              <a:t> </a:t>
            </a:r>
            <a:r>
              <a:rPr lang="ru-RU" dirty="0" err="1" smtClean="0"/>
              <a:t>хід</a:t>
            </a:r>
            <a:r>
              <a:rPr lang="ru-RU" dirty="0" smtClean="0"/>
              <a:t> </a:t>
            </a:r>
            <a:r>
              <a:rPr lang="ru-RU" dirty="0" err="1" smtClean="0"/>
              <a:t>розвитку</a:t>
            </a:r>
            <a:r>
              <a:rPr lang="ru-RU" dirty="0" smtClean="0"/>
              <a:t> </a:t>
            </a:r>
            <a:r>
              <a:rPr lang="ru-RU" dirty="0" err="1" smtClean="0"/>
              <a:t>конфлікту</a:t>
            </a:r>
            <a:r>
              <a:rPr lang="ru-RU" dirty="0" smtClean="0"/>
              <a:t> за </a:t>
            </a:r>
            <a:r>
              <a:rPr lang="ru-RU" dirty="0" err="1" smtClean="0"/>
              <a:t>його</a:t>
            </a:r>
            <a:r>
              <a:rPr lang="ru-RU" dirty="0" smtClean="0"/>
              <a:t> </a:t>
            </a:r>
            <a:r>
              <a:rPr lang="ru-RU" dirty="0" err="1" smtClean="0"/>
              <a:t>етапа-ми</a:t>
            </a:r>
            <a:r>
              <a:rPr lang="ru-RU" dirty="0" smtClean="0"/>
              <a:t> </a:t>
            </a:r>
            <a:r>
              <a:rPr lang="ru-RU" dirty="0" err="1" smtClean="0"/>
              <a:t>і</a:t>
            </a:r>
            <a:r>
              <a:rPr lang="ru-RU" dirty="0" smtClean="0"/>
              <a:t> фазами. </a:t>
            </a:r>
          </a:p>
          <a:p>
            <a:pPr algn="just"/>
            <a:r>
              <a:rPr lang="ru-RU" b="1" i="1" dirty="0" err="1" smtClean="0"/>
              <a:t>Етапи</a:t>
            </a:r>
            <a:r>
              <a:rPr lang="ru-RU" b="1" i="1" dirty="0" smtClean="0"/>
              <a:t> </a:t>
            </a:r>
            <a:r>
              <a:rPr lang="ru-RU" b="1" i="1" dirty="0" err="1" smtClean="0"/>
              <a:t>конфлікту</a:t>
            </a:r>
            <a:r>
              <a:rPr lang="ru-RU" i="1" dirty="0" smtClean="0"/>
              <a:t> </a:t>
            </a:r>
            <a:r>
              <a:rPr lang="ru-RU" dirty="0" err="1" smtClean="0"/>
              <a:t>відображають</a:t>
            </a:r>
            <a:r>
              <a:rPr lang="ru-RU" dirty="0" smtClean="0"/>
              <a:t> </a:t>
            </a:r>
            <a:r>
              <a:rPr lang="ru-RU" dirty="0" err="1" smtClean="0"/>
              <a:t>суттєві</a:t>
            </a:r>
            <a:r>
              <a:rPr lang="ru-RU" dirty="0" smtClean="0"/>
              <a:t> </a:t>
            </a:r>
            <a:r>
              <a:rPr lang="ru-RU" dirty="0" err="1" smtClean="0"/>
              <a:t>моменти</a:t>
            </a:r>
            <a:r>
              <a:rPr lang="ru-RU" dirty="0" smtClean="0"/>
              <a:t>, </a:t>
            </a:r>
            <a:r>
              <a:rPr lang="ru-RU" dirty="0" err="1" smtClean="0"/>
              <a:t>що</a:t>
            </a:r>
            <a:r>
              <a:rPr lang="ru-RU" dirty="0" smtClean="0"/>
              <a:t> </a:t>
            </a:r>
            <a:r>
              <a:rPr lang="ru-RU" dirty="0" err="1" smtClean="0"/>
              <a:t>характе-ризують</a:t>
            </a:r>
            <a:r>
              <a:rPr lang="ru-RU" dirty="0" smtClean="0"/>
              <a:t> </a:t>
            </a:r>
            <a:r>
              <a:rPr lang="ru-RU" dirty="0" err="1" smtClean="0"/>
              <a:t>його</a:t>
            </a:r>
            <a:r>
              <a:rPr lang="ru-RU" dirty="0" smtClean="0"/>
              <a:t> </a:t>
            </a:r>
            <a:r>
              <a:rPr lang="ru-RU" dirty="0" err="1" smtClean="0"/>
              <a:t>розвиток</a:t>
            </a:r>
            <a:r>
              <a:rPr lang="ru-RU" dirty="0" smtClean="0"/>
              <a:t> </a:t>
            </a:r>
            <a:r>
              <a:rPr lang="ru-RU" dirty="0" err="1" smtClean="0"/>
              <a:t>від</a:t>
            </a:r>
            <a:r>
              <a:rPr lang="ru-RU" dirty="0" smtClean="0"/>
              <a:t> </a:t>
            </a:r>
            <a:r>
              <a:rPr lang="ru-RU" dirty="0" err="1" smtClean="0"/>
              <a:t>появи</a:t>
            </a:r>
            <a:r>
              <a:rPr lang="ru-RU" dirty="0" smtClean="0"/>
              <a:t> до </a:t>
            </a:r>
            <a:r>
              <a:rPr lang="ru-RU" dirty="0" err="1" smtClean="0"/>
              <a:t>вирішення</a:t>
            </a:r>
            <a:r>
              <a:rPr lang="ru-RU" dirty="0" smtClean="0"/>
              <a:t>. </a:t>
            </a:r>
            <a:r>
              <a:rPr lang="ru-RU" dirty="0" err="1" smtClean="0"/>
              <a:t>Ця</a:t>
            </a:r>
            <a:r>
              <a:rPr lang="ru-RU" dirty="0" smtClean="0"/>
              <a:t> структурна </a:t>
            </a:r>
            <a:r>
              <a:rPr lang="ru-RU" dirty="0" err="1" smtClean="0"/>
              <a:t>ка-тегорія</a:t>
            </a:r>
            <a:r>
              <a:rPr lang="ru-RU" dirty="0" smtClean="0"/>
              <a:t> </a:t>
            </a:r>
            <a:r>
              <a:rPr lang="ru-RU" dirty="0" err="1" smtClean="0"/>
              <a:t>визначає</a:t>
            </a:r>
            <a:r>
              <a:rPr lang="ru-RU" dirty="0" smtClean="0"/>
              <a:t> перш за все </a:t>
            </a:r>
            <a:r>
              <a:rPr lang="ru-RU" dirty="0" err="1" smtClean="0"/>
              <a:t>методологію</a:t>
            </a:r>
            <a:r>
              <a:rPr lang="ru-RU" dirty="0" smtClean="0"/>
              <a:t> </a:t>
            </a:r>
            <a:r>
              <a:rPr lang="ru-RU" dirty="0" err="1" smtClean="0"/>
              <a:t>процесу</a:t>
            </a:r>
            <a:r>
              <a:rPr lang="ru-RU" dirty="0" smtClean="0"/>
              <a:t> </a:t>
            </a:r>
            <a:r>
              <a:rPr lang="ru-RU" dirty="0" err="1" smtClean="0"/>
              <a:t>управління</a:t>
            </a:r>
            <a:r>
              <a:rPr lang="ru-RU" dirty="0" smtClean="0"/>
              <a:t> </a:t>
            </a:r>
            <a:r>
              <a:rPr lang="ru-RU" dirty="0" err="1" smtClean="0"/>
              <a:t>конф-ліктами</a:t>
            </a:r>
            <a:r>
              <a:rPr lang="ru-RU" dirty="0" smtClean="0"/>
              <a:t> </a:t>
            </a:r>
            <a:r>
              <a:rPr lang="ru-RU" dirty="0" err="1" smtClean="0"/>
              <a:t>і</a:t>
            </a:r>
            <a:r>
              <a:rPr lang="ru-RU" dirty="0" smtClean="0"/>
              <a:t> </a:t>
            </a:r>
            <a:r>
              <a:rPr lang="ru-RU" dirty="0" err="1" smtClean="0"/>
              <a:t>допомагає</a:t>
            </a:r>
            <a:r>
              <a:rPr lang="ru-RU" dirty="0" smtClean="0"/>
              <a:t> </a:t>
            </a:r>
            <a:r>
              <a:rPr lang="ru-RU" dirty="0" err="1" smtClean="0"/>
              <a:t>знайти</a:t>
            </a:r>
            <a:r>
              <a:rPr lang="ru-RU" dirty="0" smtClean="0"/>
              <a:t> </a:t>
            </a:r>
            <a:r>
              <a:rPr lang="ru-RU" dirty="0" err="1" smtClean="0"/>
              <a:t>оптимальні</a:t>
            </a:r>
            <a:r>
              <a:rPr lang="ru-RU" dirty="0" smtClean="0"/>
              <a:t> </a:t>
            </a:r>
            <a:r>
              <a:rPr lang="ru-RU" dirty="0" err="1" smtClean="0"/>
              <a:t>рішення</a:t>
            </a:r>
            <a:r>
              <a:rPr lang="ru-RU" dirty="0" smtClean="0"/>
              <a:t>. </a:t>
            </a:r>
          </a:p>
          <a:p>
            <a:pPr algn="just"/>
            <a:endParaRPr lang="uk-UA" b="1" i="1" dirty="0" smtClean="0"/>
          </a:p>
          <a:p>
            <a:pPr algn="just"/>
            <a:r>
              <a:rPr lang="uk-UA" b="1" i="1" dirty="0" smtClean="0"/>
              <a:t>Етапи конфлікту:</a:t>
            </a:r>
            <a:endParaRPr lang="ru-RU" b="1" i="1" dirty="0" smtClean="0"/>
          </a:p>
          <a:p>
            <a:pPr algn="just"/>
            <a:r>
              <a:rPr lang="uk-UA" dirty="0" smtClean="0"/>
              <a:t>1. Виникнення і розвиток спірної ситуації </a:t>
            </a:r>
            <a:endParaRPr lang="ru-RU" dirty="0" smtClean="0"/>
          </a:p>
          <a:p>
            <a:pPr algn="just"/>
            <a:r>
              <a:rPr lang="uk-UA" dirty="0" smtClean="0"/>
              <a:t>2. Сприйняття спірної ситуації як конфліктної, хоча б однією із сторін </a:t>
            </a:r>
            <a:endParaRPr lang="ru-RU" dirty="0" smtClean="0"/>
          </a:p>
          <a:p>
            <a:pPr algn="just"/>
            <a:r>
              <a:rPr lang="ru-RU" dirty="0" smtClean="0"/>
              <a:t>3. Початок </a:t>
            </a:r>
            <a:r>
              <a:rPr lang="ru-RU" dirty="0" err="1" smtClean="0"/>
              <a:t>відкритої</a:t>
            </a:r>
            <a:r>
              <a:rPr lang="ru-RU" dirty="0" smtClean="0"/>
              <a:t> </a:t>
            </a:r>
            <a:r>
              <a:rPr lang="ru-RU" dirty="0" err="1" smtClean="0"/>
              <a:t>конфліктної</a:t>
            </a:r>
            <a:r>
              <a:rPr lang="ru-RU" dirty="0" smtClean="0"/>
              <a:t> </a:t>
            </a:r>
            <a:r>
              <a:rPr lang="ru-RU" dirty="0" err="1" smtClean="0"/>
              <a:t>взаємодії</a:t>
            </a:r>
            <a:r>
              <a:rPr lang="ru-RU" dirty="0" smtClean="0"/>
              <a:t> </a:t>
            </a:r>
          </a:p>
          <a:p>
            <a:pPr algn="just"/>
            <a:r>
              <a:rPr lang="ru-RU" dirty="0" smtClean="0"/>
              <a:t>4. </a:t>
            </a:r>
            <a:r>
              <a:rPr lang="ru-RU" dirty="0" err="1" smtClean="0"/>
              <a:t>Розвиток</a:t>
            </a:r>
            <a:r>
              <a:rPr lang="ru-RU" dirty="0" smtClean="0"/>
              <a:t> </a:t>
            </a:r>
            <a:r>
              <a:rPr lang="ru-RU" dirty="0" err="1" smtClean="0"/>
              <a:t>відкритого</a:t>
            </a:r>
            <a:r>
              <a:rPr lang="ru-RU" dirty="0" smtClean="0"/>
              <a:t> </a:t>
            </a:r>
            <a:r>
              <a:rPr lang="ru-RU" dirty="0" err="1" smtClean="0"/>
              <a:t>конфлікту</a:t>
            </a:r>
            <a:r>
              <a:rPr lang="ru-RU" dirty="0" smtClean="0"/>
              <a:t> </a:t>
            </a:r>
          </a:p>
          <a:p>
            <a:r>
              <a:rPr lang="ru-RU" dirty="0" smtClean="0"/>
              <a:t>5. </a:t>
            </a:r>
            <a:r>
              <a:rPr lang="ru-RU" dirty="0" err="1" smtClean="0"/>
              <a:t>Вирішення</a:t>
            </a:r>
            <a:r>
              <a:rPr lang="ru-RU" dirty="0" smtClean="0"/>
              <a:t> </a:t>
            </a:r>
            <a:r>
              <a:rPr lang="ru-RU" dirty="0" err="1" smtClean="0"/>
              <a:t>конфлікту</a:t>
            </a:r>
            <a:r>
              <a:rPr lang="uk-UA" dirty="0" smtClean="0"/>
              <a:t>.</a:t>
            </a:r>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ru-RU" sz="18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6. Сутність конфлікту та його структура</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pPr algn="just"/>
            <a:r>
              <a:rPr lang="uk-UA" dirty="0" smtClean="0"/>
              <a:t>Ф</a:t>
            </a:r>
            <a:r>
              <a:rPr lang="ru-RU" dirty="0" err="1" smtClean="0"/>
              <a:t>ази</a:t>
            </a:r>
            <a:r>
              <a:rPr lang="ru-RU" dirty="0" smtClean="0"/>
              <a:t> </a:t>
            </a:r>
            <a:r>
              <a:rPr lang="ru-RU" dirty="0" err="1" smtClean="0"/>
              <a:t>конфлікту</a:t>
            </a:r>
            <a:r>
              <a:rPr lang="ru-RU" i="1" dirty="0" smtClean="0"/>
              <a:t> </a:t>
            </a:r>
            <a:r>
              <a:rPr lang="ru-RU" dirty="0" err="1" smtClean="0"/>
              <a:t>безпосередньо</a:t>
            </a:r>
            <a:r>
              <a:rPr lang="ru-RU" dirty="0" smtClean="0"/>
              <a:t> </a:t>
            </a:r>
            <a:r>
              <a:rPr lang="ru-RU" dirty="0" err="1" smtClean="0"/>
              <a:t>пов‘язані</a:t>
            </a:r>
            <a:r>
              <a:rPr lang="ru-RU" dirty="0" smtClean="0"/>
              <a:t> </a:t>
            </a:r>
            <a:r>
              <a:rPr lang="ru-RU" dirty="0" err="1" smtClean="0"/>
              <a:t>з</a:t>
            </a:r>
            <a:r>
              <a:rPr lang="ru-RU" dirty="0" smtClean="0"/>
              <a:t> </a:t>
            </a:r>
            <a:r>
              <a:rPr lang="ru-RU" dirty="0" err="1" smtClean="0"/>
              <a:t>його</a:t>
            </a:r>
            <a:r>
              <a:rPr lang="ru-RU" dirty="0" smtClean="0"/>
              <a:t> </a:t>
            </a:r>
            <a:r>
              <a:rPr lang="ru-RU" dirty="0" err="1" smtClean="0"/>
              <a:t>етапами</a:t>
            </a:r>
            <a:r>
              <a:rPr lang="ru-RU" dirty="0" smtClean="0"/>
              <a:t> </a:t>
            </a:r>
            <a:r>
              <a:rPr lang="ru-RU" dirty="0" err="1" smtClean="0"/>
              <a:t>і</a:t>
            </a:r>
            <a:r>
              <a:rPr lang="ru-RU" dirty="0" smtClean="0"/>
              <a:t> </a:t>
            </a:r>
            <a:r>
              <a:rPr lang="ru-RU" dirty="0" err="1" smtClean="0"/>
              <a:t>відображають</a:t>
            </a:r>
            <a:r>
              <a:rPr lang="ru-RU" dirty="0" smtClean="0"/>
              <a:t> </a:t>
            </a:r>
            <a:r>
              <a:rPr lang="ru-RU" dirty="0" err="1" smtClean="0"/>
              <a:t>динаміку</a:t>
            </a:r>
            <a:r>
              <a:rPr lang="ru-RU" dirty="0" smtClean="0"/>
              <a:t> </a:t>
            </a:r>
            <a:r>
              <a:rPr lang="ru-RU" dirty="0" err="1" smtClean="0"/>
              <a:t>конфлікту</a:t>
            </a:r>
            <a:r>
              <a:rPr lang="ru-RU" dirty="0" smtClean="0"/>
              <a:t> перш за все </a:t>
            </a:r>
            <a:r>
              <a:rPr lang="ru-RU" dirty="0" err="1" smtClean="0"/>
              <a:t>з</a:t>
            </a:r>
            <a:r>
              <a:rPr lang="ru-RU" dirty="0" smtClean="0"/>
              <a:t> точки </a:t>
            </a:r>
            <a:r>
              <a:rPr lang="ru-RU" dirty="0" err="1" smtClean="0"/>
              <a:t>зору</a:t>
            </a:r>
            <a:r>
              <a:rPr lang="ru-RU" dirty="0" smtClean="0"/>
              <a:t> </a:t>
            </a:r>
            <a:r>
              <a:rPr lang="ru-RU" dirty="0" err="1" smtClean="0"/>
              <a:t>реальних</a:t>
            </a:r>
            <a:r>
              <a:rPr lang="ru-RU" dirty="0" smtClean="0"/>
              <a:t> </a:t>
            </a:r>
            <a:r>
              <a:rPr lang="ru-RU" dirty="0" err="1" smtClean="0"/>
              <a:t>мо-жливостей</a:t>
            </a:r>
            <a:r>
              <a:rPr lang="ru-RU" dirty="0" smtClean="0"/>
              <a:t> </a:t>
            </a:r>
            <a:r>
              <a:rPr lang="ru-RU" dirty="0" err="1" smtClean="0"/>
              <a:t>його</a:t>
            </a:r>
            <a:r>
              <a:rPr lang="ru-RU" dirty="0" smtClean="0"/>
              <a:t> </a:t>
            </a:r>
            <a:r>
              <a:rPr lang="ru-RU" dirty="0" err="1" smtClean="0"/>
              <a:t>вирішення</a:t>
            </a:r>
            <a:r>
              <a:rPr lang="ru-RU" dirty="0" smtClean="0"/>
              <a:t>. </a:t>
            </a:r>
          </a:p>
          <a:p>
            <a:pPr algn="just"/>
            <a:r>
              <a:rPr lang="ru-RU" b="1" dirty="0" err="1" smtClean="0"/>
              <a:t>Основними</a:t>
            </a:r>
            <a:r>
              <a:rPr lang="ru-RU" b="1" dirty="0" smtClean="0"/>
              <a:t> фазами </a:t>
            </a:r>
            <a:r>
              <a:rPr lang="ru-RU" b="1" dirty="0" err="1" smtClean="0"/>
              <a:t>конфлікту</a:t>
            </a:r>
            <a:r>
              <a:rPr lang="ru-RU" b="1" dirty="0" smtClean="0"/>
              <a:t> </a:t>
            </a:r>
            <a:r>
              <a:rPr lang="ru-RU" b="1" dirty="0" err="1" smtClean="0"/>
              <a:t>є</a:t>
            </a:r>
            <a:r>
              <a:rPr lang="ru-RU" b="1" dirty="0" smtClean="0"/>
              <a:t> </a:t>
            </a:r>
            <a:r>
              <a:rPr lang="ru-RU" b="1" dirty="0" err="1" smtClean="0"/>
              <a:t>наступні</a:t>
            </a:r>
            <a:r>
              <a:rPr lang="ru-RU" b="1" dirty="0" smtClean="0"/>
              <a:t>: </a:t>
            </a:r>
            <a:endParaRPr lang="ru-RU" dirty="0" smtClean="0"/>
          </a:p>
          <a:p>
            <a:pPr algn="just"/>
            <a:r>
              <a:rPr lang="ru-RU" dirty="0" smtClean="0"/>
              <a:t>1) </a:t>
            </a:r>
            <a:r>
              <a:rPr lang="ru-RU" dirty="0" err="1" smtClean="0"/>
              <a:t>початкова</a:t>
            </a:r>
            <a:r>
              <a:rPr lang="ru-RU" dirty="0" smtClean="0"/>
              <a:t> фаза, </a:t>
            </a:r>
          </a:p>
          <a:p>
            <a:pPr algn="just"/>
            <a:r>
              <a:rPr lang="ru-RU" dirty="0" smtClean="0"/>
              <a:t>2) фаза </a:t>
            </a:r>
            <a:r>
              <a:rPr lang="ru-RU" dirty="0" err="1" smtClean="0"/>
              <a:t>підйому</a:t>
            </a:r>
            <a:r>
              <a:rPr lang="ru-RU" dirty="0" smtClean="0"/>
              <a:t>, </a:t>
            </a:r>
          </a:p>
          <a:p>
            <a:pPr algn="just"/>
            <a:r>
              <a:rPr lang="ru-RU" dirty="0" smtClean="0"/>
              <a:t>3) </a:t>
            </a:r>
            <a:r>
              <a:rPr lang="ru-RU" dirty="0" err="1" smtClean="0"/>
              <a:t>пік</a:t>
            </a:r>
            <a:r>
              <a:rPr lang="ru-RU" dirty="0" smtClean="0"/>
              <a:t> </a:t>
            </a:r>
            <a:r>
              <a:rPr lang="ru-RU" dirty="0" err="1" smtClean="0"/>
              <a:t>конфлікту</a:t>
            </a:r>
            <a:r>
              <a:rPr lang="ru-RU" dirty="0" smtClean="0"/>
              <a:t>, </a:t>
            </a:r>
          </a:p>
          <a:p>
            <a:pPr algn="just"/>
            <a:r>
              <a:rPr lang="uk-UA" dirty="0" smtClean="0"/>
              <a:t>4) спад конфлікту. </a:t>
            </a:r>
            <a:endParaRPr lang="ru-RU" dirty="0" smtClean="0"/>
          </a:p>
          <a:p>
            <a:pPr algn="just"/>
            <a:r>
              <a:rPr lang="uk-UA" dirty="0" smtClean="0"/>
              <a:t>Фази конфлікту можуть циклічно повторюватися.</a:t>
            </a:r>
          </a:p>
          <a:p>
            <a:pPr algn="just"/>
            <a:endParaRPr lang="uk-UA" dirty="0" smtClean="0"/>
          </a:p>
          <a:p>
            <a:pPr algn="just"/>
            <a:r>
              <a:rPr lang="ru-RU" dirty="0" smtClean="0"/>
              <a:t>В </a:t>
            </a:r>
            <a:r>
              <a:rPr lang="ru-RU" dirty="0" err="1" smtClean="0"/>
              <a:t>теорії</a:t>
            </a:r>
            <a:r>
              <a:rPr lang="ru-RU" dirty="0" smtClean="0"/>
              <a:t> </a:t>
            </a:r>
            <a:r>
              <a:rPr lang="ru-RU" dirty="0" err="1" smtClean="0"/>
              <a:t>і</a:t>
            </a:r>
            <a:r>
              <a:rPr lang="ru-RU" dirty="0" smtClean="0"/>
              <a:t> </a:t>
            </a:r>
            <a:r>
              <a:rPr lang="ru-RU" dirty="0" err="1" smtClean="0"/>
              <a:t>практиці</a:t>
            </a:r>
            <a:r>
              <a:rPr lang="ru-RU" dirty="0" smtClean="0"/>
              <a:t> </a:t>
            </a:r>
            <a:r>
              <a:rPr lang="ru-RU" dirty="0" err="1" smtClean="0"/>
              <a:t>конфліктології</a:t>
            </a:r>
            <a:r>
              <a:rPr lang="ru-RU" dirty="0" smtClean="0"/>
              <a:t> </a:t>
            </a:r>
            <a:r>
              <a:rPr lang="ru-RU" dirty="0" err="1" smtClean="0"/>
              <a:t>існує</a:t>
            </a:r>
            <a:r>
              <a:rPr lang="ru-RU" dirty="0" smtClean="0"/>
              <a:t> три </a:t>
            </a:r>
            <a:r>
              <a:rPr lang="ru-RU" dirty="0" err="1" smtClean="0"/>
              <a:t>формули</a:t>
            </a:r>
            <a:r>
              <a:rPr lang="ru-RU" dirty="0" smtClean="0"/>
              <a:t> </a:t>
            </a:r>
            <a:r>
              <a:rPr lang="ru-RU" dirty="0" err="1" smtClean="0"/>
              <a:t>конфліктів</a:t>
            </a:r>
            <a:r>
              <a:rPr lang="ru-RU" dirty="0" smtClean="0"/>
              <a:t> в </a:t>
            </a:r>
            <a:r>
              <a:rPr lang="ru-RU" dirty="0" err="1" smtClean="0"/>
              <a:t>залежності</a:t>
            </a:r>
            <a:r>
              <a:rPr lang="ru-RU" dirty="0" smtClean="0"/>
              <a:t> </a:t>
            </a:r>
            <a:r>
              <a:rPr lang="ru-RU" dirty="0" err="1" smtClean="0"/>
              <a:t>від</a:t>
            </a:r>
            <a:r>
              <a:rPr lang="ru-RU" dirty="0" smtClean="0"/>
              <a:t> </a:t>
            </a:r>
            <a:r>
              <a:rPr lang="ru-RU" dirty="0" err="1" smtClean="0"/>
              <a:t>природи</a:t>
            </a:r>
            <a:r>
              <a:rPr lang="ru-RU" dirty="0" smtClean="0"/>
              <a:t> </a:t>
            </a:r>
            <a:r>
              <a:rPr lang="ru-RU" dirty="0" err="1" smtClean="0"/>
              <a:t>їх</a:t>
            </a:r>
            <a:r>
              <a:rPr lang="ru-RU" dirty="0" smtClean="0"/>
              <a:t> </a:t>
            </a:r>
            <a:r>
              <a:rPr lang="ru-RU" dirty="0" err="1" smtClean="0"/>
              <a:t>виникнення</a:t>
            </a:r>
            <a:r>
              <a:rPr lang="ru-RU" dirty="0" smtClean="0"/>
              <a:t>. </a:t>
            </a:r>
            <a:r>
              <a:rPr lang="ru-RU" dirty="0" err="1" smtClean="0"/>
              <a:t>Умовно</a:t>
            </a:r>
            <a:r>
              <a:rPr lang="ru-RU" dirty="0" smtClean="0"/>
              <a:t> вони </a:t>
            </a:r>
            <a:r>
              <a:rPr lang="ru-RU" dirty="0" err="1" smtClean="0"/>
              <a:t>позначені</a:t>
            </a:r>
            <a:r>
              <a:rPr lang="ru-RU" dirty="0" smtClean="0"/>
              <a:t> як </a:t>
            </a:r>
            <a:r>
              <a:rPr lang="ru-RU" dirty="0" err="1" smtClean="0"/>
              <a:t>конфлікти</a:t>
            </a:r>
            <a:r>
              <a:rPr lang="ru-RU" dirty="0" smtClean="0"/>
              <a:t> “А”, “Б”, “В”. </a:t>
            </a:r>
            <a:r>
              <a:rPr lang="ru-RU" dirty="0" err="1" smtClean="0"/>
              <a:t>Практичне</a:t>
            </a:r>
            <a:r>
              <a:rPr lang="ru-RU" dirty="0" smtClean="0"/>
              <a:t> </a:t>
            </a:r>
            <a:r>
              <a:rPr lang="ru-RU" dirty="0" err="1" smtClean="0"/>
              <a:t>значення</a:t>
            </a:r>
            <a:r>
              <a:rPr lang="ru-RU" dirty="0" smtClean="0"/>
              <a:t> формул </a:t>
            </a:r>
            <a:r>
              <a:rPr lang="ru-RU" dirty="0" err="1" smtClean="0"/>
              <a:t>конфліктів</a:t>
            </a:r>
            <a:r>
              <a:rPr lang="ru-RU" dirty="0" smtClean="0"/>
              <a:t> у тому, </a:t>
            </a:r>
            <a:r>
              <a:rPr lang="ru-RU" dirty="0" err="1" smtClean="0"/>
              <a:t>що</a:t>
            </a:r>
            <a:r>
              <a:rPr lang="ru-RU" dirty="0" smtClean="0"/>
              <a:t> вони </a:t>
            </a:r>
            <a:r>
              <a:rPr lang="ru-RU" dirty="0" err="1" smtClean="0"/>
              <a:t>доз-воляють</a:t>
            </a:r>
            <a:r>
              <a:rPr lang="ru-RU" dirty="0" smtClean="0"/>
              <a:t> </a:t>
            </a:r>
            <a:r>
              <a:rPr lang="ru-RU" dirty="0" err="1" smtClean="0"/>
              <a:t>достатньо</a:t>
            </a:r>
            <a:r>
              <a:rPr lang="ru-RU" dirty="0" smtClean="0"/>
              <a:t> оперативно </a:t>
            </a:r>
            <a:r>
              <a:rPr lang="ru-RU" dirty="0" err="1" smtClean="0"/>
              <a:t>проводити</a:t>
            </a:r>
            <a:r>
              <a:rPr lang="ru-RU" dirty="0" smtClean="0"/>
              <a:t> </a:t>
            </a:r>
            <a:r>
              <a:rPr lang="ru-RU" dirty="0" err="1" smtClean="0"/>
              <a:t>аналіз</a:t>
            </a:r>
            <a:r>
              <a:rPr lang="ru-RU" dirty="0" smtClean="0"/>
              <a:t> </a:t>
            </a:r>
            <a:r>
              <a:rPr lang="ru-RU" dirty="0" err="1" smtClean="0"/>
              <a:t>багатьох</a:t>
            </a:r>
            <a:r>
              <a:rPr lang="ru-RU" dirty="0" smtClean="0"/>
              <a:t> </a:t>
            </a:r>
            <a:r>
              <a:rPr lang="ru-RU" dirty="0" err="1" smtClean="0"/>
              <a:t>конфліктів</a:t>
            </a:r>
            <a:r>
              <a:rPr lang="ru-RU" dirty="0" smtClean="0"/>
              <a:t> </a:t>
            </a:r>
            <a:r>
              <a:rPr lang="ru-RU" dirty="0" err="1" smtClean="0"/>
              <a:t>і</a:t>
            </a:r>
            <a:r>
              <a:rPr lang="ru-RU" dirty="0" smtClean="0"/>
              <a:t> </a:t>
            </a:r>
            <a:r>
              <a:rPr lang="ru-RU" dirty="0" err="1" smtClean="0"/>
              <a:t>знаходити</a:t>
            </a:r>
            <a:r>
              <a:rPr lang="ru-RU" dirty="0" smtClean="0"/>
              <a:t> напрямки </a:t>
            </a:r>
            <a:r>
              <a:rPr lang="ru-RU" dirty="0" err="1" smtClean="0"/>
              <a:t>їх</a:t>
            </a:r>
            <a:r>
              <a:rPr lang="ru-RU" dirty="0" smtClean="0"/>
              <a:t> </a:t>
            </a:r>
            <a:r>
              <a:rPr lang="ru-RU" dirty="0" err="1" smtClean="0"/>
              <a:t>розв‘язання</a:t>
            </a:r>
            <a:r>
              <a:rPr lang="ru-RU" dirty="0" smtClean="0"/>
              <a:t>. </a:t>
            </a:r>
          </a:p>
          <a:p>
            <a:pPr algn="just"/>
            <a:endParaRPr kumimoji="0" lang="ru-RU" sz="18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6. Сутність конфлікту та його структура</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pPr algn="just"/>
            <a:r>
              <a:rPr lang="ru-RU" b="1" dirty="0" smtClean="0"/>
              <a:t>Перша формула </a:t>
            </a:r>
            <a:r>
              <a:rPr lang="ru-RU" b="1" dirty="0" err="1" smtClean="0"/>
              <a:t>конфлікту</a:t>
            </a:r>
            <a:r>
              <a:rPr lang="ru-RU" b="1" dirty="0" smtClean="0"/>
              <a:t> («А»)</a:t>
            </a:r>
            <a:r>
              <a:rPr lang="ru-RU" dirty="0" smtClean="0"/>
              <a:t> </a:t>
            </a:r>
            <a:r>
              <a:rPr lang="ru-RU" dirty="0" err="1" smtClean="0"/>
              <a:t>відображає</a:t>
            </a:r>
            <a:r>
              <a:rPr lang="ru-RU" dirty="0" smtClean="0"/>
              <a:t> </a:t>
            </a:r>
            <a:r>
              <a:rPr lang="ru-RU" dirty="0" err="1" smtClean="0"/>
              <a:t>залежність</a:t>
            </a:r>
            <a:r>
              <a:rPr lang="ru-RU" dirty="0" smtClean="0"/>
              <a:t> </a:t>
            </a:r>
            <a:r>
              <a:rPr lang="ru-RU" dirty="0" err="1" smtClean="0"/>
              <a:t>конфлікта</a:t>
            </a:r>
            <a:r>
              <a:rPr lang="ru-RU" dirty="0" smtClean="0"/>
              <a:t> (К) </a:t>
            </a:r>
            <a:r>
              <a:rPr lang="ru-RU" dirty="0" err="1" smtClean="0"/>
              <a:t>від</a:t>
            </a:r>
            <a:r>
              <a:rPr lang="ru-RU" dirty="0" smtClean="0"/>
              <a:t> </a:t>
            </a:r>
            <a:r>
              <a:rPr lang="ru-RU" dirty="0" err="1" smtClean="0"/>
              <a:t>конфліктогенів</a:t>
            </a:r>
            <a:r>
              <a:rPr lang="ru-RU" dirty="0" smtClean="0"/>
              <a:t> (КГ). </a:t>
            </a:r>
            <a:r>
              <a:rPr lang="ru-RU" b="1" dirty="0" err="1" smtClean="0"/>
              <a:t>Конфліктогени</a:t>
            </a:r>
            <a:r>
              <a:rPr lang="ru-RU" b="1" dirty="0" smtClean="0"/>
              <a:t> </a:t>
            </a:r>
            <a:r>
              <a:rPr lang="ru-RU" dirty="0" smtClean="0"/>
              <a:t>– </a:t>
            </a:r>
            <a:r>
              <a:rPr lang="ru-RU" dirty="0" err="1" smtClean="0"/>
              <a:t>це</a:t>
            </a:r>
            <a:r>
              <a:rPr lang="ru-RU" dirty="0" smtClean="0"/>
              <a:t> слова, </a:t>
            </a:r>
            <a:r>
              <a:rPr lang="ru-RU" dirty="0" err="1" smtClean="0"/>
              <a:t>дії</a:t>
            </a:r>
            <a:r>
              <a:rPr lang="ru-RU" dirty="0" smtClean="0"/>
              <a:t> (</a:t>
            </a:r>
            <a:r>
              <a:rPr lang="ru-RU" dirty="0" err="1" smtClean="0"/>
              <a:t>або</a:t>
            </a:r>
            <a:r>
              <a:rPr lang="ru-RU" dirty="0" smtClean="0"/>
              <a:t> </a:t>
            </a:r>
            <a:r>
              <a:rPr lang="ru-RU" dirty="0" err="1" smtClean="0"/>
              <a:t>відсутність</a:t>
            </a:r>
            <a:r>
              <a:rPr lang="ru-RU" dirty="0" smtClean="0"/>
              <a:t> </a:t>
            </a:r>
            <a:r>
              <a:rPr lang="ru-RU" dirty="0" err="1" smtClean="0"/>
              <a:t>дій</a:t>
            </a:r>
            <a:r>
              <a:rPr lang="ru-RU" dirty="0" smtClean="0"/>
              <a:t>), </a:t>
            </a:r>
            <a:r>
              <a:rPr lang="ru-RU" dirty="0" err="1" smtClean="0"/>
              <a:t>які</a:t>
            </a:r>
            <a:r>
              <a:rPr lang="ru-RU" dirty="0" smtClean="0"/>
              <a:t> </a:t>
            </a:r>
            <a:r>
              <a:rPr lang="ru-RU" dirty="0" err="1" smtClean="0"/>
              <a:t>призводять</a:t>
            </a:r>
            <a:r>
              <a:rPr lang="ru-RU" dirty="0" smtClean="0"/>
              <a:t> до </a:t>
            </a:r>
            <a:r>
              <a:rPr lang="ru-RU" dirty="0" err="1" smtClean="0"/>
              <a:t>конфлікту</a:t>
            </a:r>
            <a:r>
              <a:rPr lang="ru-RU" dirty="0" smtClean="0"/>
              <a:t>. </a:t>
            </a:r>
          </a:p>
          <a:p>
            <a:pPr algn="just"/>
            <a:r>
              <a:rPr lang="ru-RU" dirty="0" err="1" smtClean="0"/>
              <a:t>Механізм</a:t>
            </a:r>
            <a:r>
              <a:rPr lang="ru-RU" dirty="0" smtClean="0"/>
              <a:t> </a:t>
            </a:r>
            <a:r>
              <a:rPr lang="ru-RU" dirty="0" err="1" smtClean="0"/>
              <a:t>розвитку</a:t>
            </a:r>
            <a:r>
              <a:rPr lang="ru-RU" dirty="0" smtClean="0"/>
              <a:t> </a:t>
            </a:r>
            <a:r>
              <a:rPr lang="ru-RU" dirty="0" err="1" smtClean="0"/>
              <a:t>конфлікту</a:t>
            </a:r>
            <a:r>
              <a:rPr lang="ru-RU" dirty="0" smtClean="0"/>
              <a:t> за формулою “А” </a:t>
            </a:r>
            <a:r>
              <a:rPr lang="ru-RU" dirty="0" err="1" smtClean="0"/>
              <a:t>базується</a:t>
            </a:r>
            <a:r>
              <a:rPr lang="ru-RU" dirty="0" smtClean="0"/>
              <a:t> на негативному </a:t>
            </a:r>
            <a:r>
              <a:rPr lang="ru-RU" dirty="0" err="1" smtClean="0"/>
              <a:t>сприйнятті</a:t>
            </a:r>
            <a:r>
              <a:rPr lang="ru-RU" dirty="0" smtClean="0"/>
              <a:t> </a:t>
            </a:r>
            <a:r>
              <a:rPr lang="ru-RU" dirty="0" err="1" smtClean="0"/>
              <a:t>і</a:t>
            </a:r>
            <a:r>
              <a:rPr lang="ru-RU" dirty="0" smtClean="0"/>
              <a:t> </a:t>
            </a:r>
            <a:r>
              <a:rPr lang="ru-RU" dirty="0" err="1" smtClean="0"/>
              <a:t>негативній</a:t>
            </a:r>
            <a:r>
              <a:rPr lang="ru-RU" dirty="0" smtClean="0"/>
              <a:t> </a:t>
            </a:r>
            <a:r>
              <a:rPr lang="ru-RU" dirty="0" err="1" smtClean="0"/>
              <a:t>реакції</a:t>
            </a:r>
            <a:r>
              <a:rPr lang="ru-RU" dirty="0" smtClean="0"/>
              <a:t> </a:t>
            </a:r>
            <a:r>
              <a:rPr lang="ru-RU" dirty="0" err="1" smtClean="0"/>
              <a:t>особистості</a:t>
            </a:r>
            <a:r>
              <a:rPr lang="ru-RU" dirty="0" smtClean="0"/>
              <a:t>, </a:t>
            </a:r>
            <a:r>
              <a:rPr lang="ru-RU" dirty="0" err="1" smtClean="0"/>
              <a:t>проти</a:t>
            </a:r>
            <a:r>
              <a:rPr lang="ru-RU" dirty="0" smtClean="0"/>
              <a:t> </a:t>
            </a:r>
            <a:r>
              <a:rPr lang="ru-RU" dirty="0" err="1" smtClean="0"/>
              <a:t>якої</a:t>
            </a:r>
            <a:r>
              <a:rPr lang="ru-RU" dirty="0" smtClean="0"/>
              <a:t> </a:t>
            </a:r>
            <a:r>
              <a:rPr lang="ru-RU" dirty="0" err="1" smtClean="0"/>
              <a:t>застосований</a:t>
            </a:r>
            <a:r>
              <a:rPr lang="ru-RU" dirty="0" smtClean="0"/>
              <a:t> </a:t>
            </a:r>
            <a:r>
              <a:rPr lang="ru-RU" dirty="0" err="1" smtClean="0"/>
              <a:t>конфліктоген</a:t>
            </a:r>
            <a:r>
              <a:rPr lang="ru-RU" dirty="0" smtClean="0"/>
              <a:t>. Першу формулу </a:t>
            </a:r>
            <a:r>
              <a:rPr lang="ru-RU" dirty="0" err="1" smtClean="0"/>
              <a:t>конфлікту</a:t>
            </a:r>
            <a:r>
              <a:rPr lang="ru-RU" dirty="0" smtClean="0"/>
              <a:t> </a:t>
            </a:r>
            <a:r>
              <a:rPr lang="ru-RU" dirty="0" err="1" smtClean="0"/>
              <a:t>можна</a:t>
            </a:r>
            <a:r>
              <a:rPr lang="ru-RU" dirty="0" smtClean="0"/>
              <a:t> </a:t>
            </a:r>
            <a:r>
              <a:rPr lang="ru-RU" dirty="0" err="1" smtClean="0"/>
              <a:t>представити</a:t>
            </a:r>
            <a:r>
              <a:rPr lang="ru-RU" dirty="0" smtClean="0"/>
              <a:t> </a:t>
            </a:r>
            <a:r>
              <a:rPr lang="ru-RU" dirty="0" err="1" smtClean="0"/>
              <a:t>наступною</a:t>
            </a:r>
            <a:r>
              <a:rPr lang="ru-RU" dirty="0" smtClean="0"/>
              <a:t> </a:t>
            </a:r>
            <a:r>
              <a:rPr lang="ru-RU" dirty="0" err="1" smtClean="0"/>
              <a:t>моделлю</a:t>
            </a:r>
            <a:r>
              <a:rPr lang="ru-RU" dirty="0" smtClean="0"/>
              <a:t>: </a:t>
            </a:r>
          </a:p>
          <a:p>
            <a:pPr algn="ctr"/>
            <a:r>
              <a:rPr lang="ru-RU" b="1" dirty="0" smtClean="0"/>
              <a:t>КГ1 + КГ2 + КГ3 + … </a:t>
            </a:r>
            <a:r>
              <a:rPr lang="ru-RU" b="1" dirty="0" err="1" smtClean="0"/>
              <a:t>КГn</a:t>
            </a:r>
            <a:r>
              <a:rPr lang="ru-RU" b="1" dirty="0" smtClean="0"/>
              <a:t> = К ,</a:t>
            </a:r>
            <a:endParaRPr lang="ru-RU" dirty="0" smtClean="0"/>
          </a:p>
          <a:p>
            <a:pPr algn="just"/>
            <a:r>
              <a:rPr lang="ru-RU" dirty="0" smtClean="0"/>
              <a:t>де КГ1 – перший </a:t>
            </a:r>
            <a:r>
              <a:rPr lang="ru-RU" dirty="0" err="1" smtClean="0"/>
              <a:t>конфліктоген</a:t>
            </a:r>
            <a:r>
              <a:rPr lang="ru-RU" dirty="0" smtClean="0"/>
              <a:t>,</a:t>
            </a:r>
          </a:p>
          <a:p>
            <a:pPr algn="just"/>
            <a:r>
              <a:rPr lang="uk-UA" dirty="0" smtClean="0"/>
              <a:t>    </a:t>
            </a:r>
            <a:r>
              <a:rPr lang="ru-RU" dirty="0" smtClean="0"/>
              <a:t>КГ2 - </a:t>
            </a:r>
            <a:r>
              <a:rPr lang="ru-RU" dirty="0" err="1" smtClean="0"/>
              <a:t>другий</a:t>
            </a:r>
            <a:r>
              <a:rPr lang="ru-RU" dirty="0" smtClean="0"/>
              <a:t> </a:t>
            </a:r>
            <a:r>
              <a:rPr lang="ru-RU" dirty="0" err="1" smtClean="0"/>
              <a:t>конфліктоген</a:t>
            </a:r>
            <a:r>
              <a:rPr lang="ru-RU" dirty="0" smtClean="0"/>
              <a:t> (як </a:t>
            </a:r>
            <a:r>
              <a:rPr lang="ru-RU" dirty="0" err="1" smtClean="0"/>
              <a:t>відповідь</a:t>
            </a:r>
            <a:r>
              <a:rPr lang="ru-RU" dirty="0" smtClean="0"/>
              <a:t> на перший), </a:t>
            </a:r>
          </a:p>
          <a:p>
            <a:pPr algn="just"/>
            <a:r>
              <a:rPr lang="uk-UA" dirty="0" smtClean="0"/>
              <a:t>    </a:t>
            </a:r>
            <a:r>
              <a:rPr lang="ru-RU" dirty="0" smtClean="0"/>
              <a:t>КГ3 – </a:t>
            </a:r>
            <a:r>
              <a:rPr lang="ru-RU" dirty="0" err="1" smtClean="0"/>
              <a:t>третій</a:t>
            </a:r>
            <a:r>
              <a:rPr lang="ru-RU" dirty="0" smtClean="0"/>
              <a:t> </a:t>
            </a:r>
            <a:r>
              <a:rPr lang="ru-RU" dirty="0" err="1" smtClean="0"/>
              <a:t>конфліктоген</a:t>
            </a:r>
            <a:r>
              <a:rPr lang="ru-RU" dirty="0" smtClean="0"/>
              <a:t> (як </a:t>
            </a:r>
            <a:r>
              <a:rPr lang="ru-RU" dirty="0" err="1" smtClean="0"/>
              <a:t>відповідь</a:t>
            </a:r>
            <a:r>
              <a:rPr lang="ru-RU" dirty="0" smtClean="0"/>
              <a:t> на </a:t>
            </a:r>
            <a:r>
              <a:rPr lang="ru-RU" dirty="0" err="1" smtClean="0"/>
              <a:t>другий</a:t>
            </a:r>
            <a:r>
              <a:rPr lang="ru-RU" dirty="0" smtClean="0"/>
              <a:t>) </a:t>
            </a:r>
            <a:r>
              <a:rPr lang="ru-RU" dirty="0" err="1" smtClean="0"/>
              <a:t>і</a:t>
            </a:r>
            <a:r>
              <a:rPr lang="ru-RU" dirty="0" smtClean="0"/>
              <a:t> т.д. </a:t>
            </a:r>
          </a:p>
          <a:p>
            <a:pPr algn="just"/>
            <a:r>
              <a:rPr lang="ru-RU" dirty="0" smtClean="0"/>
              <a:t>В </a:t>
            </a:r>
            <a:r>
              <a:rPr lang="ru-RU" dirty="0" err="1" smtClean="0"/>
              <a:t>теорії</a:t>
            </a:r>
            <a:r>
              <a:rPr lang="ru-RU" dirty="0" smtClean="0"/>
              <a:t> </a:t>
            </a:r>
            <a:r>
              <a:rPr lang="ru-RU" dirty="0" err="1" smtClean="0"/>
              <a:t>і</a:t>
            </a:r>
            <a:r>
              <a:rPr lang="ru-RU" dirty="0" smtClean="0"/>
              <a:t> </a:t>
            </a:r>
            <a:r>
              <a:rPr lang="ru-RU" dirty="0" err="1" smtClean="0"/>
              <a:t>практиці</a:t>
            </a:r>
            <a:r>
              <a:rPr lang="ru-RU" dirty="0" smtClean="0"/>
              <a:t> </a:t>
            </a:r>
            <a:r>
              <a:rPr lang="ru-RU" dirty="0" err="1" smtClean="0"/>
              <a:t>конфліктології</a:t>
            </a:r>
            <a:r>
              <a:rPr lang="ru-RU" dirty="0" smtClean="0"/>
              <a:t> </a:t>
            </a:r>
            <a:r>
              <a:rPr lang="ru-RU" dirty="0" err="1" smtClean="0"/>
              <a:t>існує</a:t>
            </a:r>
            <a:r>
              <a:rPr lang="ru-RU" dirty="0" smtClean="0"/>
              <a:t> так званий </a:t>
            </a:r>
            <a:r>
              <a:rPr lang="ru-RU" i="1" dirty="0" smtClean="0"/>
              <a:t>закон </a:t>
            </a:r>
            <a:r>
              <a:rPr lang="ru-RU" i="1" dirty="0" err="1" smtClean="0"/>
              <a:t>ескалації</a:t>
            </a:r>
            <a:r>
              <a:rPr lang="ru-RU" i="1" dirty="0" smtClean="0"/>
              <a:t> </a:t>
            </a:r>
            <a:r>
              <a:rPr lang="ru-RU" i="1" dirty="0" err="1" smtClean="0"/>
              <a:t>конфліктогенів</a:t>
            </a:r>
            <a:r>
              <a:rPr lang="ru-RU" i="1" dirty="0" smtClean="0"/>
              <a:t>. </a:t>
            </a:r>
            <a:r>
              <a:rPr lang="ru-RU" dirty="0" smtClean="0"/>
              <a:t>За ним </a:t>
            </a:r>
            <a:r>
              <a:rPr lang="ru-RU" dirty="0" err="1" smtClean="0"/>
              <a:t>кожний</a:t>
            </a:r>
            <a:r>
              <a:rPr lang="ru-RU" dirty="0" smtClean="0"/>
              <a:t> </a:t>
            </a:r>
            <a:r>
              <a:rPr lang="ru-RU" dirty="0" err="1" smtClean="0"/>
              <a:t>наступний</a:t>
            </a:r>
            <a:r>
              <a:rPr lang="ru-RU" dirty="0" smtClean="0"/>
              <a:t> </a:t>
            </a:r>
            <a:r>
              <a:rPr lang="ru-RU" dirty="0" err="1" smtClean="0"/>
              <a:t>конфліктоген</a:t>
            </a:r>
            <a:r>
              <a:rPr lang="ru-RU" dirty="0" smtClean="0"/>
              <a:t> </a:t>
            </a:r>
            <a:r>
              <a:rPr lang="ru-RU" dirty="0" err="1" smtClean="0"/>
              <a:t>сильніший</a:t>
            </a:r>
            <a:r>
              <a:rPr lang="ru-RU" dirty="0" smtClean="0"/>
              <a:t> за </a:t>
            </a:r>
            <a:r>
              <a:rPr lang="ru-RU" dirty="0" err="1" smtClean="0"/>
              <a:t>попередній</a:t>
            </a:r>
            <a:r>
              <a:rPr lang="ru-RU" dirty="0" smtClean="0"/>
              <a:t> (КГ3 &gt; КГ2 &gt; КГ1 </a:t>
            </a:r>
            <a:r>
              <a:rPr lang="ru-RU" dirty="0" err="1" smtClean="0"/>
              <a:t>і</a:t>
            </a:r>
            <a:r>
              <a:rPr lang="ru-RU" dirty="0" smtClean="0"/>
              <a:t> т.д.). У </a:t>
            </a:r>
            <a:r>
              <a:rPr lang="ru-RU" dirty="0" err="1" smtClean="0"/>
              <a:t>зв‘язку</a:t>
            </a:r>
            <a:r>
              <a:rPr lang="ru-RU" dirty="0" smtClean="0"/>
              <a:t> </a:t>
            </a:r>
            <a:r>
              <a:rPr lang="ru-RU" dirty="0" err="1" smtClean="0"/>
              <a:t>з</a:t>
            </a:r>
            <a:r>
              <a:rPr lang="ru-RU" dirty="0" smtClean="0"/>
              <a:t> </a:t>
            </a:r>
            <a:r>
              <a:rPr lang="ru-RU" dirty="0" err="1" smtClean="0"/>
              <a:t>цим</a:t>
            </a:r>
            <a:r>
              <a:rPr lang="ru-RU" dirty="0" smtClean="0"/>
              <a:t> психологи </a:t>
            </a:r>
            <a:r>
              <a:rPr lang="ru-RU" dirty="0" err="1" smtClean="0"/>
              <a:t>пропонують</a:t>
            </a:r>
            <a:r>
              <a:rPr lang="ru-RU" dirty="0" smtClean="0"/>
              <a:t> </a:t>
            </a:r>
            <a:r>
              <a:rPr lang="ru-RU" dirty="0" err="1" smtClean="0"/>
              <a:t>застосовувати</a:t>
            </a:r>
            <a:r>
              <a:rPr lang="ru-RU" dirty="0" smtClean="0"/>
              <a:t> два </a:t>
            </a:r>
            <a:r>
              <a:rPr lang="ru-RU" dirty="0" err="1" smtClean="0"/>
              <a:t>основних</a:t>
            </a:r>
            <a:r>
              <a:rPr lang="ru-RU" dirty="0" smtClean="0"/>
              <a:t> правила </a:t>
            </a:r>
            <a:r>
              <a:rPr lang="ru-RU" dirty="0" err="1" smtClean="0"/>
              <a:t>безконфліктної</a:t>
            </a:r>
            <a:r>
              <a:rPr lang="ru-RU" dirty="0" smtClean="0"/>
              <a:t> </a:t>
            </a:r>
            <a:r>
              <a:rPr lang="ru-RU" dirty="0" err="1" smtClean="0"/>
              <a:t>взаємодії</a:t>
            </a:r>
            <a:r>
              <a:rPr lang="ru-RU" dirty="0" smtClean="0"/>
              <a:t>. </a:t>
            </a:r>
          </a:p>
          <a:p>
            <a:pPr algn="just"/>
            <a:r>
              <a:rPr lang="ru-RU" i="1" dirty="0" smtClean="0"/>
              <a:t>Правило 1. </a:t>
            </a:r>
            <a:r>
              <a:rPr lang="ru-RU" dirty="0" smtClean="0"/>
              <a:t>Не </a:t>
            </a:r>
            <a:r>
              <a:rPr lang="ru-RU" dirty="0" err="1" smtClean="0"/>
              <a:t>застосовуйте</a:t>
            </a:r>
            <a:r>
              <a:rPr lang="ru-RU" dirty="0" smtClean="0"/>
              <a:t> </a:t>
            </a:r>
            <a:r>
              <a:rPr lang="ru-RU" dirty="0" err="1" smtClean="0"/>
              <a:t>конфліктогени</a:t>
            </a:r>
            <a:r>
              <a:rPr lang="ru-RU" dirty="0" smtClean="0"/>
              <a:t>. </a:t>
            </a:r>
          </a:p>
          <a:p>
            <a:pPr algn="just"/>
            <a:r>
              <a:rPr lang="ru-RU" i="1" dirty="0" smtClean="0"/>
              <a:t>Правило 2</a:t>
            </a:r>
            <a:r>
              <a:rPr lang="ru-RU" dirty="0" smtClean="0"/>
              <a:t>. Не </a:t>
            </a:r>
            <a:r>
              <a:rPr lang="ru-RU" dirty="0" err="1" smtClean="0"/>
              <a:t>відповідайте</a:t>
            </a:r>
            <a:r>
              <a:rPr lang="ru-RU" dirty="0" smtClean="0"/>
              <a:t> </a:t>
            </a:r>
            <a:r>
              <a:rPr lang="ru-RU" dirty="0" err="1" smtClean="0"/>
              <a:t>конфліктогеном</a:t>
            </a:r>
            <a:r>
              <a:rPr lang="ru-RU" dirty="0" smtClean="0"/>
              <a:t> на </a:t>
            </a:r>
            <a:r>
              <a:rPr lang="ru-RU" dirty="0" err="1" smtClean="0"/>
              <a:t>конфліктоген</a:t>
            </a:r>
            <a:r>
              <a:rPr lang="ru-RU" dirty="0" smtClean="0"/>
              <a:t>.  </a:t>
            </a:r>
          </a:p>
          <a:p>
            <a:pPr algn="just"/>
            <a:endParaRPr lang="ru-RU" dirty="0" smtClean="0"/>
          </a:p>
          <a:p>
            <a:pPr algn="just"/>
            <a:endParaRPr kumimoji="0" lang="ru-RU" sz="18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6038" y="765473"/>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pic>
        <p:nvPicPr>
          <p:cNvPr id="5" name="Picture 2" descr="https://library.if.ua/media/content/5331b151cbb25.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59632" y="1268760"/>
            <a:ext cx="7510422" cy="4031441"/>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6. Сутність конфлікту та його структура</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pPr algn="just"/>
            <a:r>
              <a:rPr lang="ru-RU" dirty="0" err="1" smtClean="0"/>
              <a:t>Спочатку</a:t>
            </a:r>
            <a:r>
              <a:rPr lang="ru-RU" dirty="0" smtClean="0"/>
              <a:t> </a:t>
            </a:r>
            <a:r>
              <a:rPr lang="ru-RU" dirty="0" err="1" smtClean="0"/>
              <a:t>виникає</a:t>
            </a:r>
            <a:r>
              <a:rPr lang="ru-RU" dirty="0" smtClean="0"/>
              <a:t> </a:t>
            </a:r>
            <a:r>
              <a:rPr lang="ru-RU" dirty="0" err="1" smtClean="0"/>
              <a:t>відчуття</a:t>
            </a:r>
            <a:r>
              <a:rPr lang="ru-RU" dirty="0" smtClean="0"/>
              <a:t> дискомфорту, а </a:t>
            </a:r>
            <a:r>
              <a:rPr lang="ru-RU" dirty="0" err="1" smtClean="0"/>
              <a:t>потім</a:t>
            </a:r>
            <a:r>
              <a:rPr lang="ru-RU" dirty="0" smtClean="0"/>
              <a:t> </a:t>
            </a:r>
            <a:r>
              <a:rPr lang="ru-RU" dirty="0" err="1" smtClean="0"/>
              <a:t>наростає</a:t>
            </a:r>
            <a:r>
              <a:rPr lang="ru-RU" dirty="0" smtClean="0"/>
              <a:t> </a:t>
            </a:r>
            <a:r>
              <a:rPr lang="ru-RU" dirty="0" err="1" smtClean="0"/>
              <a:t>напруга</a:t>
            </a:r>
            <a:r>
              <a:rPr lang="ru-RU" dirty="0" smtClean="0"/>
              <a:t> </a:t>
            </a:r>
            <a:r>
              <a:rPr lang="ru-RU" dirty="0" err="1" smtClean="0"/>
              <a:t>і</a:t>
            </a:r>
            <a:r>
              <a:rPr lang="ru-RU" dirty="0" smtClean="0"/>
              <a:t>... </a:t>
            </a:r>
            <a:r>
              <a:rPr lang="ru-RU" dirty="0" err="1" smtClean="0"/>
              <a:t>понеслося</a:t>
            </a:r>
            <a:r>
              <a:rPr lang="ru-RU" dirty="0" smtClean="0"/>
              <a:t>.</a:t>
            </a:r>
          </a:p>
          <a:p>
            <a:pPr algn="just"/>
            <a:endParaRPr lang="ru-RU" dirty="0" smtClean="0"/>
          </a:p>
          <a:p>
            <a:pPr algn="just"/>
            <a:r>
              <a:rPr lang="ru-RU" dirty="0" smtClean="0"/>
              <a:t>Але перед "</a:t>
            </a:r>
            <a:r>
              <a:rPr lang="ru-RU" dirty="0" err="1" smtClean="0"/>
              <a:t>понеслося</a:t>
            </a:r>
            <a:r>
              <a:rPr lang="ru-RU" dirty="0" smtClean="0"/>
              <a:t>" (та </a:t>
            </a:r>
            <a:r>
              <a:rPr lang="ru-RU" dirty="0" err="1" smtClean="0"/>
              <a:t>й</a:t>
            </a:r>
            <a:r>
              <a:rPr lang="ru-RU" dirty="0" smtClean="0"/>
              <a:t> </a:t>
            </a:r>
            <a:r>
              <a:rPr lang="ru-RU" dirty="0" err="1" smtClean="0"/>
              <a:t>після</a:t>
            </a:r>
            <a:r>
              <a:rPr lang="ru-RU" dirty="0" smtClean="0"/>
              <a:t>) </a:t>
            </a:r>
            <a:r>
              <a:rPr lang="ru-RU" dirty="0" err="1" smtClean="0"/>
              <a:t>є</a:t>
            </a:r>
            <a:r>
              <a:rPr lang="ru-RU" dirty="0" smtClean="0"/>
              <a:t> </a:t>
            </a:r>
            <a:r>
              <a:rPr lang="ru-RU" dirty="0" err="1" smtClean="0"/>
              <a:t>ще</a:t>
            </a:r>
            <a:r>
              <a:rPr lang="ru-RU" dirty="0" smtClean="0"/>
              <a:t> </a:t>
            </a:r>
            <a:r>
              <a:rPr lang="ru-RU" dirty="0" err="1" smtClean="0"/>
              <a:t>кілька</a:t>
            </a:r>
            <a:r>
              <a:rPr lang="ru-RU" dirty="0" smtClean="0"/>
              <a:t> фаз:</a:t>
            </a:r>
          </a:p>
          <a:p>
            <a:pPr algn="just"/>
            <a:r>
              <a:rPr lang="ru-RU" dirty="0" smtClean="0"/>
              <a:t>Дискомфорт – </a:t>
            </a:r>
            <a:r>
              <a:rPr lang="ru-RU" dirty="0" err="1" smtClean="0"/>
              <a:t>виникнення</a:t>
            </a:r>
            <a:r>
              <a:rPr lang="ru-RU" dirty="0" smtClean="0"/>
              <a:t> </a:t>
            </a:r>
            <a:r>
              <a:rPr lang="ru-RU" dirty="0" err="1" smtClean="0"/>
              <a:t>проблемної</a:t>
            </a:r>
            <a:r>
              <a:rPr lang="ru-RU" dirty="0" smtClean="0"/>
              <a:t> </a:t>
            </a:r>
            <a:r>
              <a:rPr lang="ru-RU" dirty="0" err="1" smtClean="0"/>
              <a:t>ситуації</a:t>
            </a:r>
            <a:r>
              <a:rPr lang="ru-RU" dirty="0" smtClean="0"/>
              <a:t>.</a:t>
            </a:r>
          </a:p>
          <a:p>
            <a:pPr algn="just"/>
            <a:r>
              <a:rPr lang="ru-RU" dirty="0" err="1" smtClean="0"/>
              <a:t>Напруга</a:t>
            </a:r>
            <a:r>
              <a:rPr lang="ru-RU" dirty="0" smtClean="0"/>
              <a:t> – </a:t>
            </a:r>
            <a:r>
              <a:rPr lang="ru-RU" dirty="0" err="1" smtClean="0"/>
              <a:t>інцидент</a:t>
            </a:r>
            <a:r>
              <a:rPr lang="ru-RU" dirty="0" smtClean="0"/>
              <a:t> </a:t>
            </a:r>
            <a:r>
              <a:rPr lang="ru-RU" dirty="0" err="1" smtClean="0"/>
              <a:t>і</a:t>
            </a:r>
            <a:r>
              <a:rPr lang="ru-RU" dirty="0" smtClean="0"/>
              <a:t> </a:t>
            </a:r>
            <a:r>
              <a:rPr lang="ru-RU" dirty="0" err="1" smtClean="0"/>
              <a:t>ескалація</a:t>
            </a:r>
            <a:r>
              <a:rPr lang="ru-RU" dirty="0" smtClean="0"/>
              <a:t>.</a:t>
            </a:r>
          </a:p>
          <a:p>
            <a:pPr algn="just"/>
            <a:r>
              <a:rPr lang="ru-RU" dirty="0" smtClean="0"/>
              <a:t>Криза – </a:t>
            </a:r>
            <a:r>
              <a:rPr lang="ru-RU" dirty="0" err="1" smtClean="0"/>
              <a:t>протидія</a:t>
            </a:r>
            <a:r>
              <a:rPr lang="ru-RU" dirty="0" smtClean="0"/>
              <a:t>.</a:t>
            </a:r>
          </a:p>
          <a:p>
            <a:pPr algn="just"/>
            <a:r>
              <a:rPr lang="ru-RU" dirty="0" err="1" smtClean="0"/>
              <a:t>Завершення</a:t>
            </a:r>
            <a:r>
              <a:rPr lang="ru-RU" dirty="0" smtClean="0"/>
              <a:t> </a:t>
            </a:r>
            <a:r>
              <a:rPr lang="ru-RU" dirty="0" err="1" smtClean="0"/>
              <a:t>конфлікту</a:t>
            </a:r>
            <a:r>
              <a:rPr lang="ru-RU" dirty="0" smtClean="0"/>
              <a:t> – </a:t>
            </a:r>
            <a:r>
              <a:rPr lang="ru-RU" dirty="0" err="1" smtClean="0"/>
              <a:t>від</a:t>
            </a:r>
            <a:r>
              <a:rPr lang="ru-RU" dirty="0" smtClean="0"/>
              <a:t> </a:t>
            </a:r>
            <a:r>
              <a:rPr lang="ru-RU" dirty="0" err="1" smtClean="0"/>
              <a:t>конфліктної</a:t>
            </a:r>
            <a:r>
              <a:rPr lang="ru-RU" dirty="0" smtClean="0"/>
              <a:t> </a:t>
            </a:r>
            <a:r>
              <a:rPr lang="ru-RU" dirty="0" err="1" smtClean="0"/>
              <a:t>взаємодії</a:t>
            </a:r>
            <a:r>
              <a:rPr lang="ru-RU" dirty="0" smtClean="0"/>
              <a:t> до </a:t>
            </a:r>
            <a:r>
              <a:rPr lang="ru-RU" dirty="0" err="1" smtClean="0"/>
              <a:t>пошуку</a:t>
            </a:r>
            <a:r>
              <a:rPr lang="ru-RU" dirty="0" smtClean="0"/>
              <a:t> </a:t>
            </a:r>
            <a:r>
              <a:rPr lang="ru-RU" dirty="0" err="1" smtClean="0"/>
              <a:t>рішення</a:t>
            </a:r>
            <a:r>
              <a:rPr lang="ru-RU" dirty="0" smtClean="0"/>
              <a:t>.</a:t>
            </a:r>
          </a:p>
          <a:p>
            <a:pPr algn="just"/>
            <a:r>
              <a:rPr lang="ru-RU" dirty="0" err="1" smtClean="0"/>
              <a:t>Часткова</a:t>
            </a:r>
            <a:r>
              <a:rPr lang="ru-RU" dirty="0" smtClean="0"/>
              <a:t> </a:t>
            </a:r>
            <a:r>
              <a:rPr lang="ru-RU" dirty="0" err="1" smtClean="0"/>
              <a:t>нормалізація</a:t>
            </a:r>
            <a:r>
              <a:rPr lang="ru-RU" dirty="0" smtClean="0"/>
              <a:t> </a:t>
            </a:r>
            <a:r>
              <a:rPr lang="ru-RU" dirty="0" err="1" smtClean="0"/>
              <a:t>відносин</a:t>
            </a:r>
            <a:r>
              <a:rPr lang="ru-RU" dirty="0" smtClean="0"/>
              <a:t> – </a:t>
            </a:r>
            <a:r>
              <a:rPr lang="ru-RU" dirty="0" err="1" smtClean="0"/>
              <a:t>переживання</a:t>
            </a:r>
            <a:r>
              <a:rPr lang="ru-RU" dirty="0" smtClean="0"/>
              <a:t> </a:t>
            </a:r>
            <a:r>
              <a:rPr lang="ru-RU" dirty="0" err="1" smtClean="0"/>
              <a:t>учасників</a:t>
            </a:r>
            <a:r>
              <a:rPr lang="ru-RU" dirty="0" smtClean="0"/>
              <a:t>, </a:t>
            </a:r>
            <a:r>
              <a:rPr lang="ru-RU" dirty="0" err="1" smtClean="0"/>
              <a:t>осмислення</a:t>
            </a:r>
            <a:r>
              <a:rPr lang="ru-RU" dirty="0" smtClean="0"/>
              <a:t> ними </a:t>
            </a:r>
            <a:r>
              <a:rPr lang="ru-RU" dirty="0" err="1" smtClean="0"/>
              <a:t>своєї</a:t>
            </a:r>
            <a:r>
              <a:rPr lang="ru-RU" dirty="0" smtClean="0"/>
              <a:t> </a:t>
            </a:r>
            <a:r>
              <a:rPr lang="ru-RU" dirty="0" err="1" smtClean="0"/>
              <a:t>позиції</a:t>
            </a:r>
            <a:r>
              <a:rPr lang="ru-RU" dirty="0" smtClean="0"/>
              <a:t>.</a:t>
            </a:r>
          </a:p>
          <a:p>
            <a:pPr algn="just"/>
            <a:r>
              <a:rPr lang="ru-RU" dirty="0" err="1" smtClean="0"/>
              <a:t>Повна</a:t>
            </a:r>
            <a:r>
              <a:rPr lang="ru-RU" dirty="0" smtClean="0"/>
              <a:t> </a:t>
            </a:r>
            <a:r>
              <a:rPr lang="ru-RU" dirty="0" err="1" smtClean="0"/>
              <a:t>нормалізація</a:t>
            </a:r>
            <a:r>
              <a:rPr lang="ru-RU" dirty="0" smtClean="0"/>
              <a:t> </a:t>
            </a:r>
            <a:r>
              <a:rPr lang="ru-RU" dirty="0" err="1" smtClean="0"/>
              <a:t>відносин</a:t>
            </a:r>
            <a:r>
              <a:rPr lang="ru-RU" dirty="0" smtClean="0"/>
              <a:t> (</a:t>
            </a:r>
            <a:r>
              <a:rPr lang="ru-RU" dirty="0" err="1" smtClean="0"/>
              <a:t>настає</a:t>
            </a:r>
            <a:r>
              <a:rPr lang="ru-RU" dirty="0" smtClean="0"/>
              <a:t> в момент </a:t>
            </a:r>
            <a:r>
              <a:rPr lang="ru-RU" dirty="0" err="1" smtClean="0"/>
              <a:t>усвідомлення</a:t>
            </a:r>
            <a:r>
              <a:rPr lang="ru-RU" dirty="0" smtClean="0"/>
              <a:t> сторонами </a:t>
            </a:r>
            <a:r>
              <a:rPr lang="ru-RU" dirty="0" err="1" smtClean="0"/>
              <a:t>важливості</a:t>
            </a:r>
            <a:r>
              <a:rPr lang="ru-RU" dirty="0" smtClean="0"/>
              <a:t> </a:t>
            </a:r>
            <a:r>
              <a:rPr lang="ru-RU" dirty="0" err="1" smtClean="0"/>
              <a:t>подальшої</a:t>
            </a:r>
            <a:r>
              <a:rPr lang="ru-RU" dirty="0" smtClean="0"/>
              <a:t> </a:t>
            </a:r>
            <a:r>
              <a:rPr lang="ru-RU" dirty="0" err="1" smtClean="0"/>
              <a:t>конструктивної</a:t>
            </a:r>
            <a:r>
              <a:rPr lang="ru-RU" dirty="0" smtClean="0"/>
              <a:t> </a:t>
            </a:r>
            <a:r>
              <a:rPr lang="ru-RU" dirty="0" err="1" smtClean="0"/>
              <a:t>взаємодії</a:t>
            </a:r>
            <a:r>
              <a:rPr lang="ru-RU" dirty="0" smtClean="0"/>
              <a:t>).</a:t>
            </a:r>
          </a:p>
          <a:p>
            <a:pPr algn="just"/>
            <a:endParaRPr lang="ru-RU" dirty="0" smtClean="0"/>
          </a:p>
          <a:p>
            <a:pPr algn="just"/>
            <a:r>
              <a:rPr lang="ru-RU" dirty="0" smtClean="0"/>
              <a:t>І </a:t>
            </a:r>
            <a:r>
              <a:rPr lang="ru-RU" dirty="0" err="1" smtClean="0"/>
              <a:t>що</a:t>
            </a:r>
            <a:r>
              <a:rPr lang="ru-RU" dirty="0" smtClean="0"/>
              <a:t> ж </a:t>
            </a:r>
            <a:r>
              <a:rPr lang="ru-RU" dirty="0" err="1" smtClean="0"/>
              <a:t>робити</a:t>
            </a:r>
            <a:r>
              <a:rPr lang="ru-RU" dirty="0" smtClean="0"/>
              <a:t>? </a:t>
            </a:r>
            <a:r>
              <a:rPr lang="ru-RU" dirty="0" err="1" smtClean="0"/>
              <a:t>Існує</a:t>
            </a:r>
            <a:r>
              <a:rPr lang="ru-RU" dirty="0" smtClean="0"/>
              <a:t> </a:t>
            </a:r>
            <a:r>
              <a:rPr lang="ru-RU" dirty="0" err="1" smtClean="0"/>
              <a:t>дуже</a:t>
            </a:r>
            <a:r>
              <a:rPr lang="ru-RU" dirty="0" smtClean="0"/>
              <a:t> </a:t>
            </a:r>
            <a:r>
              <a:rPr lang="ru-RU" dirty="0" err="1" smtClean="0"/>
              <a:t>просте</a:t>
            </a:r>
            <a:r>
              <a:rPr lang="ru-RU" dirty="0" smtClean="0"/>
              <a:t> правило </a:t>
            </a:r>
            <a:r>
              <a:rPr lang="ru-RU" dirty="0" err="1" smtClean="0"/>
              <a:t>безконфліктного</a:t>
            </a:r>
            <a:r>
              <a:rPr lang="ru-RU" dirty="0" smtClean="0"/>
              <a:t> </a:t>
            </a:r>
            <a:r>
              <a:rPr lang="ru-RU" dirty="0" err="1" smtClean="0"/>
              <a:t>спілкування</a:t>
            </a:r>
            <a:r>
              <a:rPr lang="ru-RU" dirty="0" smtClean="0"/>
              <a:t>:</a:t>
            </a:r>
          </a:p>
          <a:p>
            <a:pPr algn="just"/>
            <a:r>
              <a:rPr lang="ru-RU" dirty="0" smtClean="0"/>
              <a:t>Не </a:t>
            </a:r>
            <a:r>
              <a:rPr lang="ru-RU" dirty="0" err="1" smtClean="0"/>
              <a:t>вживати</a:t>
            </a:r>
            <a:r>
              <a:rPr lang="ru-RU" dirty="0" smtClean="0"/>
              <a:t> </a:t>
            </a:r>
            <a:r>
              <a:rPr lang="ru-RU" dirty="0" err="1" smtClean="0"/>
              <a:t>конфліктогени</a:t>
            </a:r>
            <a:r>
              <a:rPr lang="ru-RU" dirty="0" smtClean="0"/>
              <a:t>.</a:t>
            </a:r>
          </a:p>
          <a:p>
            <a:pPr algn="just"/>
            <a:r>
              <a:rPr lang="ru-RU" dirty="0" smtClean="0"/>
              <a:t>Не </a:t>
            </a:r>
            <a:r>
              <a:rPr lang="ru-RU" dirty="0" err="1" smtClean="0"/>
              <a:t>відповідати</a:t>
            </a:r>
            <a:r>
              <a:rPr lang="ru-RU" dirty="0" smtClean="0"/>
              <a:t> </a:t>
            </a:r>
            <a:r>
              <a:rPr lang="ru-RU" dirty="0" err="1" smtClean="0"/>
              <a:t>конфліктогеном</a:t>
            </a:r>
            <a:r>
              <a:rPr lang="ru-RU" dirty="0" smtClean="0"/>
              <a:t> на </a:t>
            </a:r>
            <a:r>
              <a:rPr lang="ru-RU" dirty="0" err="1" smtClean="0"/>
              <a:t>конфліктоген</a:t>
            </a:r>
            <a:r>
              <a:rPr lang="ru-RU" dirty="0" smtClean="0"/>
              <a:t>.</a:t>
            </a:r>
          </a:p>
          <a:p>
            <a:pPr algn="just"/>
            <a:endParaRPr lang="ru-RU" dirty="0" smtClean="0"/>
          </a:p>
          <a:p>
            <a:pPr algn="just"/>
            <a:endParaRPr kumimoji="0" lang="ru-RU" sz="18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6. Сутність конфлікту та його структура</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pPr algn="ctr"/>
            <a:r>
              <a:rPr lang="uk-UA" b="1" dirty="0" err="1" smtClean="0"/>
              <a:t>Дру</a:t>
            </a:r>
            <a:r>
              <a:rPr lang="ru-RU" b="1" dirty="0" smtClean="0"/>
              <a:t>га формула </a:t>
            </a:r>
            <a:r>
              <a:rPr lang="ru-RU" b="1" dirty="0" err="1" smtClean="0"/>
              <a:t>конфлікту</a:t>
            </a:r>
            <a:r>
              <a:rPr lang="ru-RU" b="1" dirty="0" smtClean="0"/>
              <a:t> («Б»)</a:t>
            </a:r>
            <a:r>
              <a:rPr lang="ru-RU" dirty="0" smtClean="0"/>
              <a:t> </a:t>
            </a:r>
            <a:r>
              <a:rPr lang="ru-RU" dirty="0" err="1" smtClean="0"/>
              <a:t>відображає</a:t>
            </a:r>
            <a:r>
              <a:rPr lang="ru-RU" dirty="0" smtClean="0"/>
              <a:t> </a:t>
            </a:r>
            <a:r>
              <a:rPr lang="ru-RU" dirty="0" err="1" smtClean="0"/>
              <a:t>залежність</a:t>
            </a:r>
            <a:r>
              <a:rPr lang="ru-RU" dirty="0" smtClean="0"/>
              <a:t> </a:t>
            </a:r>
            <a:r>
              <a:rPr lang="ru-RU" dirty="0" err="1" smtClean="0"/>
              <a:t>конфлікту</a:t>
            </a:r>
            <a:r>
              <a:rPr lang="ru-RU" dirty="0" smtClean="0"/>
              <a:t> (К) </a:t>
            </a:r>
            <a:r>
              <a:rPr lang="ru-RU" dirty="0" err="1" smtClean="0"/>
              <a:t>від</a:t>
            </a:r>
            <a:r>
              <a:rPr lang="ru-RU" dirty="0" smtClean="0"/>
              <a:t> </a:t>
            </a:r>
            <a:r>
              <a:rPr lang="ru-RU" dirty="0" err="1" smtClean="0"/>
              <a:t>конфліктної</a:t>
            </a:r>
            <a:r>
              <a:rPr lang="ru-RU" dirty="0" smtClean="0"/>
              <a:t> </a:t>
            </a:r>
            <a:r>
              <a:rPr lang="ru-RU" dirty="0" err="1" smtClean="0"/>
              <a:t>ситуації</a:t>
            </a:r>
            <a:r>
              <a:rPr lang="ru-RU" dirty="0" smtClean="0"/>
              <a:t> (КС) та </a:t>
            </a:r>
            <a:r>
              <a:rPr lang="ru-RU" dirty="0" err="1" smtClean="0"/>
              <a:t>інциденту</a:t>
            </a:r>
            <a:r>
              <a:rPr lang="ru-RU" dirty="0" smtClean="0"/>
              <a:t> (І): </a:t>
            </a:r>
          </a:p>
          <a:p>
            <a:pPr algn="ctr"/>
            <a:endParaRPr lang="ru-RU" b="1" dirty="0" smtClean="0"/>
          </a:p>
          <a:p>
            <a:pPr algn="ctr"/>
            <a:r>
              <a:rPr lang="ru-RU" b="1" dirty="0" smtClean="0"/>
              <a:t>К = КС + І</a:t>
            </a:r>
            <a:endParaRPr lang="ru-RU" dirty="0" smtClean="0"/>
          </a:p>
          <a:p>
            <a:pPr algn="just"/>
            <a:endParaRPr lang="ru-RU" dirty="0" smtClean="0"/>
          </a:p>
          <a:p>
            <a:pPr algn="just"/>
            <a:r>
              <a:rPr lang="ru-RU" dirty="0" err="1" smtClean="0"/>
              <a:t>Конфліктна</a:t>
            </a:r>
            <a:r>
              <a:rPr lang="ru-RU" dirty="0" smtClean="0"/>
              <a:t> </a:t>
            </a:r>
            <a:r>
              <a:rPr lang="ru-RU" dirty="0" err="1" smtClean="0"/>
              <a:t>ситуація</a:t>
            </a:r>
            <a:r>
              <a:rPr lang="ru-RU" dirty="0" smtClean="0"/>
              <a:t> – </a:t>
            </a:r>
            <a:r>
              <a:rPr lang="ru-RU" dirty="0" err="1" smtClean="0"/>
              <a:t>це</a:t>
            </a:r>
            <a:r>
              <a:rPr lang="ru-RU" dirty="0" smtClean="0"/>
              <a:t> </a:t>
            </a:r>
            <a:r>
              <a:rPr lang="ru-RU" dirty="0" err="1" smtClean="0"/>
              <a:t>ґрунт</a:t>
            </a:r>
            <a:r>
              <a:rPr lang="ru-RU" dirty="0" smtClean="0"/>
              <a:t> для </a:t>
            </a:r>
            <a:r>
              <a:rPr lang="ru-RU" dirty="0" err="1" smtClean="0"/>
              <a:t>конфлікту</a:t>
            </a:r>
            <a:r>
              <a:rPr lang="ru-RU" dirty="0" smtClean="0"/>
              <a:t>, </a:t>
            </a:r>
            <a:r>
              <a:rPr lang="ru-RU" dirty="0" err="1" smtClean="0"/>
              <a:t>але</a:t>
            </a:r>
            <a:r>
              <a:rPr lang="ru-RU" dirty="0" smtClean="0"/>
              <a:t> не сам </a:t>
            </a:r>
            <a:r>
              <a:rPr lang="ru-RU" dirty="0" err="1" smtClean="0"/>
              <a:t>конфлікт</a:t>
            </a:r>
            <a:r>
              <a:rPr lang="ru-RU" dirty="0" smtClean="0"/>
              <a:t>. </a:t>
            </a:r>
            <a:r>
              <a:rPr lang="ru-RU" dirty="0" err="1" smtClean="0"/>
              <a:t>Інцидент</a:t>
            </a:r>
            <a:r>
              <a:rPr lang="ru-RU" dirty="0" smtClean="0"/>
              <a:t> – </a:t>
            </a:r>
            <a:r>
              <a:rPr lang="ru-RU" dirty="0" err="1" smtClean="0"/>
              <a:t>це</a:t>
            </a:r>
            <a:r>
              <a:rPr lang="ru-RU" dirty="0" smtClean="0"/>
              <a:t> </a:t>
            </a:r>
            <a:r>
              <a:rPr lang="ru-RU" dirty="0" err="1" smtClean="0"/>
              <a:t>дія</a:t>
            </a:r>
            <a:r>
              <a:rPr lang="ru-RU" dirty="0" smtClean="0"/>
              <a:t>, у </a:t>
            </a:r>
            <a:r>
              <a:rPr lang="ru-RU" dirty="0" err="1" smtClean="0"/>
              <a:t>результаті</a:t>
            </a:r>
            <a:r>
              <a:rPr lang="ru-RU" dirty="0" smtClean="0"/>
              <a:t> </a:t>
            </a:r>
            <a:r>
              <a:rPr lang="ru-RU" dirty="0" err="1" smtClean="0"/>
              <a:t>якої</a:t>
            </a:r>
            <a:r>
              <a:rPr lang="ru-RU" dirty="0" smtClean="0"/>
              <a:t> </a:t>
            </a:r>
            <a:r>
              <a:rPr lang="ru-RU" dirty="0" err="1" smtClean="0"/>
              <a:t>відбувається</a:t>
            </a:r>
            <a:r>
              <a:rPr lang="ru-RU" dirty="0" smtClean="0"/>
              <a:t> </a:t>
            </a:r>
            <a:r>
              <a:rPr lang="ru-RU" dirty="0" err="1" smtClean="0"/>
              <a:t>зіткнення</a:t>
            </a:r>
            <a:r>
              <a:rPr lang="ru-RU" dirty="0" smtClean="0"/>
              <a:t> </a:t>
            </a:r>
            <a:r>
              <a:rPr lang="ru-RU" dirty="0" err="1" smtClean="0"/>
              <a:t>інтересів</a:t>
            </a:r>
            <a:r>
              <a:rPr lang="ru-RU" dirty="0" smtClean="0"/>
              <a:t> </a:t>
            </a:r>
            <a:r>
              <a:rPr lang="ru-RU" dirty="0" err="1" smtClean="0"/>
              <a:t>або</a:t>
            </a:r>
            <a:r>
              <a:rPr lang="ru-RU" dirty="0" smtClean="0"/>
              <a:t> </a:t>
            </a:r>
            <a:r>
              <a:rPr lang="ru-RU" dirty="0" err="1" smtClean="0"/>
              <a:t>цілей</a:t>
            </a:r>
            <a:r>
              <a:rPr lang="ru-RU" dirty="0" smtClean="0"/>
              <a:t> </a:t>
            </a:r>
            <a:r>
              <a:rPr lang="ru-RU" dirty="0" err="1" smtClean="0"/>
              <a:t>учасників</a:t>
            </a:r>
            <a:r>
              <a:rPr lang="ru-RU" dirty="0" smtClean="0"/>
              <a:t>.</a:t>
            </a:r>
          </a:p>
          <a:p>
            <a:pPr algn="just"/>
            <a:endParaRPr lang="ru-RU" dirty="0" smtClean="0"/>
          </a:p>
          <a:p>
            <a:pPr algn="just"/>
            <a:r>
              <a:rPr lang="ru-RU" dirty="0" smtClean="0"/>
              <a:t>Дана формула </a:t>
            </a:r>
            <a:r>
              <a:rPr lang="ru-RU" dirty="0" err="1" smtClean="0"/>
              <a:t>вказує</a:t>
            </a:r>
            <a:r>
              <a:rPr lang="ru-RU" dirty="0" smtClean="0"/>
              <a:t> на </a:t>
            </a:r>
            <a:r>
              <a:rPr lang="ru-RU" dirty="0" err="1" smtClean="0"/>
              <a:t>наступні</a:t>
            </a:r>
            <a:r>
              <a:rPr lang="ru-RU" dirty="0" smtClean="0"/>
              <a:t> </a:t>
            </a:r>
            <a:r>
              <a:rPr lang="ru-RU" dirty="0" err="1" smtClean="0"/>
              <a:t>засоби</a:t>
            </a:r>
            <a:r>
              <a:rPr lang="ru-RU" dirty="0" smtClean="0"/>
              <a:t> </a:t>
            </a:r>
            <a:r>
              <a:rPr lang="ru-RU" dirty="0" err="1" smtClean="0"/>
              <a:t>вирішення</a:t>
            </a:r>
            <a:r>
              <a:rPr lang="ru-RU" dirty="0" smtClean="0"/>
              <a:t> таких </a:t>
            </a:r>
            <a:r>
              <a:rPr lang="ru-RU" dirty="0" err="1" smtClean="0"/>
              <a:t>конфліктів</a:t>
            </a:r>
            <a:r>
              <a:rPr lang="ru-RU" dirty="0" smtClean="0"/>
              <a:t>:</a:t>
            </a:r>
          </a:p>
          <a:p>
            <a:pPr algn="just"/>
            <a:r>
              <a:rPr lang="ru-RU" i="1" dirty="0" smtClean="0"/>
              <a:t>Правило 1. </a:t>
            </a:r>
            <a:r>
              <a:rPr lang="ru-RU" dirty="0" err="1" smtClean="0"/>
              <a:t>Усунути</a:t>
            </a:r>
            <a:r>
              <a:rPr lang="ru-RU" dirty="0" smtClean="0"/>
              <a:t> </a:t>
            </a:r>
            <a:r>
              <a:rPr lang="ru-RU" dirty="0" err="1" smtClean="0"/>
              <a:t>конфліктну</a:t>
            </a:r>
            <a:r>
              <a:rPr lang="ru-RU" dirty="0" smtClean="0"/>
              <a:t> </a:t>
            </a:r>
            <a:r>
              <a:rPr lang="ru-RU" dirty="0" err="1" smtClean="0"/>
              <a:t>ситуацію</a:t>
            </a:r>
            <a:r>
              <a:rPr lang="ru-RU" dirty="0" smtClean="0"/>
              <a:t>. </a:t>
            </a:r>
          </a:p>
          <a:p>
            <a:pPr algn="just"/>
            <a:r>
              <a:rPr lang="ru-RU" i="1" dirty="0" smtClean="0"/>
              <a:t>Правило 2</a:t>
            </a:r>
            <a:r>
              <a:rPr lang="ru-RU" dirty="0" smtClean="0"/>
              <a:t>. </a:t>
            </a:r>
            <a:r>
              <a:rPr lang="ru-RU" dirty="0" err="1" smtClean="0"/>
              <a:t>Усунути</a:t>
            </a:r>
            <a:r>
              <a:rPr lang="ru-RU" dirty="0" smtClean="0"/>
              <a:t> </a:t>
            </a:r>
            <a:r>
              <a:rPr lang="ru-RU" dirty="0" err="1" smtClean="0"/>
              <a:t>інцидент</a:t>
            </a:r>
            <a:r>
              <a:rPr lang="ru-RU" dirty="0" smtClean="0"/>
              <a:t>. </a:t>
            </a:r>
          </a:p>
          <a:p>
            <a:pPr algn="just"/>
            <a:endParaRPr lang="ru-RU" dirty="0" smtClean="0"/>
          </a:p>
          <a:p>
            <a:pPr algn="just"/>
            <a:endParaRPr lang="ru-RU" dirty="0" smtClean="0"/>
          </a:p>
          <a:p>
            <a:pPr algn="just"/>
            <a:endParaRPr kumimoji="0" lang="ru-RU" sz="18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6. Сутність конфлікту та його структура</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r>
              <a:rPr lang="ru-RU" b="1" dirty="0" err="1" smtClean="0"/>
              <a:t>Третя</a:t>
            </a:r>
            <a:r>
              <a:rPr lang="ru-RU" b="1" dirty="0" smtClean="0"/>
              <a:t> формула </a:t>
            </a:r>
            <a:r>
              <a:rPr lang="ru-RU" b="1" dirty="0" err="1" smtClean="0"/>
              <a:t>конфлікту</a:t>
            </a:r>
            <a:r>
              <a:rPr lang="ru-RU" b="1" dirty="0" smtClean="0"/>
              <a:t> («В»)</a:t>
            </a:r>
            <a:r>
              <a:rPr lang="ru-RU" dirty="0" smtClean="0"/>
              <a:t> </a:t>
            </a:r>
            <a:r>
              <a:rPr lang="ru-RU" dirty="0" err="1" smtClean="0"/>
              <a:t>відображає</a:t>
            </a:r>
            <a:r>
              <a:rPr lang="ru-RU" dirty="0" smtClean="0"/>
              <a:t> </a:t>
            </a:r>
            <a:r>
              <a:rPr lang="ru-RU" dirty="0" err="1" smtClean="0"/>
              <a:t>залежність</a:t>
            </a:r>
            <a:r>
              <a:rPr lang="ru-RU" dirty="0" smtClean="0"/>
              <a:t> </a:t>
            </a:r>
            <a:r>
              <a:rPr lang="ru-RU" dirty="0" err="1" smtClean="0"/>
              <a:t>конфлікта</a:t>
            </a:r>
            <a:r>
              <a:rPr lang="ru-RU" dirty="0" smtClean="0"/>
              <a:t> (К) </a:t>
            </a:r>
            <a:r>
              <a:rPr lang="ru-RU" dirty="0" err="1" smtClean="0"/>
              <a:t>від</a:t>
            </a:r>
            <a:r>
              <a:rPr lang="ru-RU" dirty="0" smtClean="0"/>
              <a:t> </a:t>
            </a:r>
            <a:r>
              <a:rPr lang="ru-RU" dirty="0" err="1" smtClean="0"/>
              <a:t>декількох</a:t>
            </a:r>
            <a:r>
              <a:rPr lang="ru-RU" dirty="0" smtClean="0"/>
              <a:t> </a:t>
            </a:r>
            <a:r>
              <a:rPr lang="ru-RU" dirty="0" err="1" smtClean="0"/>
              <a:t>конфліктних</a:t>
            </a:r>
            <a:r>
              <a:rPr lang="ru-RU" dirty="0" smtClean="0"/>
              <a:t> </a:t>
            </a:r>
            <a:r>
              <a:rPr lang="ru-RU" dirty="0" err="1" smtClean="0"/>
              <a:t>ситуацій</a:t>
            </a:r>
            <a:r>
              <a:rPr lang="ru-RU" dirty="0" smtClean="0"/>
              <a:t> (КС): </a:t>
            </a:r>
          </a:p>
          <a:p>
            <a:endParaRPr lang="ru-RU" dirty="0" smtClean="0"/>
          </a:p>
          <a:p>
            <a:pPr algn="ctr"/>
            <a:r>
              <a:rPr lang="ru-RU" b="1" dirty="0" smtClean="0"/>
              <a:t>К = КС1 + КС2 + … + </a:t>
            </a:r>
            <a:r>
              <a:rPr lang="ru-RU" b="1" dirty="0" err="1" smtClean="0"/>
              <a:t>КСn</a:t>
            </a:r>
            <a:r>
              <a:rPr lang="ru-RU" b="1" dirty="0" smtClean="0"/>
              <a:t> , </a:t>
            </a:r>
            <a:r>
              <a:rPr lang="ru-RU" dirty="0" smtClean="0"/>
              <a:t>(при </a:t>
            </a:r>
            <a:r>
              <a:rPr lang="ru-RU" dirty="0" err="1" smtClean="0"/>
              <a:t>цьому</a:t>
            </a:r>
            <a:r>
              <a:rPr lang="ru-RU" dirty="0" smtClean="0"/>
              <a:t> </a:t>
            </a:r>
            <a:r>
              <a:rPr lang="ru-RU" dirty="0" err="1" smtClean="0"/>
              <a:t>n</a:t>
            </a:r>
            <a:r>
              <a:rPr lang="ru-RU" dirty="0" smtClean="0"/>
              <a:t> ≥ 2).</a:t>
            </a:r>
          </a:p>
          <a:p>
            <a:endParaRPr lang="ru-RU" dirty="0" smtClean="0"/>
          </a:p>
          <a:p>
            <a:r>
              <a:rPr lang="ru-RU" dirty="0" err="1" smtClean="0"/>
              <a:t>Тобто</a:t>
            </a:r>
            <a:r>
              <a:rPr lang="ru-RU" dirty="0" smtClean="0"/>
              <a:t> сума </a:t>
            </a:r>
            <a:r>
              <a:rPr lang="ru-RU" dirty="0" err="1" smtClean="0"/>
              <a:t>двох</a:t>
            </a:r>
            <a:r>
              <a:rPr lang="ru-RU" dirty="0" smtClean="0"/>
              <a:t> </a:t>
            </a:r>
            <a:r>
              <a:rPr lang="ru-RU" dirty="0" err="1" smtClean="0"/>
              <a:t>або</a:t>
            </a:r>
            <a:r>
              <a:rPr lang="ru-RU" dirty="0" smtClean="0"/>
              <a:t> </a:t>
            </a:r>
            <a:r>
              <a:rPr lang="ru-RU" dirty="0" err="1" smtClean="0"/>
              <a:t>більше</a:t>
            </a:r>
            <a:r>
              <a:rPr lang="ru-RU" dirty="0" smtClean="0"/>
              <a:t> </a:t>
            </a:r>
            <a:r>
              <a:rPr lang="ru-RU" dirty="0" err="1" smtClean="0"/>
              <a:t>конфліктних</a:t>
            </a:r>
            <a:r>
              <a:rPr lang="ru-RU" dirty="0" smtClean="0"/>
              <a:t> </a:t>
            </a:r>
            <a:r>
              <a:rPr lang="ru-RU" dirty="0" err="1" smtClean="0"/>
              <a:t>ситуацій</a:t>
            </a:r>
            <a:r>
              <a:rPr lang="ru-RU" dirty="0" smtClean="0"/>
              <a:t> </a:t>
            </a:r>
            <a:r>
              <a:rPr lang="ru-RU" dirty="0" err="1" smtClean="0"/>
              <a:t>призводить</a:t>
            </a:r>
            <a:r>
              <a:rPr lang="ru-RU" dirty="0" smtClean="0"/>
              <a:t> до </a:t>
            </a:r>
            <a:r>
              <a:rPr lang="ru-RU" dirty="0" err="1" smtClean="0"/>
              <a:t>появи</a:t>
            </a:r>
            <a:r>
              <a:rPr lang="ru-RU" dirty="0" smtClean="0"/>
              <a:t> </a:t>
            </a:r>
            <a:r>
              <a:rPr lang="ru-RU" dirty="0" err="1" smtClean="0"/>
              <a:t>конфлікту</a:t>
            </a:r>
            <a:r>
              <a:rPr lang="ru-RU" dirty="0" smtClean="0"/>
              <a:t>. </a:t>
            </a:r>
            <a:r>
              <a:rPr lang="ru-RU" dirty="0" err="1" smtClean="0"/>
              <a:t>Вирішення</a:t>
            </a:r>
            <a:r>
              <a:rPr lang="ru-RU" dirty="0" smtClean="0"/>
              <a:t> таких </a:t>
            </a:r>
            <a:r>
              <a:rPr lang="ru-RU" dirty="0" err="1" smtClean="0"/>
              <a:t>типів</a:t>
            </a:r>
            <a:r>
              <a:rPr lang="ru-RU" dirty="0" smtClean="0"/>
              <a:t> </a:t>
            </a:r>
            <a:r>
              <a:rPr lang="ru-RU" dirty="0" err="1" smtClean="0"/>
              <a:t>конфліктів</a:t>
            </a:r>
            <a:r>
              <a:rPr lang="ru-RU" dirty="0" smtClean="0"/>
              <a:t> </a:t>
            </a:r>
            <a:r>
              <a:rPr lang="ru-RU" dirty="0" err="1" smtClean="0"/>
              <a:t>зводиться</a:t>
            </a:r>
            <a:r>
              <a:rPr lang="ru-RU" dirty="0" smtClean="0"/>
              <a:t> до </a:t>
            </a:r>
            <a:r>
              <a:rPr lang="ru-RU" dirty="0" err="1" smtClean="0"/>
              <a:t>усунення</a:t>
            </a:r>
            <a:r>
              <a:rPr lang="ru-RU" dirty="0" smtClean="0"/>
              <a:t> </a:t>
            </a:r>
            <a:r>
              <a:rPr lang="ru-RU" dirty="0" err="1" smtClean="0"/>
              <a:t>всіх</a:t>
            </a:r>
            <a:r>
              <a:rPr lang="ru-RU" dirty="0" smtClean="0"/>
              <a:t> </a:t>
            </a:r>
            <a:r>
              <a:rPr lang="ru-RU" dirty="0" err="1" smtClean="0"/>
              <a:t>конфліктних</a:t>
            </a:r>
            <a:r>
              <a:rPr lang="ru-RU" dirty="0" smtClean="0"/>
              <a:t> </a:t>
            </a:r>
            <a:r>
              <a:rPr lang="ru-RU" dirty="0" err="1" smtClean="0"/>
              <a:t>ситуацій</a:t>
            </a:r>
            <a:r>
              <a:rPr lang="ru-RU" i="1" dirty="0" smtClean="0"/>
              <a:t>. </a:t>
            </a:r>
            <a:endParaRPr lang="ru-RU" dirty="0" smtClean="0"/>
          </a:p>
          <a:p>
            <a:pPr algn="just"/>
            <a:endParaRPr lang="ru-RU" dirty="0" smtClean="0"/>
          </a:p>
          <a:p>
            <a:pPr algn="just"/>
            <a:endParaRPr kumimoji="0" lang="ru-RU" sz="18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6. Сутність конфлікту та його структура</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r>
              <a:rPr lang="ru-RU" b="1" dirty="0" smtClean="0"/>
              <a:t>чек-лист СПОРТ </a:t>
            </a:r>
            <a:r>
              <a:rPr lang="ru-RU" dirty="0" smtClean="0"/>
              <a:t>для </a:t>
            </a:r>
            <a:r>
              <a:rPr lang="ru-RU" dirty="0" err="1" smtClean="0"/>
              <a:t>вирішення</a:t>
            </a:r>
            <a:r>
              <a:rPr lang="ru-RU" dirty="0" smtClean="0"/>
              <a:t> </a:t>
            </a:r>
            <a:r>
              <a:rPr lang="ru-RU" dirty="0" err="1" smtClean="0"/>
              <a:t>конфліктів</a:t>
            </a:r>
            <a:r>
              <a:rPr lang="ru-RU" dirty="0" smtClean="0"/>
              <a:t>:</a:t>
            </a:r>
          </a:p>
          <a:p>
            <a:pPr algn="just"/>
            <a:r>
              <a:rPr lang="ru-RU" b="1" dirty="0" smtClean="0"/>
              <a:t>С </a:t>
            </a:r>
            <a:r>
              <a:rPr lang="ru-RU" dirty="0" smtClean="0"/>
              <a:t>– </a:t>
            </a:r>
            <a:r>
              <a:rPr lang="ru-RU" dirty="0" err="1" smtClean="0"/>
              <a:t>слухати</a:t>
            </a:r>
            <a:r>
              <a:rPr lang="ru-RU" dirty="0" smtClean="0"/>
              <a:t>. </a:t>
            </a:r>
            <a:r>
              <a:rPr lang="ru-RU" dirty="0" err="1" smtClean="0"/>
              <a:t>Слухайте</a:t>
            </a:r>
            <a:r>
              <a:rPr lang="ru-RU" dirty="0" smtClean="0"/>
              <a:t> </a:t>
            </a:r>
            <a:r>
              <a:rPr lang="ru-RU" dirty="0" err="1" smtClean="0"/>
              <a:t>заперечення</a:t>
            </a:r>
            <a:r>
              <a:rPr lang="ru-RU" dirty="0" smtClean="0"/>
              <a:t> до </a:t>
            </a:r>
            <a:r>
              <a:rPr lang="ru-RU" dirty="0" err="1" smtClean="0"/>
              <a:t>кінця</a:t>
            </a:r>
            <a:r>
              <a:rPr lang="ru-RU" dirty="0" smtClean="0"/>
              <a:t>, не </a:t>
            </a:r>
            <a:r>
              <a:rPr lang="ru-RU" dirty="0" err="1" smtClean="0"/>
              <a:t>перебиваючи</a:t>
            </a:r>
            <a:r>
              <a:rPr lang="ru-RU" dirty="0" smtClean="0"/>
              <a:t>.</a:t>
            </a:r>
          </a:p>
          <a:p>
            <a:pPr algn="just"/>
            <a:r>
              <a:rPr lang="ru-RU" b="1" dirty="0" smtClean="0"/>
              <a:t>П</a:t>
            </a:r>
            <a:r>
              <a:rPr lang="ru-RU" dirty="0" smtClean="0"/>
              <a:t> – </a:t>
            </a:r>
            <a:r>
              <a:rPr lang="ru-RU" dirty="0" err="1" smtClean="0"/>
              <a:t>приєднуватися</a:t>
            </a:r>
            <a:r>
              <a:rPr lang="ru-RU" dirty="0" smtClean="0"/>
              <a:t>. </a:t>
            </a:r>
            <a:r>
              <a:rPr lang="ru-RU" dirty="0" err="1" smtClean="0"/>
              <a:t>Демонструйте</a:t>
            </a:r>
            <a:r>
              <a:rPr lang="ru-RU" dirty="0" smtClean="0"/>
              <a:t> </a:t>
            </a:r>
            <a:r>
              <a:rPr lang="ru-RU" dirty="0" err="1" smtClean="0"/>
              <a:t>небайдужість</a:t>
            </a:r>
            <a:r>
              <a:rPr lang="ru-RU" dirty="0" smtClean="0"/>
              <a:t>, </a:t>
            </a:r>
            <a:r>
              <a:rPr lang="ru-RU" dirty="0" err="1" smtClean="0"/>
              <a:t>шукайте</a:t>
            </a:r>
            <a:r>
              <a:rPr lang="ru-RU" dirty="0" smtClean="0"/>
              <a:t> ту </a:t>
            </a:r>
            <a:r>
              <a:rPr lang="ru-RU" dirty="0" err="1" smtClean="0"/>
              <a:t>частину</a:t>
            </a:r>
            <a:r>
              <a:rPr lang="ru-RU" dirty="0" smtClean="0"/>
              <a:t> </a:t>
            </a:r>
            <a:r>
              <a:rPr lang="ru-RU" dirty="0" err="1" smtClean="0"/>
              <a:t>висловлювання</a:t>
            </a:r>
            <a:r>
              <a:rPr lang="ru-RU" dirty="0" smtClean="0"/>
              <a:t>, </a:t>
            </a:r>
            <a:r>
              <a:rPr lang="ru-RU" dirty="0" err="1" smtClean="0"/>
              <a:t>з</a:t>
            </a:r>
            <a:r>
              <a:rPr lang="ru-RU" dirty="0" smtClean="0"/>
              <a:t> </a:t>
            </a:r>
            <a:r>
              <a:rPr lang="ru-RU" dirty="0" err="1" smtClean="0"/>
              <a:t>якою</a:t>
            </a:r>
            <a:r>
              <a:rPr lang="ru-RU" dirty="0" smtClean="0"/>
              <a:t> </a:t>
            </a:r>
            <a:r>
              <a:rPr lang="ru-RU" dirty="0" err="1" smtClean="0"/>
              <a:t>ви</a:t>
            </a:r>
            <a:r>
              <a:rPr lang="ru-RU" dirty="0" smtClean="0"/>
              <a:t> можете </a:t>
            </a:r>
            <a:r>
              <a:rPr lang="ru-RU" dirty="0" err="1" smtClean="0"/>
              <a:t>погодитися</a:t>
            </a:r>
            <a:r>
              <a:rPr lang="ru-RU" dirty="0" smtClean="0"/>
              <a:t>.</a:t>
            </a:r>
          </a:p>
          <a:p>
            <a:pPr algn="just"/>
            <a:r>
              <a:rPr lang="ru-RU" b="1" dirty="0" smtClean="0"/>
              <a:t>О</a:t>
            </a:r>
            <a:r>
              <a:rPr lang="ru-RU" dirty="0" smtClean="0"/>
              <a:t> – </a:t>
            </a:r>
            <a:r>
              <a:rPr lang="ru-RU" dirty="0" err="1" smtClean="0"/>
              <a:t>оцінювати</a:t>
            </a:r>
            <a:r>
              <a:rPr lang="ru-RU" dirty="0" smtClean="0"/>
              <a:t> природу </a:t>
            </a:r>
            <a:r>
              <a:rPr lang="ru-RU" dirty="0" err="1" smtClean="0"/>
              <a:t>заперечення</a:t>
            </a:r>
            <a:r>
              <a:rPr lang="ru-RU" dirty="0" smtClean="0"/>
              <a:t>. Для </a:t>
            </a:r>
            <a:r>
              <a:rPr lang="ru-RU" dirty="0" err="1" smtClean="0"/>
              <a:t>цього</a:t>
            </a:r>
            <a:r>
              <a:rPr lang="ru-RU" dirty="0" smtClean="0"/>
              <a:t> </a:t>
            </a:r>
            <a:r>
              <a:rPr lang="ru-RU" dirty="0" err="1" smtClean="0"/>
              <a:t>якнайкраще</a:t>
            </a:r>
            <a:r>
              <a:rPr lang="ru-RU" dirty="0" smtClean="0"/>
              <a:t> </a:t>
            </a:r>
            <a:r>
              <a:rPr lang="ru-RU" dirty="0" err="1" smtClean="0"/>
              <a:t>використовувати</a:t>
            </a:r>
            <a:r>
              <a:rPr lang="ru-RU" dirty="0" smtClean="0"/>
              <a:t> </a:t>
            </a:r>
            <a:r>
              <a:rPr lang="ru-RU" dirty="0" err="1" smtClean="0"/>
              <a:t>питання-уточнення</a:t>
            </a:r>
            <a:r>
              <a:rPr lang="ru-RU" dirty="0" smtClean="0"/>
              <a:t>, </a:t>
            </a:r>
            <a:r>
              <a:rPr lang="ru-RU" dirty="0" err="1" smtClean="0"/>
              <a:t>які</a:t>
            </a:r>
            <a:r>
              <a:rPr lang="ru-RU" dirty="0" smtClean="0"/>
              <a:t> </a:t>
            </a:r>
            <a:r>
              <a:rPr lang="ru-RU" dirty="0" err="1" smtClean="0"/>
              <a:t>допоможуть</a:t>
            </a:r>
            <a:r>
              <a:rPr lang="ru-RU" dirty="0" smtClean="0"/>
              <a:t> </a:t>
            </a:r>
            <a:r>
              <a:rPr lang="ru-RU" dirty="0" err="1" smtClean="0"/>
              <a:t>визначити</a:t>
            </a:r>
            <a:r>
              <a:rPr lang="ru-RU" dirty="0" smtClean="0"/>
              <a:t> </a:t>
            </a:r>
            <a:r>
              <a:rPr lang="ru-RU" dirty="0" err="1" smtClean="0"/>
              <a:t>справжню</a:t>
            </a:r>
            <a:r>
              <a:rPr lang="ru-RU" dirty="0" smtClean="0"/>
              <a:t> причину </a:t>
            </a:r>
            <a:r>
              <a:rPr lang="ru-RU" dirty="0" err="1" smtClean="0"/>
              <a:t>заперечення</a:t>
            </a:r>
            <a:r>
              <a:rPr lang="ru-RU" dirty="0" smtClean="0"/>
              <a:t>.</a:t>
            </a:r>
          </a:p>
          <a:p>
            <a:pPr algn="just"/>
            <a:r>
              <a:rPr lang="ru-RU" b="1" dirty="0" smtClean="0"/>
              <a:t>Р</a:t>
            </a:r>
            <a:r>
              <a:rPr lang="ru-RU" dirty="0" smtClean="0"/>
              <a:t> – </a:t>
            </a:r>
            <a:r>
              <a:rPr lang="ru-RU" dirty="0" err="1" smtClean="0"/>
              <a:t>реагувати</a:t>
            </a:r>
            <a:r>
              <a:rPr lang="ru-RU" dirty="0" smtClean="0"/>
              <a:t>. </a:t>
            </a:r>
            <a:r>
              <a:rPr lang="ru-RU" dirty="0" err="1" smtClean="0"/>
              <a:t>Реагуйте</a:t>
            </a:r>
            <a:r>
              <a:rPr lang="ru-RU" dirty="0" smtClean="0"/>
              <a:t> на </a:t>
            </a:r>
            <a:r>
              <a:rPr lang="ru-RU" dirty="0" err="1" smtClean="0"/>
              <a:t>заперечення</a:t>
            </a:r>
            <a:r>
              <a:rPr lang="ru-RU" dirty="0" smtClean="0"/>
              <a:t> </a:t>
            </a:r>
            <a:r>
              <a:rPr lang="ru-RU" dirty="0" err="1" smtClean="0"/>
              <a:t>після</a:t>
            </a:r>
            <a:r>
              <a:rPr lang="ru-RU" dirty="0" smtClean="0"/>
              <a:t> того, як </a:t>
            </a:r>
            <a:r>
              <a:rPr lang="ru-RU" dirty="0" err="1" smtClean="0"/>
              <a:t>ви</a:t>
            </a:r>
            <a:r>
              <a:rPr lang="ru-RU" dirty="0" smtClean="0"/>
              <a:t> </a:t>
            </a:r>
            <a:r>
              <a:rPr lang="ru-RU" dirty="0" err="1" smtClean="0"/>
              <a:t>вислухали</a:t>
            </a:r>
            <a:r>
              <a:rPr lang="ru-RU" dirty="0" smtClean="0"/>
              <a:t>, </a:t>
            </a:r>
            <a:r>
              <a:rPr lang="ru-RU" dirty="0" err="1" smtClean="0"/>
              <a:t>продемонстрували</a:t>
            </a:r>
            <a:r>
              <a:rPr lang="ru-RU" dirty="0" smtClean="0"/>
              <a:t> </a:t>
            </a:r>
            <a:r>
              <a:rPr lang="ru-RU" dirty="0" err="1" smtClean="0"/>
              <a:t>розуміння</a:t>
            </a:r>
            <a:r>
              <a:rPr lang="ru-RU" dirty="0" smtClean="0"/>
              <a:t>, </a:t>
            </a:r>
            <a:r>
              <a:rPr lang="ru-RU" dirty="0" err="1" smtClean="0"/>
              <a:t>оцінили</a:t>
            </a:r>
            <a:r>
              <a:rPr lang="ru-RU" dirty="0" smtClean="0"/>
              <a:t> природу </a:t>
            </a:r>
            <a:r>
              <a:rPr lang="ru-RU" dirty="0" err="1" smtClean="0"/>
              <a:t>заперечення</a:t>
            </a:r>
            <a:r>
              <a:rPr lang="ru-RU" dirty="0" smtClean="0"/>
              <a:t>.</a:t>
            </a:r>
          </a:p>
          <a:p>
            <a:pPr algn="just"/>
            <a:r>
              <a:rPr lang="ru-RU" b="1" dirty="0" smtClean="0"/>
              <a:t>Т </a:t>
            </a:r>
            <a:r>
              <a:rPr lang="ru-RU" dirty="0" smtClean="0"/>
              <a:t>– </a:t>
            </a:r>
            <a:r>
              <a:rPr lang="ru-RU" dirty="0" err="1" smtClean="0"/>
              <a:t>тонізувати</a:t>
            </a:r>
            <a:r>
              <a:rPr lang="ru-RU" dirty="0" smtClean="0"/>
              <a:t>. </a:t>
            </a:r>
            <a:r>
              <a:rPr lang="ru-RU" dirty="0" err="1" smtClean="0"/>
              <a:t>Завершіть</a:t>
            </a:r>
            <a:r>
              <a:rPr lang="ru-RU" dirty="0" smtClean="0"/>
              <a:t> </a:t>
            </a:r>
            <a:r>
              <a:rPr lang="ru-RU" dirty="0" err="1" smtClean="0"/>
              <a:t>спілкування</a:t>
            </a:r>
            <a:r>
              <a:rPr lang="ru-RU" dirty="0" smtClean="0"/>
              <a:t> на </a:t>
            </a:r>
            <a:r>
              <a:rPr lang="ru-RU" dirty="0" err="1" smtClean="0"/>
              <a:t>позитивній</a:t>
            </a:r>
            <a:r>
              <a:rPr lang="ru-RU" dirty="0" smtClean="0"/>
              <a:t> </a:t>
            </a:r>
            <a:r>
              <a:rPr lang="ru-RU" dirty="0" err="1" smtClean="0"/>
              <a:t>ноті</a:t>
            </a:r>
            <a:r>
              <a:rPr lang="ru-RU" dirty="0" smtClean="0"/>
              <a:t>.</a:t>
            </a:r>
          </a:p>
          <a:p>
            <a:pPr algn="just"/>
            <a:endParaRPr lang="ru-RU" dirty="0" smtClean="0"/>
          </a:p>
          <a:p>
            <a:pPr algn="just"/>
            <a:r>
              <a:rPr lang="ru-RU" dirty="0" err="1" smtClean="0"/>
              <a:t>Якщо</a:t>
            </a:r>
            <a:r>
              <a:rPr lang="ru-RU" dirty="0" smtClean="0"/>
              <a:t> </a:t>
            </a:r>
            <a:r>
              <a:rPr lang="ru-RU" dirty="0" err="1" smtClean="0"/>
              <a:t>кожен</a:t>
            </a:r>
            <a:r>
              <a:rPr lang="ru-RU" dirty="0" smtClean="0"/>
              <a:t> </a:t>
            </a:r>
            <a:r>
              <a:rPr lang="ru-RU" dirty="0" err="1" smtClean="0"/>
              <a:t>із</a:t>
            </a:r>
            <a:r>
              <a:rPr lang="ru-RU" dirty="0" smtClean="0"/>
              <a:t> нас </a:t>
            </a:r>
            <a:r>
              <a:rPr lang="ru-RU" dirty="0" err="1" smtClean="0"/>
              <a:t>пізнає</a:t>
            </a:r>
            <a:r>
              <a:rPr lang="ru-RU" dirty="0" smtClean="0"/>
              <a:t> себе </a:t>
            </a:r>
            <a:r>
              <a:rPr lang="ru-RU" dirty="0" err="1" smtClean="0"/>
              <a:t>глибше</a:t>
            </a:r>
            <a:r>
              <a:rPr lang="ru-RU" dirty="0" smtClean="0"/>
              <a:t>, </a:t>
            </a:r>
            <a:r>
              <a:rPr lang="ru-RU" dirty="0" err="1" smtClean="0"/>
              <a:t>навчиться</a:t>
            </a:r>
            <a:r>
              <a:rPr lang="ru-RU" dirty="0" smtClean="0"/>
              <a:t> </a:t>
            </a:r>
            <a:r>
              <a:rPr lang="ru-RU" dirty="0" err="1" smtClean="0"/>
              <a:t>керувати</a:t>
            </a:r>
            <a:r>
              <a:rPr lang="ru-RU" dirty="0" smtClean="0"/>
              <a:t> </a:t>
            </a:r>
            <a:r>
              <a:rPr lang="ru-RU" dirty="0" err="1" smtClean="0"/>
              <a:t>своїм</a:t>
            </a:r>
            <a:r>
              <a:rPr lang="ru-RU" dirty="0" smtClean="0"/>
              <a:t> </a:t>
            </a:r>
            <a:r>
              <a:rPr lang="ru-RU" dirty="0" err="1" smtClean="0"/>
              <a:t>емоційним</a:t>
            </a:r>
            <a:r>
              <a:rPr lang="ru-RU" dirty="0" smtClean="0"/>
              <a:t> станом </a:t>
            </a:r>
            <a:r>
              <a:rPr lang="ru-RU" dirty="0" err="1" smtClean="0"/>
              <a:t>і</a:t>
            </a:r>
            <a:r>
              <a:rPr lang="ru-RU" dirty="0" smtClean="0"/>
              <a:t> тонко </a:t>
            </a:r>
            <a:r>
              <a:rPr lang="ru-RU" dirty="0" err="1" smtClean="0"/>
              <a:t>відчуватиме</a:t>
            </a:r>
            <a:r>
              <a:rPr lang="ru-RU" dirty="0" smtClean="0"/>
              <a:t> потреби </a:t>
            </a:r>
            <a:r>
              <a:rPr lang="ru-RU" dirty="0" err="1" smtClean="0"/>
              <a:t>інших</a:t>
            </a:r>
            <a:r>
              <a:rPr lang="ru-RU" dirty="0" smtClean="0"/>
              <a:t> людей, у нас не буде </a:t>
            </a:r>
            <a:r>
              <a:rPr lang="ru-RU" dirty="0" err="1" smtClean="0"/>
              <a:t>необхідності</a:t>
            </a:r>
            <a:r>
              <a:rPr lang="ru-RU" dirty="0" smtClean="0"/>
              <a:t> </a:t>
            </a:r>
            <a:r>
              <a:rPr lang="ru-RU" dirty="0" err="1" smtClean="0"/>
              <a:t>вивчати</a:t>
            </a:r>
            <a:r>
              <a:rPr lang="ru-RU" dirty="0" smtClean="0"/>
              <a:t> практики </a:t>
            </a:r>
            <a:r>
              <a:rPr lang="ru-RU" dirty="0" err="1" smtClean="0"/>
              <a:t>поведінки</a:t>
            </a:r>
            <a:r>
              <a:rPr lang="ru-RU" dirty="0" smtClean="0"/>
              <a:t> в </a:t>
            </a:r>
            <a:r>
              <a:rPr lang="ru-RU" dirty="0" err="1" smtClean="0"/>
              <a:t>конфліктних</a:t>
            </a:r>
            <a:r>
              <a:rPr lang="ru-RU" dirty="0" smtClean="0"/>
              <a:t> </a:t>
            </a:r>
            <a:r>
              <a:rPr lang="ru-RU" dirty="0" err="1" smtClean="0"/>
              <a:t>ситуаціях</a:t>
            </a:r>
            <a:r>
              <a:rPr lang="ru-RU" dirty="0" smtClean="0"/>
              <a:t>.</a:t>
            </a:r>
          </a:p>
          <a:p>
            <a:pPr algn="just"/>
            <a:endParaRPr lang="ru-RU" dirty="0" smtClean="0"/>
          </a:p>
          <a:p>
            <a:pPr algn="just"/>
            <a:endParaRPr kumimoji="0" lang="ru-RU" sz="18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6. Сутність конфлікту та його структура</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pPr algn="ctr"/>
            <a:r>
              <a:rPr lang="ru-RU" b="1" dirty="0" err="1" smtClean="0"/>
              <a:t>Типи</a:t>
            </a:r>
            <a:r>
              <a:rPr lang="ru-RU" b="1" dirty="0" smtClean="0"/>
              <a:t> </a:t>
            </a:r>
            <a:r>
              <a:rPr lang="ru-RU" b="1" dirty="0" err="1" smtClean="0"/>
              <a:t>конфліктів</a:t>
            </a:r>
            <a:r>
              <a:rPr lang="ru-RU" b="1" dirty="0" smtClean="0"/>
              <a:t>: </a:t>
            </a:r>
          </a:p>
          <a:p>
            <a:pPr algn="ctr"/>
            <a:endParaRPr lang="ru-RU" b="1" dirty="0" smtClean="0"/>
          </a:p>
          <a:p>
            <a:r>
              <a:rPr lang="ru-RU" dirty="0" smtClean="0"/>
              <a:t>1. </a:t>
            </a:r>
            <a:r>
              <a:rPr lang="ru-RU" dirty="0" err="1" smtClean="0"/>
              <a:t>Внутрішньо-особистісний</a:t>
            </a:r>
            <a:r>
              <a:rPr lang="ru-RU" dirty="0" smtClean="0"/>
              <a:t> (</a:t>
            </a:r>
            <a:r>
              <a:rPr lang="ru-RU" dirty="0" err="1" smtClean="0"/>
              <a:t>конфлікт</a:t>
            </a:r>
            <a:r>
              <a:rPr lang="ru-RU" dirty="0" smtClean="0"/>
              <a:t> </a:t>
            </a:r>
            <a:r>
              <a:rPr lang="ru-RU" dirty="0" err="1" smtClean="0"/>
              <a:t>із</a:t>
            </a:r>
            <a:r>
              <a:rPr lang="ru-RU" dirty="0" smtClean="0"/>
              <a:t> самим собою). </a:t>
            </a:r>
          </a:p>
          <a:p>
            <a:r>
              <a:rPr lang="ru-RU" dirty="0" smtClean="0"/>
              <a:t>2. </a:t>
            </a:r>
            <a:r>
              <a:rPr lang="ru-RU" dirty="0" err="1" smtClean="0"/>
              <a:t>Міжособистісний</a:t>
            </a:r>
            <a:r>
              <a:rPr lang="ru-RU" dirty="0" smtClean="0"/>
              <a:t> (</a:t>
            </a:r>
            <a:r>
              <a:rPr lang="ru-RU" dirty="0" err="1" smtClean="0"/>
              <a:t>конфлікт</a:t>
            </a:r>
            <a:r>
              <a:rPr lang="ru-RU" dirty="0" smtClean="0"/>
              <a:t> </a:t>
            </a:r>
            <a:r>
              <a:rPr lang="ru-RU" dirty="0" err="1" smtClean="0"/>
              <a:t>між</a:t>
            </a:r>
            <a:r>
              <a:rPr lang="ru-RU" dirty="0" smtClean="0"/>
              <a:t> </a:t>
            </a:r>
            <a:r>
              <a:rPr lang="ru-RU" dirty="0" err="1" smtClean="0"/>
              <a:t>особистостями</a:t>
            </a:r>
            <a:r>
              <a:rPr lang="ru-RU" dirty="0" smtClean="0"/>
              <a:t>). </a:t>
            </a:r>
          </a:p>
          <a:p>
            <a:r>
              <a:rPr lang="ru-RU" dirty="0" smtClean="0"/>
              <a:t>3. </a:t>
            </a:r>
            <a:r>
              <a:rPr lang="ru-RU" dirty="0" err="1" smtClean="0"/>
              <a:t>Між</a:t>
            </a:r>
            <a:r>
              <a:rPr lang="ru-RU" dirty="0" smtClean="0"/>
              <a:t> </a:t>
            </a:r>
            <a:r>
              <a:rPr lang="ru-RU" dirty="0" err="1" smtClean="0"/>
              <a:t>особистістю</a:t>
            </a:r>
            <a:r>
              <a:rPr lang="ru-RU" dirty="0" smtClean="0"/>
              <a:t> </a:t>
            </a:r>
            <a:r>
              <a:rPr lang="ru-RU" dirty="0" err="1" smtClean="0"/>
              <a:t>і</a:t>
            </a:r>
            <a:r>
              <a:rPr lang="ru-RU" dirty="0" smtClean="0"/>
              <a:t> </a:t>
            </a:r>
            <a:r>
              <a:rPr lang="ru-RU" dirty="0" err="1" smtClean="0"/>
              <a:t>групою</a:t>
            </a:r>
            <a:r>
              <a:rPr lang="ru-RU" dirty="0" smtClean="0"/>
              <a:t>. </a:t>
            </a:r>
          </a:p>
          <a:p>
            <a:r>
              <a:rPr lang="ru-RU" dirty="0" smtClean="0"/>
              <a:t>4. </a:t>
            </a:r>
            <a:r>
              <a:rPr lang="ru-RU" dirty="0" err="1" smtClean="0"/>
              <a:t>Міжгруповий</a:t>
            </a:r>
            <a:r>
              <a:rPr lang="ru-RU" dirty="0" smtClean="0"/>
              <a:t> (</a:t>
            </a:r>
            <a:r>
              <a:rPr lang="ru-RU" dirty="0" err="1" smtClean="0"/>
              <a:t>конфлікт</a:t>
            </a:r>
            <a:r>
              <a:rPr lang="ru-RU" dirty="0" smtClean="0"/>
              <a:t> </a:t>
            </a:r>
            <a:r>
              <a:rPr lang="ru-RU" dirty="0" err="1" smtClean="0"/>
              <a:t>між</a:t>
            </a:r>
            <a:r>
              <a:rPr lang="ru-RU" dirty="0" smtClean="0"/>
              <a:t> </a:t>
            </a:r>
            <a:r>
              <a:rPr lang="ru-RU" dirty="0" err="1" smtClean="0"/>
              <a:t>двома</a:t>
            </a:r>
            <a:r>
              <a:rPr lang="ru-RU" dirty="0" smtClean="0"/>
              <a:t> </a:t>
            </a:r>
            <a:r>
              <a:rPr lang="ru-RU" dirty="0" err="1" smtClean="0"/>
              <a:t>і</a:t>
            </a:r>
            <a:r>
              <a:rPr lang="ru-RU" dirty="0" smtClean="0"/>
              <a:t> </a:t>
            </a:r>
            <a:r>
              <a:rPr lang="ru-RU" dirty="0" err="1" smtClean="0"/>
              <a:t>більше</a:t>
            </a:r>
            <a:r>
              <a:rPr lang="ru-RU" dirty="0" smtClean="0"/>
              <a:t> </a:t>
            </a:r>
            <a:r>
              <a:rPr lang="ru-RU" dirty="0" err="1" smtClean="0"/>
              <a:t>групами</a:t>
            </a:r>
            <a:r>
              <a:rPr lang="ru-RU" dirty="0" smtClean="0"/>
              <a:t>). </a:t>
            </a:r>
          </a:p>
          <a:p>
            <a:pPr algn="just"/>
            <a:endParaRPr lang="ru-RU" dirty="0" smtClean="0"/>
          </a:p>
          <a:p>
            <a:pPr algn="just"/>
            <a:endParaRPr kumimoji="0" lang="ru-RU" sz="18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6. Сутність конфлікту та його структура</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pPr algn="just"/>
            <a:r>
              <a:rPr lang="uk-UA" dirty="0" smtClean="0"/>
              <a:t>Процес управління конфліктами можна розглядати у двох аспектах: </a:t>
            </a:r>
            <a:r>
              <a:rPr lang="uk-UA" i="1" dirty="0" smtClean="0"/>
              <a:t>внутрішньому </a:t>
            </a:r>
            <a:r>
              <a:rPr lang="uk-UA" dirty="0" smtClean="0"/>
              <a:t>і </a:t>
            </a:r>
            <a:r>
              <a:rPr lang="uk-UA" i="1" dirty="0" smtClean="0"/>
              <a:t>зовнішньому</a:t>
            </a:r>
            <a:r>
              <a:rPr lang="uk-UA" dirty="0" smtClean="0"/>
              <a:t>. </a:t>
            </a:r>
            <a:r>
              <a:rPr lang="ru-RU" dirty="0" smtClean="0"/>
              <a:t>Перший </a:t>
            </a:r>
            <a:r>
              <a:rPr lang="ru-RU" dirty="0" err="1" smtClean="0"/>
              <a:t>з</a:t>
            </a:r>
            <a:r>
              <a:rPr lang="ru-RU" dirty="0" smtClean="0"/>
              <a:t> них </a:t>
            </a:r>
            <a:r>
              <a:rPr lang="ru-RU" dirty="0" err="1" smtClean="0"/>
              <a:t>полягає</a:t>
            </a:r>
            <a:r>
              <a:rPr lang="ru-RU" dirty="0" smtClean="0"/>
              <a:t> в </a:t>
            </a:r>
            <a:r>
              <a:rPr lang="ru-RU" dirty="0" err="1" smtClean="0"/>
              <a:t>управлінні</a:t>
            </a:r>
            <a:r>
              <a:rPr lang="ru-RU" dirty="0" smtClean="0"/>
              <a:t> </a:t>
            </a:r>
            <a:r>
              <a:rPr lang="ru-RU" dirty="0" err="1" smtClean="0"/>
              <a:t>власною</a:t>
            </a:r>
            <a:r>
              <a:rPr lang="ru-RU" dirty="0" smtClean="0"/>
              <a:t> </a:t>
            </a:r>
            <a:r>
              <a:rPr lang="ru-RU" dirty="0" err="1" smtClean="0"/>
              <a:t>поведінкою</a:t>
            </a:r>
            <a:r>
              <a:rPr lang="ru-RU" dirty="0" smtClean="0"/>
              <a:t> у </a:t>
            </a:r>
            <a:r>
              <a:rPr lang="ru-RU" dirty="0" err="1" smtClean="0"/>
              <a:t>конфліктній</a:t>
            </a:r>
            <a:r>
              <a:rPr lang="ru-RU" dirty="0" smtClean="0"/>
              <a:t> </a:t>
            </a:r>
            <a:r>
              <a:rPr lang="ru-RU" dirty="0" err="1" smtClean="0"/>
              <a:t>взаємодії</a:t>
            </a:r>
            <a:r>
              <a:rPr lang="ru-RU" dirty="0" smtClean="0"/>
              <a:t>. Цей аспект носить </a:t>
            </a:r>
            <a:r>
              <a:rPr lang="ru-RU" dirty="0" err="1" smtClean="0"/>
              <a:t>психологічний</a:t>
            </a:r>
            <a:r>
              <a:rPr lang="ru-RU" dirty="0" smtClean="0"/>
              <a:t> характер. </a:t>
            </a:r>
            <a:r>
              <a:rPr lang="ru-RU" dirty="0" err="1" smtClean="0"/>
              <a:t>Зовнішній</a:t>
            </a:r>
            <a:r>
              <a:rPr lang="ru-RU" dirty="0" smtClean="0"/>
              <a:t> аспект </a:t>
            </a:r>
            <a:r>
              <a:rPr lang="ru-RU" dirty="0" err="1" smtClean="0"/>
              <a:t>управління</a:t>
            </a:r>
            <a:r>
              <a:rPr lang="ru-RU" dirty="0" smtClean="0"/>
              <a:t> </a:t>
            </a:r>
            <a:r>
              <a:rPr lang="ru-RU" dirty="0" err="1" smtClean="0"/>
              <a:t>конфліктами</a:t>
            </a:r>
            <a:r>
              <a:rPr lang="ru-RU" dirty="0" smtClean="0"/>
              <a:t> </a:t>
            </a:r>
            <a:r>
              <a:rPr lang="ru-RU" dirty="0" err="1" smtClean="0"/>
              <a:t>відображає</a:t>
            </a:r>
            <a:r>
              <a:rPr lang="ru-RU" dirty="0" smtClean="0"/>
              <a:t> </a:t>
            </a:r>
            <a:r>
              <a:rPr lang="ru-RU" dirty="0" err="1" smtClean="0"/>
              <a:t>організаційно-технологічні</a:t>
            </a:r>
            <a:r>
              <a:rPr lang="ru-RU" dirty="0" smtClean="0"/>
              <a:t> </a:t>
            </a:r>
            <a:r>
              <a:rPr lang="ru-RU" dirty="0" err="1" smtClean="0"/>
              <a:t>сторони</a:t>
            </a:r>
            <a:r>
              <a:rPr lang="ru-RU" dirty="0" smtClean="0"/>
              <a:t> </a:t>
            </a:r>
            <a:r>
              <a:rPr lang="ru-RU" dirty="0" err="1" smtClean="0"/>
              <a:t>цього</a:t>
            </a:r>
            <a:r>
              <a:rPr lang="ru-RU" dirty="0" smtClean="0"/>
              <a:t> складного </a:t>
            </a:r>
            <a:r>
              <a:rPr lang="ru-RU" dirty="0" err="1" smtClean="0"/>
              <a:t>процесу</a:t>
            </a:r>
            <a:r>
              <a:rPr lang="ru-RU" dirty="0" smtClean="0"/>
              <a:t>, в </a:t>
            </a:r>
            <a:r>
              <a:rPr lang="ru-RU" dirty="0" err="1" smtClean="0"/>
              <a:t>якому</a:t>
            </a:r>
            <a:r>
              <a:rPr lang="ru-RU" dirty="0" smtClean="0"/>
              <a:t> </a:t>
            </a:r>
            <a:r>
              <a:rPr lang="ru-RU" dirty="0" err="1" smtClean="0"/>
              <a:t>суб‘єктом</a:t>
            </a:r>
            <a:r>
              <a:rPr lang="ru-RU" dirty="0" smtClean="0"/>
              <a:t> </a:t>
            </a:r>
            <a:r>
              <a:rPr lang="ru-RU" dirty="0" err="1" smtClean="0"/>
              <a:t>управління</a:t>
            </a:r>
            <a:r>
              <a:rPr lang="ru-RU" dirty="0" smtClean="0"/>
              <a:t> </a:t>
            </a:r>
            <a:r>
              <a:rPr lang="ru-RU" dirty="0" err="1" smtClean="0"/>
              <a:t>може</a:t>
            </a:r>
            <a:r>
              <a:rPr lang="ru-RU" dirty="0" smtClean="0"/>
              <a:t> </a:t>
            </a:r>
            <a:r>
              <a:rPr lang="ru-RU" dirty="0" err="1" smtClean="0"/>
              <a:t>виступати</a:t>
            </a:r>
            <a:r>
              <a:rPr lang="ru-RU" dirty="0" smtClean="0"/>
              <a:t> </a:t>
            </a:r>
            <a:r>
              <a:rPr lang="ru-RU" dirty="0" err="1" smtClean="0"/>
              <a:t>керівник</a:t>
            </a:r>
            <a:r>
              <a:rPr lang="ru-RU" dirty="0" smtClean="0"/>
              <a:t>, </a:t>
            </a:r>
            <a:r>
              <a:rPr lang="ru-RU" dirty="0" err="1" smtClean="0"/>
              <a:t>лідер</a:t>
            </a:r>
            <a:r>
              <a:rPr lang="ru-RU" dirty="0" smtClean="0"/>
              <a:t> </a:t>
            </a:r>
            <a:r>
              <a:rPr lang="ru-RU" dirty="0" err="1" smtClean="0"/>
              <a:t>або</a:t>
            </a:r>
            <a:r>
              <a:rPr lang="ru-RU" dirty="0" smtClean="0"/>
              <a:t> </a:t>
            </a:r>
            <a:r>
              <a:rPr lang="ru-RU" dirty="0" err="1" smtClean="0"/>
              <a:t>посередник</a:t>
            </a:r>
            <a:r>
              <a:rPr lang="ru-RU" dirty="0" smtClean="0"/>
              <a:t>. </a:t>
            </a:r>
          </a:p>
          <a:p>
            <a:pPr algn="just"/>
            <a:endParaRPr lang="ru-RU" dirty="0" smtClean="0"/>
          </a:p>
          <a:p>
            <a:pPr algn="just"/>
            <a:r>
              <a:rPr lang="ru-RU" b="1" dirty="0" err="1" smtClean="0"/>
              <a:t>Управління</a:t>
            </a:r>
            <a:r>
              <a:rPr lang="ru-RU" b="1" dirty="0" smtClean="0"/>
              <a:t> </a:t>
            </a:r>
            <a:r>
              <a:rPr lang="ru-RU" b="1" dirty="0" err="1" smtClean="0"/>
              <a:t>конфліктом</a:t>
            </a:r>
            <a:r>
              <a:rPr lang="ru-RU" i="1" dirty="0" smtClean="0"/>
              <a:t> </a:t>
            </a:r>
            <a:r>
              <a:rPr lang="ru-RU" dirty="0" smtClean="0"/>
              <a:t>– </a:t>
            </a:r>
            <a:r>
              <a:rPr lang="ru-RU" dirty="0" err="1" smtClean="0"/>
              <a:t>цілеспрямований</a:t>
            </a:r>
            <a:r>
              <a:rPr lang="ru-RU" dirty="0" smtClean="0"/>
              <a:t>, </a:t>
            </a:r>
            <a:r>
              <a:rPr lang="ru-RU" dirty="0" err="1" smtClean="0"/>
              <a:t>обумовлений</a:t>
            </a:r>
            <a:r>
              <a:rPr lang="ru-RU" dirty="0" smtClean="0"/>
              <a:t> </a:t>
            </a:r>
            <a:r>
              <a:rPr lang="ru-RU" dirty="0" err="1" smtClean="0"/>
              <a:t>об‘єктивними</a:t>
            </a:r>
            <a:r>
              <a:rPr lang="ru-RU" dirty="0" smtClean="0"/>
              <a:t> законами </a:t>
            </a:r>
            <a:r>
              <a:rPr lang="ru-RU" dirty="0" err="1" smtClean="0"/>
              <a:t>вплив</a:t>
            </a:r>
            <a:r>
              <a:rPr lang="ru-RU" dirty="0" smtClean="0"/>
              <a:t> на </a:t>
            </a:r>
            <a:r>
              <a:rPr lang="ru-RU" dirty="0" err="1" smtClean="0"/>
              <a:t>динаміку</a:t>
            </a:r>
            <a:r>
              <a:rPr lang="ru-RU" dirty="0" smtClean="0"/>
              <a:t> </a:t>
            </a:r>
            <a:r>
              <a:rPr lang="ru-RU" dirty="0" err="1" smtClean="0"/>
              <a:t>конфлікту</a:t>
            </a:r>
            <a:r>
              <a:rPr lang="ru-RU" dirty="0" smtClean="0"/>
              <a:t> в </a:t>
            </a:r>
            <a:r>
              <a:rPr lang="ru-RU" dirty="0" err="1" smtClean="0"/>
              <a:t>інтересах</a:t>
            </a:r>
            <a:r>
              <a:rPr lang="ru-RU" dirty="0" smtClean="0"/>
              <a:t> </a:t>
            </a:r>
            <a:r>
              <a:rPr lang="ru-RU" dirty="0" err="1" smtClean="0"/>
              <a:t>розвитку</a:t>
            </a:r>
            <a:r>
              <a:rPr lang="ru-RU" dirty="0" smtClean="0"/>
              <a:t> </a:t>
            </a:r>
            <a:r>
              <a:rPr lang="ru-RU" dirty="0" err="1" smtClean="0"/>
              <a:t>або</a:t>
            </a:r>
            <a:r>
              <a:rPr lang="ru-RU" dirty="0" smtClean="0"/>
              <a:t> </a:t>
            </a:r>
            <a:r>
              <a:rPr lang="ru-RU" dirty="0" err="1" smtClean="0"/>
              <a:t>руйнування</a:t>
            </a:r>
            <a:r>
              <a:rPr lang="ru-RU" dirty="0" smtClean="0"/>
              <a:t> </a:t>
            </a:r>
            <a:r>
              <a:rPr lang="ru-RU" dirty="0" err="1" smtClean="0"/>
              <a:t>тієї</a:t>
            </a:r>
            <a:r>
              <a:rPr lang="ru-RU" dirty="0" smtClean="0"/>
              <a:t> </a:t>
            </a:r>
            <a:r>
              <a:rPr lang="ru-RU" dirty="0" err="1" smtClean="0"/>
              <a:t>соціальної</a:t>
            </a:r>
            <a:r>
              <a:rPr lang="ru-RU" dirty="0" smtClean="0"/>
              <a:t> </a:t>
            </a:r>
            <a:r>
              <a:rPr lang="ru-RU" dirty="0" err="1" smtClean="0"/>
              <a:t>системи</a:t>
            </a:r>
            <a:r>
              <a:rPr lang="ru-RU" dirty="0" smtClean="0"/>
              <a:t> до </a:t>
            </a:r>
            <a:r>
              <a:rPr lang="ru-RU" dirty="0" err="1" smtClean="0"/>
              <a:t>якої</a:t>
            </a:r>
            <a:r>
              <a:rPr lang="ru-RU" dirty="0" smtClean="0"/>
              <a:t> </a:t>
            </a:r>
            <a:r>
              <a:rPr lang="ru-RU" dirty="0" err="1" smtClean="0"/>
              <a:t>має</a:t>
            </a:r>
            <a:r>
              <a:rPr lang="ru-RU" dirty="0" smtClean="0"/>
              <a:t> </a:t>
            </a:r>
            <a:r>
              <a:rPr lang="ru-RU" dirty="0" err="1" smtClean="0"/>
              <a:t>відношення</a:t>
            </a:r>
            <a:r>
              <a:rPr lang="ru-RU" dirty="0" smtClean="0"/>
              <a:t> </a:t>
            </a:r>
            <a:r>
              <a:rPr lang="ru-RU" dirty="0" err="1" smtClean="0"/>
              <a:t>даний</a:t>
            </a:r>
            <a:r>
              <a:rPr lang="ru-RU" dirty="0" smtClean="0"/>
              <a:t> </a:t>
            </a:r>
            <a:r>
              <a:rPr lang="ru-RU" dirty="0" err="1" smtClean="0"/>
              <a:t>конфлікт</a:t>
            </a:r>
            <a:r>
              <a:rPr lang="ru-RU" dirty="0" smtClean="0"/>
              <a:t>. </a:t>
            </a:r>
          </a:p>
          <a:p>
            <a:pPr algn="just"/>
            <a:endParaRPr lang="ru-RU" dirty="0" smtClean="0"/>
          </a:p>
          <a:p>
            <a:pPr algn="just"/>
            <a:r>
              <a:rPr lang="ru-RU" b="1" dirty="0" smtClean="0"/>
              <a:t>Головна мета</a:t>
            </a:r>
            <a:r>
              <a:rPr lang="ru-RU" i="1" dirty="0" smtClean="0"/>
              <a:t> </a:t>
            </a:r>
            <a:r>
              <a:rPr lang="ru-RU" dirty="0" err="1" smtClean="0"/>
              <a:t>управління</a:t>
            </a:r>
            <a:r>
              <a:rPr lang="ru-RU" dirty="0" smtClean="0"/>
              <a:t> </a:t>
            </a:r>
            <a:r>
              <a:rPr lang="ru-RU" dirty="0" err="1" smtClean="0"/>
              <a:t>конфліктами</a:t>
            </a:r>
            <a:r>
              <a:rPr lang="ru-RU" dirty="0" smtClean="0"/>
              <a:t> </a:t>
            </a:r>
            <a:r>
              <a:rPr lang="ru-RU" dirty="0" err="1" smtClean="0"/>
              <a:t>полягає</a:t>
            </a:r>
            <a:r>
              <a:rPr lang="ru-RU" dirty="0" smtClean="0"/>
              <a:t> у </a:t>
            </a:r>
            <a:r>
              <a:rPr lang="ru-RU" dirty="0" err="1" smtClean="0"/>
              <a:t>попередженні</a:t>
            </a:r>
            <a:r>
              <a:rPr lang="ru-RU" dirty="0" smtClean="0"/>
              <a:t> </a:t>
            </a:r>
            <a:r>
              <a:rPr lang="ru-RU" dirty="0" err="1" smtClean="0"/>
              <a:t>дисфункціональних</a:t>
            </a:r>
            <a:r>
              <a:rPr lang="ru-RU" dirty="0" smtClean="0"/>
              <a:t> </a:t>
            </a:r>
            <a:r>
              <a:rPr lang="ru-RU" dirty="0" err="1" smtClean="0"/>
              <a:t>конфліктів</a:t>
            </a:r>
            <a:r>
              <a:rPr lang="ru-RU" dirty="0" smtClean="0"/>
              <a:t> </a:t>
            </a:r>
            <a:r>
              <a:rPr lang="ru-RU" dirty="0" err="1" smtClean="0"/>
              <a:t>і</a:t>
            </a:r>
            <a:r>
              <a:rPr lang="ru-RU" dirty="0" smtClean="0"/>
              <a:t> адекватному </a:t>
            </a:r>
            <a:r>
              <a:rPr lang="ru-RU" dirty="0" err="1" smtClean="0"/>
              <a:t>вирішенні</a:t>
            </a:r>
            <a:r>
              <a:rPr lang="ru-RU" dirty="0" smtClean="0"/>
              <a:t> </a:t>
            </a:r>
            <a:r>
              <a:rPr lang="ru-RU" dirty="0" err="1" smtClean="0"/>
              <a:t>функціональних</a:t>
            </a:r>
            <a:r>
              <a:rPr lang="ru-RU" dirty="0" smtClean="0"/>
              <a:t>. </a:t>
            </a:r>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6. Сутність конфлікту та його структура</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pPr algn="just"/>
            <a:r>
              <a:rPr lang="ru-RU" dirty="0" smtClean="0"/>
              <a:t> </a:t>
            </a:r>
            <a:r>
              <a:rPr lang="ru-RU" b="1" dirty="0" smtClean="0"/>
              <a:t>На </a:t>
            </a:r>
            <a:r>
              <a:rPr lang="ru-RU" b="1" dirty="0" err="1" smtClean="0"/>
              <a:t>першому</a:t>
            </a:r>
            <a:r>
              <a:rPr lang="ru-RU" b="1" dirty="0" smtClean="0"/>
              <a:t> </a:t>
            </a:r>
            <a:r>
              <a:rPr lang="ru-RU" b="1" dirty="0" err="1" smtClean="0"/>
              <a:t>етапі</a:t>
            </a:r>
            <a:r>
              <a:rPr lang="ru-RU" dirty="0" smtClean="0"/>
              <a:t> проблема </a:t>
            </a:r>
            <a:r>
              <a:rPr lang="ru-RU" dirty="0" err="1" smtClean="0"/>
              <a:t>описується</a:t>
            </a:r>
            <a:r>
              <a:rPr lang="ru-RU" dirty="0" smtClean="0"/>
              <a:t> у </a:t>
            </a:r>
            <a:r>
              <a:rPr lang="ru-RU" dirty="0" err="1" smtClean="0"/>
              <a:t>загальних</a:t>
            </a:r>
            <a:r>
              <a:rPr lang="ru-RU" dirty="0" smtClean="0"/>
              <a:t> рисах </a:t>
            </a:r>
            <a:r>
              <a:rPr lang="ru-RU" dirty="0" err="1" smtClean="0"/>
              <a:t>і</a:t>
            </a:r>
            <a:r>
              <a:rPr lang="ru-RU" dirty="0" smtClean="0"/>
              <a:t> </a:t>
            </a:r>
            <a:r>
              <a:rPr lang="ru-RU" dirty="0" err="1" smtClean="0"/>
              <a:t>визначається</a:t>
            </a:r>
            <a:r>
              <a:rPr lang="ru-RU" dirty="0" smtClean="0"/>
              <a:t> предмет </a:t>
            </a:r>
            <a:r>
              <a:rPr lang="ru-RU" dirty="0" err="1" smtClean="0"/>
              <a:t>конфлікту</a:t>
            </a:r>
            <a:r>
              <a:rPr lang="ru-RU" dirty="0" smtClean="0"/>
              <a:t>. </a:t>
            </a:r>
          </a:p>
          <a:p>
            <a:pPr algn="just"/>
            <a:r>
              <a:rPr lang="ru-RU" b="1" dirty="0" smtClean="0"/>
              <a:t>На другому </a:t>
            </a:r>
            <a:r>
              <a:rPr lang="ru-RU" b="1" dirty="0" err="1" smtClean="0"/>
              <a:t>етапі</a:t>
            </a:r>
            <a:r>
              <a:rPr lang="ru-RU" dirty="0" smtClean="0"/>
              <a:t> </a:t>
            </a:r>
            <a:r>
              <a:rPr lang="ru-RU" dirty="0" err="1" smtClean="0"/>
              <a:t>виявляються</a:t>
            </a:r>
            <a:r>
              <a:rPr lang="ru-RU" dirty="0" smtClean="0"/>
              <a:t> </a:t>
            </a:r>
            <a:r>
              <a:rPr lang="ru-RU" dirty="0" err="1" smtClean="0"/>
              <a:t>головні</a:t>
            </a:r>
            <a:r>
              <a:rPr lang="ru-RU" dirty="0" smtClean="0"/>
              <a:t> </a:t>
            </a:r>
            <a:r>
              <a:rPr lang="ru-RU" dirty="0" err="1" smtClean="0"/>
              <a:t>учасники</a:t>
            </a:r>
            <a:r>
              <a:rPr lang="ru-RU" dirty="0" smtClean="0"/>
              <a:t> (</a:t>
            </a:r>
            <a:r>
              <a:rPr lang="ru-RU" dirty="0" err="1" smtClean="0"/>
              <a:t>суб‘єкти</a:t>
            </a:r>
            <a:r>
              <a:rPr lang="ru-RU" dirty="0" smtClean="0"/>
              <a:t>) </a:t>
            </a:r>
            <a:r>
              <a:rPr lang="ru-RU" dirty="0" err="1" smtClean="0"/>
              <a:t>конфлікту</a:t>
            </a:r>
            <a:r>
              <a:rPr lang="ru-RU" dirty="0" smtClean="0"/>
              <a:t>.</a:t>
            </a:r>
          </a:p>
          <a:p>
            <a:pPr algn="just"/>
            <a:r>
              <a:rPr lang="uk-UA" b="1" dirty="0" smtClean="0"/>
              <a:t>Третій етап передбачає</a:t>
            </a:r>
            <a:r>
              <a:rPr lang="uk-UA" dirty="0" smtClean="0"/>
              <a:t> перерахування основних потреб і побоювань, які пов’язані з цими потребами. Графічне відображення потреб, бажань і побоювань учасників конфлікту розширює можливості процесу управління конфліктами і створює умови для прийняття більш раціональних рішень. </a:t>
            </a:r>
            <a:endParaRPr lang="ru-RU" dirty="0" smtClean="0"/>
          </a:p>
          <a:p>
            <a:pPr algn="just"/>
            <a:r>
              <a:rPr lang="uk-UA" dirty="0" smtClean="0"/>
              <a:t>Також необхідно розібратися зі змістом процесу управління конфліктами, який включає наступні види діяльності: </a:t>
            </a:r>
            <a:r>
              <a:rPr lang="uk-UA" b="1" dirty="0" smtClean="0"/>
              <a:t>прогнозування конфліктів і оцінка їх функціональної спрямованості; попередження або стимулювання конфлікту; регулювання конфлікту; вирішення конфлікту. </a:t>
            </a:r>
            <a:endParaRPr lang="ru-RU" b="1" dirty="0" smtClean="0"/>
          </a:p>
          <a:p>
            <a:pPr algn="just"/>
            <a:endParaRPr lang="ru-RU" dirty="0" smtClean="0"/>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6. Сутність конфлікту та його структура</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fontScale="85000" lnSpcReduction="20000"/>
          </a:bodyPr>
          <a:lstStyle/>
          <a:p>
            <a:pPr algn="just"/>
            <a:r>
              <a:rPr lang="ru-RU" dirty="0" smtClean="0"/>
              <a:t> </a:t>
            </a:r>
            <a:r>
              <a:rPr lang="ru-RU" b="1" dirty="0" err="1" smtClean="0"/>
              <a:t>Прогнозування</a:t>
            </a:r>
            <a:r>
              <a:rPr lang="ru-RU" b="1" dirty="0" smtClean="0"/>
              <a:t> </a:t>
            </a:r>
            <a:r>
              <a:rPr lang="ru-RU" b="1" dirty="0" err="1" smtClean="0"/>
              <a:t>конфлікту</a:t>
            </a:r>
            <a:r>
              <a:rPr lang="ru-RU" i="1" dirty="0" smtClean="0"/>
              <a:t> </a:t>
            </a:r>
            <a:r>
              <a:rPr lang="ru-RU" dirty="0" smtClean="0"/>
              <a:t>– </a:t>
            </a:r>
            <a:r>
              <a:rPr lang="ru-RU" dirty="0" err="1" smtClean="0"/>
              <a:t>це</a:t>
            </a:r>
            <a:r>
              <a:rPr lang="ru-RU" dirty="0" smtClean="0"/>
              <a:t> вид </a:t>
            </a:r>
            <a:r>
              <a:rPr lang="ru-RU" dirty="0" err="1" smtClean="0"/>
              <a:t>діяльності</a:t>
            </a:r>
            <a:r>
              <a:rPr lang="ru-RU" dirty="0" smtClean="0"/>
              <a:t> </a:t>
            </a:r>
            <a:r>
              <a:rPr lang="ru-RU" dirty="0" err="1" smtClean="0"/>
              <a:t>суб‘єкта</a:t>
            </a:r>
            <a:r>
              <a:rPr lang="ru-RU" dirty="0" smtClean="0"/>
              <a:t> </a:t>
            </a:r>
            <a:r>
              <a:rPr lang="ru-RU" dirty="0" err="1" smtClean="0"/>
              <a:t>управління</a:t>
            </a:r>
            <a:r>
              <a:rPr lang="ru-RU" dirty="0" smtClean="0"/>
              <a:t>, </a:t>
            </a:r>
            <a:r>
              <a:rPr lang="ru-RU" dirty="0" err="1" smtClean="0"/>
              <a:t>спрямований</a:t>
            </a:r>
            <a:r>
              <a:rPr lang="ru-RU" dirty="0" smtClean="0"/>
              <a:t> на </a:t>
            </a:r>
            <a:r>
              <a:rPr lang="ru-RU" dirty="0" err="1" smtClean="0"/>
              <a:t>виявлення</a:t>
            </a:r>
            <a:r>
              <a:rPr lang="ru-RU" dirty="0" smtClean="0"/>
              <a:t> причин </a:t>
            </a:r>
            <a:r>
              <a:rPr lang="ru-RU" dirty="0" err="1" smtClean="0"/>
              <a:t>даного</a:t>
            </a:r>
            <a:r>
              <a:rPr lang="ru-RU" dirty="0" smtClean="0"/>
              <a:t> </a:t>
            </a:r>
            <a:r>
              <a:rPr lang="ru-RU" dirty="0" err="1" smtClean="0"/>
              <a:t>конфлікту</a:t>
            </a:r>
            <a:r>
              <a:rPr lang="ru-RU" dirty="0" smtClean="0"/>
              <a:t> у </a:t>
            </a:r>
            <a:r>
              <a:rPr lang="ru-RU" dirty="0" err="1" smtClean="0"/>
              <a:t>потенційному</a:t>
            </a:r>
            <a:r>
              <a:rPr lang="ru-RU" dirty="0" smtClean="0"/>
              <a:t> </a:t>
            </a:r>
            <a:r>
              <a:rPr lang="ru-RU" dirty="0" err="1" smtClean="0"/>
              <a:t>розвитку</a:t>
            </a:r>
            <a:r>
              <a:rPr lang="ru-RU" dirty="0" smtClean="0"/>
              <a:t>. </a:t>
            </a:r>
            <a:r>
              <a:rPr lang="ru-RU" dirty="0" err="1" smtClean="0"/>
              <a:t>Основними</a:t>
            </a:r>
            <a:r>
              <a:rPr lang="ru-RU" dirty="0" smtClean="0"/>
              <a:t> </a:t>
            </a:r>
            <a:r>
              <a:rPr lang="ru-RU" dirty="0" err="1" smtClean="0"/>
              <a:t>джерелами</a:t>
            </a:r>
            <a:r>
              <a:rPr lang="ru-RU" dirty="0" smtClean="0"/>
              <a:t> </a:t>
            </a:r>
            <a:r>
              <a:rPr lang="ru-RU" dirty="0" err="1" smtClean="0"/>
              <a:t>прогнозування</a:t>
            </a:r>
            <a:r>
              <a:rPr lang="ru-RU" dirty="0" smtClean="0"/>
              <a:t> </a:t>
            </a:r>
            <a:r>
              <a:rPr lang="ru-RU" dirty="0" err="1" smtClean="0"/>
              <a:t>конфлікту</a:t>
            </a:r>
            <a:r>
              <a:rPr lang="ru-RU" dirty="0" smtClean="0"/>
              <a:t> </a:t>
            </a:r>
            <a:r>
              <a:rPr lang="ru-RU" dirty="0" err="1" smtClean="0"/>
              <a:t>є</a:t>
            </a:r>
            <a:r>
              <a:rPr lang="ru-RU" dirty="0" smtClean="0"/>
              <a:t> </a:t>
            </a:r>
            <a:r>
              <a:rPr lang="ru-RU" dirty="0" err="1" smtClean="0"/>
              <a:t>вивчення</a:t>
            </a:r>
            <a:r>
              <a:rPr lang="ru-RU" dirty="0" smtClean="0"/>
              <a:t> </a:t>
            </a:r>
            <a:r>
              <a:rPr lang="ru-RU" dirty="0" err="1" smtClean="0"/>
              <a:t>об‘єктивних</a:t>
            </a:r>
            <a:r>
              <a:rPr lang="ru-RU" dirty="0" smtClean="0"/>
              <a:t> </a:t>
            </a:r>
            <a:r>
              <a:rPr lang="ru-RU" dirty="0" err="1" smtClean="0"/>
              <a:t>і</a:t>
            </a:r>
            <a:r>
              <a:rPr lang="ru-RU" dirty="0" smtClean="0"/>
              <a:t> </a:t>
            </a:r>
            <a:r>
              <a:rPr lang="ru-RU" dirty="0" err="1" smtClean="0"/>
              <a:t>суб‘єктивних</a:t>
            </a:r>
            <a:r>
              <a:rPr lang="ru-RU" dirty="0" smtClean="0"/>
              <a:t> умов </a:t>
            </a:r>
            <a:r>
              <a:rPr lang="ru-RU" dirty="0" err="1" smtClean="0"/>
              <a:t>і</a:t>
            </a:r>
            <a:r>
              <a:rPr lang="ru-RU" dirty="0" smtClean="0"/>
              <a:t> </a:t>
            </a:r>
            <a:r>
              <a:rPr lang="ru-RU" dirty="0" err="1" smtClean="0"/>
              <a:t>факторів</a:t>
            </a:r>
            <a:r>
              <a:rPr lang="ru-RU" dirty="0" smtClean="0"/>
              <a:t> </a:t>
            </a:r>
            <a:r>
              <a:rPr lang="ru-RU" dirty="0" err="1" smtClean="0"/>
              <a:t>взаємодії</a:t>
            </a:r>
            <a:r>
              <a:rPr lang="ru-RU" dirty="0" smtClean="0"/>
              <a:t> </a:t>
            </a:r>
            <a:r>
              <a:rPr lang="ru-RU" dirty="0" err="1" smtClean="0"/>
              <a:t>між</a:t>
            </a:r>
            <a:r>
              <a:rPr lang="ru-RU" dirty="0" smtClean="0"/>
              <a:t> </a:t>
            </a:r>
            <a:r>
              <a:rPr lang="uk-UA" dirty="0" smtClean="0"/>
              <a:t>люд</a:t>
            </a:r>
            <a:r>
              <a:rPr lang="ru-RU" dirty="0" err="1" smtClean="0"/>
              <a:t>ьми</a:t>
            </a:r>
            <a:r>
              <a:rPr lang="ru-RU" dirty="0" smtClean="0"/>
              <a:t>, а </a:t>
            </a:r>
            <a:r>
              <a:rPr lang="ru-RU" dirty="0" err="1" smtClean="0"/>
              <a:t>також</a:t>
            </a:r>
            <a:r>
              <a:rPr lang="ru-RU" dirty="0" smtClean="0"/>
              <a:t> </a:t>
            </a:r>
            <a:r>
              <a:rPr lang="ru-RU" dirty="0" err="1" smtClean="0"/>
              <a:t>їх</a:t>
            </a:r>
            <a:r>
              <a:rPr lang="ru-RU" dirty="0" smtClean="0"/>
              <a:t> </a:t>
            </a:r>
            <a:r>
              <a:rPr lang="ru-RU" dirty="0" err="1" smtClean="0"/>
              <a:t>індивідуально-психологічних</a:t>
            </a:r>
            <a:r>
              <a:rPr lang="ru-RU" dirty="0" smtClean="0"/>
              <a:t> </a:t>
            </a:r>
            <a:r>
              <a:rPr lang="ru-RU" dirty="0" err="1" smtClean="0"/>
              <a:t>особливостей</a:t>
            </a:r>
            <a:r>
              <a:rPr lang="ru-RU" dirty="0" smtClean="0"/>
              <a:t>. </a:t>
            </a:r>
          </a:p>
          <a:p>
            <a:pPr algn="just"/>
            <a:r>
              <a:rPr lang="ru-RU" b="1" dirty="0" err="1" smtClean="0"/>
              <a:t>Попередження</a:t>
            </a:r>
            <a:r>
              <a:rPr lang="ru-RU" b="1" dirty="0" smtClean="0"/>
              <a:t> </a:t>
            </a:r>
            <a:r>
              <a:rPr lang="ru-RU" b="1" dirty="0" err="1" smtClean="0"/>
              <a:t>конфлікту</a:t>
            </a:r>
            <a:r>
              <a:rPr lang="ru-RU" i="1" dirty="0" smtClean="0"/>
              <a:t> </a:t>
            </a:r>
            <a:r>
              <a:rPr lang="ru-RU" dirty="0" smtClean="0"/>
              <a:t>– </a:t>
            </a:r>
            <a:r>
              <a:rPr lang="ru-RU" dirty="0" err="1" smtClean="0"/>
              <a:t>це</a:t>
            </a:r>
            <a:r>
              <a:rPr lang="ru-RU" dirty="0" smtClean="0"/>
              <a:t> вид </a:t>
            </a:r>
            <a:r>
              <a:rPr lang="ru-RU" dirty="0" err="1" smtClean="0"/>
              <a:t>діяльності</a:t>
            </a:r>
            <a:r>
              <a:rPr lang="ru-RU" dirty="0" smtClean="0"/>
              <a:t> </a:t>
            </a:r>
            <a:r>
              <a:rPr lang="ru-RU" dirty="0" err="1" smtClean="0"/>
              <a:t>суб‘єкта</a:t>
            </a:r>
            <a:r>
              <a:rPr lang="ru-RU" dirty="0" smtClean="0"/>
              <a:t> </a:t>
            </a:r>
            <a:r>
              <a:rPr lang="ru-RU" dirty="0" err="1" smtClean="0"/>
              <a:t>управління</a:t>
            </a:r>
            <a:r>
              <a:rPr lang="ru-RU" dirty="0" smtClean="0"/>
              <a:t>, </a:t>
            </a:r>
            <a:r>
              <a:rPr lang="ru-RU" dirty="0" err="1" smtClean="0"/>
              <a:t>спрямований</a:t>
            </a:r>
            <a:r>
              <a:rPr lang="ru-RU" dirty="0" smtClean="0"/>
              <a:t> на </a:t>
            </a:r>
            <a:r>
              <a:rPr lang="ru-RU" dirty="0" err="1" smtClean="0"/>
              <a:t>недопущення</a:t>
            </a:r>
            <a:r>
              <a:rPr lang="ru-RU" dirty="0" smtClean="0"/>
              <a:t> </a:t>
            </a:r>
            <a:r>
              <a:rPr lang="ru-RU" dirty="0" err="1" smtClean="0"/>
              <a:t>виникнення</a:t>
            </a:r>
            <a:r>
              <a:rPr lang="ru-RU" dirty="0" smtClean="0"/>
              <a:t> </a:t>
            </a:r>
            <a:r>
              <a:rPr lang="ru-RU" dirty="0" err="1" smtClean="0"/>
              <a:t>конфлікту</a:t>
            </a:r>
            <a:r>
              <a:rPr lang="ru-RU" dirty="0" smtClean="0"/>
              <a:t>. </a:t>
            </a:r>
            <a:r>
              <a:rPr lang="ru-RU" dirty="0" err="1" smtClean="0"/>
              <a:t>Попередження</a:t>
            </a:r>
            <a:r>
              <a:rPr lang="ru-RU" dirty="0" smtClean="0"/>
              <a:t> </a:t>
            </a:r>
            <a:r>
              <a:rPr lang="ru-RU" dirty="0" err="1" smtClean="0"/>
              <a:t>конфліктів</a:t>
            </a:r>
            <a:r>
              <a:rPr lang="ru-RU" dirty="0" smtClean="0"/>
              <a:t> </a:t>
            </a:r>
            <a:r>
              <a:rPr lang="ru-RU" dirty="0" err="1" smtClean="0"/>
              <a:t>базується</a:t>
            </a:r>
            <a:r>
              <a:rPr lang="ru-RU" dirty="0" smtClean="0"/>
              <a:t> на </a:t>
            </a:r>
            <a:r>
              <a:rPr lang="ru-RU" dirty="0" err="1" smtClean="0"/>
              <a:t>їх</a:t>
            </a:r>
            <a:r>
              <a:rPr lang="ru-RU" dirty="0" smtClean="0"/>
              <a:t> </a:t>
            </a:r>
            <a:r>
              <a:rPr lang="ru-RU" dirty="0" err="1" smtClean="0"/>
              <a:t>прогнозуванні</a:t>
            </a:r>
            <a:r>
              <a:rPr lang="ru-RU" dirty="0" smtClean="0"/>
              <a:t>. </a:t>
            </a:r>
            <a:r>
              <a:rPr lang="ru-RU" dirty="0" err="1" smtClean="0"/>
              <a:t>Основними</a:t>
            </a:r>
            <a:r>
              <a:rPr lang="ru-RU" dirty="0" smtClean="0"/>
              <a:t> шляхами такого </a:t>
            </a:r>
            <a:r>
              <a:rPr lang="ru-RU" dirty="0" err="1" smtClean="0"/>
              <a:t>попередження</a:t>
            </a:r>
            <a:r>
              <a:rPr lang="ru-RU" dirty="0" smtClean="0"/>
              <a:t> </a:t>
            </a:r>
            <a:r>
              <a:rPr lang="ru-RU" dirty="0" err="1" smtClean="0"/>
              <a:t>конфліктів</a:t>
            </a:r>
            <a:r>
              <a:rPr lang="ru-RU" dirty="0" smtClean="0"/>
              <a:t> в </a:t>
            </a:r>
            <a:r>
              <a:rPr lang="ru-RU" dirty="0" err="1" smtClean="0"/>
              <a:t>організаціях</a:t>
            </a:r>
            <a:r>
              <a:rPr lang="ru-RU" dirty="0" smtClean="0"/>
              <a:t> </a:t>
            </a:r>
            <a:r>
              <a:rPr lang="ru-RU" dirty="0" err="1" smtClean="0"/>
              <a:t>можуть</a:t>
            </a:r>
            <a:r>
              <a:rPr lang="ru-RU" dirty="0" smtClean="0"/>
              <a:t> бути: </a:t>
            </a:r>
            <a:r>
              <a:rPr lang="ru-RU" dirty="0" err="1" smtClean="0"/>
              <a:t>постійна</a:t>
            </a:r>
            <a:r>
              <a:rPr lang="ru-RU" dirty="0" smtClean="0"/>
              <a:t> </a:t>
            </a:r>
            <a:r>
              <a:rPr lang="ru-RU" dirty="0" err="1" smtClean="0"/>
              <a:t>турбота</a:t>
            </a:r>
            <a:r>
              <a:rPr lang="ru-RU" dirty="0" smtClean="0"/>
              <a:t> про </a:t>
            </a:r>
            <a:r>
              <a:rPr lang="ru-RU" dirty="0" err="1" smtClean="0"/>
              <a:t>задоволення</a:t>
            </a:r>
            <a:r>
              <a:rPr lang="ru-RU" dirty="0" smtClean="0"/>
              <a:t> потреб </a:t>
            </a:r>
            <a:r>
              <a:rPr lang="ru-RU" dirty="0" err="1" smtClean="0"/>
              <a:t>і</a:t>
            </a:r>
            <a:r>
              <a:rPr lang="ru-RU" dirty="0" smtClean="0"/>
              <a:t> </a:t>
            </a:r>
            <a:r>
              <a:rPr lang="ru-RU" dirty="0" err="1" smtClean="0"/>
              <a:t>запитів</a:t>
            </a:r>
            <a:r>
              <a:rPr lang="ru-RU" dirty="0" smtClean="0"/>
              <a:t> </a:t>
            </a:r>
            <a:r>
              <a:rPr lang="ru-RU" dirty="0" err="1" smtClean="0"/>
              <a:t>співробітників</a:t>
            </a:r>
            <a:r>
              <a:rPr lang="ru-RU" dirty="0" smtClean="0"/>
              <a:t>; </a:t>
            </a:r>
            <a:r>
              <a:rPr lang="ru-RU" dirty="0" err="1" smtClean="0"/>
              <a:t>підбір</a:t>
            </a:r>
            <a:r>
              <a:rPr lang="ru-RU" dirty="0" smtClean="0"/>
              <a:t> </a:t>
            </a:r>
            <a:r>
              <a:rPr lang="ru-RU" dirty="0" err="1" smtClean="0"/>
              <a:t>і</a:t>
            </a:r>
            <a:r>
              <a:rPr lang="ru-RU" dirty="0" smtClean="0"/>
              <a:t> </a:t>
            </a:r>
            <a:r>
              <a:rPr lang="ru-RU" dirty="0" err="1" smtClean="0"/>
              <a:t>розміщення</a:t>
            </a:r>
            <a:r>
              <a:rPr lang="ru-RU" dirty="0" smtClean="0"/>
              <a:t> </a:t>
            </a:r>
            <a:r>
              <a:rPr lang="ru-RU" dirty="0" err="1" smtClean="0"/>
              <a:t>співробітників</a:t>
            </a:r>
            <a:r>
              <a:rPr lang="ru-RU" dirty="0" smtClean="0"/>
              <a:t> </a:t>
            </a:r>
            <a:r>
              <a:rPr lang="ru-RU" dirty="0" err="1" smtClean="0"/>
              <a:t>з</a:t>
            </a:r>
            <a:r>
              <a:rPr lang="ru-RU" dirty="0" smtClean="0"/>
              <a:t> </a:t>
            </a:r>
            <a:r>
              <a:rPr lang="ru-RU" dirty="0" err="1" smtClean="0"/>
              <a:t>урахуванням</a:t>
            </a:r>
            <a:r>
              <a:rPr lang="ru-RU" dirty="0" smtClean="0"/>
              <a:t> </a:t>
            </a:r>
            <a:r>
              <a:rPr lang="ru-RU" dirty="0" err="1" smtClean="0"/>
              <a:t>їх</a:t>
            </a:r>
            <a:r>
              <a:rPr lang="ru-RU" dirty="0" smtClean="0"/>
              <a:t> </a:t>
            </a:r>
            <a:r>
              <a:rPr lang="ru-RU" dirty="0" err="1" smtClean="0"/>
              <a:t>індивідуально-психологічних</a:t>
            </a:r>
            <a:r>
              <a:rPr lang="ru-RU" dirty="0" smtClean="0"/>
              <a:t> </a:t>
            </a:r>
            <a:r>
              <a:rPr lang="ru-RU" dirty="0" err="1" smtClean="0"/>
              <a:t>особливостей</a:t>
            </a:r>
            <a:r>
              <a:rPr lang="ru-RU" dirty="0" smtClean="0"/>
              <a:t>; </a:t>
            </a:r>
            <a:r>
              <a:rPr lang="ru-RU" dirty="0" err="1" smtClean="0"/>
              <a:t>дотримання</a:t>
            </a:r>
            <a:r>
              <a:rPr lang="ru-RU" dirty="0" smtClean="0"/>
              <a:t> принципу </a:t>
            </a:r>
            <a:r>
              <a:rPr lang="ru-RU" dirty="0" err="1" smtClean="0"/>
              <a:t>соціальної</a:t>
            </a:r>
            <a:r>
              <a:rPr lang="ru-RU" dirty="0" smtClean="0"/>
              <a:t> </a:t>
            </a:r>
            <a:r>
              <a:rPr lang="ru-RU" dirty="0" err="1" smtClean="0"/>
              <a:t>спрааедливості</a:t>
            </a:r>
            <a:r>
              <a:rPr lang="ru-RU" dirty="0" smtClean="0"/>
              <a:t> в </a:t>
            </a:r>
            <a:r>
              <a:rPr lang="ru-RU" dirty="0" err="1" smtClean="0"/>
              <a:t>будь-яких</a:t>
            </a:r>
            <a:r>
              <a:rPr lang="ru-RU" dirty="0" smtClean="0"/>
              <a:t> </a:t>
            </a:r>
            <a:r>
              <a:rPr lang="ru-RU" dirty="0" err="1" smtClean="0"/>
              <a:t>рішеннях</a:t>
            </a:r>
            <a:r>
              <a:rPr lang="ru-RU" dirty="0" smtClean="0"/>
              <a:t>, </a:t>
            </a:r>
            <a:r>
              <a:rPr lang="ru-RU" dirty="0" err="1" smtClean="0"/>
              <a:t>що</a:t>
            </a:r>
            <a:r>
              <a:rPr lang="ru-RU" dirty="0" smtClean="0"/>
              <a:t> </a:t>
            </a:r>
            <a:r>
              <a:rPr lang="ru-RU" dirty="0" err="1" smtClean="0"/>
              <a:t>торкаються</a:t>
            </a:r>
            <a:r>
              <a:rPr lang="ru-RU" dirty="0" smtClean="0"/>
              <a:t> </a:t>
            </a:r>
            <a:r>
              <a:rPr lang="ru-RU" dirty="0" err="1" smtClean="0"/>
              <a:t>інтересів</a:t>
            </a:r>
            <a:r>
              <a:rPr lang="ru-RU" dirty="0" smtClean="0"/>
              <a:t> </a:t>
            </a:r>
            <a:r>
              <a:rPr lang="ru-RU" dirty="0" err="1" smtClean="0"/>
              <a:t>колективу</a:t>
            </a:r>
            <a:r>
              <a:rPr lang="ru-RU" dirty="0" smtClean="0"/>
              <a:t> </a:t>
            </a:r>
            <a:r>
              <a:rPr lang="ru-RU" dirty="0" err="1" smtClean="0"/>
              <a:t>і</a:t>
            </a:r>
            <a:r>
              <a:rPr lang="ru-RU" dirty="0" smtClean="0"/>
              <a:t> </a:t>
            </a:r>
            <a:r>
              <a:rPr lang="ru-RU" dirty="0" err="1" smtClean="0"/>
              <a:t>особистості</a:t>
            </a:r>
            <a:r>
              <a:rPr lang="ru-RU" dirty="0" smtClean="0"/>
              <a:t>; </a:t>
            </a:r>
            <a:r>
              <a:rPr lang="ru-RU" dirty="0" err="1" smtClean="0"/>
              <a:t>виховання</a:t>
            </a:r>
            <a:r>
              <a:rPr lang="ru-RU" dirty="0" smtClean="0"/>
              <a:t> </a:t>
            </a:r>
            <a:r>
              <a:rPr lang="ru-RU" dirty="0" err="1" smtClean="0"/>
              <a:t>співробітників</a:t>
            </a:r>
            <a:r>
              <a:rPr lang="ru-RU" dirty="0" smtClean="0"/>
              <a:t>, </a:t>
            </a:r>
            <a:r>
              <a:rPr lang="ru-RU" dirty="0" err="1" smtClean="0"/>
              <a:t>формування</a:t>
            </a:r>
            <a:r>
              <a:rPr lang="ru-RU" dirty="0" smtClean="0"/>
              <a:t> у них </a:t>
            </a:r>
            <a:r>
              <a:rPr lang="ru-RU" dirty="0" err="1" smtClean="0"/>
              <a:t>високої</a:t>
            </a:r>
            <a:r>
              <a:rPr lang="ru-RU" dirty="0" smtClean="0"/>
              <a:t> </a:t>
            </a:r>
            <a:r>
              <a:rPr lang="ru-RU" dirty="0" err="1" smtClean="0"/>
              <a:t>психолого-педагогічної</a:t>
            </a:r>
            <a:r>
              <a:rPr lang="ru-RU" dirty="0" smtClean="0"/>
              <a:t> </a:t>
            </a:r>
            <a:r>
              <a:rPr lang="ru-RU" dirty="0" err="1" smtClean="0"/>
              <a:t>культури</a:t>
            </a:r>
            <a:r>
              <a:rPr lang="ru-RU" dirty="0" smtClean="0"/>
              <a:t> </a:t>
            </a:r>
            <a:r>
              <a:rPr lang="ru-RU" dirty="0" err="1" smtClean="0"/>
              <a:t>спілкування</a:t>
            </a:r>
            <a:r>
              <a:rPr lang="ru-RU" dirty="0" smtClean="0"/>
              <a:t> </a:t>
            </a:r>
            <a:r>
              <a:rPr lang="ru-RU" dirty="0" err="1" smtClean="0"/>
              <a:t>тощо</a:t>
            </a:r>
            <a:r>
              <a:rPr lang="ru-RU" dirty="0" smtClean="0"/>
              <a:t>. </a:t>
            </a:r>
          </a:p>
          <a:p>
            <a:pPr algn="just"/>
            <a:r>
              <a:rPr lang="ru-RU" b="1" dirty="0" err="1" smtClean="0"/>
              <a:t>Стимулювання</a:t>
            </a:r>
            <a:r>
              <a:rPr lang="ru-RU" b="1" dirty="0" smtClean="0"/>
              <a:t> </a:t>
            </a:r>
            <a:r>
              <a:rPr lang="ru-RU" b="1" dirty="0" err="1" smtClean="0"/>
              <a:t>конфлікту</a:t>
            </a:r>
            <a:r>
              <a:rPr lang="ru-RU" i="1" dirty="0" smtClean="0"/>
              <a:t> </a:t>
            </a:r>
            <a:r>
              <a:rPr lang="ru-RU" dirty="0" smtClean="0"/>
              <a:t>– </a:t>
            </a:r>
            <a:r>
              <a:rPr lang="ru-RU" dirty="0" err="1" smtClean="0"/>
              <a:t>це</a:t>
            </a:r>
            <a:r>
              <a:rPr lang="ru-RU" dirty="0" smtClean="0"/>
              <a:t> вид </a:t>
            </a:r>
            <a:r>
              <a:rPr lang="ru-RU" dirty="0" err="1" smtClean="0"/>
              <a:t>діяльності</a:t>
            </a:r>
            <a:r>
              <a:rPr lang="ru-RU" dirty="0" smtClean="0"/>
              <a:t> </a:t>
            </a:r>
            <a:r>
              <a:rPr lang="ru-RU" dirty="0" err="1" smtClean="0"/>
              <a:t>суб‘єкта</a:t>
            </a:r>
            <a:r>
              <a:rPr lang="ru-RU" dirty="0" smtClean="0"/>
              <a:t> </a:t>
            </a:r>
            <a:r>
              <a:rPr lang="ru-RU" dirty="0" err="1" smtClean="0"/>
              <a:t>управ-ління</a:t>
            </a:r>
            <a:r>
              <a:rPr lang="ru-RU" dirty="0" smtClean="0"/>
              <a:t>, </a:t>
            </a:r>
            <a:r>
              <a:rPr lang="ru-RU" dirty="0" err="1" smtClean="0"/>
              <a:t>спрямований</a:t>
            </a:r>
            <a:r>
              <a:rPr lang="ru-RU" dirty="0" smtClean="0"/>
              <a:t> на </a:t>
            </a:r>
            <a:r>
              <a:rPr lang="ru-RU" dirty="0" err="1" smtClean="0"/>
              <a:t>провокацію</a:t>
            </a:r>
            <a:r>
              <a:rPr lang="ru-RU" dirty="0" smtClean="0"/>
              <a:t>, </a:t>
            </a:r>
            <a:r>
              <a:rPr lang="ru-RU" dirty="0" err="1" smtClean="0"/>
              <a:t>викликання</a:t>
            </a:r>
            <a:r>
              <a:rPr lang="ru-RU" dirty="0" smtClean="0"/>
              <a:t> </a:t>
            </a:r>
            <a:r>
              <a:rPr lang="ru-RU" dirty="0" err="1" smtClean="0"/>
              <a:t>конфлікту</a:t>
            </a:r>
            <a:r>
              <a:rPr lang="ru-RU" dirty="0" smtClean="0"/>
              <a:t>. </a:t>
            </a:r>
            <a:r>
              <a:rPr lang="ru-RU" dirty="0" err="1" smtClean="0"/>
              <a:t>Стимулювання</a:t>
            </a:r>
            <a:r>
              <a:rPr lang="ru-RU" dirty="0" smtClean="0"/>
              <a:t> </a:t>
            </a:r>
            <a:r>
              <a:rPr lang="ru-RU" dirty="0" err="1" smtClean="0"/>
              <a:t>виправдане</a:t>
            </a:r>
            <a:r>
              <a:rPr lang="ru-RU" dirty="0" smtClean="0"/>
              <a:t> по </a:t>
            </a:r>
            <a:r>
              <a:rPr lang="ru-RU" dirty="0" err="1" smtClean="0"/>
              <a:t>відношенню</a:t>
            </a:r>
            <a:r>
              <a:rPr lang="ru-RU" dirty="0" smtClean="0"/>
              <a:t> до </a:t>
            </a:r>
            <a:r>
              <a:rPr lang="ru-RU" dirty="0" err="1" smtClean="0"/>
              <a:t>конструктивних</a:t>
            </a:r>
            <a:r>
              <a:rPr lang="ru-RU" dirty="0" smtClean="0"/>
              <a:t> </a:t>
            </a:r>
            <a:r>
              <a:rPr lang="ru-RU" dirty="0" err="1" smtClean="0"/>
              <a:t>конфліктів</a:t>
            </a:r>
            <a:r>
              <a:rPr lang="ru-RU" dirty="0" smtClean="0"/>
              <a:t>. </a:t>
            </a:r>
            <a:r>
              <a:rPr lang="ru-RU" dirty="0" err="1" smtClean="0"/>
              <a:t>Засоби</a:t>
            </a:r>
            <a:r>
              <a:rPr lang="ru-RU" dirty="0" smtClean="0"/>
              <a:t> </a:t>
            </a:r>
            <a:r>
              <a:rPr lang="ru-RU" dirty="0" err="1" smtClean="0"/>
              <a:t>стимулювання</a:t>
            </a:r>
            <a:r>
              <a:rPr lang="ru-RU" dirty="0" smtClean="0"/>
              <a:t> </a:t>
            </a:r>
            <a:r>
              <a:rPr lang="ru-RU" dirty="0" err="1" smtClean="0"/>
              <a:t>конфліктів</a:t>
            </a:r>
            <a:r>
              <a:rPr lang="ru-RU" dirty="0" smtClean="0"/>
              <a:t> </a:t>
            </a:r>
            <a:r>
              <a:rPr lang="ru-RU" dirty="0" err="1" smtClean="0"/>
              <a:t>можуть</a:t>
            </a:r>
            <a:r>
              <a:rPr lang="ru-RU" dirty="0" smtClean="0"/>
              <a:t> бути </a:t>
            </a:r>
            <a:r>
              <a:rPr lang="ru-RU" dirty="0" err="1" smtClean="0"/>
              <a:t>дуже</a:t>
            </a:r>
            <a:r>
              <a:rPr lang="ru-RU" dirty="0" smtClean="0"/>
              <a:t> </a:t>
            </a:r>
            <a:r>
              <a:rPr lang="ru-RU" dirty="0" err="1" smtClean="0"/>
              <a:t>різними</a:t>
            </a:r>
            <a:r>
              <a:rPr lang="ru-RU" dirty="0" smtClean="0"/>
              <a:t>: постановка проблемного </a:t>
            </a:r>
            <a:r>
              <a:rPr lang="ru-RU" dirty="0" err="1" smtClean="0"/>
              <a:t>питання</a:t>
            </a:r>
            <a:r>
              <a:rPr lang="ru-RU" dirty="0" smtClean="0"/>
              <a:t> для </a:t>
            </a:r>
            <a:r>
              <a:rPr lang="ru-RU" dirty="0" err="1" smtClean="0"/>
              <a:t>обговорення</a:t>
            </a:r>
            <a:r>
              <a:rPr lang="ru-RU" dirty="0" smtClean="0"/>
              <a:t> на </a:t>
            </a:r>
            <a:r>
              <a:rPr lang="ru-RU" dirty="0" err="1" smtClean="0"/>
              <a:t>зборах</a:t>
            </a:r>
            <a:r>
              <a:rPr lang="ru-RU" dirty="0" smtClean="0"/>
              <a:t>, </a:t>
            </a:r>
            <a:r>
              <a:rPr lang="ru-RU" dirty="0" err="1" smtClean="0"/>
              <a:t>нарадах</a:t>
            </a:r>
            <a:r>
              <a:rPr lang="ru-RU" dirty="0" smtClean="0"/>
              <a:t>, </a:t>
            </a:r>
            <a:r>
              <a:rPr lang="ru-RU" dirty="0" err="1" smtClean="0"/>
              <a:t>семінарах</a:t>
            </a:r>
            <a:r>
              <a:rPr lang="ru-RU" dirty="0" smtClean="0"/>
              <a:t> </a:t>
            </a:r>
            <a:r>
              <a:rPr lang="ru-RU" dirty="0" err="1" smtClean="0"/>
              <a:t>і</a:t>
            </a:r>
            <a:r>
              <a:rPr lang="ru-RU" dirty="0" smtClean="0"/>
              <a:t> т д.; критика </a:t>
            </a:r>
            <a:r>
              <a:rPr lang="ru-RU" dirty="0" err="1" smtClean="0"/>
              <a:t>ситуації</a:t>
            </a:r>
            <a:r>
              <a:rPr lang="ru-RU" dirty="0" smtClean="0"/>
              <a:t>, </a:t>
            </a:r>
            <a:r>
              <a:rPr lang="ru-RU" dirty="0" err="1" smtClean="0"/>
              <a:t>що</a:t>
            </a:r>
            <a:r>
              <a:rPr lang="ru-RU" dirty="0" smtClean="0"/>
              <a:t> </a:t>
            </a:r>
            <a:r>
              <a:rPr lang="ru-RU" dirty="0" err="1" smtClean="0"/>
              <a:t>склалася</a:t>
            </a:r>
            <a:r>
              <a:rPr lang="ru-RU" dirty="0" smtClean="0"/>
              <a:t> на </a:t>
            </a:r>
            <a:r>
              <a:rPr lang="ru-RU" dirty="0" err="1" smtClean="0"/>
              <a:t>нараді</a:t>
            </a:r>
            <a:r>
              <a:rPr lang="ru-RU" dirty="0" smtClean="0"/>
              <a:t>; </a:t>
            </a:r>
            <a:r>
              <a:rPr lang="ru-RU" dirty="0" err="1" smtClean="0"/>
              <a:t>виступ</a:t>
            </a:r>
            <a:r>
              <a:rPr lang="ru-RU" dirty="0" smtClean="0"/>
              <a:t> </a:t>
            </a:r>
            <a:r>
              <a:rPr lang="ru-RU" dirty="0" err="1" smtClean="0"/>
              <a:t>з</a:t>
            </a:r>
            <a:r>
              <a:rPr lang="ru-RU" dirty="0" smtClean="0"/>
              <a:t> </a:t>
            </a:r>
            <a:r>
              <a:rPr lang="ru-RU" dirty="0" err="1" smtClean="0"/>
              <a:t>критичним</a:t>
            </a:r>
            <a:r>
              <a:rPr lang="ru-RU" dirty="0" smtClean="0"/>
              <a:t> </a:t>
            </a:r>
            <a:r>
              <a:rPr lang="ru-RU" dirty="0" err="1" smtClean="0"/>
              <a:t>матеріалом</a:t>
            </a:r>
            <a:r>
              <a:rPr lang="ru-RU" dirty="0" smtClean="0"/>
              <a:t> у </a:t>
            </a:r>
            <a:r>
              <a:rPr lang="ru-RU" dirty="0" err="1" smtClean="0"/>
              <a:t>засобах</a:t>
            </a:r>
            <a:r>
              <a:rPr lang="ru-RU" dirty="0" smtClean="0"/>
              <a:t> </a:t>
            </a:r>
            <a:r>
              <a:rPr lang="ru-RU" dirty="0" err="1" smtClean="0"/>
              <a:t>масової</a:t>
            </a:r>
            <a:r>
              <a:rPr lang="ru-RU" dirty="0" smtClean="0"/>
              <a:t> </a:t>
            </a:r>
            <a:r>
              <a:rPr lang="ru-RU" dirty="0" err="1" smtClean="0"/>
              <a:t>інформації</a:t>
            </a:r>
            <a:r>
              <a:rPr lang="ru-RU" dirty="0" smtClean="0"/>
              <a:t> </a:t>
            </a:r>
            <a:r>
              <a:rPr lang="ru-RU" dirty="0" err="1" smtClean="0"/>
              <a:t>тощо</a:t>
            </a:r>
            <a:r>
              <a:rPr lang="ru-RU" dirty="0" smtClean="0"/>
              <a:t>. </a:t>
            </a:r>
          </a:p>
          <a:p>
            <a:pPr algn="just"/>
            <a:r>
              <a:rPr lang="ru-RU" b="1" dirty="0" err="1" smtClean="0"/>
              <a:t>Регулювання</a:t>
            </a:r>
            <a:r>
              <a:rPr lang="ru-RU" b="1" dirty="0" smtClean="0"/>
              <a:t> </a:t>
            </a:r>
            <a:r>
              <a:rPr lang="ru-RU" b="1" dirty="0" err="1" smtClean="0"/>
              <a:t>конфлікту</a:t>
            </a:r>
            <a:r>
              <a:rPr lang="ru-RU" i="1" dirty="0" smtClean="0"/>
              <a:t> </a:t>
            </a:r>
            <a:r>
              <a:rPr lang="ru-RU" dirty="0" smtClean="0"/>
              <a:t>– </a:t>
            </a:r>
            <a:r>
              <a:rPr lang="ru-RU" dirty="0" err="1" smtClean="0"/>
              <a:t>це</a:t>
            </a:r>
            <a:r>
              <a:rPr lang="ru-RU" dirty="0" smtClean="0"/>
              <a:t> вид </a:t>
            </a:r>
            <a:r>
              <a:rPr lang="ru-RU" dirty="0" err="1" smtClean="0"/>
              <a:t>діяльності</a:t>
            </a:r>
            <a:r>
              <a:rPr lang="ru-RU" dirty="0" smtClean="0"/>
              <a:t> </a:t>
            </a:r>
            <a:r>
              <a:rPr lang="ru-RU" dirty="0" err="1" smtClean="0"/>
              <a:t>суб‘єкта</a:t>
            </a:r>
            <a:r>
              <a:rPr lang="ru-RU" dirty="0" smtClean="0"/>
              <a:t> </a:t>
            </a:r>
            <a:r>
              <a:rPr lang="ru-RU" dirty="0" err="1" smtClean="0"/>
              <a:t>управління</a:t>
            </a:r>
            <a:r>
              <a:rPr lang="ru-RU" dirty="0" smtClean="0"/>
              <a:t>, </a:t>
            </a:r>
            <a:r>
              <a:rPr lang="ru-RU" dirty="0" err="1" smtClean="0"/>
              <a:t>спрямований</a:t>
            </a:r>
            <a:r>
              <a:rPr lang="ru-RU" dirty="0" smtClean="0"/>
              <a:t> на </a:t>
            </a:r>
            <a:r>
              <a:rPr lang="ru-RU" dirty="0" err="1" smtClean="0"/>
              <a:t>послаблення</a:t>
            </a:r>
            <a:r>
              <a:rPr lang="ru-RU" dirty="0" smtClean="0"/>
              <a:t> </a:t>
            </a:r>
            <a:r>
              <a:rPr lang="ru-RU" dirty="0" err="1" smtClean="0"/>
              <a:t>і</a:t>
            </a:r>
            <a:r>
              <a:rPr lang="ru-RU" dirty="0" smtClean="0"/>
              <a:t> </a:t>
            </a:r>
            <a:r>
              <a:rPr lang="ru-RU" dirty="0" err="1" smtClean="0"/>
              <a:t>обмеження</a:t>
            </a:r>
            <a:r>
              <a:rPr lang="ru-RU" dirty="0" smtClean="0"/>
              <a:t> </a:t>
            </a:r>
            <a:r>
              <a:rPr lang="ru-RU" dirty="0" err="1" smtClean="0"/>
              <a:t>конфлікту</a:t>
            </a:r>
            <a:r>
              <a:rPr lang="ru-RU" dirty="0" smtClean="0"/>
              <a:t>, </a:t>
            </a:r>
            <a:r>
              <a:rPr lang="ru-RU" dirty="0" err="1" smtClean="0"/>
              <a:t>забезпечення</a:t>
            </a:r>
            <a:r>
              <a:rPr lang="ru-RU" dirty="0" smtClean="0"/>
              <a:t> </a:t>
            </a:r>
            <a:r>
              <a:rPr lang="ru-RU" dirty="0" err="1" smtClean="0"/>
              <a:t>його</a:t>
            </a:r>
            <a:r>
              <a:rPr lang="ru-RU" dirty="0" smtClean="0"/>
              <a:t> </a:t>
            </a:r>
            <a:r>
              <a:rPr lang="ru-RU" dirty="0" err="1" smtClean="0"/>
              <a:t>розвитку</a:t>
            </a:r>
            <a:r>
              <a:rPr lang="ru-RU" dirty="0" smtClean="0"/>
              <a:t> в </a:t>
            </a:r>
            <a:r>
              <a:rPr lang="ru-RU" dirty="0" err="1" smtClean="0"/>
              <a:t>бік</a:t>
            </a:r>
            <a:r>
              <a:rPr lang="ru-RU" dirty="0" smtClean="0"/>
              <a:t> </a:t>
            </a:r>
            <a:r>
              <a:rPr lang="ru-RU" dirty="0" err="1" smtClean="0"/>
              <a:t>вирішення</a:t>
            </a:r>
            <a:r>
              <a:rPr lang="ru-RU" dirty="0" smtClean="0"/>
              <a:t>. </a:t>
            </a:r>
            <a:r>
              <a:rPr lang="ru-RU" dirty="0" err="1" smtClean="0"/>
              <a:t>Регулювання</a:t>
            </a:r>
            <a:r>
              <a:rPr lang="ru-RU" dirty="0" smtClean="0"/>
              <a:t> як </a:t>
            </a:r>
            <a:r>
              <a:rPr lang="ru-RU" dirty="0" err="1" smtClean="0"/>
              <a:t>складний</a:t>
            </a:r>
            <a:r>
              <a:rPr lang="ru-RU" dirty="0" smtClean="0"/>
              <a:t> </a:t>
            </a:r>
            <a:r>
              <a:rPr lang="ru-RU" dirty="0" err="1" smtClean="0"/>
              <a:t>процес</a:t>
            </a:r>
            <a:r>
              <a:rPr lang="ru-RU" dirty="0" smtClean="0"/>
              <a:t> </a:t>
            </a:r>
            <a:r>
              <a:rPr lang="ru-RU" dirty="0" err="1" smtClean="0"/>
              <a:t>передбачає</a:t>
            </a:r>
            <a:r>
              <a:rPr lang="ru-RU" dirty="0" smtClean="0"/>
              <a:t> ряд </a:t>
            </a:r>
            <a:r>
              <a:rPr lang="ru-RU" dirty="0" err="1" smtClean="0"/>
              <a:t>етапів</a:t>
            </a:r>
            <a:r>
              <a:rPr lang="ru-RU" dirty="0" smtClean="0"/>
              <a:t>: </a:t>
            </a:r>
            <a:r>
              <a:rPr lang="ru-RU" dirty="0" err="1" smtClean="0"/>
              <a:t>визнання</a:t>
            </a:r>
            <a:r>
              <a:rPr lang="ru-RU" dirty="0" smtClean="0"/>
              <a:t> </a:t>
            </a:r>
            <a:r>
              <a:rPr lang="ru-RU" dirty="0" err="1" smtClean="0"/>
              <a:t>реальності</a:t>
            </a:r>
            <a:r>
              <a:rPr lang="ru-RU" dirty="0" smtClean="0"/>
              <a:t> </a:t>
            </a:r>
            <a:r>
              <a:rPr lang="ru-RU" dirty="0" err="1" smtClean="0"/>
              <a:t>конфлікту</a:t>
            </a:r>
            <a:r>
              <a:rPr lang="ru-RU" dirty="0" smtClean="0"/>
              <a:t>; </a:t>
            </a:r>
            <a:r>
              <a:rPr lang="ru-RU" dirty="0" err="1" smtClean="0"/>
              <a:t>досягнення</a:t>
            </a:r>
            <a:r>
              <a:rPr lang="ru-RU" dirty="0" smtClean="0"/>
              <a:t> угоди </a:t>
            </a:r>
            <a:r>
              <a:rPr lang="ru-RU" dirty="0" err="1" smtClean="0"/>
              <a:t>між</a:t>
            </a:r>
            <a:r>
              <a:rPr lang="ru-RU" dirty="0" smtClean="0"/>
              <a:t> </a:t>
            </a:r>
            <a:r>
              <a:rPr lang="ru-RU" dirty="0" err="1" smtClean="0"/>
              <a:t>конфліктуючими</a:t>
            </a:r>
            <a:r>
              <a:rPr lang="ru-RU" dirty="0" smtClean="0"/>
              <a:t> сторонами по </a:t>
            </a:r>
            <a:r>
              <a:rPr lang="ru-RU" dirty="0" err="1" smtClean="0"/>
              <a:t>визнанню</a:t>
            </a:r>
            <a:r>
              <a:rPr lang="ru-RU" dirty="0" smtClean="0"/>
              <a:t> </a:t>
            </a:r>
            <a:r>
              <a:rPr lang="ru-RU" dirty="0" err="1" smtClean="0"/>
              <a:t>і</a:t>
            </a:r>
            <a:r>
              <a:rPr lang="ru-RU" dirty="0" smtClean="0"/>
              <a:t> </a:t>
            </a:r>
            <a:r>
              <a:rPr lang="ru-RU" dirty="0" err="1" smtClean="0"/>
              <a:t>дотриманню</a:t>
            </a:r>
            <a:r>
              <a:rPr lang="ru-RU" dirty="0" smtClean="0"/>
              <a:t> </a:t>
            </a:r>
            <a:r>
              <a:rPr lang="ru-RU" dirty="0" err="1" smtClean="0"/>
              <a:t>встановлених</a:t>
            </a:r>
            <a:r>
              <a:rPr lang="ru-RU" dirty="0" smtClean="0"/>
              <a:t> норм </a:t>
            </a:r>
            <a:r>
              <a:rPr lang="ru-RU" dirty="0" err="1" smtClean="0"/>
              <a:t>і</a:t>
            </a:r>
            <a:r>
              <a:rPr lang="ru-RU" dirty="0" smtClean="0"/>
              <a:t> правил; </a:t>
            </a:r>
            <a:r>
              <a:rPr lang="ru-RU" dirty="0" err="1" smtClean="0"/>
              <a:t>створення</a:t>
            </a:r>
            <a:r>
              <a:rPr lang="ru-RU" dirty="0" smtClean="0"/>
              <a:t> </a:t>
            </a:r>
            <a:r>
              <a:rPr lang="ru-RU" dirty="0" err="1" smtClean="0"/>
              <a:t>відповідних</a:t>
            </a:r>
            <a:r>
              <a:rPr lang="ru-RU" dirty="0" smtClean="0"/>
              <a:t> </a:t>
            </a:r>
            <a:r>
              <a:rPr lang="ru-RU" dirty="0" err="1" smtClean="0"/>
              <a:t>органів</a:t>
            </a:r>
            <a:r>
              <a:rPr lang="ru-RU" dirty="0" smtClean="0"/>
              <a:t> </a:t>
            </a:r>
            <a:r>
              <a:rPr lang="ru-RU" dirty="0" err="1" smtClean="0"/>
              <a:t>управління</a:t>
            </a:r>
            <a:r>
              <a:rPr lang="ru-RU" dirty="0" smtClean="0"/>
              <a:t>, </a:t>
            </a:r>
            <a:r>
              <a:rPr lang="ru-RU" dirty="0" err="1" smtClean="0"/>
              <a:t>робочих</a:t>
            </a:r>
            <a:r>
              <a:rPr lang="ru-RU" dirty="0" smtClean="0"/>
              <a:t> </a:t>
            </a:r>
            <a:r>
              <a:rPr lang="ru-RU" dirty="0" err="1" smtClean="0"/>
              <a:t>груп</a:t>
            </a:r>
            <a:r>
              <a:rPr lang="ru-RU" dirty="0" smtClean="0"/>
              <a:t> по </a:t>
            </a:r>
            <a:r>
              <a:rPr lang="ru-RU" dirty="0" err="1" smtClean="0"/>
              <a:t>регулюванню</a:t>
            </a:r>
            <a:r>
              <a:rPr lang="ru-RU" dirty="0" smtClean="0"/>
              <a:t> </a:t>
            </a:r>
            <a:r>
              <a:rPr lang="ru-RU" dirty="0" err="1" smtClean="0"/>
              <a:t>конфліктної</a:t>
            </a:r>
            <a:r>
              <a:rPr lang="ru-RU" dirty="0" smtClean="0"/>
              <a:t> </a:t>
            </a:r>
            <a:r>
              <a:rPr lang="ru-RU" dirty="0" err="1" smtClean="0"/>
              <a:t>взаємодії</a:t>
            </a:r>
            <a:r>
              <a:rPr lang="ru-RU" dirty="0" smtClean="0"/>
              <a:t>. </a:t>
            </a:r>
          </a:p>
          <a:p>
            <a:pPr algn="just"/>
            <a:r>
              <a:rPr lang="ru-RU" b="1" dirty="0" err="1" smtClean="0"/>
              <a:t>Вирішення</a:t>
            </a:r>
            <a:r>
              <a:rPr lang="ru-RU" b="1" dirty="0" smtClean="0"/>
              <a:t> </a:t>
            </a:r>
            <a:r>
              <a:rPr lang="ru-RU" b="1" dirty="0" err="1" smtClean="0"/>
              <a:t>конфлікту</a:t>
            </a:r>
            <a:r>
              <a:rPr lang="ru-RU" i="1" dirty="0" smtClean="0"/>
              <a:t> </a:t>
            </a:r>
            <a:r>
              <a:rPr lang="ru-RU" dirty="0" smtClean="0"/>
              <a:t>– </a:t>
            </a:r>
            <a:r>
              <a:rPr lang="ru-RU" dirty="0" err="1" smtClean="0"/>
              <a:t>це</a:t>
            </a:r>
            <a:r>
              <a:rPr lang="ru-RU" dirty="0" smtClean="0"/>
              <a:t> вид </a:t>
            </a:r>
            <a:r>
              <a:rPr lang="ru-RU" dirty="0" err="1" smtClean="0"/>
              <a:t>діяльності</a:t>
            </a:r>
            <a:r>
              <a:rPr lang="ru-RU" dirty="0" smtClean="0"/>
              <a:t> </a:t>
            </a:r>
            <a:r>
              <a:rPr lang="ru-RU" dirty="0" err="1" smtClean="0"/>
              <a:t>суб‘єкта</a:t>
            </a:r>
            <a:r>
              <a:rPr lang="ru-RU" dirty="0" smtClean="0"/>
              <a:t> </a:t>
            </a:r>
            <a:r>
              <a:rPr lang="ru-RU" dirty="0" err="1" smtClean="0"/>
              <a:t>управління</a:t>
            </a:r>
            <a:r>
              <a:rPr lang="ru-RU" dirty="0" smtClean="0"/>
              <a:t>, </a:t>
            </a:r>
            <a:r>
              <a:rPr lang="ru-RU" dirty="0" err="1" smtClean="0"/>
              <a:t>пов‘язаний</a:t>
            </a:r>
            <a:r>
              <a:rPr lang="ru-RU" dirty="0" smtClean="0"/>
              <a:t> </a:t>
            </a:r>
            <a:r>
              <a:rPr lang="ru-RU" dirty="0" err="1" smtClean="0"/>
              <a:t>із</a:t>
            </a:r>
            <a:r>
              <a:rPr lang="ru-RU" dirty="0" smtClean="0"/>
              <a:t> </a:t>
            </a:r>
            <a:r>
              <a:rPr lang="ru-RU" dirty="0" err="1" smtClean="0"/>
              <a:t>завершенням</a:t>
            </a:r>
            <a:r>
              <a:rPr lang="ru-RU" dirty="0" smtClean="0"/>
              <a:t> </a:t>
            </a:r>
            <a:r>
              <a:rPr lang="ru-RU" dirty="0" err="1" smtClean="0"/>
              <a:t>конфлікту</a:t>
            </a:r>
            <a:r>
              <a:rPr lang="ru-RU" i="1" dirty="0" smtClean="0"/>
              <a:t>. </a:t>
            </a:r>
            <a:r>
              <a:rPr lang="ru-RU" dirty="0" err="1" smtClean="0"/>
              <a:t>Вирішення</a:t>
            </a:r>
            <a:r>
              <a:rPr lang="ru-RU" dirty="0" smtClean="0"/>
              <a:t> </a:t>
            </a:r>
            <a:r>
              <a:rPr lang="ru-RU" dirty="0" err="1" smtClean="0"/>
              <a:t>конфлікту</a:t>
            </a:r>
            <a:r>
              <a:rPr lang="ru-RU" dirty="0" smtClean="0"/>
              <a:t> </a:t>
            </a:r>
            <a:r>
              <a:rPr lang="ru-RU" dirty="0" err="1" smtClean="0"/>
              <a:t>може</a:t>
            </a:r>
            <a:r>
              <a:rPr lang="ru-RU" dirty="0" smtClean="0"/>
              <a:t> бути </a:t>
            </a:r>
            <a:r>
              <a:rPr lang="ru-RU" dirty="0" err="1" smtClean="0"/>
              <a:t>повним</a:t>
            </a:r>
            <a:r>
              <a:rPr lang="ru-RU" dirty="0" smtClean="0"/>
              <a:t> </a:t>
            </a:r>
            <a:r>
              <a:rPr lang="ru-RU" dirty="0" err="1" smtClean="0"/>
              <a:t>і</a:t>
            </a:r>
            <a:r>
              <a:rPr lang="ru-RU" dirty="0" smtClean="0"/>
              <a:t> </a:t>
            </a:r>
            <a:r>
              <a:rPr lang="ru-RU" dirty="0" err="1" smtClean="0"/>
              <a:t>неповним</a:t>
            </a:r>
            <a:r>
              <a:rPr lang="ru-RU" dirty="0" smtClean="0"/>
              <a:t>. </a:t>
            </a:r>
            <a:r>
              <a:rPr lang="ru-RU" dirty="0" err="1" smtClean="0"/>
              <a:t>Повне</a:t>
            </a:r>
            <a:r>
              <a:rPr lang="ru-RU" dirty="0" smtClean="0"/>
              <a:t> </a:t>
            </a:r>
            <a:r>
              <a:rPr lang="ru-RU" dirty="0" err="1" smtClean="0"/>
              <a:t>вирішення</a:t>
            </a:r>
            <a:r>
              <a:rPr lang="ru-RU" dirty="0" smtClean="0"/>
              <a:t> </a:t>
            </a:r>
            <a:r>
              <a:rPr lang="ru-RU" dirty="0" err="1" smtClean="0"/>
              <a:t>конфлікту</a:t>
            </a:r>
            <a:r>
              <a:rPr lang="ru-RU" dirty="0" smtClean="0"/>
              <a:t> </a:t>
            </a:r>
            <a:r>
              <a:rPr lang="ru-RU" dirty="0" err="1" smtClean="0"/>
              <a:t>досягається</a:t>
            </a:r>
            <a:r>
              <a:rPr lang="ru-RU" dirty="0" smtClean="0"/>
              <a:t> при </a:t>
            </a:r>
            <a:r>
              <a:rPr lang="ru-RU" dirty="0" err="1" smtClean="0"/>
              <a:t>усуненні</a:t>
            </a:r>
            <a:r>
              <a:rPr lang="ru-RU" dirty="0" smtClean="0"/>
              <a:t> причин, предмета </a:t>
            </a:r>
            <a:r>
              <a:rPr lang="ru-RU" dirty="0" err="1" smtClean="0"/>
              <a:t>конфлікту</a:t>
            </a:r>
            <a:r>
              <a:rPr lang="ru-RU" dirty="0" smtClean="0"/>
              <a:t> </a:t>
            </a:r>
            <a:r>
              <a:rPr lang="ru-RU" dirty="0" err="1" smtClean="0"/>
              <a:t>і</a:t>
            </a:r>
            <a:r>
              <a:rPr lang="ru-RU" dirty="0" smtClean="0"/>
              <a:t> </a:t>
            </a:r>
            <a:r>
              <a:rPr lang="ru-RU" dirty="0" err="1" smtClean="0"/>
              <a:t>конфліктних</a:t>
            </a:r>
            <a:r>
              <a:rPr lang="ru-RU" dirty="0" smtClean="0"/>
              <a:t> </a:t>
            </a:r>
            <a:r>
              <a:rPr lang="ru-RU" dirty="0" err="1" smtClean="0"/>
              <a:t>ситуацій</a:t>
            </a:r>
            <a:r>
              <a:rPr lang="ru-RU" dirty="0" smtClean="0"/>
              <a:t>. </a:t>
            </a:r>
            <a:r>
              <a:rPr lang="ru-RU" dirty="0" err="1" smtClean="0"/>
              <a:t>Непов-не</a:t>
            </a:r>
            <a:r>
              <a:rPr lang="ru-RU" dirty="0" smtClean="0"/>
              <a:t> </a:t>
            </a:r>
            <a:r>
              <a:rPr lang="ru-RU" dirty="0" err="1" smtClean="0"/>
              <a:t>вирішення</a:t>
            </a:r>
            <a:r>
              <a:rPr lang="ru-RU" dirty="0" smtClean="0"/>
              <a:t> </a:t>
            </a:r>
            <a:r>
              <a:rPr lang="ru-RU" dirty="0" err="1" smtClean="0"/>
              <a:t>конфлікту</a:t>
            </a:r>
            <a:r>
              <a:rPr lang="ru-RU" dirty="0" smtClean="0"/>
              <a:t> </a:t>
            </a:r>
            <a:r>
              <a:rPr lang="ru-RU" dirty="0" err="1" smtClean="0"/>
              <a:t>здійснюється</a:t>
            </a:r>
            <a:r>
              <a:rPr lang="ru-RU" dirty="0" smtClean="0"/>
              <a:t> </a:t>
            </a:r>
            <a:r>
              <a:rPr lang="ru-RU" dirty="0" err="1" smtClean="0"/>
              <a:t>тоді</a:t>
            </a:r>
            <a:r>
              <a:rPr lang="ru-RU" dirty="0" smtClean="0"/>
              <a:t>, коли </a:t>
            </a:r>
            <a:r>
              <a:rPr lang="ru-RU" dirty="0" err="1" smtClean="0"/>
              <a:t>усуваються</a:t>
            </a:r>
            <a:r>
              <a:rPr lang="ru-RU" dirty="0" smtClean="0"/>
              <a:t> не </a:t>
            </a:r>
            <a:r>
              <a:rPr lang="ru-RU" dirty="0" err="1" smtClean="0"/>
              <a:t>всі</a:t>
            </a:r>
            <a:r>
              <a:rPr lang="ru-RU" dirty="0" smtClean="0"/>
              <a:t> причини </a:t>
            </a:r>
            <a:r>
              <a:rPr lang="ru-RU" dirty="0" err="1" smtClean="0"/>
              <a:t>або</a:t>
            </a:r>
            <a:r>
              <a:rPr lang="ru-RU" dirty="0" smtClean="0"/>
              <a:t> </a:t>
            </a:r>
            <a:r>
              <a:rPr lang="ru-RU" dirty="0" err="1" smtClean="0"/>
              <a:t>конфліктні</a:t>
            </a:r>
            <a:r>
              <a:rPr lang="ru-RU" dirty="0" smtClean="0"/>
              <a:t> </a:t>
            </a:r>
            <a:r>
              <a:rPr lang="ru-RU" dirty="0" err="1" smtClean="0"/>
              <a:t>ситуації</a:t>
            </a:r>
            <a:r>
              <a:rPr lang="ru-RU" dirty="0" smtClean="0"/>
              <a:t>. </a:t>
            </a:r>
          </a:p>
          <a:p>
            <a:pPr algn="just"/>
            <a:endParaRPr lang="ru-RU" dirty="0" smtClean="0"/>
          </a:p>
          <a:p>
            <a:pPr algn="just"/>
            <a:endParaRPr lang="ru-RU" dirty="0" smtClean="0"/>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6. Сутність конфлікту та його структура</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r>
              <a:rPr lang="ru-RU" b="1" dirty="0" err="1" smtClean="0"/>
              <a:t>Рішення</a:t>
            </a:r>
            <a:r>
              <a:rPr lang="ru-RU" b="1" dirty="0" smtClean="0"/>
              <a:t> </a:t>
            </a:r>
            <a:r>
              <a:rPr lang="ru-RU" b="1" dirty="0" err="1" smtClean="0"/>
              <a:t>конфлікту</a:t>
            </a:r>
            <a:r>
              <a:rPr lang="ru-RU" i="1" dirty="0" smtClean="0"/>
              <a:t> </a:t>
            </a:r>
            <a:r>
              <a:rPr lang="ru-RU" dirty="0" smtClean="0"/>
              <a:t>– </a:t>
            </a:r>
            <a:r>
              <a:rPr lang="ru-RU" dirty="0" err="1" smtClean="0"/>
              <a:t>це</a:t>
            </a:r>
            <a:r>
              <a:rPr lang="ru-RU" dirty="0" smtClean="0"/>
              <a:t> </a:t>
            </a:r>
            <a:r>
              <a:rPr lang="ru-RU" dirty="0" err="1" smtClean="0"/>
              <a:t>вибір</a:t>
            </a:r>
            <a:r>
              <a:rPr lang="ru-RU" dirty="0" smtClean="0"/>
              <a:t>, </a:t>
            </a:r>
            <a:r>
              <a:rPr lang="ru-RU" dirty="0" err="1" smtClean="0"/>
              <a:t>який</a:t>
            </a:r>
            <a:r>
              <a:rPr lang="ru-RU" dirty="0" smtClean="0"/>
              <a:t> повинна </a:t>
            </a:r>
            <a:r>
              <a:rPr lang="ru-RU" dirty="0" err="1" smtClean="0"/>
              <a:t>зробити</a:t>
            </a:r>
            <a:r>
              <a:rPr lang="ru-RU" dirty="0" smtClean="0"/>
              <a:t> </a:t>
            </a:r>
            <a:r>
              <a:rPr lang="ru-RU" dirty="0" err="1" smtClean="0"/>
              <a:t>людина</a:t>
            </a:r>
            <a:r>
              <a:rPr lang="ru-RU" dirty="0" smtClean="0"/>
              <a:t> (</a:t>
            </a:r>
            <a:r>
              <a:rPr lang="ru-RU" dirty="0" err="1" smtClean="0"/>
              <a:t>посадова</a:t>
            </a:r>
            <a:r>
              <a:rPr lang="ru-RU" dirty="0" smtClean="0"/>
              <a:t> особа) по </a:t>
            </a:r>
            <a:r>
              <a:rPr lang="ru-RU" dirty="0" err="1" smtClean="0"/>
              <a:t>усуненню</a:t>
            </a:r>
            <a:r>
              <a:rPr lang="ru-RU" dirty="0" smtClean="0"/>
              <a:t> причин, </a:t>
            </a:r>
            <a:r>
              <a:rPr lang="ru-RU" dirty="0" err="1" smtClean="0"/>
              <a:t>що</a:t>
            </a:r>
            <a:r>
              <a:rPr lang="ru-RU" dirty="0" smtClean="0"/>
              <a:t> породили </a:t>
            </a:r>
            <a:r>
              <a:rPr lang="ru-RU" dirty="0" err="1" smtClean="0"/>
              <a:t>конфлікт</a:t>
            </a:r>
            <a:r>
              <a:rPr lang="ru-RU" dirty="0" smtClean="0"/>
              <a:t>, </a:t>
            </a:r>
            <a:r>
              <a:rPr lang="ru-RU" dirty="0" err="1" smtClean="0"/>
              <a:t>або</a:t>
            </a:r>
            <a:r>
              <a:rPr lang="ru-RU" dirty="0" smtClean="0"/>
              <a:t> </a:t>
            </a:r>
            <a:r>
              <a:rPr lang="ru-RU" dirty="0" err="1" smtClean="0"/>
              <a:t>зміні</a:t>
            </a:r>
            <a:r>
              <a:rPr lang="ru-RU" dirty="0" smtClean="0"/>
              <a:t> </a:t>
            </a:r>
            <a:r>
              <a:rPr lang="ru-RU" dirty="0" err="1" smtClean="0"/>
              <a:t>цілей</a:t>
            </a:r>
            <a:r>
              <a:rPr lang="ru-RU" dirty="0" smtClean="0"/>
              <a:t> </a:t>
            </a:r>
            <a:r>
              <a:rPr lang="ru-RU" dirty="0" err="1" smtClean="0"/>
              <a:t>поведінки</a:t>
            </a:r>
            <a:r>
              <a:rPr lang="ru-RU" dirty="0" smtClean="0"/>
              <a:t> </a:t>
            </a:r>
            <a:r>
              <a:rPr lang="ru-RU" dirty="0" err="1" smtClean="0"/>
              <a:t>учасників</a:t>
            </a:r>
            <a:r>
              <a:rPr lang="ru-RU" dirty="0" smtClean="0"/>
              <a:t> </a:t>
            </a:r>
            <a:r>
              <a:rPr lang="ru-RU" dirty="0" err="1" smtClean="0"/>
              <a:t>конфлікту</a:t>
            </a:r>
            <a:r>
              <a:rPr lang="ru-RU" dirty="0" smtClean="0"/>
              <a:t>. </a:t>
            </a:r>
          </a:p>
          <a:p>
            <a:r>
              <a:rPr lang="uk-UA" dirty="0" smtClean="0"/>
              <a:t>М</a:t>
            </a:r>
            <a:r>
              <a:rPr lang="ru-RU" dirty="0" err="1" smtClean="0"/>
              <a:t>одель</a:t>
            </a:r>
            <a:r>
              <a:rPr lang="ru-RU" dirty="0" smtClean="0"/>
              <a:t> </a:t>
            </a:r>
            <a:r>
              <a:rPr lang="ru-RU" dirty="0" err="1" smtClean="0"/>
              <a:t>прийняття</a:t>
            </a:r>
            <a:r>
              <a:rPr lang="ru-RU" dirty="0" smtClean="0"/>
              <a:t> </a:t>
            </a:r>
            <a:r>
              <a:rPr lang="ru-RU" dirty="0" err="1" smtClean="0"/>
              <a:t>раціонального</a:t>
            </a:r>
            <a:r>
              <a:rPr lang="ru-RU" dirty="0" smtClean="0"/>
              <a:t> </a:t>
            </a:r>
            <a:r>
              <a:rPr lang="ru-RU" dirty="0" err="1" smtClean="0"/>
              <a:t>рішення</a:t>
            </a:r>
            <a:r>
              <a:rPr lang="ru-RU" dirty="0" smtClean="0"/>
              <a:t> </a:t>
            </a:r>
            <a:r>
              <a:rPr lang="ru-RU" dirty="0" err="1" smtClean="0"/>
              <a:t>з</a:t>
            </a:r>
            <a:r>
              <a:rPr lang="ru-RU" dirty="0" smtClean="0"/>
              <a:t> </a:t>
            </a:r>
            <a:r>
              <a:rPr lang="ru-RU" dirty="0" err="1" smtClean="0"/>
              <a:t>управління</a:t>
            </a:r>
            <a:r>
              <a:rPr lang="ru-RU" dirty="0" smtClean="0"/>
              <a:t> </a:t>
            </a:r>
            <a:r>
              <a:rPr lang="ru-RU" dirty="0" err="1" smtClean="0"/>
              <a:t>конфліктом</a:t>
            </a:r>
            <a:r>
              <a:rPr lang="ru-RU" dirty="0" smtClean="0"/>
              <a:t> </a:t>
            </a:r>
          </a:p>
          <a:p>
            <a:pPr lvl="0"/>
            <a:endParaRPr lang="uk-UA" b="1" dirty="0" smtClean="0"/>
          </a:p>
          <a:p>
            <a:pPr lvl="0"/>
            <a:r>
              <a:rPr lang="uk-UA" b="1" dirty="0" smtClean="0"/>
              <a:t>Діагностика конфліктної ситуації.</a:t>
            </a:r>
            <a:endParaRPr lang="ru-RU" b="1" dirty="0" smtClean="0"/>
          </a:p>
          <a:p>
            <a:pPr lvl="0"/>
            <a:r>
              <a:rPr lang="uk-UA" dirty="0" smtClean="0"/>
              <a:t>Визначення критеріїв та обмежень.</a:t>
            </a:r>
            <a:endParaRPr lang="ru-RU" dirty="0" smtClean="0"/>
          </a:p>
          <a:p>
            <a:pPr lvl="0"/>
            <a:r>
              <a:rPr lang="uk-UA" dirty="0" smtClean="0"/>
              <a:t>Визначення альтернативних методів вирішення конфлікту.</a:t>
            </a:r>
            <a:endParaRPr lang="ru-RU" dirty="0" smtClean="0"/>
          </a:p>
          <a:p>
            <a:pPr lvl="0"/>
            <a:r>
              <a:rPr lang="uk-UA" dirty="0" smtClean="0"/>
              <a:t>Оцінка альтернативи.</a:t>
            </a:r>
            <a:endParaRPr lang="ru-RU" dirty="0" smtClean="0"/>
          </a:p>
          <a:p>
            <a:pPr lvl="0"/>
            <a:r>
              <a:rPr lang="uk-UA" dirty="0" smtClean="0"/>
              <a:t>Прийняття рішення.</a:t>
            </a:r>
            <a:endParaRPr lang="ru-RU" dirty="0" smtClean="0"/>
          </a:p>
          <a:p>
            <a:pPr lvl="0"/>
            <a:r>
              <a:rPr lang="uk-UA" dirty="0" smtClean="0"/>
              <a:t>Реалізація рішення.</a:t>
            </a:r>
            <a:endParaRPr lang="ru-RU" dirty="0" smtClean="0"/>
          </a:p>
          <a:p>
            <a:pPr lvl="0"/>
            <a:r>
              <a:rPr lang="uk-UA" dirty="0" smtClean="0"/>
              <a:t>Зворотній зв’язок.</a:t>
            </a:r>
            <a:endParaRPr lang="ru-RU" dirty="0" smtClean="0"/>
          </a:p>
          <a:p>
            <a:pPr algn="just"/>
            <a:r>
              <a:rPr lang="ru-RU" dirty="0" smtClean="0"/>
              <a:t>Алгоритм </a:t>
            </a:r>
            <a:r>
              <a:rPr lang="ru-RU" dirty="0" err="1" smtClean="0"/>
              <a:t>діяльності</a:t>
            </a:r>
            <a:r>
              <a:rPr lang="ru-RU" dirty="0" smtClean="0"/>
              <a:t> </a:t>
            </a:r>
            <a:r>
              <a:rPr lang="ru-RU" dirty="0" err="1" smtClean="0"/>
              <a:t>керівника</a:t>
            </a:r>
            <a:r>
              <a:rPr lang="ru-RU" dirty="0" smtClean="0"/>
              <a:t> в </a:t>
            </a:r>
            <a:r>
              <a:rPr lang="ru-RU" dirty="0" err="1" smtClean="0"/>
              <a:t>процесі</a:t>
            </a:r>
            <a:r>
              <a:rPr lang="ru-RU" dirty="0" smtClean="0"/>
              <a:t> </a:t>
            </a:r>
            <a:r>
              <a:rPr lang="ru-RU" dirty="0" err="1" smtClean="0"/>
              <a:t>управління</a:t>
            </a:r>
            <a:r>
              <a:rPr lang="ru-RU" dirty="0" smtClean="0"/>
              <a:t> </a:t>
            </a:r>
            <a:r>
              <a:rPr lang="ru-RU" dirty="0" err="1" smtClean="0"/>
              <a:t>конфліктами</a:t>
            </a:r>
            <a:r>
              <a:rPr lang="ru-RU" dirty="0" smtClean="0"/>
              <a:t> </a:t>
            </a:r>
            <a:r>
              <a:rPr lang="ru-RU" dirty="0" err="1" smtClean="0"/>
              <a:t>залежить</a:t>
            </a:r>
            <a:r>
              <a:rPr lang="ru-RU" dirty="0" smtClean="0"/>
              <a:t> </a:t>
            </a:r>
            <a:r>
              <a:rPr lang="ru-RU" dirty="0" err="1" smtClean="0"/>
              <a:t>від</a:t>
            </a:r>
            <a:r>
              <a:rPr lang="ru-RU" dirty="0" smtClean="0"/>
              <a:t> </a:t>
            </a:r>
            <a:r>
              <a:rPr lang="ru-RU" dirty="0" err="1" smtClean="0"/>
              <a:t>багатьох</a:t>
            </a:r>
            <a:r>
              <a:rPr lang="ru-RU" dirty="0" smtClean="0"/>
              <a:t> </a:t>
            </a:r>
            <a:r>
              <a:rPr lang="ru-RU" dirty="0" err="1" smtClean="0"/>
              <a:t>факторів</a:t>
            </a:r>
            <a:r>
              <a:rPr lang="ru-RU" dirty="0" smtClean="0"/>
              <a:t>: </a:t>
            </a:r>
            <a:r>
              <a:rPr lang="ru-RU" dirty="0" err="1" smtClean="0"/>
              <a:t>змісту</a:t>
            </a:r>
            <a:r>
              <a:rPr lang="ru-RU" dirty="0" smtClean="0"/>
              <a:t> самого </a:t>
            </a:r>
            <a:r>
              <a:rPr lang="ru-RU" dirty="0" err="1" smtClean="0"/>
              <a:t>конфлікту</a:t>
            </a:r>
            <a:r>
              <a:rPr lang="ru-RU" dirty="0" smtClean="0"/>
              <a:t>, умов </a:t>
            </a:r>
            <a:r>
              <a:rPr lang="ru-RU" dirty="0" err="1" smtClean="0"/>
              <a:t>його</a:t>
            </a:r>
            <a:r>
              <a:rPr lang="ru-RU" dirty="0" smtClean="0"/>
              <a:t> </a:t>
            </a:r>
            <a:r>
              <a:rPr lang="ru-RU" dirty="0" err="1" smtClean="0"/>
              <a:t>виникнення</a:t>
            </a:r>
            <a:r>
              <a:rPr lang="ru-RU" dirty="0" smtClean="0"/>
              <a:t> </a:t>
            </a:r>
            <a:r>
              <a:rPr lang="ru-RU" dirty="0" err="1" smtClean="0"/>
              <a:t>і</a:t>
            </a:r>
            <a:r>
              <a:rPr lang="ru-RU" dirty="0" smtClean="0"/>
              <a:t> </a:t>
            </a:r>
            <a:r>
              <a:rPr lang="ru-RU" dirty="0" err="1" smtClean="0"/>
              <a:t>розвитку</a:t>
            </a:r>
            <a:r>
              <a:rPr lang="ru-RU" dirty="0" smtClean="0"/>
              <a:t> та </a:t>
            </a:r>
            <a:r>
              <a:rPr lang="ru-RU" dirty="0" err="1" smtClean="0"/>
              <a:t>ін</a:t>
            </a:r>
            <a:r>
              <a:rPr lang="ru-RU" dirty="0" smtClean="0"/>
              <a:t>. Тому </a:t>
            </a:r>
            <a:r>
              <a:rPr lang="ru-RU" dirty="0" err="1" smtClean="0"/>
              <a:t>універсального</a:t>
            </a:r>
            <a:r>
              <a:rPr lang="ru-RU" dirty="0" smtClean="0"/>
              <a:t> алгоритму </a:t>
            </a:r>
            <a:r>
              <a:rPr lang="ru-RU" dirty="0" err="1" smtClean="0"/>
              <a:t>управління</a:t>
            </a:r>
            <a:r>
              <a:rPr lang="ru-RU" dirty="0" smtClean="0"/>
              <a:t> </a:t>
            </a:r>
            <a:r>
              <a:rPr lang="ru-RU" dirty="0" err="1" smtClean="0"/>
              <a:t>конфліктами</a:t>
            </a:r>
            <a:r>
              <a:rPr lang="ru-RU" dirty="0" smtClean="0"/>
              <a:t> не </a:t>
            </a:r>
            <a:r>
              <a:rPr lang="ru-RU" dirty="0" err="1" smtClean="0"/>
              <a:t>існує</a:t>
            </a:r>
            <a:r>
              <a:rPr lang="ru-RU" dirty="0" smtClean="0"/>
              <a:t>. </a:t>
            </a:r>
            <a:r>
              <a:rPr lang="ru-RU" dirty="0" err="1" smtClean="0"/>
              <a:t>Можна</a:t>
            </a:r>
            <a:r>
              <a:rPr lang="ru-RU" dirty="0" smtClean="0"/>
              <a:t> </a:t>
            </a:r>
            <a:r>
              <a:rPr lang="ru-RU" dirty="0" err="1" smtClean="0"/>
              <a:t>визначити</a:t>
            </a:r>
            <a:r>
              <a:rPr lang="ru-RU" dirty="0" smtClean="0"/>
              <a:t> </a:t>
            </a:r>
            <a:r>
              <a:rPr lang="ru-RU" dirty="0" err="1" smtClean="0"/>
              <a:t>лише</a:t>
            </a:r>
            <a:r>
              <a:rPr lang="ru-RU" dirty="0" smtClean="0"/>
              <a:t> </a:t>
            </a:r>
            <a:r>
              <a:rPr lang="ru-RU" dirty="0" err="1" smtClean="0"/>
              <a:t>доцільні</a:t>
            </a:r>
            <a:r>
              <a:rPr lang="ru-RU" dirty="0" smtClean="0"/>
              <a:t> кроки, </a:t>
            </a:r>
            <a:r>
              <a:rPr lang="ru-RU" dirty="0" err="1" smtClean="0"/>
              <a:t>які</a:t>
            </a:r>
            <a:r>
              <a:rPr lang="ru-RU" dirty="0" smtClean="0"/>
              <a:t> </a:t>
            </a:r>
            <a:r>
              <a:rPr lang="ru-RU" dirty="0" err="1" smtClean="0"/>
              <a:t>пов‘язані</a:t>
            </a:r>
            <a:r>
              <a:rPr lang="ru-RU" dirty="0" smtClean="0"/>
              <a:t> </a:t>
            </a:r>
            <a:r>
              <a:rPr lang="ru-RU" dirty="0" err="1" smtClean="0"/>
              <a:t>з</a:t>
            </a:r>
            <a:r>
              <a:rPr lang="ru-RU" dirty="0" smtClean="0"/>
              <a:t> </a:t>
            </a:r>
            <a:r>
              <a:rPr lang="ru-RU" dirty="0" err="1" smtClean="0"/>
              <a:t>етапами</a:t>
            </a:r>
            <a:r>
              <a:rPr lang="ru-RU" dirty="0" smtClean="0"/>
              <a:t> </a:t>
            </a:r>
            <a:r>
              <a:rPr lang="ru-RU" dirty="0" err="1" smtClean="0"/>
              <a:t>прийняття</a:t>
            </a:r>
            <a:r>
              <a:rPr lang="ru-RU" dirty="0" smtClean="0"/>
              <a:t> </a:t>
            </a:r>
            <a:r>
              <a:rPr lang="ru-RU" dirty="0" err="1" smtClean="0"/>
              <a:t>раціонального</a:t>
            </a:r>
            <a:r>
              <a:rPr lang="ru-RU" dirty="0" smtClean="0"/>
              <a:t> </a:t>
            </a:r>
            <a:r>
              <a:rPr lang="ru-RU" dirty="0" err="1" smtClean="0"/>
              <a:t>науково</a:t>
            </a:r>
            <a:r>
              <a:rPr lang="ru-RU" dirty="0" smtClean="0"/>
              <a:t> </a:t>
            </a:r>
            <a:r>
              <a:rPr lang="ru-RU" dirty="0" err="1" smtClean="0"/>
              <a:t>обгрунтованого</a:t>
            </a:r>
            <a:r>
              <a:rPr lang="ru-RU" dirty="0" smtClean="0"/>
              <a:t> </a:t>
            </a:r>
            <a:r>
              <a:rPr lang="ru-RU" dirty="0" err="1" smtClean="0"/>
              <a:t>рішення</a:t>
            </a:r>
            <a:r>
              <a:rPr lang="ru-RU" dirty="0" smtClean="0"/>
              <a:t>. </a:t>
            </a:r>
          </a:p>
          <a:p>
            <a:pPr algn="just"/>
            <a:endParaRPr lang="ru-RU" dirty="0" smtClean="0"/>
          </a:p>
          <a:p>
            <a:pPr algn="just"/>
            <a:endParaRPr lang="ru-RU" dirty="0" smtClean="0"/>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7. Технологія управління конфліктом</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pPr algn="just"/>
            <a:r>
              <a:rPr lang="ru-RU" b="1" dirty="0" err="1" smtClean="0"/>
              <a:t>Основна</a:t>
            </a:r>
            <a:r>
              <a:rPr lang="ru-RU" b="1" dirty="0" smtClean="0"/>
              <a:t> мета </a:t>
            </a:r>
            <a:r>
              <a:rPr lang="ru-RU" b="1" dirty="0" err="1" smtClean="0"/>
              <a:t>управління</a:t>
            </a:r>
            <a:r>
              <a:rPr lang="ru-RU" b="1" dirty="0" smtClean="0"/>
              <a:t> </a:t>
            </a:r>
            <a:r>
              <a:rPr lang="ru-RU" b="1" dirty="0" err="1" smtClean="0"/>
              <a:t>конфліктами</a:t>
            </a:r>
            <a:r>
              <a:rPr lang="ru-RU" dirty="0" smtClean="0"/>
              <a:t> – </a:t>
            </a:r>
            <a:r>
              <a:rPr lang="ru-RU" dirty="0" err="1" smtClean="0"/>
              <a:t>запобігати</a:t>
            </a:r>
            <a:r>
              <a:rPr lang="ru-RU" dirty="0" smtClean="0"/>
              <a:t> </a:t>
            </a:r>
            <a:r>
              <a:rPr lang="ru-RU" dirty="0" err="1" smtClean="0"/>
              <a:t>деструктивним</a:t>
            </a:r>
            <a:r>
              <a:rPr lang="ru-RU" dirty="0" smtClean="0"/>
              <a:t> </a:t>
            </a:r>
            <a:r>
              <a:rPr lang="ru-RU" dirty="0" err="1" smtClean="0"/>
              <a:t>конфліктам</a:t>
            </a:r>
            <a:r>
              <a:rPr lang="ru-RU" dirty="0" smtClean="0"/>
              <a:t> </a:t>
            </a:r>
            <a:r>
              <a:rPr lang="ru-RU" dirty="0" err="1" smtClean="0"/>
              <a:t>і</a:t>
            </a:r>
            <a:r>
              <a:rPr lang="ru-RU" dirty="0" smtClean="0"/>
              <a:t> </a:t>
            </a:r>
            <a:r>
              <a:rPr lang="ru-RU" dirty="0" err="1" smtClean="0"/>
              <a:t>сприяти</a:t>
            </a:r>
            <a:r>
              <a:rPr lang="ru-RU" dirty="0" smtClean="0"/>
              <a:t> адекватному </a:t>
            </a:r>
            <a:r>
              <a:rPr lang="ru-RU" dirty="0" err="1" smtClean="0"/>
              <a:t>вирішенню</a:t>
            </a:r>
            <a:r>
              <a:rPr lang="ru-RU" dirty="0" smtClean="0"/>
              <a:t> </a:t>
            </a:r>
            <a:r>
              <a:rPr lang="ru-RU" dirty="0" err="1" smtClean="0"/>
              <a:t>конструктивних</a:t>
            </a:r>
            <a:r>
              <a:rPr lang="ru-RU" dirty="0" smtClean="0"/>
              <a:t>. </a:t>
            </a:r>
          </a:p>
          <a:p>
            <a:pPr algn="just"/>
            <a:endParaRPr lang="uk-UA" dirty="0" smtClean="0"/>
          </a:p>
          <a:p>
            <a:pPr algn="just"/>
            <a:r>
              <a:rPr lang="ru-RU" b="1" dirty="0" smtClean="0"/>
              <a:t>I </a:t>
            </a:r>
            <a:r>
              <a:rPr lang="ru-RU" b="1" dirty="0" err="1" smtClean="0"/>
              <a:t>етап</a:t>
            </a:r>
            <a:r>
              <a:rPr lang="ru-RU" b="1" dirty="0" smtClean="0"/>
              <a:t>. </a:t>
            </a:r>
            <a:r>
              <a:rPr lang="ru-RU" b="1" dirty="0" err="1" smtClean="0"/>
              <a:t>Визнання</a:t>
            </a:r>
            <a:r>
              <a:rPr lang="ru-RU" b="1" dirty="0" smtClean="0"/>
              <a:t> </a:t>
            </a:r>
            <a:r>
              <a:rPr lang="ru-RU" b="1" dirty="0" err="1" smtClean="0"/>
              <a:t>реальності</a:t>
            </a:r>
            <a:r>
              <a:rPr lang="ru-RU" b="1" dirty="0" smtClean="0"/>
              <a:t> </a:t>
            </a:r>
            <a:r>
              <a:rPr lang="ru-RU" b="1" dirty="0" err="1" smtClean="0"/>
              <a:t>конфлікту</a:t>
            </a:r>
            <a:r>
              <a:rPr lang="ru-RU" b="1" dirty="0" smtClean="0"/>
              <a:t> </a:t>
            </a:r>
            <a:r>
              <a:rPr lang="ru-RU" b="1" dirty="0" err="1" smtClean="0"/>
              <a:t>конфліктуючими</a:t>
            </a:r>
            <a:r>
              <a:rPr lang="ru-RU" b="1" dirty="0" smtClean="0"/>
              <a:t> сторонами. </a:t>
            </a:r>
            <a:endParaRPr lang="ru-RU" dirty="0" smtClean="0"/>
          </a:p>
          <a:p>
            <a:pPr algn="just"/>
            <a:r>
              <a:rPr lang="ru-RU" b="1" dirty="0" smtClean="0"/>
              <a:t>II</a:t>
            </a:r>
            <a:r>
              <a:rPr lang="uk-UA" b="1" dirty="0" smtClean="0"/>
              <a:t> етап. Легітимізація конфлікту</a:t>
            </a:r>
            <a:r>
              <a:rPr lang="uk-UA" dirty="0" smtClean="0"/>
              <a:t>, тобто досягнення угоди між конфліктуючими сторонами про визнання та дотримання встановлених норм і правил конфліктної взаємодії. </a:t>
            </a:r>
            <a:endParaRPr lang="ru-RU" dirty="0" smtClean="0"/>
          </a:p>
          <a:p>
            <a:pPr algn="just"/>
            <a:r>
              <a:rPr lang="ru-RU" b="1" dirty="0" smtClean="0"/>
              <a:t>III </a:t>
            </a:r>
            <a:r>
              <a:rPr lang="ru-RU" b="1" dirty="0" err="1" smtClean="0"/>
              <a:t>етап</a:t>
            </a:r>
            <a:r>
              <a:rPr lang="ru-RU" b="1" dirty="0" smtClean="0"/>
              <a:t>. </a:t>
            </a:r>
            <a:r>
              <a:rPr lang="ru-RU" b="1" dirty="0" err="1" smtClean="0"/>
              <a:t>Інституціалізація</a:t>
            </a:r>
            <a:r>
              <a:rPr lang="ru-RU" b="1" dirty="0" smtClean="0"/>
              <a:t> </a:t>
            </a:r>
            <a:r>
              <a:rPr lang="ru-RU" b="1" dirty="0" err="1" smtClean="0"/>
              <a:t>конфлікту</a:t>
            </a:r>
            <a:r>
              <a:rPr lang="ru-RU" dirty="0" smtClean="0"/>
              <a:t>, </a:t>
            </a:r>
            <a:r>
              <a:rPr lang="ru-RU" dirty="0" err="1" smtClean="0"/>
              <a:t>тобто</a:t>
            </a:r>
            <a:r>
              <a:rPr lang="ru-RU" dirty="0" smtClean="0"/>
              <a:t> </a:t>
            </a:r>
            <a:r>
              <a:rPr lang="ru-RU" dirty="0" err="1" smtClean="0"/>
              <a:t>створення</a:t>
            </a:r>
            <a:r>
              <a:rPr lang="ru-RU" dirty="0" smtClean="0"/>
              <a:t> </a:t>
            </a:r>
            <a:r>
              <a:rPr lang="ru-RU" dirty="0" err="1" smtClean="0"/>
              <a:t>відповідних</a:t>
            </a:r>
            <a:r>
              <a:rPr lang="ru-RU" dirty="0" smtClean="0"/>
              <a:t> </a:t>
            </a:r>
            <a:r>
              <a:rPr lang="ru-RU" dirty="0" err="1" smtClean="0"/>
              <a:t>органів</a:t>
            </a:r>
            <a:r>
              <a:rPr lang="ru-RU" dirty="0" smtClean="0"/>
              <a:t>, </a:t>
            </a:r>
            <a:r>
              <a:rPr lang="ru-RU" dirty="0" err="1" smtClean="0"/>
              <a:t>робочих</a:t>
            </a:r>
            <a:r>
              <a:rPr lang="ru-RU" dirty="0" smtClean="0"/>
              <a:t> </a:t>
            </a:r>
            <a:r>
              <a:rPr lang="ru-RU" dirty="0" err="1" smtClean="0"/>
              <a:t>груп</a:t>
            </a:r>
            <a:r>
              <a:rPr lang="ru-RU" dirty="0" smtClean="0"/>
              <a:t> </a:t>
            </a:r>
            <a:r>
              <a:rPr lang="ru-RU" dirty="0" err="1" smtClean="0"/>
              <a:t>з</a:t>
            </a:r>
            <a:r>
              <a:rPr lang="ru-RU" dirty="0" smtClean="0"/>
              <a:t> </a:t>
            </a:r>
            <a:r>
              <a:rPr lang="ru-RU" dirty="0" err="1" smtClean="0"/>
              <a:t>регулювання</a:t>
            </a:r>
            <a:r>
              <a:rPr lang="ru-RU" dirty="0" smtClean="0"/>
              <a:t> </a:t>
            </a:r>
            <a:r>
              <a:rPr lang="ru-RU" dirty="0" err="1" smtClean="0"/>
              <a:t>конфліктної</a:t>
            </a:r>
            <a:r>
              <a:rPr lang="ru-RU" dirty="0" smtClean="0"/>
              <a:t> </a:t>
            </a:r>
            <a:r>
              <a:rPr lang="ru-RU" dirty="0" err="1" smtClean="0"/>
              <a:t>взаємодії</a:t>
            </a:r>
            <a:r>
              <a:rPr lang="ru-RU" dirty="0" smtClean="0"/>
              <a:t>. </a:t>
            </a:r>
          </a:p>
          <a:p>
            <a:pPr algn="just"/>
            <a:endParaRPr lang="ru-RU" dirty="0" smtClean="0"/>
          </a:p>
          <a:p>
            <a:r>
              <a:rPr lang="ru-RU" dirty="0" smtClean="0"/>
              <a:t> </a:t>
            </a:r>
          </a:p>
          <a:p>
            <a:pPr algn="just"/>
            <a:endParaRPr lang="ru-RU" dirty="0" smtClean="0"/>
          </a:p>
          <a:p>
            <a:pPr algn="just"/>
            <a:endParaRPr lang="ru-RU" dirty="0" smtClean="0"/>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404664"/>
            <a:ext cx="7406640" cy="432048"/>
          </a:xfrm>
        </p:spPr>
        <p:txBody>
          <a:bodyPr>
            <a:noAutofit/>
          </a:bodyPr>
          <a:lstStyle/>
          <a:p>
            <a:pPr marL="541655" indent="-514350"/>
            <a:r>
              <a:rPr lang="uk-UA" sz="2400" b="1" i="1" dirty="0" smtClean="0"/>
              <a:t>Тема 1. Бізнес-комунікації, як процес передачі інформації</a:t>
            </a:r>
            <a:endParaRPr lang="ru-RU" sz="2400" dirty="0" smtClean="0"/>
          </a:p>
        </p:txBody>
      </p:sp>
      <p:sp>
        <p:nvSpPr>
          <p:cNvPr id="3" name="Подзаголовок 2"/>
          <p:cNvSpPr>
            <a:spLocks noGrp="1"/>
          </p:cNvSpPr>
          <p:nvPr>
            <p:ph type="subTitle" idx="1"/>
          </p:nvPr>
        </p:nvSpPr>
        <p:spPr>
          <a:xfrm>
            <a:off x="1403648" y="980728"/>
            <a:ext cx="7406640" cy="5400600"/>
          </a:xfrm>
        </p:spPr>
        <p:txBody>
          <a:bodyPr>
            <a:normAutofit fontScale="77500" lnSpcReduction="20000"/>
          </a:bodyPr>
          <a:lstStyle/>
          <a:p>
            <a:pPr algn="just"/>
            <a:r>
              <a:rPr lang="ru-RU" sz="1800" b="1" dirty="0" err="1" smtClean="0"/>
              <a:t>Етапи</a:t>
            </a:r>
            <a:r>
              <a:rPr lang="ru-RU" sz="1800" b="1" dirty="0" smtClean="0"/>
              <a:t> </a:t>
            </a:r>
            <a:r>
              <a:rPr lang="ru-RU" sz="1800" b="1" dirty="0" err="1" smtClean="0"/>
              <a:t>сп</a:t>
            </a:r>
            <a:r>
              <a:rPr lang="uk-UA" sz="1800" b="1" dirty="0" smtClean="0"/>
              <a:t>і</a:t>
            </a:r>
            <a:r>
              <a:rPr lang="ru-RU" sz="1800" b="1" dirty="0" err="1" smtClean="0"/>
              <a:t>лкування</a:t>
            </a:r>
            <a:r>
              <a:rPr lang="ru-RU" sz="1800" dirty="0" smtClean="0"/>
              <a:t>: </a:t>
            </a:r>
          </a:p>
          <a:p>
            <a:pPr marL="541655" indent="-514350" algn="just">
              <a:buAutoNum type="arabicPeriod"/>
            </a:pPr>
            <a:r>
              <a:rPr lang="ru-RU" sz="1800" b="1" dirty="0" err="1" smtClean="0"/>
              <a:t>Підготовка</a:t>
            </a:r>
            <a:r>
              <a:rPr lang="ru-RU" sz="1800" b="1" dirty="0" smtClean="0"/>
              <a:t> до </a:t>
            </a:r>
            <a:r>
              <a:rPr lang="ru-RU" sz="1800" b="1" dirty="0" err="1" smtClean="0"/>
              <a:t>спілкування</a:t>
            </a:r>
            <a:r>
              <a:rPr lang="ru-RU" sz="1800" dirty="0" smtClean="0"/>
              <a:t>, </a:t>
            </a:r>
            <a:r>
              <a:rPr lang="ru-RU" sz="1800" dirty="0" err="1" smtClean="0"/>
              <a:t>що</a:t>
            </a:r>
            <a:r>
              <a:rPr lang="ru-RU" sz="1800" dirty="0" smtClean="0"/>
              <a:t> </a:t>
            </a:r>
            <a:r>
              <a:rPr lang="ru-RU" sz="1800" dirty="0" err="1" smtClean="0"/>
              <a:t>передбачає</a:t>
            </a:r>
            <a:r>
              <a:rPr lang="ru-RU" sz="1800" dirty="0" smtClean="0"/>
              <a:t>: – </a:t>
            </a:r>
            <a:r>
              <a:rPr lang="ru-RU" sz="1800" dirty="0" err="1" smtClean="0"/>
              <a:t>складання</a:t>
            </a:r>
            <a:r>
              <a:rPr lang="ru-RU" sz="1800" dirty="0" smtClean="0"/>
              <a:t> плану </a:t>
            </a:r>
            <a:r>
              <a:rPr lang="ru-RU" sz="1800" dirty="0" err="1" smtClean="0"/>
              <a:t>майбутнього</a:t>
            </a:r>
            <a:r>
              <a:rPr lang="ru-RU" sz="1800" dirty="0" smtClean="0"/>
              <a:t> акту </a:t>
            </a:r>
            <a:r>
              <a:rPr lang="ru-RU" sz="1800" dirty="0" err="1" smtClean="0"/>
              <a:t>спілкування</a:t>
            </a:r>
            <a:r>
              <a:rPr lang="ru-RU" sz="1800" dirty="0" smtClean="0"/>
              <a:t>; – </a:t>
            </a:r>
            <a:r>
              <a:rPr lang="ru-RU" sz="1800" dirty="0" err="1" smtClean="0"/>
              <a:t>збирання</a:t>
            </a:r>
            <a:r>
              <a:rPr lang="ru-RU" sz="1800" dirty="0" smtClean="0"/>
              <a:t> </a:t>
            </a:r>
            <a:r>
              <a:rPr lang="ru-RU" sz="1800" dirty="0" err="1" smtClean="0"/>
              <a:t>інформації</a:t>
            </a:r>
            <a:r>
              <a:rPr lang="ru-RU" sz="1800" dirty="0" smtClean="0"/>
              <a:t> </a:t>
            </a:r>
            <a:r>
              <a:rPr lang="ru-RU" sz="1800" dirty="0" err="1" smtClean="0"/>
              <a:t>щодо</a:t>
            </a:r>
            <a:r>
              <a:rPr lang="ru-RU" sz="1800" dirty="0" smtClean="0"/>
              <a:t> предмета </a:t>
            </a:r>
            <a:r>
              <a:rPr lang="ru-RU" sz="1800" dirty="0" err="1" smtClean="0"/>
              <a:t>спілкування</a:t>
            </a:r>
            <a:r>
              <a:rPr lang="ru-RU" sz="1800" dirty="0" smtClean="0"/>
              <a:t> та </a:t>
            </a:r>
            <a:r>
              <a:rPr lang="ru-RU" sz="1800" dirty="0" err="1" smtClean="0"/>
              <a:t>її</a:t>
            </a:r>
            <a:r>
              <a:rPr lang="ru-RU" sz="1800" dirty="0" smtClean="0"/>
              <a:t> </a:t>
            </a:r>
            <a:r>
              <a:rPr lang="ru-RU" sz="1800" dirty="0" err="1" smtClean="0"/>
              <a:t>систематизація</a:t>
            </a:r>
            <a:r>
              <a:rPr lang="ru-RU" sz="1800" dirty="0" smtClean="0"/>
              <a:t>; – </a:t>
            </a:r>
            <a:r>
              <a:rPr lang="ru-RU" sz="1800" dirty="0" err="1" smtClean="0"/>
              <a:t>умотивування</a:t>
            </a:r>
            <a:r>
              <a:rPr lang="ru-RU" sz="1800" dirty="0" smtClean="0"/>
              <a:t> </a:t>
            </a:r>
            <a:r>
              <a:rPr lang="ru-RU" sz="1800" dirty="0" err="1" smtClean="0"/>
              <a:t>аргументів</a:t>
            </a:r>
            <a:r>
              <a:rPr lang="ru-RU" sz="1800" dirty="0" smtClean="0"/>
              <a:t> на </a:t>
            </a:r>
            <a:r>
              <a:rPr lang="ru-RU" sz="1800" dirty="0" err="1" smtClean="0"/>
              <a:t>користь</a:t>
            </a:r>
            <a:r>
              <a:rPr lang="ru-RU" sz="1800" dirty="0" smtClean="0"/>
              <a:t> </a:t>
            </a:r>
            <a:r>
              <a:rPr lang="ru-RU" sz="1800" dirty="0" err="1" smtClean="0"/>
              <a:t>своєї</a:t>
            </a:r>
            <a:r>
              <a:rPr lang="ru-RU" sz="1800" dirty="0" smtClean="0"/>
              <a:t> </a:t>
            </a:r>
            <a:r>
              <a:rPr lang="ru-RU" sz="1800" dirty="0" err="1" smtClean="0"/>
              <a:t>позиції</a:t>
            </a:r>
            <a:r>
              <a:rPr lang="ru-RU" sz="1800" dirty="0" smtClean="0"/>
              <a:t> та </a:t>
            </a:r>
            <a:r>
              <a:rPr lang="ru-RU" sz="1800" dirty="0" err="1" smtClean="0"/>
              <a:t>контраргументів</a:t>
            </a:r>
            <a:r>
              <a:rPr lang="ru-RU" sz="1800" dirty="0" smtClean="0"/>
              <a:t> </a:t>
            </a:r>
            <a:r>
              <a:rPr lang="ru-RU" sz="1800" dirty="0" err="1" smtClean="0"/>
              <a:t>іншої</a:t>
            </a:r>
            <a:r>
              <a:rPr lang="ru-RU" sz="1800" dirty="0" smtClean="0"/>
              <a:t> </a:t>
            </a:r>
            <a:r>
              <a:rPr lang="ru-RU" sz="1800" dirty="0" err="1" smtClean="0"/>
              <a:t>сторони</a:t>
            </a:r>
            <a:r>
              <a:rPr lang="ru-RU" sz="1800" dirty="0" smtClean="0"/>
              <a:t>; – </a:t>
            </a:r>
            <a:r>
              <a:rPr lang="ru-RU" sz="1800" dirty="0" err="1" smtClean="0"/>
              <a:t>обґрунтування</a:t>
            </a:r>
            <a:r>
              <a:rPr lang="ru-RU" sz="1800" dirty="0" smtClean="0"/>
              <a:t> </a:t>
            </a:r>
            <a:r>
              <a:rPr lang="ru-RU" sz="1800" dirty="0" err="1" smtClean="0"/>
              <a:t>свого</a:t>
            </a:r>
            <a:r>
              <a:rPr lang="ru-RU" sz="1800" dirty="0" smtClean="0"/>
              <a:t> </a:t>
            </a:r>
            <a:r>
              <a:rPr lang="ru-RU" sz="1800" dirty="0" err="1" smtClean="0"/>
              <a:t>варіанта</a:t>
            </a:r>
            <a:r>
              <a:rPr lang="ru-RU" sz="1800" dirty="0" smtClean="0"/>
              <a:t> </a:t>
            </a:r>
            <a:r>
              <a:rPr lang="ru-RU" sz="1800" dirty="0" err="1" smtClean="0"/>
              <a:t>рішення</a:t>
            </a:r>
            <a:r>
              <a:rPr lang="ru-RU" sz="1800" dirty="0" smtClean="0"/>
              <a:t> </a:t>
            </a:r>
            <a:r>
              <a:rPr lang="ru-RU" sz="1800" dirty="0" err="1" smtClean="0"/>
              <a:t>та</a:t>
            </a:r>
            <a:r>
              <a:rPr lang="ru-RU" sz="1800" dirty="0" smtClean="0"/>
              <a:t> </a:t>
            </a:r>
            <a:r>
              <a:rPr lang="ru-RU" sz="1800" dirty="0" err="1" smtClean="0"/>
              <a:t>передбачення</a:t>
            </a:r>
            <a:r>
              <a:rPr lang="ru-RU" sz="1800" dirty="0" smtClean="0"/>
              <a:t> </a:t>
            </a:r>
            <a:r>
              <a:rPr lang="ru-RU" sz="1800" dirty="0" err="1" smtClean="0"/>
              <a:t>реакції</a:t>
            </a:r>
            <a:r>
              <a:rPr lang="ru-RU" sz="1800" dirty="0" smtClean="0"/>
              <a:t> </a:t>
            </a:r>
            <a:r>
              <a:rPr lang="ru-RU" sz="1800" dirty="0" err="1" smtClean="0"/>
              <a:t>співрозмовника</a:t>
            </a:r>
            <a:r>
              <a:rPr lang="ru-RU" sz="1800" dirty="0" smtClean="0"/>
              <a:t>. </a:t>
            </a:r>
          </a:p>
          <a:p>
            <a:pPr marL="541655" indent="-514350" algn="just">
              <a:buAutoNum type="arabicPeriod"/>
            </a:pPr>
            <a:r>
              <a:rPr lang="ru-RU" sz="1800" b="1" dirty="0" smtClean="0"/>
              <a:t>Початок </a:t>
            </a:r>
            <a:r>
              <a:rPr lang="ru-RU" sz="1800" b="1" dirty="0" err="1" smtClean="0"/>
              <a:t>спілкування</a:t>
            </a:r>
            <a:r>
              <a:rPr lang="ru-RU" sz="1800" dirty="0" smtClean="0"/>
              <a:t>. На </a:t>
            </a:r>
            <a:r>
              <a:rPr lang="ru-RU" sz="1800" dirty="0" err="1" smtClean="0"/>
              <a:t>цьому</a:t>
            </a:r>
            <a:r>
              <a:rPr lang="ru-RU" sz="1800" dirty="0" smtClean="0"/>
              <a:t> </a:t>
            </a:r>
            <a:r>
              <a:rPr lang="ru-RU" sz="1800" dirty="0" err="1" smtClean="0"/>
              <a:t>етапі</a:t>
            </a:r>
            <a:r>
              <a:rPr lang="ru-RU" sz="1800" dirty="0" smtClean="0"/>
              <a:t> </a:t>
            </a:r>
            <a:r>
              <a:rPr lang="ru-RU" sz="1800" dirty="0" err="1" smtClean="0"/>
              <a:t>важливо</a:t>
            </a:r>
            <a:r>
              <a:rPr lang="ru-RU" sz="1800" dirty="0" smtClean="0"/>
              <a:t>: – </a:t>
            </a:r>
            <a:r>
              <a:rPr lang="ru-RU" sz="1800" dirty="0" err="1" smtClean="0"/>
              <a:t>дбати</a:t>
            </a:r>
            <a:r>
              <a:rPr lang="ru-RU" sz="1800" dirty="0" smtClean="0"/>
              <a:t> про </a:t>
            </a:r>
            <a:r>
              <a:rPr lang="ru-RU" sz="1800" dirty="0" err="1" smtClean="0"/>
              <a:t>створення</a:t>
            </a:r>
            <a:r>
              <a:rPr lang="ru-RU" sz="1800" dirty="0" smtClean="0"/>
              <a:t> </a:t>
            </a:r>
            <a:r>
              <a:rPr lang="ru-RU" sz="1800" dirty="0" err="1" smtClean="0"/>
              <a:t>доброзичливої</a:t>
            </a:r>
            <a:r>
              <a:rPr lang="ru-RU" sz="1800" dirty="0" smtClean="0"/>
              <a:t> </a:t>
            </a:r>
            <a:r>
              <a:rPr lang="ru-RU" sz="1800" dirty="0" err="1" smtClean="0"/>
              <a:t>атмосфери</a:t>
            </a:r>
            <a:r>
              <a:rPr lang="ru-RU" sz="1800" dirty="0" smtClean="0"/>
              <a:t> </a:t>
            </a:r>
            <a:r>
              <a:rPr lang="ru-RU" sz="1800" dirty="0" err="1" smtClean="0"/>
              <a:t>спілкування</a:t>
            </a:r>
            <a:r>
              <a:rPr lang="ru-RU" sz="1800" dirty="0" smtClean="0"/>
              <a:t> (</a:t>
            </a:r>
            <a:r>
              <a:rPr lang="ru-RU" sz="1800" dirty="0" err="1" smtClean="0"/>
              <a:t>доцільно</a:t>
            </a:r>
            <a:r>
              <a:rPr lang="ru-RU" sz="1800" dirty="0" smtClean="0"/>
              <a:t> </a:t>
            </a:r>
            <a:r>
              <a:rPr lang="ru-RU" sz="1800" dirty="0" err="1" smtClean="0"/>
              <a:t>поговорити</a:t>
            </a:r>
            <a:r>
              <a:rPr lang="ru-RU" sz="1800" dirty="0" smtClean="0"/>
              <a:t> </a:t>
            </a:r>
            <a:r>
              <a:rPr lang="ru-RU" sz="1800" dirty="0" err="1" smtClean="0"/>
              <a:t>про</a:t>
            </a:r>
            <a:r>
              <a:rPr lang="ru-RU" sz="1800" dirty="0" smtClean="0"/>
              <a:t> </a:t>
            </a:r>
            <a:r>
              <a:rPr lang="ru-RU" sz="1800" dirty="0" err="1" smtClean="0"/>
              <a:t>спільні</a:t>
            </a:r>
            <a:r>
              <a:rPr lang="ru-RU" sz="1800" dirty="0" smtClean="0"/>
              <a:t> </a:t>
            </a:r>
            <a:r>
              <a:rPr lang="ru-RU" sz="1800" dirty="0" err="1" smtClean="0"/>
              <a:t>інтереси</a:t>
            </a:r>
            <a:r>
              <a:rPr lang="ru-RU" sz="1800" dirty="0" smtClean="0"/>
              <a:t>, </a:t>
            </a:r>
            <a:r>
              <a:rPr lang="ru-RU" sz="1800" dirty="0" err="1" smtClean="0"/>
              <a:t>сказати</a:t>
            </a:r>
            <a:r>
              <a:rPr lang="ru-RU" sz="1800" dirty="0" smtClean="0"/>
              <a:t> </a:t>
            </a:r>
            <a:r>
              <a:rPr lang="ru-RU" sz="1800" dirty="0" err="1" smtClean="0"/>
              <a:t>щось</a:t>
            </a:r>
            <a:r>
              <a:rPr lang="ru-RU" sz="1800" dirty="0" smtClean="0"/>
              <a:t> </a:t>
            </a:r>
            <a:r>
              <a:rPr lang="ru-RU" sz="1800" dirty="0" err="1" smtClean="0"/>
              <a:t>приємне</a:t>
            </a:r>
            <a:r>
              <a:rPr lang="ru-RU" sz="1800" dirty="0" smtClean="0"/>
              <a:t> </a:t>
            </a:r>
            <a:r>
              <a:rPr lang="ru-RU" sz="1800" dirty="0" err="1" smtClean="0"/>
              <a:t>співрозмовникові</a:t>
            </a:r>
            <a:r>
              <a:rPr lang="ru-RU" sz="1800" dirty="0" smtClean="0"/>
              <a:t>); – не </a:t>
            </a:r>
            <a:r>
              <a:rPr lang="ru-RU" sz="1800" dirty="0" err="1" smtClean="0"/>
              <a:t>протиставляти</a:t>
            </a:r>
            <a:r>
              <a:rPr lang="ru-RU" sz="1800" dirty="0" smtClean="0"/>
              <a:t> себе </a:t>
            </a:r>
            <a:r>
              <a:rPr lang="ru-RU" sz="1800" dirty="0" err="1" smtClean="0"/>
              <a:t>співрозмовникові</a:t>
            </a:r>
            <a:r>
              <a:rPr lang="ru-RU" sz="1800" dirty="0" smtClean="0"/>
              <a:t>; – </a:t>
            </a:r>
            <a:r>
              <a:rPr lang="ru-RU" sz="1800" dirty="0" err="1" smtClean="0"/>
              <a:t>демонструвати</a:t>
            </a:r>
            <a:r>
              <a:rPr lang="ru-RU" sz="1800" dirty="0" smtClean="0"/>
              <a:t> </a:t>
            </a:r>
            <a:r>
              <a:rPr lang="ru-RU" sz="1800" dirty="0" err="1" smtClean="0"/>
              <a:t>повагу</a:t>
            </a:r>
            <a:r>
              <a:rPr lang="ru-RU" sz="1800" dirty="0" smtClean="0"/>
              <a:t> та </a:t>
            </a:r>
            <a:r>
              <a:rPr lang="ru-RU" sz="1800" dirty="0" err="1" smtClean="0"/>
              <a:t>увагу</a:t>
            </a:r>
            <a:r>
              <a:rPr lang="ru-RU" sz="1800" dirty="0" smtClean="0"/>
              <a:t> до </a:t>
            </a:r>
            <a:r>
              <a:rPr lang="ru-RU" sz="1800" dirty="0" err="1" smtClean="0"/>
              <a:t>співрозмовника</a:t>
            </a:r>
            <a:r>
              <a:rPr lang="ru-RU" sz="1800" dirty="0" smtClean="0"/>
              <a:t> (</a:t>
            </a:r>
            <a:r>
              <a:rPr lang="ru-RU" sz="1800" dirty="0" err="1" smtClean="0"/>
              <a:t>доброзичливий</a:t>
            </a:r>
            <a:r>
              <a:rPr lang="ru-RU" sz="1800" dirty="0" smtClean="0"/>
              <a:t> </a:t>
            </a:r>
            <a:r>
              <a:rPr lang="ru-RU" sz="1800" dirty="0" err="1" smtClean="0"/>
              <a:t>погляд</a:t>
            </a:r>
            <a:r>
              <a:rPr lang="ru-RU" sz="1800" dirty="0" smtClean="0"/>
              <a:t> та </a:t>
            </a:r>
            <a:r>
              <a:rPr lang="ru-RU" sz="1800" dirty="0" err="1" smtClean="0"/>
              <a:t>усмішка</a:t>
            </a:r>
            <a:r>
              <a:rPr lang="ru-RU" sz="1800" dirty="0" smtClean="0"/>
              <a:t> </a:t>
            </a:r>
            <a:r>
              <a:rPr lang="ru-RU" sz="1800" dirty="0" err="1" smtClean="0"/>
              <a:t>допоможуть</a:t>
            </a:r>
            <a:r>
              <a:rPr lang="ru-RU" sz="1800" dirty="0" smtClean="0"/>
              <a:t> </a:t>
            </a:r>
            <a:r>
              <a:rPr lang="ru-RU" sz="1800" dirty="0" err="1" smtClean="0"/>
              <a:t>установити</a:t>
            </a:r>
            <a:r>
              <a:rPr lang="ru-RU" sz="1800" dirty="0" smtClean="0"/>
              <a:t> контакт); – </a:t>
            </a:r>
            <a:r>
              <a:rPr lang="ru-RU" sz="1800" dirty="0" err="1" smtClean="0"/>
              <a:t>уникати</a:t>
            </a:r>
            <a:r>
              <a:rPr lang="ru-RU" sz="1800" dirty="0" smtClean="0"/>
              <a:t> критики, </a:t>
            </a:r>
            <a:r>
              <a:rPr lang="ru-RU" sz="1800" dirty="0" err="1" smtClean="0"/>
              <a:t>зверхності</a:t>
            </a:r>
            <a:r>
              <a:rPr lang="ru-RU" sz="1800" dirty="0" smtClean="0"/>
              <a:t> та </a:t>
            </a:r>
            <a:r>
              <a:rPr lang="ru-RU" sz="1800" dirty="0" err="1" smtClean="0"/>
              <a:t>негативних</a:t>
            </a:r>
            <a:r>
              <a:rPr lang="ru-RU" sz="1800" dirty="0" smtClean="0"/>
              <a:t> </a:t>
            </a:r>
            <a:r>
              <a:rPr lang="ru-RU" sz="1800" dirty="0" err="1" smtClean="0"/>
              <a:t>оцінювань</a:t>
            </a:r>
            <a:r>
              <a:rPr lang="ru-RU" sz="1800" dirty="0" smtClean="0"/>
              <a:t>. </a:t>
            </a:r>
          </a:p>
          <a:p>
            <a:pPr marL="541655" indent="-514350" algn="just">
              <a:buAutoNum type="arabicPeriod"/>
            </a:pPr>
            <a:r>
              <a:rPr lang="ru-RU" sz="1800" b="1" dirty="0" err="1" smtClean="0"/>
              <a:t>Обговорення</a:t>
            </a:r>
            <a:r>
              <a:rPr lang="ru-RU" sz="1800" b="1" dirty="0" smtClean="0"/>
              <a:t> </a:t>
            </a:r>
            <a:r>
              <a:rPr lang="ru-RU" sz="1800" b="1" dirty="0" err="1" smtClean="0"/>
              <a:t>питання</a:t>
            </a:r>
            <a:r>
              <a:rPr lang="ru-RU" sz="1800" b="1" dirty="0" smtClean="0"/>
              <a:t> (</a:t>
            </a:r>
            <a:r>
              <a:rPr lang="ru-RU" sz="1800" b="1" dirty="0" err="1" smtClean="0"/>
              <a:t>проблеми</a:t>
            </a:r>
            <a:r>
              <a:rPr lang="ru-RU" sz="1800" dirty="0" smtClean="0"/>
              <a:t>). На </a:t>
            </a:r>
            <a:r>
              <a:rPr lang="ru-RU" sz="1800" dirty="0" err="1" smtClean="0"/>
              <a:t>цьому</a:t>
            </a:r>
            <a:r>
              <a:rPr lang="ru-RU" sz="1800" dirty="0" smtClean="0"/>
              <a:t> </a:t>
            </a:r>
            <a:r>
              <a:rPr lang="ru-RU" sz="1800" dirty="0" err="1" smtClean="0"/>
              <a:t>етапі</a:t>
            </a:r>
            <a:r>
              <a:rPr lang="ru-RU" sz="1800" dirty="0" smtClean="0"/>
              <a:t> </a:t>
            </a:r>
            <a:r>
              <a:rPr lang="ru-RU" sz="1800" dirty="0" err="1" smtClean="0"/>
              <a:t>доцільно</a:t>
            </a:r>
            <a:r>
              <a:rPr lang="ru-RU" sz="1800" dirty="0" smtClean="0"/>
              <a:t> </a:t>
            </a:r>
            <a:r>
              <a:rPr lang="ru-RU" sz="1800" dirty="0" err="1" smtClean="0"/>
              <a:t>додержуватися</a:t>
            </a:r>
            <a:r>
              <a:rPr lang="ru-RU" sz="1800" dirty="0" smtClean="0"/>
              <a:t> таких правил: – </a:t>
            </a:r>
            <a:r>
              <a:rPr lang="ru-RU" sz="1800" dirty="0" err="1" smtClean="0"/>
              <a:t>лаконічно</a:t>
            </a:r>
            <a:r>
              <a:rPr lang="ru-RU" sz="1800" dirty="0" smtClean="0"/>
              <a:t> </a:t>
            </a:r>
            <a:r>
              <a:rPr lang="ru-RU" sz="1800" dirty="0" err="1" smtClean="0"/>
              <a:t>й</a:t>
            </a:r>
            <a:r>
              <a:rPr lang="ru-RU" sz="1800" dirty="0" smtClean="0"/>
              <a:t> </a:t>
            </a:r>
            <a:r>
              <a:rPr lang="ru-RU" sz="1800" dirty="0" err="1" smtClean="0"/>
              <a:t>дохідливо</a:t>
            </a:r>
            <a:r>
              <a:rPr lang="ru-RU" sz="1800" dirty="0" smtClean="0"/>
              <a:t> </a:t>
            </a:r>
            <a:r>
              <a:rPr lang="ru-RU" sz="1800" dirty="0" err="1" smtClean="0"/>
              <a:t>викладати</a:t>
            </a:r>
            <a:r>
              <a:rPr lang="ru-RU" sz="1800" dirty="0" smtClean="0"/>
              <a:t> </a:t>
            </a:r>
            <a:r>
              <a:rPr lang="ru-RU" sz="1800" dirty="0" err="1" smtClean="0"/>
              <a:t>інформацію</a:t>
            </a:r>
            <a:r>
              <a:rPr lang="ru-RU" sz="1800" dirty="0" smtClean="0"/>
              <a:t>; – </a:t>
            </a:r>
            <a:r>
              <a:rPr lang="ru-RU" sz="1800" dirty="0" err="1" smtClean="0"/>
              <a:t>уважно</a:t>
            </a:r>
            <a:r>
              <a:rPr lang="ru-RU" sz="1800" dirty="0" smtClean="0"/>
              <a:t> </a:t>
            </a:r>
            <a:r>
              <a:rPr lang="ru-RU" sz="1800" dirty="0" err="1" smtClean="0"/>
              <a:t>вислуховувати</a:t>
            </a:r>
            <a:r>
              <a:rPr lang="ru-RU" sz="1800" dirty="0" smtClean="0"/>
              <a:t> </a:t>
            </a:r>
            <a:r>
              <a:rPr lang="ru-RU" sz="1800" dirty="0" err="1" smtClean="0"/>
              <a:t>співрозмовника</a:t>
            </a:r>
            <a:r>
              <a:rPr lang="ru-RU" sz="1800" dirty="0" smtClean="0"/>
              <a:t> </a:t>
            </a:r>
            <a:r>
              <a:rPr lang="ru-RU" sz="1800" dirty="0" err="1" smtClean="0"/>
              <a:t>й</a:t>
            </a:r>
            <a:r>
              <a:rPr lang="ru-RU" sz="1800" dirty="0" smtClean="0"/>
              <a:t> </a:t>
            </a:r>
            <a:r>
              <a:rPr lang="ru-RU" sz="1800" dirty="0" err="1" smtClean="0"/>
              <a:t>намагатися</a:t>
            </a:r>
            <a:r>
              <a:rPr lang="ru-RU" sz="1800" dirty="0" smtClean="0"/>
              <a:t> адекватно </a:t>
            </a:r>
            <a:r>
              <a:rPr lang="ru-RU" sz="1800" dirty="0" err="1" smtClean="0"/>
              <a:t>сприймати</a:t>
            </a:r>
            <a:r>
              <a:rPr lang="ru-RU" sz="1800" dirty="0" smtClean="0"/>
              <a:t> те, про </a:t>
            </a:r>
            <a:r>
              <a:rPr lang="ru-RU" sz="1800" dirty="0" err="1" smtClean="0"/>
              <a:t>що</a:t>
            </a:r>
            <a:r>
              <a:rPr lang="ru-RU" sz="1800" dirty="0" smtClean="0"/>
              <a:t> </a:t>
            </a:r>
            <a:r>
              <a:rPr lang="ru-RU" sz="1800" dirty="0" err="1" smtClean="0"/>
              <a:t>він</a:t>
            </a:r>
            <a:r>
              <a:rPr lang="ru-RU" sz="1800" dirty="0" smtClean="0"/>
              <a:t> говорить; – </a:t>
            </a:r>
            <a:r>
              <a:rPr lang="ru-RU" sz="1800" dirty="0" err="1" smtClean="0"/>
              <a:t>пам’ятати</a:t>
            </a:r>
            <a:r>
              <a:rPr lang="ru-RU" sz="1800" dirty="0" smtClean="0"/>
              <a:t>, </a:t>
            </a:r>
            <a:r>
              <a:rPr lang="ru-RU" sz="1800" dirty="0" err="1" smtClean="0"/>
              <a:t>що</a:t>
            </a:r>
            <a:r>
              <a:rPr lang="ru-RU" sz="1800" dirty="0" smtClean="0"/>
              <a:t> </a:t>
            </a:r>
            <a:r>
              <a:rPr lang="ru-RU" sz="1800" dirty="0" err="1" smtClean="0"/>
              <a:t>спілкуванню</a:t>
            </a:r>
            <a:r>
              <a:rPr lang="ru-RU" sz="1800" dirty="0" smtClean="0"/>
              <a:t> </a:t>
            </a:r>
            <a:r>
              <a:rPr lang="ru-RU" sz="1800" dirty="0" err="1" smtClean="0"/>
              <a:t>характерний</a:t>
            </a:r>
            <a:r>
              <a:rPr lang="ru-RU" sz="1800" dirty="0" smtClean="0"/>
              <a:t> </a:t>
            </a:r>
            <a:r>
              <a:rPr lang="ru-RU" sz="1800" dirty="0" err="1" smtClean="0"/>
              <a:t>діалоговий</a:t>
            </a:r>
            <a:r>
              <a:rPr lang="ru-RU" sz="1800" dirty="0" smtClean="0"/>
              <a:t> характер; – </a:t>
            </a:r>
            <a:r>
              <a:rPr lang="ru-RU" sz="1800" dirty="0" err="1" smtClean="0"/>
              <a:t>аргументувати</a:t>
            </a:r>
            <a:r>
              <a:rPr lang="ru-RU" sz="1800" dirty="0" smtClean="0"/>
              <a:t> свою </a:t>
            </a:r>
            <a:r>
              <a:rPr lang="ru-RU" sz="1800" dirty="0" err="1" smtClean="0"/>
              <a:t>позицію</a:t>
            </a:r>
            <a:r>
              <a:rPr lang="ru-RU" sz="1800" dirty="0" smtClean="0"/>
              <a:t> – </a:t>
            </a:r>
            <a:r>
              <a:rPr lang="ru-RU" sz="1800" dirty="0" err="1" smtClean="0"/>
              <a:t>наводити</a:t>
            </a:r>
            <a:r>
              <a:rPr lang="ru-RU" sz="1800" dirty="0" smtClean="0"/>
              <a:t> </a:t>
            </a:r>
            <a:r>
              <a:rPr lang="ru-RU" sz="1800" dirty="0" err="1" smtClean="0"/>
              <a:t>переконливі</a:t>
            </a:r>
            <a:r>
              <a:rPr lang="ru-RU" sz="1800" dirty="0" smtClean="0"/>
              <a:t> </a:t>
            </a:r>
            <a:r>
              <a:rPr lang="ru-RU" sz="1800" dirty="0" err="1" smtClean="0"/>
              <a:t>докази</a:t>
            </a:r>
            <a:r>
              <a:rPr lang="ru-RU" sz="1800" dirty="0" smtClean="0"/>
              <a:t>. </a:t>
            </a:r>
            <a:r>
              <a:rPr lang="ru-RU" sz="1800" dirty="0" err="1" smtClean="0"/>
              <a:t>Аргументування</a:t>
            </a:r>
            <a:r>
              <a:rPr lang="ru-RU" sz="1800" dirty="0" smtClean="0"/>
              <a:t> – </a:t>
            </a:r>
            <a:r>
              <a:rPr lang="ru-RU" sz="1800" dirty="0" err="1" smtClean="0"/>
              <a:t>це</a:t>
            </a:r>
            <a:r>
              <a:rPr lang="ru-RU" sz="1800" dirty="0" smtClean="0"/>
              <a:t> </a:t>
            </a:r>
            <a:r>
              <a:rPr lang="ru-RU" sz="1800" dirty="0" err="1" smtClean="0"/>
              <a:t>важливий</a:t>
            </a:r>
            <a:r>
              <a:rPr lang="ru-RU" sz="1800" dirty="0" smtClean="0"/>
              <a:t> </a:t>
            </a:r>
            <a:r>
              <a:rPr lang="ru-RU" sz="1800" dirty="0" err="1" smtClean="0"/>
              <a:t>спосіб</a:t>
            </a:r>
            <a:r>
              <a:rPr lang="ru-RU" sz="1800" dirty="0" smtClean="0"/>
              <a:t> </a:t>
            </a:r>
            <a:r>
              <a:rPr lang="ru-RU" sz="1800" dirty="0" err="1" smtClean="0"/>
              <a:t>переконання</a:t>
            </a:r>
            <a:r>
              <a:rPr lang="ru-RU" sz="1800" dirty="0" smtClean="0"/>
              <a:t> за </a:t>
            </a:r>
            <a:r>
              <a:rPr lang="ru-RU" sz="1800" dirty="0" err="1" smtClean="0"/>
              <a:t>допомогою</a:t>
            </a:r>
            <a:r>
              <a:rPr lang="ru-RU" sz="1800" dirty="0" smtClean="0"/>
              <a:t> </a:t>
            </a:r>
            <a:r>
              <a:rPr lang="ru-RU" sz="1800" dirty="0" err="1" smtClean="0"/>
              <a:t>вмотивованих</a:t>
            </a:r>
            <a:r>
              <a:rPr lang="ru-RU" sz="1800" dirty="0" smtClean="0"/>
              <a:t>, </a:t>
            </a:r>
            <a:r>
              <a:rPr lang="ru-RU" sz="1800" dirty="0" err="1" smtClean="0"/>
              <a:t>обґрунтованих</a:t>
            </a:r>
            <a:r>
              <a:rPr lang="ru-RU" sz="1800" dirty="0" smtClean="0"/>
              <a:t> </a:t>
            </a:r>
            <a:r>
              <a:rPr lang="ru-RU" sz="1800" dirty="0" err="1" smtClean="0"/>
              <a:t>логічних</a:t>
            </a:r>
            <a:r>
              <a:rPr lang="ru-RU" sz="1800" dirty="0" smtClean="0"/>
              <a:t> </a:t>
            </a:r>
            <a:r>
              <a:rPr lang="ru-RU" sz="1800" dirty="0" err="1" smtClean="0"/>
              <a:t>доказів</a:t>
            </a:r>
            <a:r>
              <a:rPr lang="ru-RU" sz="1800" dirty="0" smtClean="0"/>
              <a:t>. </a:t>
            </a:r>
          </a:p>
          <a:p>
            <a:pPr marL="541655" indent="-514350" algn="just">
              <a:buAutoNum type="arabicPeriod"/>
            </a:pPr>
            <a:r>
              <a:rPr lang="ru-RU" sz="1800" b="1" dirty="0" err="1" smtClean="0"/>
              <a:t>Ухвалення</a:t>
            </a:r>
            <a:r>
              <a:rPr lang="ru-RU" sz="1800" b="1" dirty="0" smtClean="0"/>
              <a:t> </a:t>
            </a:r>
            <a:r>
              <a:rPr lang="ru-RU" sz="1800" b="1" dirty="0" err="1" smtClean="0"/>
              <a:t>рішення</a:t>
            </a:r>
            <a:r>
              <a:rPr lang="ru-RU" sz="1800" b="1" dirty="0" smtClean="0"/>
              <a:t>. </a:t>
            </a:r>
            <a:r>
              <a:rPr lang="ru-RU" sz="1800" dirty="0" err="1" smtClean="0"/>
              <a:t>Щоб</a:t>
            </a:r>
            <a:r>
              <a:rPr lang="ru-RU" sz="1800" dirty="0" smtClean="0"/>
              <a:t> </a:t>
            </a:r>
            <a:r>
              <a:rPr lang="ru-RU" sz="1800" dirty="0" err="1" smtClean="0"/>
              <a:t>ухвалити</a:t>
            </a:r>
            <a:r>
              <a:rPr lang="ru-RU" sz="1800" dirty="0" smtClean="0"/>
              <a:t> </a:t>
            </a:r>
            <a:r>
              <a:rPr lang="ru-RU" sz="1800" dirty="0" err="1" smtClean="0"/>
              <a:t>правильне</a:t>
            </a:r>
            <a:r>
              <a:rPr lang="ru-RU" sz="1800" dirty="0" smtClean="0"/>
              <a:t> </a:t>
            </a:r>
            <a:r>
              <a:rPr lang="ru-RU" sz="1800" dirty="0" err="1" smtClean="0"/>
              <a:t>рішення</a:t>
            </a:r>
            <a:r>
              <a:rPr lang="ru-RU" sz="1800" dirty="0" smtClean="0"/>
              <a:t>, </a:t>
            </a:r>
            <a:r>
              <a:rPr lang="ru-RU" sz="1800" dirty="0" err="1" smtClean="0"/>
              <a:t>варто</a:t>
            </a:r>
            <a:r>
              <a:rPr lang="ru-RU" sz="1800" dirty="0" smtClean="0"/>
              <a:t>: – </a:t>
            </a:r>
            <a:r>
              <a:rPr lang="ru-RU" sz="1800" dirty="0" err="1" smtClean="0"/>
              <a:t>запропонувати</a:t>
            </a:r>
            <a:r>
              <a:rPr lang="ru-RU" sz="1800" dirty="0" smtClean="0"/>
              <a:t> </a:t>
            </a:r>
            <a:r>
              <a:rPr lang="ru-RU" sz="1800" dirty="0" err="1" smtClean="0"/>
              <a:t>кілька</a:t>
            </a:r>
            <a:r>
              <a:rPr lang="ru-RU" sz="1800" dirty="0" smtClean="0"/>
              <a:t> </a:t>
            </a:r>
            <a:r>
              <a:rPr lang="ru-RU" sz="1800" dirty="0" err="1" smtClean="0"/>
              <a:t>варіантів</a:t>
            </a:r>
            <a:r>
              <a:rPr lang="ru-RU" sz="1800" dirty="0" smtClean="0"/>
              <a:t> </a:t>
            </a:r>
            <a:r>
              <a:rPr lang="ru-RU" sz="1800" dirty="0" err="1" smtClean="0"/>
              <a:t>вирішення</a:t>
            </a:r>
            <a:r>
              <a:rPr lang="ru-RU" sz="1800" dirty="0" smtClean="0"/>
              <a:t> </a:t>
            </a:r>
            <a:r>
              <a:rPr lang="ru-RU" sz="1800" dirty="0" err="1" smtClean="0"/>
              <a:t>проблеми</a:t>
            </a:r>
            <a:r>
              <a:rPr lang="ru-RU" sz="1800" dirty="0" smtClean="0"/>
              <a:t>; – </a:t>
            </a:r>
            <a:r>
              <a:rPr lang="ru-RU" sz="1800" dirty="0" err="1" smtClean="0"/>
              <a:t>уважно</a:t>
            </a:r>
            <a:r>
              <a:rPr lang="ru-RU" sz="1800" dirty="0" smtClean="0"/>
              <a:t> </a:t>
            </a:r>
            <a:r>
              <a:rPr lang="ru-RU" sz="1800" dirty="0" err="1" smtClean="0"/>
              <a:t>вислухати</a:t>
            </a:r>
            <a:r>
              <a:rPr lang="ru-RU" sz="1800" dirty="0" smtClean="0"/>
              <a:t> </a:t>
            </a:r>
            <a:r>
              <a:rPr lang="ru-RU" sz="1800" dirty="0" err="1" smtClean="0"/>
              <a:t>аргументи</a:t>
            </a:r>
            <a:r>
              <a:rPr lang="ru-RU" sz="1800" dirty="0" smtClean="0"/>
              <a:t> </a:t>
            </a:r>
            <a:r>
              <a:rPr lang="ru-RU" sz="1800" dirty="0" err="1" smtClean="0"/>
              <a:t>співрозмовника</a:t>
            </a:r>
            <a:r>
              <a:rPr lang="ru-RU" sz="1800" dirty="0" smtClean="0"/>
              <a:t> </a:t>
            </a:r>
            <a:r>
              <a:rPr lang="ru-RU" sz="1800" dirty="0" err="1" smtClean="0"/>
              <a:t>щодо</a:t>
            </a:r>
            <a:r>
              <a:rPr lang="ru-RU" sz="1800" dirty="0" smtClean="0"/>
              <a:t> </a:t>
            </a:r>
            <a:r>
              <a:rPr lang="ru-RU" sz="1800" dirty="0" err="1" smtClean="0"/>
              <a:t>можливого</a:t>
            </a:r>
            <a:r>
              <a:rPr lang="ru-RU" sz="1800" dirty="0" smtClean="0"/>
              <a:t> </a:t>
            </a:r>
            <a:r>
              <a:rPr lang="ru-RU" sz="1800" dirty="0" err="1" smtClean="0"/>
              <a:t>рішення</a:t>
            </a:r>
            <a:r>
              <a:rPr lang="ru-RU" sz="1800" dirty="0" smtClean="0"/>
              <a:t>; – </a:t>
            </a:r>
            <a:r>
              <a:rPr lang="ru-RU" sz="1800" dirty="0" err="1" smtClean="0"/>
              <a:t>визначити</a:t>
            </a:r>
            <a:r>
              <a:rPr lang="ru-RU" sz="1800" dirty="0" smtClean="0"/>
              <a:t> за </a:t>
            </a:r>
            <a:r>
              <a:rPr lang="ru-RU" sz="1800" dirty="0" err="1" smtClean="0"/>
              <a:t>настроєм</a:t>
            </a:r>
            <a:r>
              <a:rPr lang="ru-RU" sz="1800" dirty="0" smtClean="0"/>
              <a:t> </a:t>
            </a:r>
            <a:r>
              <a:rPr lang="ru-RU" sz="1800" dirty="0" err="1" smtClean="0"/>
              <a:t>співрозмовника</a:t>
            </a:r>
            <a:r>
              <a:rPr lang="ru-RU" sz="1800" dirty="0" smtClean="0"/>
              <a:t> момент для </a:t>
            </a:r>
            <a:r>
              <a:rPr lang="ru-RU" sz="1800" dirty="0" err="1" smtClean="0"/>
              <a:t>закінчення</a:t>
            </a:r>
            <a:r>
              <a:rPr lang="ru-RU" sz="1800" dirty="0" smtClean="0"/>
              <a:t> </a:t>
            </a:r>
            <a:r>
              <a:rPr lang="ru-RU" sz="1800" dirty="0" err="1" smtClean="0"/>
              <a:t>зустрічі</a:t>
            </a:r>
            <a:r>
              <a:rPr lang="ru-RU" sz="1800" dirty="0" smtClean="0"/>
              <a:t> </a:t>
            </a:r>
            <a:r>
              <a:rPr lang="ru-RU" sz="1800" dirty="0" err="1" smtClean="0"/>
              <a:t>й</a:t>
            </a:r>
            <a:r>
              <a:rPr lang="ru-RU" sz="1800" dirty="0" smtClean="0"/>
              <a:t> </a:t>
            </a:r>
            <a:r>
              <a:rPr lang="ru-RU" sz="1800" dirty="0" err="1" smtClean="0"/>
              <a:t>запропонувати</a:t>
            </a:r>
            <a:r>
              <a:rPr lang="ru-RU" sz="1800" dirty="0" smtClean="0"/>
              <a:t> </a:t>
            </a:r>
            <a:r>
              <a:rPr lang="ru-RU" sz="1800" dirty="0" err="1" smtClean="0"/>
              <a:t>кращий</a:t>
            </a:r>
            <a:r>
              <a:rPr lang="ru-RU" sz="1800" dirty="0" smtClean="0"/>
              <a:t> </a:t>
            </a:r>
            <a:r>
              <a:rPr lang="ru-RU" sz="1800" dirty="0" err="1" smtClean="0"/>
              <a:t>варіант</a:t>
            </a:r>
            <a:r>
              <a:rPr lang="ru-RU" sz="1800" dirty="0" smtClean="0"/>
              <a:t> </a:t>
            </a:r>
            <a:r>
              <a:rPr lang="ru-RU" sz="1800" dirty="0" err="1" smtClean="0"/>
              <a:t>ухвалення</a:t>
            </a:r>
            <a:r>
              <a:rPr lang="ru-RU" sz="1800" dirty="0" smtClean="0"/>
              <a:t> </a:t>
            </a:r>
            <a:r>
              <a:rPr lang="ru-RU" sz="1800" dirty="0" err="1" smtClean="0"/>
              <a:t>рішення</a:t>
            </a:r>
            <a:r>
              <a:rPr lang="ru-RU" sz="1800" dirty="0" smtClean="0"/>
              <a:t>; – не </a:t>
            </a:r>
            <a:r>
              <a:rPr lang="ru-RU" sz="1800" dirty="0" err="1" smtClean="0"/>
              <a:t>виказувати</a:t>
            </a:r>
            <a:r>
              <a:rPr lang="ru-RU" sz="1800" dirty="0" smtClean="0"/>
              <a:t> </a:t>
            </a:r>
            <a:r>
              <a:rPr lang="ru-RU" sz="1800" dirty="0" err="1" smtClean="0"/>
              <a:t>ні</a:t>
            </a:r>
            <a:r>
              <a:rPr lang="ru-RU" sz="1800" dirty="0" smtClean="0"/>
              <a:t> </a:t>
            </a:r>
            <a:r>
              <a:rPr lang="ru-RU" sz="1800" dirty="0" err="1" smtClean="0"/>
              <a:t>найменшої</a:t>
            </a:r>
            <a:r>
              <a:rPr lang="ru-RU" sz="1800" dirty="0" smtClean="0"/>
              <a:t> </a:t>
            </a:r>
            <a:r>
              <a:rPr lang="ru-RU" sz="1800" dirty="0" err="1" smtClean="0"/>
              <a:t>роздратованості</a:t>
            </a:r>
            <a:r>
              <a:rPr lang="ru-RU" sz="1800" dirty="0" smtClean="0"/>
              <a:t>, </a:t>
            </a:r>
            <a:r>
              <a:rPr lang="ru-RU" sz="1800" dirty="0" err="1" smtClean="0"/>
              <a:t>навіть</a:t>
            </a:r>
            <a:r>
              <a:rPr lang="ru-RU" sz="1800" dirty="0" smtClean="0"/>
              <a:t> </a:t>
            </a:r>
            <a:r>
              <a:rPr lang="ru-RU" sz="1800" dirty="0" err="1" smtClean="0"/>
              <a:t>якщо</a:t>
            </a:r>
            <a:r>
              <a:rPr lang="ru-RU" sz="1800" dirty="0" smtClean="0"/>
              <a:t> мети не </a:t>
            </a:r>
            <a:r>
              <a:rPr lang="ru-RU" sz="1800" dirty="0" err="1" smtClean="0"/>
              <a:t>було</a:t>
            </a:r>
            <a:r>
              <a:rPr lang="ru-RU" sz="1800" dirty="0" smtClean="0"/>
              <a:t> </a:t>
            </a:r>
            <a:r>
              <a:rPr lang="ru-RU" sz="1800" dirty="0" err="1" smtClean="0"/>
              <a:t>досягнуто</a:t>
            </a:r>
            <a:r>
              <a:rPr lang="ru-RU" sz="1800" dirty="0" smtClean="0"/>
              <a:t>, </a:t>
            </a:r>
            <a:r>
              <a:rPr lang="ru-RU" sz="1800" dirty="0" err="1" smtClean="0"/>
              <a:t>триматися</a:t>
            </a:r>
            <a:r>
              <a:rPr lang="ru-RU" sz="1800" dirty="0" smtClean="0"/>
              <a:t> </a:t>
            </a:r>
            <a:r>
              <a:rPr lang="ru-RU" sz="1800" dirty="0" err="1" smtClean="0"/>
              <a:t>впевнено</a:t>
            </a:r>
            <a:r>
              <a:rPr lang="ru-RU" sz="1800" dirty="0" smtClean="0"/>
              <a:t>. </a:t>
            </a:r>
          </a:p>
          <a:p>
            <a:pPr marL="541655" indent="-514350" algn="just">
              <a:buAutoNum type="arabicPeriod"/>
            </a:pPr>
            <a:r>
              <a:rPr lang="ru-RU" sz="1800" b="1" dirty="0" err="1" smtClean="0"/>
              <a:t>Вихід</a:t>
            </a:r>
            <a:r>
              <a:rPr lang="ru-RU" sz="1800" b="1" dirty="0" smtClean="0"/>
              <a:t> </a:t>
            </a:r>
            <a:r>
              <a:rPr lang="ru-RU" sz="1800" b="1" dirty="0" err="1" smtClean="0"/>
              <a:t>із</a:t>
            </a:r>
            <a:r>
              <a:rPr lang="ru-RU" sz="1800" b="1" dirty="0" smtClean="0"/>
              <a:t> контакту. </a:t>
            </a:r>
            <a:r>
              <a:rPr lang="ru-RU" sz="1800" dirty="0" err="1" smtClean="0"/>
              <a:t>Ініціатива</a:t>
            </a:r>
            <a:r>
              <a:rPr lang="ru-RU" sz="1800" dirty="0" smtClean="0"/>
              <a:t> </a:t>
            </a:r>
            <a:r>
              <a:rPr lang="ru-RU" sz="1800" dirty="0" err="1" smtClean="0"/>
              <a:t>завершення</a:t>
            </a:r>
            <a:r>
              <a:rPr lang="ru-RU" sz="1800" dirty="0" smtClean="0"/>
              <a:t> </a:t>
            </a:r>
            <a:r>
              <a:rPr lang="ru-RU" sz="1800" dirty="0" err="1" smtClean="0"/>
              <a:t>розмови</a:t>
            </a:r>
            <a:r>
              <a:rPr lang="ru-RU" sz="1800" dirty="0" smtClean="0"/>
              <a:t> за </a:t>
            </a:r>
            <a:r>
              <a:rPr lang="ru-RU" sz="1800" dirty="0" err="1" smtClean="0"/>
              <a:t>статусної</a:t>
            </a:r>
            <a:r>
              <a:rPr lang="ru-RU" sz="1800" dirty="0" smtClean="0"/>
              <a:t> </a:t>
            </a:r>
            <a:r>
              <a:rPr lang="ru-RU" sz="1800" dirty="0" err="1" smtClean="0"/>
              <a:t>несиметричності</a:t>
            </a:r>
            <a:r>
              <a:rPr lang="ru-RU" sz="1800" dirty="0" smtClean="0"/>
              <a:t> </a:t>
            </a:r>
            <a:r>
              <a:rPr lang="ru-RU" sz="1800" dirty="0" err="1" smtClean="0"/>
              <a:t>суб’єктів</a:t>
            </a:r>
            <a:r>
              <a:rPr lang="ru-RU" sz="1800" dirty="0" smtClean="0"/>
              <a:t> </a:t>
            </a:r>
            <a:r>
              <a:rPr lang="ru-RU" sz="1800" dirty="0" err="1" smtClean="0"/>
              <a:t>спілкування</a:t>
            </a:r>
            <a:r>
              <a:rPr lang="ru-RU" sz="1800" dirty="0" smtClean="0"/>
              <a:t> повинна </a:t>
            </a:r>
            <a:r>
              <a:rPr lang="ru-RU" sz="1800" dirty="0" err="1" smtClean="0"/>
              <a:t>належати</a:t>
            </a:r>
            <a:r>
              <a:rPr lang="ru-RU" sz="1800" dirty="0" smtClean="0"/>
              <a:t> </a:t>
            </a:r>
            <a:r>
              <a:rPr lang="ru-RU" sz="1800" dirty="0" err="1" smtClean="0"/>
              <a:t>особі</a:t>
            </a:r>
            <a:r>
              <a:rPr lang="ru-RU" sz="1800" dirty="0" smtClean="0"/>
              <a:t> </a:t>
            </a:r>
            <a:r>
              <a:rPr lang="ru-RU" sz="1800" dirty="0" err="1" smtClean="0"/>
              <a:t>жіночої</a:t>
            </a:r>
            <a:r>
              <a:rPr lang="ru-RU" sz="1800" dirty="0" smtClean="0"/>
              <a:t> </a:t>
            </a:r>
            <a:r>
              <a:rPr lang="ru-RU" sz="1800" dirty="0" err="1" smtClean="0"/>
              <a:t>статі</a:t>
            </a:r>
            <a:r>
              <a:rPr lang="ru-RU" sz="1800" dirty="0" smtClean="0"/>
              <a:t>, </a:t>
            </a:r>
            <a:r>
              <a:rPr lang="ru-RU" sz="1800" dirty="0" err="1" smtClean="0"/>
              <a:t>людині</a:t>
            </a:r>
            <a:r>
              <a:rPr lang="ru-RU" sz="1800" dirty="0" smtClean="0"/>
              <a:t>, </a:t>
            </a:r>
            <a:r>
              <a:rPr lang="ru-RU" sz="1800" dirty="0" err="1" smtClean="0"/>
              <a:t>старшій</a:t>
            </a:r>
            <a:r>
              <a:rPr lang="ru-RU" sz="1800" dirty="0" smtClean="0"/>
              <a:t> за </a:t>
            </a:r>
            <a:r>
              <a:rPr lang="ru-RU" sz="1800" dirty="0" err="1" smtClean="0"/>
              <a:t>віком</a:t>
            </a:r>
            <a:r>
              <a:rPr lang="ru-RU" sz="1800" dirty="0" smtClean="0"/>
              <a:t>, </a:t>
            </a:r>
            <a:r>
              <a:rPr lang="ru-RU" sz="1800" dirty="0" err="1" smtClean="0"/>
              <a:t>вищій</a:t>
            </a:r>
            <a:r>
              <a:rPr lang="ru-RU" sz="1800" dirty="0" smtClean="0"/>
              <a:t> </a:t>
            </a:r>
            <a:r>
              <a:rPr lang="ru-RU" sz="1800" dirty="0" err="1" smtClean="0"/>
              <a:t>за</a:t>
            </a:r>
            <a:r>
              <a:rPr lang="ru-RU" sz="1800" dirty="0" smtClean="0"/>
              <a:t> </a:t>
            </a:r>
            <a:r>
              <a:rPr lang="ru-RU" sz="1800" dirty="0" err="1" smtClean="0"/>
              <a:t>соціальним</a:t>
            </a:r>
            <a:r>
              <a:rPr lang="ru-RU" sz="1800" dirty="0" smtClean="0"/>
              <a:t> становищем. </a:t>
            </a:r>
            <a:r>
              <a:rPr lang="ru-RU" sz="1800" dirty="0" err="1" smtClean="0"/>
              <a:t>Наприкінці</a:t>
            </a:r>
            <a:r>
              <a:rPr lang="ru-RU" sz="1800" dirty="0" smtClean="0"/>
              <a:t> </a:t>
            </a:r>
            <a:r>
              <a:rPr lang="ru-RU" sz="1800" dirty="0" err="1" smtClean="0"/>
              <a:t>спілкування</a:t>
            </a:r>
            <a:r>
              <a:rPr lang="ru-RU" sz="1800" dirty="0" smtClean="0"/>
              <a:t> треба </a:t>
            </a:r>
            <a:r>
              <a:rPr lang="ru-RU" sz="1800" dirty="0" err="1" smtClean="0"/>
              <a:t>підсумувати</a:t>
            </a:r>
            <a:r>
              <a:rPr lang="ru-RU" sz="1800" dirty="0" smtClean="0"/>
              <a:t> </a:t>
            </a:r>
            <a:r>
              <a:rPr lang="ru-RU" sz="1800" dirty="0" err="1" smtClean="0"/>
              <a:t>результати</a:t>
            </a:r>
            <a:r>
              <a:rPr lang="ru-RU" sz="1800" dirty="0" smtClean="0"/>
              <a:t> </a:t>
            </a:r>
            <a:r>
              <a:rPr lang="ru-RU" sz="1800" dirty="0" err="1" smtClean="0"/>
              <a:t>зустрічі</a:t>
            </a:r>
            <a:r>
              <a:rPr lang="ru-RU" sz="1800" dirty="0" smtClean="0"/>
              <a:t>, </a:t>
            </a:r>
            <a:r>
              <a:rPr lang="ru-RU" sz="1800" dirty="0" err="1" smtClean="0"/>
              <a:t>попрощатися</a:t>
            </a:r>
            <a:r>
              <a:rPr lang="ru-RU" sz="1800" dirty="0" smtClean="0"/>
              <a:t> та </a:t>
            </a:r>
            <a:r>
              <a:rPr lang="ru-RU" sz="1800" dirty="0" err="1" smtClean="0"/>
              <a:t>висловити</a:t>
            </a:r>
            <a:r>
              <a:rPr lang="ru-RU" sz="1800" dirty="0" smtClean="0"/>
              <a:t> </a:t>
            </a:r>
            <a:r>
              <a:rPr lang="ru-RU" sz="1800" dirty="0" err="1" smtClean="0"/>
              <a:t>надію</a:t>
            </a:r>
            <a:r>
              <a:rPr lang="ru-RU" sz="1800" dirty="0" smtClean="0"/>
              <a:t> на </a:t>
            </a:r>
            <a:r>
              <a:rPr lang="ru-RU" sz="1800" dirty="0" err="1" smtClean="0"/>
              <a:t>подальші</a:t>
            </a:r>
            <a:r>
              <a:rPr lang="ru-RU" sz="1800" dirty="0" smtClean="0"/>
              <a:t> </a:t>
            </a:r>
            <a:r>
              <a:rPr lang="ru-RU" sz="1800" dirty="0" err="1" smtClean="0"/>
              <a:t>взаємини</a:t>
            </a:r>
            <a:r>
              <a:rPr lang="ru-RU" sz="1800" dirty="0" smtClean="0"/>
              <a:t> </a:t>
            </a:r>
            <a:r>
              <a:rPr lang="ru-RU" sz="1800" dirty="0" err="1" smtClean="0"/>
              <a:t>й</a:t>
            </a:r>
            <a:r>
              <a:rPr lang="ru-RU" sz="1800" dirty="0" smtClean="0"/>
              <a:t> </a:t>
            </a:r>
            <a:r>
              <a:rPr lang="ru-RU" sz="1800" dirty="0" err="1" smtClean="0"/>
              <a:t>спільну</a:t>
            </a:r>
            <a:r>
              <a:rPr lang="ru-RU" sz="1800" dirty="0" smtClean="0"/>
              <a:t> </a:t>
            </a:r>
            <a:r>
              <a:rPr lang="ru-RU" sz="1800" dirty="0" err="1" smtClean="0"/>
              <a:t>діяльність</a:t>
            </a:r>
            <a:r>
              <a:rPr lang="ru-RU" sz="1800" dirty="0" smtClean="0"/>
              <a:t>. </a:t>
            </a:r>
            <a:endParaRPr lang="en-US" sz="1800" dirty="0" smtClean="0"/>
          </a:p>
          <a:p>
            <a:pPr marL="541655" indent="-514350" algn="just">
              <a:buAutoNum type="arabicPeriod"/>
            </a:pPr>
            <a:endParaRPr lang="ru-RU" sz="1800" b="1" i="1"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7. Технологія управління конфліктом</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graphicFrame>
        <p:nvGraphicFramePr>
          <p:cNvPr id="7" name="Таблица 6"/>
          <p:cNvGraphicFramePr>
            <a:graphicFrameLocks noGrp="1"/>
          </p:cNvGraphicFramePr>
          <p:nvPr/>
        </p:nvGraphicFramePr>
        <p:xfrm>
          <a:off x="2051720" y="1196752"/>
          <a:ext cx="6077585" cy="3264408"/>
        </p:xfrm>
        <a:graphic>
          <a:graphicData uri="http://schemas.openxmlformats.org/drawingml/2006/table">
            <a:tbl>
              <a:tblPr/>
              <a:tblGrid>
                <a:gridCol w="1419225"/>
                <a:gridCol w="4658360"/>
              </a:tblGrid>
              <a:tr h="0">
                <a:tc>
                  <a:txBody>
                    <a:bodyPr/>
                    <a:lstStyle/>
                    <a:p>
                      <a:pPr algn="ctr">
                        <a:lnSpc>
                          <a:spcPct val="150000"/>
                        </a:lnSpc>
                        <a:spcAft>
                          <a:spcPts val="0"/>
                        </a:spcAft>
                      </a:pPr>
                      <a:r>
                        <a:rPr lang="uk-UA" sz="1400" dirty="0">
                          <a:latin typeface="Times New Roman"/>
                          <a:ea typeface="Calibri"/>
                          <a:cs typeface="Times New Roman"/>
                        </a:rPr>
                        <a:t>Назва</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400">
                          <a:latin typeface="Times New Roman"/>
                          <a:ea typeface="Calibri"/>
                          <a:cs typeface="Times New Roman"/>
                        </a:rPr>
                        <a:t>Основний зміст</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uk-UA" sz="1400" dirty="0">
                          <a:latin typeface="Times New Roman"/>
                          <a:ea typeface="Calibri"/>
                          <a:cs typeface="Times New Roman"/>
                        </a:rPr>
                        <a:t>Інформаційні</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latin typeface="Times New Roman"/>
                          <a:ea typeface="Calibri"/>
                          <a:cs typeface="Times New Roman"/>
                        </a:rPr>
                        <a:t>Ліквідація дефіциту інформації в конфлікті; вилучення з інформаційного поля помилкової, перекрученої інформації; усунення чуток і т. п</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uk-UA" sz="1400">
                          <a:latin typeface="Times New Roman"/>
                          <a:ea typeface="Calibri"/>
                          <a:cs typeface="Times New Roman"/>
                        </a:rPr>
                        <a:t>Комунікативні</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latin typeface="Times New Roman"/>
                          <a:ea typeface="Calibri"/>
                          <a:cs typeface="Times New Roman"/>
                        </a:rPr>
                        <a:t>Організація спілкування між суб’єктами конфліктної взаємодії та їх прихильниками; забезпечення ефективного спілкування</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uk-UA" sz="1400">
                          <a:latin typeface="Times New Roman"/>
                          <a:ea typeface="Calibri"/>
                          <a:cs typeface="Times New Roman"/>
                        </a:rPr>
                        <a:t>Соціально-психологічні</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latin typeface="Times New Roman"/>
                          <a:ea typeface="Calibri"/>
                          <a:cs typeface="Times New Roman"/>
                        </a:rPr>
                        <a:t>Робота </a:t>
                      </a:r>
                      <a:r>
                        <a:rPr lang="ru-RU" sz="1400" dirty="0" err="1">
                          <a:latin typeface="Times New Roman"/>
                          <a:ea typeface="Calibri"/>
                          <a:cs typeface="Times New Roman"/>
                        </a:rPr>
                        <a:t>з</a:t>
                      </a:r>
                      <a:r>
                        <a:rPr lang="ru-RU" sz="1400" dirty="0">
                          <a:latin typeface="Times New Roman"/>
                          <a:ea typeface="Calibri"/>
                          <a:cs typeface="Times New Roman"/>
                        </a:rPr>
                        <a:t> </a:t>
                      </a:r>
                      <a:r>
                        <a:rPr lang="ru-RU" sz="1400" dirty="0" err="1">
                          <a:latin typeface="Times New Roman"/>
                          <a:ea typeface="Calibri"/>
                          <a:cs typeface="Times New Roman"/>
                        </a:rPr>
                        <a:t>неформальними</a:t>
                      </a:r>
                      <a:r>
                        <a:rPr lang="ru-RU" sz="1400" dirty="0">
                          <a:latin typeface="Times New Roman"/>
                          <a:ea typeface="Calibri"/>
                          <a:cs typeface="Times New Roman"/>
                        </a:rPr>
                        <a:t> </a:t>
                      </a:r>
                      <a:r>
                        <a:rPr lang="ru-RU" sz="1400" dirty="0" err="1">
                          <a:latin typeface="Times New Roman"/>
                          <a:ea typeface="Calibri"/>
                          <a:cs typeface="Times New Roman"/>
                        </a:rPr>
                        <a:t>лідерами</a:t>
                      </a:r>
                      <a:r>
                        <a:rPr lang="ru-RU" sz="1400" dirty="0">
                          <a:latin typeface="Times New Roman"/>
                          <a:ea typeface="Calibri"/>
                          <a:cs typeface="Times New Roman"/>
                        </a:rPr>
                        <a:t> та </a:t>
                      </a:r>
                      <a:r>
                        <a:rPr lang="ru-RU" sz="1400" dirty="0" err="1">
                          <a:latin typeface="Times New Roman"/>
                          <a:ea typeface="Calibri"/>
                          <a:cs typeface="Times New Roman"/>
                        </a:rPr>
                        <a:t>мікрогрупами</a:t>
                      </a:r>
                      <a:r>
                        <a:rPr lang="ru-RU" sz="1400" dirty="0">
                          <a:latin typeface="Times New Roman"/>
                          <a:ea typeface="Calibri"/>
                          <a:cs typeface="Times New Roman"/>
                        </a:rPr>
                        <a:t>; </a:t>
                      </a:r>
                      <a:r>
                        <a:rPr lang="ru-RU" sz="1400" dirty="0" err="1">
                          <a:latin typeface="Times New Roman"/>
                          <a:ea typeface="Calibri"/>
                          <a:cs typeface="Times New Roman"/>
                        </a:rPr>
                        <a:t>зниження</a:t>
                      </a:r>
                      <a:r>
                        <a:rPr lang="ru-RU" sz="1400" dirty="0">
                          <a:latin typeface="Times New Roman"/>
                          <a:ea typeface="Calibri"/>
                          <a:cs typeface="Times New Roman"/>
                        </a:rPr>
                        <a:t> </a:t>
                      </a:r>
                      <a:r>
                        <a:rPr lang="ru-RU" sz="1400" dirty="0" err="1">
                          <a:latin typeface="Times New Roman"/>
                          <a:ea typeface="Calibri"/>
                          <a:cs typeface="Times New Roman"/>
                        </a:rPr>
                        <a:t>соціальної</a:t>
                      </a:r>
                      <a:r>
                        <a:rPr lang="ru-RU" sz="1400" dirty="0">
                          <a:latin typeface="Times New Roman"/>
                          <a:ea typeface="Calibri"/>
                          <a:cs typeface="Times New Roman"/>
                        </a:rPr>
                        <a:t> </a:t>
                      </a:r>
                      <a:r>
                        <a:rPr lang="ru-RU" sz="1400" dirty="0" err="1">
                          <a:latin typeface="Times New Roman"/>
                          <a:ea typeface="Calibri"/>
                          <a:cs typeface="Times New Roman"/>
                        </a:rPr>
                        <a:t>напруженості</a:t>
                      </a:r>
                      <a:r>
                        <a:rPr lang="ru-RU" sz="1400" dirty="0">
                          <a:latin typeface="Times New Roman"/>
                          <a:ea typeface="Calibri"/>
                          <a:cs typeface="Times New Roman"/>
                        </a:rPr>
                        <a:t> </a:t>
                      </a:r>
                      <a:r>
                        <a:rPr lang="ru-RU" sz="1400" dirty="0" err="1">
                          <a:latin typeface="Times New Roman"/>
                          <a:ea typeface="Calibri"/>
                          <a:cs typeface="Times New Roman"/>
                        </a:rPr>
                        <a:t>та</a:t>
                      </a:r>
                      <a:r>
                        <a:rPr lang="ru-RU" sz="1400" dirty="0">
                          <a:latin typeface="Times New Roman"/>
                          <a:ea typeface="Calibri"/>
                          <a:cs typeface="Times New Roman"/>
                        </a:rPr>
                        <a:t> </a:t>
                      </a:r>
                      <a:r>
                        <a:rPr lang="ru-RU" sz="1400" dirty="0" err="1">
                          <a:latin typeface="Times New Roman"/>
                          <a:ea typeface="Calibri"/>
                          <a:cs typeface="Times New Roman"/>
                        </a:rPr>
                        <a:t>зміцнення</a:t>
                      </a:r>
                      <a:r>
                        <a:rPr lang="ru-RU" sz="1400" dirty="0">
                          <a:latin typeface="Times New Roman"/>
                          <a:ea typeface="Calibri"/>
                          <a:cs typeface="Times New Roman"/>
                        </a:rPr>
                        <a:t> </a:t>
                      </a:r>
                      <a:r>
                        <a:rPr lang="ru-RU" sz="1400" dirty="0" err="1">
                          <a:latin typeface="Times New Roman"/>
                          <a:ea typeface="Calibri"/>
                          <a:cs typeface="Times New Roman"/>
                        </a:rPr>
                        <a:t>соціальнопсихологічного</a:t>
                      </a:r>
                      <a:r>
                        <a:rPr lang="ru-RU" sz="1400" dirty="0">
                          <a:latin typeface="Times New Roman"/>
                          <a:ea typeface="Calibri"/>
                          <a:cs typeface="Times New Roman"/>
                        </a:rPr>
                        <a:t> </a:t>
                      </a:r>
                      <a:r>
                        <a:rPr lang="ru-RU" sz="1400" dirty="0" err="1">
                          <a:latin typeface="Times New Roman"/>
                          <a:ea typeface="Calibri"/>
                          <a:cs typeface="Times New Roman"/>
                        </a:rPr>
                        <a:t>клімату</a:t>
                      </a:r>
                      <a:r>
                        <a:rPr lang="ru-RU" sz="1400" dirty="0">
                          <a:latin typeface="Times New Roman"/>
                          <a:ea typeface="Calibri"/>
                          <a:cs typeface="Times New Roman"/>
                        </a:rPr>
                        <a:t> в </a:t>
                      </a:r>
                      <a:r>
                        <a:rPr lang="ru-RU" sz="1400" dirty="0" err="1">
                          <a:latin typeface="Times New Roman"/>
                          <a:ea typeface="Calibri"/>
                          <a:cs typeface="Times New Roman"/>
                        </a:rPr>
                        <a:t>колективі</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uk-UA" sz="1400" dirty="0">
                          <a:latin typeface="Times New Roman"/>
                          <a:ea typeface="Calibri"/>
                          <a:cs typeface="Times New Roman"/>
                        </a:rPr>
                        <a:t>Організаційні</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dirty="0">
                          <a:latin typeface="Times New Roman"/>
                          <a:ea typeface="Calibri"/>
                          <a:cs typeface="Times New Roman"/>
                        </a:rPr>
                        <a:t>Вирішення кадрових питань; використання методів заохочення та покарання; зміна умов взаємодії співробітників і т. п.</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Подзаголовок 2"/>
          <p:cNvSpPr txBox="1">
            <a:spLocks/>
          </p:cNvSpPr>
          <p:nvPr/>
        </p:nvSpPr>
        <p:spPr>
          <a:xfrm>
            <a:off x="1475656" y="908720"/>
            <a:ext cx="7406640" cy="5400600"/>
          </a:xfrm>
          <a:prstGeom prst="rect">
            <a:avLst/>
          </a:prstGeom>
        </p:spPr>
        <p:txBody>
          <a:bodyPr tIns="0">
            <a:normAutofit/>
          </a:bodyPr>
          <a:lstStyle/>
          <a:p>
            <a:pPr algn="ctr"/>
            <a:r>
              <a:rPr lang="uk-UA" sz="1600" b="1" dirty="0" smtClean="0"/>
              <a:t>Технології управління конфліктом</a:t>
            </a:r>
            <a:endParaRPr lang="ru-RU" sz="1600" dirty="0" smtClean="0"/>
          </a:p>
          <a:p>
            <a:r>
              <a:rPr lang="ru-RU" dirty="0" smtClean="0"/>
              <a:t> </a:t>
            </a:r>
          </a:p>
          <a:p>
            <a:pPr algn="just"/>
            <a:endParaRPr lang="ru-RU" dirty="0" smtClean="0"/>
          </a:p>
          <a:p>
            <a:pPr algn="just"/>
            <a:endParaRPr lang="ru-RU" dirty="0" smtClean="0"/>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7. Технологія управління конфліктом</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fontScale="85000" lnSpcReduction="10000"/>
          </a:bodyPr>
          <a:lstStyle/>
          <a:p>
            <a:r>
              <a:rPr lang="uk-UA" b="1" dirty="0" smtClean="0"/>
              <a:t>Вирішення конфлікту</a:t>
            </a:r>
            <a:r>
              <a:rPr lang="uk-UA" dirty="0" smtClean="0"/>
              <a:t> – це вид діяльності суб'єкта управління, пов'язаний із завершенням конфлікту. </a:t>
            </a:r>
          </a:p>
          <a:p>
            <a:endParaRPr lang="ru-RU" dirty="0" smtClean="0"/>
          </a:p>
          <a:p>
            <a:pPr algn="just"/>
            <a:r>
              <a:rPr lang="ru-RU" b="1" dirty="0" err="1" smtClean="0"/>
              <a:t>Вирішення</a:t>
            </a:r>
            <a:r>
              <a:rPr lang="ru-RU" dirty="0" smtClean="0"/>
              <a:t> — </a:t>
            </a:r>
            <a:r>
              <a:rPr lang="ru-RU" dirty="0" err="1" smtClean="0"/>
              <a:t>це</a:t>
            </a:r>
            <a:r>
              <a:rPr lang="ru-RU" dirty="0" smtClean="0"/>
              <a:t> </a:t>
            </a:r>
            <a:r>
              <a:rPr lang="ru-RU" dirty="0" err="1" smtClean="0"/>
              <a:t>завершальний</a:t>
            </a:r>
            <a:r>
              <a:rPr lang="ru-RU" dirty="0" smtClean="0"/>
              <a:t> </a:t>
            </a:r>
            <a:r>
              <a:rPr lang="ru-RU" dirty="0" err="1" smtClean="0"/>
              <a:t>етап</a:t>
            </a:r>
            <a:r>
              <a:rPr lang="ru-RU" dirty="0" smtClean="0"/>
              <a:t> </a:t>
            </a:r>
            <a:r>
              <a:rPr lang="ru-RU" dirty="0" err="1" smtClean="0"/>
              <a:t>управління</a:t>
            </a:r>
            <a:r>
              <a:rPr lang="ru-RU" dirty="0" smtClean="0"/>
              <a:t> </a:t>
            </a:r>
            <a:r>
              <a:rPr lang="ru-RU" dirty="0" err="1" smtClean="0"/>
              <a:t>конфліктом</a:t>
            </a:r>
            <a:r>
              <a:rPr lang="ru-RU" dirty="0" smtClean="0"/>
              <a:t>. </a:t>
            </a:r>
            <a:r>
              <a:rPr lang="ru-RU" dirty="0" err="1" smtClean="0"/>
              <a:t>Вирішення</a:t>
            </a:r>
            <a:r>
              <a:rPr lang="ru-RU" dirty="0" smtClean="0"/>
              <a:t> </a:t>
            </a:r>
            <a:r>
              <a:rPr lang="ru-RU" dirty="0" err="1" smtClean="0"/>
              <a:t>конфлікту</a:t>
            </a:r>
            <a:r>
              <a:rPr lang="ru-RU" dirty="0" smtClean="0"/>
              <a:t> </a:t>
            </a:r>
            <a:r>
              <a:rPr lang="ru-RU" dirty="0" err="1" smtClean="0"/>
              <a:t>може</a:t>
            </a:r>
            <a:r>
              <a:rPr lang="ru-RU" dirty="0" smtClean="0"/>
              <a:t> бути </a:t>
            </a:r>
            <a:r>
              <a:rPr lang="ru-RU" dirty="0" err="1" smtClean="0"/>
              <a:t>повним</a:t>
            </a:r>
            <a:r>
              <a:rPr lang="ru-RU" dirty="0" smtClean="0"/>
              <a:t> </a:t>
            </a:r>
            <a:r>
              <a:rPr lang="ru-RU" dirty="0" err="1" smtClean="0"/>
              <a:t>і</a:t>
            </a:r>
            <a:r>
              <a:rPr lang="ru-RU" dirty="0" smtClean="0"/>
              <a:t> </a:t>
            </a:r>
            <a:r>
              <a:rPr lang="ru-RU" dirty="0" err="1" smtClean="0"/>
              <a:t>неповним</a:t>
            </a:r>
            <a:r>
              <a:rPr lang="ru-RU" dirty="0" smtClean="0"/>
              <a:t>. </a:t>
            </a:r>
          </a:p>
          <a:p>
            <a:pPr algn="just"/>
            <a:r>
              <a:rPr lang="ru-RU" dirty="0" err="1" smtClean="0"/>
              <a:t>Повне</a:t>
            </a:r>
            <a:r>
              <a:rPr lang="ru-RU" dirty="0" smtClean="0"/>
              <a:t> </a:t>
            </a:r>
            <a:r>
              <a:rPr lang="ru-RU" dirty="0" err="1" smtClean="0"/>
              <a:t>вирішення</a:t>
            </a:r>
            <a:r>
              <a:rPr lang="ru-RU" dirty="0" smtClean="0"/>
              <a:t> </a:t>
            </a:r>
            <a:r>
              <a:rPr lang="ru-RU" dirty="0" err="1" smtClean="0"/>
              <a:t>конфлікту</a:t>
            </a:r>
            <a:r>
              <a:rPr lang="ru-RU" dirty="0" smtClean="0"/>
              <a:t> </a:t>
            </a:r>
            <a:r>
              <a:rPr lang="ru-RU" dirty="0" err="1" smtClean="0"/>
              <a:t>досягається</a:t>
            </a:r>
            <a:r>
              <a:rPr lang="ru-RU" dirty="0" smtClean="0"/>
              <a:t> при </a:t>
            </a:r>
            <a:r>
              <a:rPr lang="ru-RU" dirty="0" err="1" smtClean="0"/>
              <a:t>усуненні</a:t>
            </a:r>
            <a:r>
              <a:rPr lang="ru-RU" dirty="0" smtClean="0"/>
              <a:t> причин, предмета </a:t>
            </a:r>
            <a:r>
              <a:rPr lang="ru-RU" dirty="0" err="1" smtClean="0"/>
              <a:t>конфлікту</a:t>
            </a:r>
            <a:r>
              <a:rPr lang="ru-RU" dirty="0" smtClean="0"/>
              <a:t> </a:t>
            </a:r>
            <a:r>
              <a:rPr lang="ru-RU" dirty="0" err="1" smtClean="0"/>
              <a:t>і</a:t>
            </a:r>
            <a:r>
              <a:rPr lang="ru-RU" dirty="0" smtClean="0"/>
              <a:t> </a:t>
            </a:r>
            <a:r>
              <a:rPr lang="ru-RU" dirty="0" err="1" smtClean="0"/>
              <a:t>конфліктних</a:t>
            </a:r>
            <a:r>
              <a:rPr lang="ru-RU" dirty="0" smtClean="0"/>
              <a:t> </a:t>
            </a:r>
            <a:r>
              <a:rPr lang="ru-RU" dirty="0" err="1" smtClean="0"/>
              <a:t>ситуацій</a:t>
            </a:r>
            <a:r>
              <a:rPr lang="ru-RU" dirty="0" smtClean="0"/>
              <a:t>. </a:t>
            </a:r>
          </a:p>
          <a:p>
            <a:pPr algn="just"/>
            <a:endParaRPr lang="ru-RU" dirty="0" smtClean="0"/>
          </a:p>
          <a:p>
            <a:pPr algn="just"/>
            <a:r>
              <a:rPr lang="ru-RU" dirty="0" err="1" smtClean="0"/>
              <a:t>Неповне</a:t>
            </a:r>
            <a:r>
              <a:rPr lang="ru-RU" dirty="0" smtClean="0"/>
              <a:t> </a:t>
            </a:r>
            <a:r>
              <a:rPr lang="ru-RU" dirty="0" err="1" smtClean="0"/>
              <a:t>вирішення</a:t>
            </a:r>
            <a:r>
              <a:rPr lang="ru-RU" dirty="0" smtClean="0"/>
              <a:t> </a:t>
            </a:r>
            <a:r>
              <a:rPr lang="ru-RU" dirty="0" err="1" smtClean="0"/>
              <a:t>конфлікту</a:t>
            </a:r>
            <a:r>
              <a:rPr lang="ru-RU" dirty="0" smtClean="0"/>
              <a:t> </a:t>
            </a:r>
            <a:r>
              <a:rPr lang="ru-RU" dirty="0" err="1" smtClean="0"/>
              <a:t>відбувається</a:t>
            </a:r>
            <a:r>
              <a:rPr lang="ru-RU" dirty="0" smtClean="0"/>
              <a:t> </a:t>
            </a:r>
            <a:r>
              <a:rPr lang="ru-RU" dirty="0" err="1" smtClean="0"/>
              <a:t>тоді</a:t>
            </a:r>
            <a:r>
              <a:rPr lang="ru-RU" dirty="0" smtClean="0"/>
              <a:t>, коли </a:t>
            </a:r>
            <a:r>
              <a:rPr lang="ru-RU" dirty="0" err="1" smtClean="0"/>
              <a:t>усуваються</a:t>
            </a:r>
            <a:r>
              <a:rPr lang="ru-RU" dirty="0" smtClean="0"/>
              <a:t> не </a:t>
            </a:r>
            <a:r>
              <a:rPr lang="ru-RU" dirty="0" err="1" smtClean="0"/>
              <a:t>всі</a:t>
            </a:r>
            <a:r>
              <a:rPr lang="ru-RU" dirty="0" smtClean="0"/>
              <a:t> причини </a:t>
            </a:r>
            <a:r>
              <a:rPr lang="ru-RU" dirty="0" err="1" smtClean="0"/>
              <a:t>або</a:t>
            </a:r>
            <a:r>
              <a:rPr lang="ru-RU" dirty="0" smtClean="0"/>
              <a:t> </a:t>
            </a:r>
            <a:r>
              <a:rPr lang="ru-RU" dirty="0" err="1" smtClean="0"/>
              <a:t>конфліктні</a:t>
            </a:r>
            <a:r>
              <a:rPr lang="ru-RU" dirty="0" smtClean="0"/>
              <a:t> </a:t>
            </a:r>
            <a:r>
              <a:rPr lang="ru-RU" dirty="0" err="1" smtClean="0"/>
              <a:t>ситуації</a:t>
            </a:r>
            <a:r>
              <a:rPr lang="ru-RU" dirty="0" smtClean="0"/>
              <a:t>. У такому </a:t>
            </a:r>
            <a:r>
              <a:rPr lang="ru-RU" dirty="0" err="1" smtClean="0"/>
              <a:t>випадку</a:t>
            </a:r>
            <a:r>
              <a:rPr lang="ru-RU" dirty="0" smtClean="0"/>
              <a:t> </a:t>
            </a:r>
            <a:r>
              <a:rPr lang="ru-RU" dirty="0" err="1" smtClean="0"/>
              <a:t>неповне</a:t>
            </a:r>
            <a:r>
              <a:rPr lang="ru-RU" dirty="0" smtClean="0"/>
              <a:t> </a:t>
            </a:r>
            <a:r>
              <a:rPr lang="ru-RU" dirty="0" err="1" smtClean="0"/>
              <a:t>вирішення</a:t>
            </a:r>
            <a:r>
              <a:rPr lang="ru-RU" dirty="0" smtClean="0"/>
              <a:t> </a:t>
            </a:r>
            <a:r>
              <a:rPr lang="ru-RU" dirty="0" err="1" smtClean="0"/>
              <a:t>конфлікту</a:t>
            </a:r>
            <a:r>
              <a:rPr lang="ru-RU" dirty="0" smtClean="0"/>
              <a:t> </a:t>
            </a:r>
            <a:r>
              <a:rPr lang="ru-RU" dirty="0" err="1" smtClean="0"/>
              <a:t>може</a:t>
            </a:r>
            <a:r>
              <a:rPr lang="ru-RU" dirty="0" smtClean="0"/>
              <a:t> бути </a:t>
            </a:r>
            <a:r>
              <a:rPr lang="ru-RU" dirty="0" err="1" smtClean="0"/>
              <a:t>етапом</a:t>
            </a:r>
            <a:r>
              <a:rPr lang="ru-RU" dirty="0" smtClean="0"/>
              <a:t> на шляху до </a:t>
            </a:r>
            <a:r>
              <a:rPr lang="ru-RU" dirty="0" err="1" smtClean="0"/>
              <a:t>його</a:t>
            </a:r>
            <a:r>
              <a:rPr lang="ru-RU" dirty="0" smtClean="0"/>
              <a:t> </a:t>
            </a:r>
            <a:r>
              <a:rPr lang="ru-RU" dirty="0" err="1" smtClean="0"/>
              <a:t>повного</a:t>
            </a:r>
            <a:r>
              <a:rPr lang="ru-RU" dirty="0" smtClean="0"/>
              <a:t> </a:t>
            </a:r>
            <a:r>
              <a:rPr lang="ru-RU" dirty="0" err="1" smtClean="0"/>
              <a:t>вирішення</a:t>
            </a:r>
            <a:r>
              <a:rPr lang="ru-RU" dirty="0" smtClean="0"/>
              <a:t>. </a:t>
            </a:r>
          </a:p>
          <a:p>
            <a:pPr algn="just"/>
            <a:endParaRPr lang="ru-RU" dirty="0" smtClean="0"/>
          </a:p>
          <a:p>
            <a:pPr algn="just"/>
            <a:r>
              <a:rPr lang="uk-UA" b="1" dirty="0" smtClean="0"/>
              <a:t>Форми вирішення конфлікту: </a:t>
            </a:r>
            <a:endParaRPr lang="ru-RU" dirty="0" smtClean="0"/>
          </a:p>
          <a:p>
            <a:pPr algn="just"/>
            <a:r>
              <a:rPr lang="uk-UA" dirty="0" smtClean="0"/>
              <a:t>• знищення або повне підпорядкування однієї зі сторін (поступка); </a:t>
            </a:r>
            <a:endParaRPr lang="ru-RU" dirty="0" smtClean="0"/>
          </a:p>
          <a:p>
            <a:pPr algn="just"/>
            <a:r>
              <a:rPr lang="uk-UA" dirty="0" smtClean="0"/>
              <a:t>• узгодження інтересів і позицій конфліктуючих сторін на новій основі (компроміс, консенсус); </a:t>
            </a:r>
            <a:endParaRPr lang="ru-RU" dirty="0" smtClean="0"/>
          </a:p>
          <a:p>
            <a:pPr algn="just"/>
            <a:r>
              <a:rPr lang="uk-UA" dirty="0" smtClean="0"/>
              <a:t>• взаємне примирення конфліктуючих сторін (відхід); </a:t>
            </a:r>
            <a:endParaRPr lang="ru-RU" dirty="0" smtClean="0"/>
          </a:p>
          <a:p>
            <a:pPr algn="just"/>
            <a:r>
              <a:rPr lang="uk-UA" dirty="0" smtClean="0"/>
              <a:t>• перехід боротьби в русло співробітництва щодо спільного подолання протиріч (співробітництво). </a:t>
            </a:r>
            <a:endParaRPr lang="ru-RU" dirty="0" smtClean="0"/>
          </a:p>
          <a:p>
            <a:r>
              <a:rPr lang="uk-UA" b="1" dirty="0" smtClean="0"/>
              <a:t>Способи вирішення</a:t>
            </a:r>
            <a:r>
              <a:rPr lang="uk-UA" dirty="0" smtClean="0"/>
              <a:t>: </a:t>
            </a:r>
            <a:endParaRPr lang="ru-RU" dirty="0" smtClean="0"/>
          </a:p>
          <a:p>
            <a:r>
              <a:rPr lang="uk-UA" dirty="0" smtClean="0"/>
              <a:t>• адміністративний (звільнення, переведення на іншу роботу, рішення суду і т. п.); </a:t>
            </a:r>
            <a:endParaRPr lang="ru-RU" dirty="0" smtClean="0"/>
          </a:p>
          <a:p>
            <a:r>
              <a:rPr lang="uk-UA" dirty="0" smtClean="0"/>
              <a:t>• педагогічний (бесіда, переконання, прохання, роз'яснення і т. п.)</a:t>
            </a:r>
            <a:endParaRPr lang="ru-RU" dirty="0" smtClean="0"/>
          </a:p>
          <a:p>
            <a:r>
              <a:rPr lang="uk-UA" dirty="0" smtClean="0"/>
              <a:t> </a:t>
            </a:r>
            <a:endParaRPr lang="ru-RU" dirty="0" smtClean="0"/>
          </a:p>
          <a:p>
            <a:pPr algn="just"/>
            <a:r>
              <a:rPr lang="ru-RU" dirty="0" smtClean="0"/>
              <a:t>. </a:t>
            </a:r>
          </a:p>
          <a:p>
            <a:pPr algn="just"/>
            <a:endParaRPr lang="ru-RU" dirty="0" smtClean="0"/>
          </a:p>
          <a:p>
            <a:r>
              <a:rPr lang="ru-RU" dirty="0" smtClean="0"/>
              <a:t> </a:t>
            </a:r>
          </a:p>
          <a:p>
            <a:pPr algn="just"/>
            <a:endParaRPr lang="ru-RU" dirty="0" smtClean="0"/>
          </a:p>
          <a:p>
            <a:pPr algn="just"/>
            <a:endParaRPr lang="ru-RU" dirty="0" smtClean="0"/>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8. Способи поведінки в конфліктних ситуаціях</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pPr algn="just"/>
            <a:r>
              <a:rPr lang="uk-UA" b="1" dirty="0" smtClean="0"/>
              <a:t>Дослідники вказують на п'ять основних стилів поведінки при конфлікті:</a:t>
            </a:r>
            <a:endParaRPr lang="ru-RU" b="1" dirty="0" smtClean="0"/>
          </a:p>
          <a:p>
            <a:pPr algn="just"/>
            <a:r>
              <a:rPr lang="uk-UA" dirty="0" smtClean="0"/>
              <a:t>– уникання, відхід, ігнорування або відхилення; </a:t>
            </a:r>
            <a:endParaRPr lang="ru-RU" dirty="0" smtClean="0"/>
          </a:p>
          <a:p>
            <a:pPr algn="just"/>
            <a:r>
              <a:rPr lang="uk-UA" dirty="0" smtClean="0"/>
              <a:t>– суперництво, конкуренція, змагання, конфронтація; </a:t>
            </a:r>
            <a:endParaRPr lang="ru-RU" dirty="0" smtClean="0"/>
          </a:p>
          <a:p>
            <a:pPr algn="just"/>
            <a:r>
              <a:rPr lang="uk-UA" dirty="0" smtClean="0"/>
              <a:t>– пристосування, вимушена поступка; </a:t>
            </a:r>
            <a:endParaRPr lang="ru-RU" dirty="0" smtClean="0"/>
          </a:p>
          <a:p>
            <a:pPr algn="just"/>
            <a:r>
              <a:rPr lang="uk-UA" dirty="0" smtClean="0"/>
              <a:t>– компроміс; </a:t>
            </a:r>
            <a:endParaRPr lang="ru-RU" dirty="0" smtClean="0"/>
          </a:p>
          <a:p>
            <a:pPr algn="just"/>
            <a:r>
              <a:rPr lang="uk-UA" dirty="0" smtClean="0"/>
              <a:t>– співробітництво. </a:t>
            </a:r>
            <a:endParaRPr lang="ru-RU" dirty="0" smtClean="0"/>
          </a:p>
          <a:p>
            <a:pPr algn="just"/>
            <a:endParaRPr lang="uk-UA" dirty="0" smtClean="0"/>
          </a:p>
          <a:p>
            <a:pPr algn="just"/>
            <a:r>
              <a:rPr lang="uk-UA" b="1" dirty="0" smtClean="0"/>
              <a:t>Стиль поведінки в конкретному конфлікті обумовлюється:</a:t>
            </a:r>
            <a:endParaRPr lang="ru-RU" b="1" dirty="0" smtClean="0"/>
          </a:p>
          <a:p>
            <a:pPr algn="just"/>
            <a:r>
              <a:rPr lang="uk-UA" dirty="0" smtClean="0"/>
              <a:t>- тією мірою, якою ви бажаєте задовольнити власні інтереси; </a:t>
            </a:r>
            <a:endParaRPr lang="ru-RU" dirty="0" smtClean="0"/>
          </a:p>
          <a:p>
            <a:pPr algn="just"/>
            <a:r>
              <a:rPr lang="uk-UA" dirty="0" smtClean="0"/>
              <a:t>- пасивністю або активністю; </a:t>
            </a:r>
            <a:endParaRPr lang="ru-RU" dirty="0" smtClean="0"/>
          </a:p>
          <a:p>
            <a:pPr algn="just"/>
            <a:r>
              <a:rPr lang="uk-UA" dirty="0" smtClean="0"/>
              <a:t>- інтересами іншої сторони; </a:t>
            </a:r>
            <a:endParaRPr lang="ru-RU" dirty="0" smtClean="0"/>
          </a:p>
          <a:p>
            <a:pPr algn="just"/>
            <a:r>
              <a:rPr lang="uk-UA" dirty="0" smtClean="0"/>
              <a:t>- спільними або індивідуальними діями. </a:t>
            </a:r>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8. Способи поведінки в конфліктних ситуаціях</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grpSp>
        <p:nvGrpSpPr>
          <p:cNvPr id="103426" name="Group 2"/>
          <p:cNvGrpSpPr>
            <a:grpSpLocks/>
          </p:cNvGrpSpPr>
          <p:nvPr/>
        </p:nvGrpSpPr>
        <p:grpSpPr bwMode="auto">
          <a:xfrm>
            <a:off x="2555776" y="1268760"/>
            <a:ext cx="4848225" cy="2162175"/>
            <a:chOff x="3015" y="2025"/>
            <a:chExt cx="7635" cy="3405"/>
          </a:xfrm>
        </p:grpSpPr>
        <p:sp>
          <p:nvSpPr>
            <p:cNvPr id="103427" name="Rectangle 3"/>
            <p:cNvSpPr>
              <a:spLocks noChangeArrowheads="1"/>
            </p:cNvSpPr>
            <p:nvPr/>
          </p:nvSpPr>
          <p:spPr bwMode="auto">
            <a:xfrm>
              <a:off x="3645" y="2460"/>
              <a:ext cx="5355" cy="229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ru-RU" dirty="0"/>
            </a:p>
          </p:txBody>
        </p:sp>
        <p:cxnSp>
          <p:nvCxnSpPr>
            <p:cNvPr id="103428" name="AutoShape 4"/>
            <p:cNvCxnSpPr>
              <a:cxnSpLocks noChangeShapeType="1"/>
            </p:cNvCxnSpPr>
            <p:nvPr/>
          </p:nvCxnSpPr>
          <p:spPr bwMode="auto">
            <a:xfrm>
              <a:off x="3645" y="3600"/>
              <a:ext cx="5355" cy="0"/>
            </a:xfrm>
            <a:prstGeom prst="straightConnector1">
              <a:avLst/>
            </a:prstGeom>
            <a:noFill/>
            <a:ln w="9525">
              <a:solidFill>
                <a:srgbClr val="000000"/>
              </a:solidFill>
              <a:round/>
              <a:headEnd/>
              <a:tailEnd/>
            </a:ln>
          </p:spPr>
        </p:cxnSp>
        <p:cxnSp>
          <p:nvCxnSpPr>
            <p:cNvPr id="103429" name="AutoShape 5"/>
            <p:cNvCxnSpPr>
              <a:cxnSpLocks noChangeShapeType="1"/>
            </p:cNvCxnSpPr>
            <p:nvPr/>
          </p:nvCxnSpPr>
          <p:spPr bwMode="auto">
            <a:xfrm>
              <a:off x="6195" y="2460"/>
              <a:ext cx="0" cy="2295"/>
            </a:xfrm>
            <a:prstGeom prst="straightConnector1">
              <a:avLst/>
            </a:prstGeom>
            <a:noFill/>
            <a:ln w="9525">
              <a:solidFill>
                <a:srgbClr val="000000"/>
              </a:solidFill>
              <a:round/>
              <a:headEnd/>
              <a:tailEnd/>
            </a:ln>
          </p:spPr>
        </p:cxnSp>
        <p:sp>
          <p:nvSpPr>
            <p:cNvPr id="103430" name="Rectangle 6"/>
            <p:cNvSpPr>
              <a:spLocks noChangeArrowheads="1"/>
            </p:cNvSpPr>
            <p:nvPr/>
          </p:nvSpPr>
          <p:spPr bwMode="auto">
            <a:xfrm>
              <a:off x="5340" y="3180"/>
              <a:ext cx="1680" cy="79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ru-RU" dirty="0"/>
            </a:p>
          </p:txBody>
        </p:sp>
        <p:cxnSp>
          <p:nvCxnSpPr>
            <p:cNvPr id="103431" name="AutoShape 7"/>
            <p:cNvCxnSpPr>
              <a:cxnSpLocks noChangeShapeType="1"/>
            </p:cNvCxnSpPr>
            <p:nvPr/>
          </p:nvCxnSpPr>
          <p:spPr bwMode="auto">
            <a:xfrm>
              <a:off x="3015" y="5430"/>
              <a:ext cx="6960" cy="0"/>
            </a:xfrm>
            <a:prstGeom prst="straightConnector1">
              <a:avLst/>
            </a:prstGeom>
            <a:noFill/>
            <a:ln w="9525">
              <a:solidFill>
                <a:srgbClr val="000000"/>
              </a:solidFill>
              <a:round/>
              <a:headEnd/>
              <a:tailEnd type="triangle" w="med" len="med"/>
            </a:ln>
          </p:spPr>
        </p:cxnSp>
        <p:sp>
          <p:nvSpPr>
            <p:cNvPr id="103432" name="Text Box 8"/>
            <p:cNvSpPr txBox="1">
              <a:spLocks noChangeArrowheads="1"/>
            </p:cNvSpPr>
            <p:nvPr/>
          </p:nvSpPr>
          <p:spPr bwMode="auto">
            <a:xfrm>
              <a:off x="7185" y="2610"/>
              <a:ext cx="1710" cy="7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uk-UA" sz="1100" b="0" i="0" u="none" strike="noStrike" cap="none" normalizeH="0" baseline="0" dirty="0" smtClean="0">
                  <a:ln>
                    <a:noFill/>
                  </a:ln>
                  <a:solidFill>
                    <a:schemeClr val="tx1"/>
                  </a:solidFill>
                  <a:effectLst/>
                  <a:latin typeface="Times New Roman" pitchFamily="18" charset="0"/>
                  <a:cs typeface="Arial" pitchFamily="34" charset="0"/>
                </a:rPr>
                <a:t>Стиль співпраці</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33" name="Text Box 9"/>
            <p:cNvSpPr txBox="1">
              <a:spLocks noChangeArrowheads="1"/>
            </p:cNvSpPr>
            <p:nvPr/>
          </p:nvSpPr>
          <p:spPr bwMode="auto">
            <a:xfrm>
              <a:off x="7185" y="3840"/>
              <a:ext cx="1710" cy="7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uk-UA" sz="1100" b="0" i="0" u="none" strike="noStrike" cap="none" normalizeH="0" baseline="0" dirty="0" smtClean="0">
                  <a:ln>
                    <a:noFill/>
                  </a:ln>
                  <a:solidFill>
                    <a:schemeClr val="tx1"/>
                  </a:solidFill>
                  <a:effectLst/>
                  <a:latin typeface="Times New Roman" pitchFamily="18" charset="0"/>
                  <a:cs typeface="Arial" pitchFamily="34" charset="0"/>
                </a:rPr>
                <a:t>Стиль пристосування</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34" name="Text Box 10"/>
            <p:cNvSpPr txBox="1">
              <a:spLocks noChangeArrowheads="1"/>
            </p:cNvSpPr>
            <p:nvPr/>
          </p:nvSpPr>
          <p:spPr bwMode="auto">
            <a:xfrm>
              <a:off x="3720" y="2610"/>
              <a:ext cx="1530" cy="7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uk-UA" sz="1100" b="0" i="0" u="none" strike="noStrike" cap="none" normalizeH="0" baseline="0" dirty="0" smtClean="0">
                  <a:ln>
                    <a:noFill/>
                  </a:ln>
                  <a:solidFill>
                    <a:schemeClr val="tx1"/>
                  </a:solidFill>
                  <a:effectLst/>
                  <a:latin typeface="Times New Roman" pitchFamily="18" charset="0"/>
                  <a:cs typeface="Arial" pitchFamily="34" charset="0"/>
                </a:rPr>
                <a:t>Стиль конкуренції</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35" name="Text Box 11"/>
            <p:cNvSpPr txBox="1">
              <a:spLocks noChangeArrowheads="1"/>
            </p:cNvSpPr>
            <p:nvPr/>
          </p:nvSpPr>
          <p:spPr bwMode="auto">
            <a:xfrm>
              <a:off x="3720" y="3840"/>
              <a:ext cx="1530" cy="7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100" b="0" i="0" u="none" strike="noStrike" cap="none" normalizeH="0" baseline="0" dirty="0" smtClean="0">
                  <a:ln>
                    <a:noFill/>
                  </a:ln>
                  <a:solidFill>
                    <a:schemeClr val="tx1"/>
                  </a:solidFill>
                  <a:effectLst/>
                  <a:latin typeface="Times New Roman" pitchFamily="18" charset="0"/>
                  <a:cs typeface="Arial" pitchFamily="34" charset="0"/>
                </a:rPr>
                <a:t>Стиль </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uk-UA" sz="1100" b="0" i="0" u="none" strike="noStrike" cap="none" normalizeH="0" baseline="0" dirty="0" smtClean="0">
                  <a:ln>
                    <a:noFill/>
                  </a:ln>
                  <a:solidFill>
                    <a:schemeClr val="tx1"/>
                  </a:solidFill>
                  <a:effectLst/>
                  <a:latin typeface="Times New Roman" pitchFamily="18" charset="0"/>
                  <a:cs typeface="Arial" pitchFamily="34" charset="0"/>
                </a:rPr>
                <a:t>ухилення</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36" name="Text Box 12"/>
            <p:cNvSpPr txBox="1">
              <a:spLocks noChangeArrowheads="1"/>
            </p:cNvSpPr>
            <p:nvPr/>
          </p:nvSpPr>
          <p:spPr bwMode="auto">
            <a:xfrm>
              <a:off x="5475" y="3348"/>
              <a:ext cx="1410" cy="49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uk-UA" sz="1100" b="0" i="0" u="none" strike="noStrike" cap="none" normalizeH="0" baseline="0" dirty="0" smtClean="0">
                  <a:ln>
                    <a:noFill/>
                  </a:ln>
                  <a:solidFill>
                    <a:schemeClr val="tx1"/>
                  </a:solidFill>
                  <a:effectLst/>
                  <a:latin typeface="Times New Roman" pitchFamily="18" charset="0"/>
                  <a:cs typeface="Arial" pitchFamily="34" charset="0"/>
                </a:rPr>
                <a:t>компроміс</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437" name="AutoShape 13"/>
            <p:cNvCxnSpPr>
              <a:cxnSpLocks noChangeShapeType="1"/>
            </p:cNvCxnSpPr>
            <p:nvPr/>
          </p:nvCxnSpPr>
          <p:spPr bwMode="auto">
            <a:xfrm flipV="1">
              <a:off x="3015" y="2025"/>
              <a:ext cx="0" cy="3405"/>
            </a:xfrm>
            <a:prstGeom prst="straightConnector1">
              <a:avLst/>
            </a:prstGeom>
            <a:noFill/>
            <a:ln w="9525">
              <a:solidFill>
                <a:srgbClr val="000000"/>
              </a:solidFill>
              <a:round/>
              <a:headEnd/>
              <a:tailEnd type="triangle" w="med" len="med"/>
            </a:ln>
          </p:spPr>
        </p:cxnSp>
        <p:cxnSp>
          <p:nvCxnSpPr>
            <p:cNvPr id="103438" name="AutoShape 14"/>
            <p:cNvCxnSpPr>
              <a:cxnSpLocks noChangeShapeType="1"/>
            </p:cNvCxnSpPr>
            <p:nvPr/>
          </p:nvCxnSpPr>
          <p:spPr bwMode="auto">
            <a:xfrm>
              <a:off x="9000" y="3600"/>
              <a:ext cx="1290" cy="0"/>
            </a:xfrm>
            <a:prstGeom prst="straightConnector1">
              <a:avLst/>
            </a:prstGeom>
            <a:noFill/>
            <a:ln w="9525">
              <a:solidFill>
                <a:srgbClr val="000000"/>
              </a:solidFill>
              <a:round/>
              <a:headEnd/>
              <a:tailEnd/>
            </a:ln>
          </p:spPr>
        </p:cxnSp>
        <p:cxnSp>
          <p:nvCxnSpPr>
            <p:cNvPr id="103439" name="AutoShape 15"/>
            <p:cNvCxnSpPr>
              <a:cxnSpLocks noChangeShapeType="1"/>
            </p:cNvCxnSpPr>
            <p:nvPr/>
          </p:nvCxnSpPr>
          <p:spPr bwMode="auto">
            <a:xfrm>
              <a:off x="6195" y="4755"/>
              <a:ext cx="0" cy="480"/>
            </a:xfrm>
            <a:prstGeom prst="straightConnector1">
              <a:avLst/>
            </a:prstGeom>
            <a:noFill/>
            <a:ln w="9525">
              <a:solidFill>
                <a:srgbClr val="000000"/>
              </a:solidFill>
              <a:round/>
              <a:headEnd/>
              <a:tailEnd/>
            </a:ln>
          </p:spPr>
        </p:cxnSp>
        <p:sp>
          <p:nvSpPr>
            <p:cNvPr id="103440" name="Text Box 16"/>
            <p:cNvSpPr txBox="1">
              <a:spLocks noChangeArrowheads="1"/>
            </p:cNvSpPr>
            <p:nvPr/>
          </p:nvSpPr>
          <p:spPr bwMode="auto">
            <a:xfrm>
              <a:off x="9240" y="2688"/>
              <a:ext cx="1410" cy="49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uk-UA" sz="1100" b="0" i="0" u="none" strike="noStrike" cap="none" normalizeH="0" baseline="0" dirty="0" smtClean="0">
                  <a:ln>
                    <a:noFill/>
                  </a:ln>
                  <a:solidFill>
                    <a:schemeClr val="tx1"/>
                  </a:solidFill>
                  <a:effectLst/>
                  <a:latin typeface="Times New Roman" pitchFamily="18" charset="0"/>
                  <a:cs typeface="Arial" pitchFamily="34" charset="0"/>
                </a:rPr>
                <a:t>Активні дії</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41" name="Text Box 17"/>
            <p:cNvSpPr txBox="1">
              <a:spLocks noChangeArrowheads="1"/>
            </p:cNvSpPr>
            <p:nvPr/>
          </p:nvSpPr>
          <p:spPr bwMode="auto">
            <a:xfrm>
              <a:off x="9240" y="3975"/>
              <a:ext cx="1410" cy="49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uk-UA" sz="1100" b="0" i="0" u="none" strike="noStrike" cap="none" normalizeH="0" baseline="0" dirty="0" smtClean="0">
                  <a:ln>
                    <a:noFill/>
                  </a:ln>
                  <a:solidFill>
                    <a:schemeClr val="tx1"/>
                  </a:solidFill>
                  <a:effectLst/>
                  <a:latin typeface="Times New Roman" pitchFamily="18" charset="0"/>
                  <a:cs typeface="Arial" pitchFamily="34" charset="0"/>
                </a:rPr>
                <a:t>Пасивні дії</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42" name="Text Box 18"/>
            <p:cNvSpPr txBox="1">
              <a:spLocks noChangeArrowheads="1"/>
            </p:cNvSpPr>
            <p:nvPr/>
          </p:nvSpPr>
          <p:spPr bwMode="auto">
            <a:xfrm>
              <a:off x="3645" y="4848"/>
              <a:ext cx="2265" cy="49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uk-UA" sz="1100" b="0" i="0" u="none" strike="noStrike" cap="none" normalizeH="0" baseline="0" dirty="0" smtClean="0">
                  <a:ln>
                    <a:noFill/>
                  </a:ln>
                  <a:solidFill>
                    <a:schemeClr val="tx1"/>
                  </a:solidFill>
                  <a:effectLst/>
                  <a:latin typeface="Times New Roman" pitchFamily="18" charset="0"/>
                  <a:cs typeface="Arial" pitchFamily="34" charset="0"/>
                </a:rPr>
                <a:t>Індивідуальні дії</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43" name="Text Box 19"/>
            <p:cNvSpPr txBox="1">
              <a:spLocks noChangeArrowheads="1"/>
            </p:cNvSpPr>
            <p:nvPr/>
          </p:nvSpPr>
          <p:spPr bwMode="auto">
            <a:xfrm>
              <a:off x="6540" y="4848"/>
              <a:ext cx="2265" cy="49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uk-UA" sz="1100" b="0" i="0" u="none" strike="noStrike" cap="none" normalizeH="0" baseline="0" dirty="0" smtClean="0">
                  <a:ln>
                    <a:noFill/>
                  </a:ln>
                  <a:solidFill>
                    <a:schemeClr val="tx1"/>
                  </a:solidFill>
                  <a:effectLst/>
                  <a:latin typeface="Times New Roman" pitchFamily="18" charset="0"/>
                  <a:cs typeface="Arial" pitchFamily="34" charset="0"/>
                </a:rPr>
                <a:t>Корпоративні дії</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3" name="Прямоугольник 22"/>
          <p:cNvSpPr/>
          <p:nvPr/>
        </p:nvSpPr>
        <p:spPr>
          <a:xfrm>
            <a:off x="3563888" y="692696"/>
            <a:ext cx="2090829" cy="338554"/>
          </a:xfrm>
          <a:prstGeom prst="rect">
            <a:avLst/>
          </a:prstGeom>
        </p:spPr>
        <p:txBody>
          <a:bodyPr wrap="none">
            <a:spAutoFit/>
          </a:bodyPr>
          <a:lstStyle/>
          <a:p>
            <a:r>
              <a:rPr lang="ru-RU" sz="1600" dirty="0" err="1" smtClean="0"/>
              <a:t>Сітка</a:t>
            </a:r>
            <a:r>
              <a:rPr lang="ru-RU" sz="1600" dirty="0" smtClean="0"/>
              <a:t> </a:t>
            </a:r>
            <a:r>
              <a:rPr lang="ru-RU" sz="1600" dirty="0" err="1" smtClean="0"/>
              <a:t>Томаса-Кілмена</a:t>
            </a:r>
            <a:endParaRPr lang="ru-RU" sz="1600" dirty="0"/>
          </a:p>
        </p:txBody>
      </p:sp>
      <p:sp>
        <p:nvSpPr>
          <p:cNvPr id="24" name="Прямоугольник 23"/>
          <p:cNvSpPr/>
          <p:nvPr/>
        </p:nvSpPr>
        <p:spPr>
          <a:xfrm>
            <a:off x="1259632" y="1052736"/>
            <a:ext cx="1152128" cy="646331"/>
          </a:xfrm>
          <a:prstGeom prst="rect">
            <a:avLst/>
          </a:prstGeom>
        </p:spPr>
        <p:txBody>
          <a:bodyPr wrap="square">
            <a:spAutoFit/>
          </a:bodyPr>
          <a:lstStyle/>
          <a:p>
            <a:r>
              <a:rPr lang="uk-UA" sz="1200" dirty="0" smtClean="0"/>
              <a:t>Задоволення власних інтересів</a:t>
            </a:r>
            <a:endParaRPr lang="ru-RU" sz="1200"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8. Способи поведінки в конфліктних ситуаціях</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r>
              <a:rPr lang="uk-UA" b="1" dirty="0" smtClean="0"/>
              <a:t>Стиль уникання, відходу, ігнорування або відхилення </a:t>
            </a:r>
            <a:endParaRPr lang="ru-RU" dirty="0" smtClean="0"/>
          </a:p>
          <a:p>
            <a:pPr algn="just"/>
            <a:r>
              <a:rPr lang="uk-UA" dirty="0" smtClean="0"/>
              <a:t>Перший спосіб назвемо «уникання». </a:t>
            </a:r>
            <a:r>
              <a:rPr lang="ru-RU" dirty="0" smtClean="0"/>
              <a:t>Людина </a:t>
            </a:r>
            <a:r>
              <a:rPr lang="ru-RU" dirty="0" err="1" smtClean="0"/>
              <a:t>всіляко</a:t>
            </a:r>
            <a:r>
              <a:rPr lang="ru-RU" dirty="0" smtClean="0"/>
              <a:t> </a:t>
            </a:r>
            <a:r>
              <a:rPr lang="ru-RU" dirty="0" err="1" smtClean="0"/>
              <a:t>уникає</a:t>
            </a:r>
            <a:r>
              <a:rPr lang="ru-RU" dirty="0" smtClean="0"/>
              <a:t> </a:t>
            </a:r>
            <a:r>
              <a:rPr lang="ru-RU" dirty="0" err="1" smtClean="0"/>
              <a:t>конфлікту</a:t>
            </a:r>
            <a:r>
              <a:rPr lang="ru-RU" dirty="0" smtClean="0"/>
              <a:t>, </a:t>
            </a:r>
            <a:r>
              <a:rPr lang="ru-RU" dirty="0" err="1" smtClean="0"/>
              <a:t>намагається</a:t>
            </a:r>
            <a:r>
              <a:rPr lang="ru-RU" dirty="0" smtClean="0"/>
              <a:t> в </a:t>
            </a:r>
            <a:r>
              <a:rPr lang="ru-RU" dirty="0" err="1" smtClean="0"/>
              <a:t>будь-яких</a:t>
            </a:r>
            <a:r>
              <a:rPr lang="ru-RU" dirty="0" smtClean="0"/>
              <a:t> </a:t>
            </a:r>
            <a:r>
              <a:rPr lang="ru-RU" dirty="0" err="1" smtClean="0"/>
              <a:t>ситуаціях</a:t>
            </a:r>
            <a:r>
              <a:rPr lang="ru-RU" dirty="0" smtClean="0"/>
              <a:t> </a:t>
            </a:r>
            <a:r>
              <a:rPr lang="ru-RU" dirty="0" err="1" smtClean="0"/>
              <a:t>зробити</a:t>
            </a:r>
            <a:r>
              <a:rPr lang="ru-RU" dirty="0" smtClean="0"/>
              <a:t> </a:t>
            </a:r>
            <a:r>
              <a:rPr lang="ru-RU" dirty="0" err="1" smtClean="0"/>
              <a:t>вигляд</a:t>
            </a:r>
            <a:r>
              <a:rPr lang="ru-RU" dirty="0" smtClean="0"/>
              <a:t>, </a:t>
            </a:r>
            <a:r>
              <a:rPr lang="ru-RU" dirty="0" err="1" smtClean="0"/>
              <a:t>що</a:t>
            </a:r>
            <a:r>
              <a:rPr lang="ru-RU" dirty="0" smtClean="0"/>
              <a:t> </a:t>
            </a:r>
            <a:r>
              <a:rPr lang="ru-RU" dirty="0" err="1" smtClean="0"/>
              <a:t>нічого</a:t>
            </a:r>
            <a:r>
              <a:rPr lang="ru-RU" dirty="0" smtClean="0"/>
              <a:t> не </a:t>
            </a:r>
            <a:r>
              <a:rPr lang="ru-RU" dirty="0" err="1" smtClean="0"/>
              <a:t>відбулося</a:t>
            </a:r>
            <a:r>
              <a:rPr lang="ru-RU" dirty="0" smtClean="0"/>
              <a:t>. </a:t>
            </a:r>
            <a:r>
              <a:rPr lang="ru-RU" dirty="0" err="1" smtClean="0"/>
              <a:t>Така</a:t>
            </a:r>
            <a:r>
              <a:rPr lang="ru-RU" dirty="0" smtClean="0"/>
              <a:t> </a:t>
            </a:r>
            <a:r>
              <a:rPr lang="ru-RU" dirty="0" err="1" smtClean="0"/>
              <a:t>людина</a:t>
            </a:r>
            <a:r>
              <a:rPr lang="ru-RU" dirty="0" smtClean="0"/>
              <a:t> часто говорить, </a:t>
            </a:r>
            <a:r>
              <a:rPr lang="ru-RU" dirty="0" err="1" smtClean="0"/>
              <a:t>що</a:t>
            </a:r>
            <a:r>
              <a:rPr lang="ru-RU" dirty="0" smtClean="0"/>
              <a:t> </a:t>
            </a:r>
            <a:r>
              <a:rPr lang="ru-RU" dirty="0" err="1" smtClean="0"/>
              <a:t>вважає</a:t>
            </a:r>
            <a:r>
              <a:rPr lang="ru-RU" dirty="0" smtClean="0"/>
              <a:t> себе </a:t>
            </a:r>
            <a:r>
              <a:rPr lang="ru-RU" dirty="0" err="1" smtClean="0"/>
              <a:t>неконфліктною</a:t>
            </a:r>
            <a:r>
              <a:rPr lang="ru-RU" dirty="0" smtClean="0"/>
              <a:t>, </a:t>
            </a:r>
            <a:r>
              <a:rPr lang="ru-RU" dirty="0" err="1" smtClean="0"/>
              <a:t>що</a:t>
            </a:r>
            <a:r>
              <a:rPr lang="ru-RU" dirty="0" smtClean="0"/>
              <a:t> в </a:t>
            </a:r>
            <a:r>
              <a:rPr lang="ru-RU" dirty="0" err="1" smtClean="0"/>
              <a:t>неї</a:t>
            </a:r>
            <a:r>
              <a:rPr lang="ru-RU" dirty="0" smtClean="0"/>
              <a:t> </a:t>
            </a:r>
            <a:r>
              <a:rPr lang="ru-RU" dirty="0" err="1" smtClean="0"/>
              <a:t>майже</a:t>
            </a:r>
            <a:r>
              <a:rPr lang="ru-RU" dirty="0" smtClean="0"/>
              <a:t> не </a:t>
            </a:r>
            <a:r>
              <a:rPr lang="ru-RU" dirty="0" err="1" smtClean="0"/>
              <a:t>буває</a:t>
            </a:r>
            <a:r>
              <a:rPr lang="ru-RU" dirty="0" smtClean="0"/>
              <a:t> </a:t>
            </a:r>
            <a:r>
              <a:rPr lang="ru-RU" dirty="0" err="1" smtClean="0"/>
              <a:t>конфліктів</a:t>
            </a:r>
            <a:r>
              <a:rPr lang="ru-RU" dirty="0" smtClean="0"/>
              <a:t>. У </a:t>
            </a:r>
            <a:r>
              <a:rPr lang="ru-RU" dirty="0" err="1" smtClean="0"/>
              <a:t>підсумку</a:t>
            </a:r>
            <a:r>
              <a:rPr lang="ru-RU" dirty="0" smtClean="0"/>
              <a:t> не </a:t>
            </a:r>
            <a:r>
              <a:rPr lang="ru-RU" dirty="0" err="1" smtClean="0"/>
              <a:t>задоволені</a:t>
            </a:r>
            <a:r>
              <a:rPr lang="ru-RU" dirty="0" smtClean="0"/>
              <a:t> </a:t>
            </a:r>
            <a:r>
              <a:rPr lang="ru-RU" dirty="0" err="1" smtClean="0"/>
              <a:t>ні</a:t>
            </a:r>
            <a:r>
              <a:rPr lang="ru-RU" dirty="0" smtClean="0"/>
              <a:t> </a:t>
            </a:r>
            <a:r>
              <a:rPr lang="ru-RU" dirty="0" err="1" smtClean="0"/>
              <a:t>власні</a:t>
            </a:r>
            <a:r>
              <a:rPr lang="ru-RU" dirty="0" smtClean="0"/>
              <a:t> </a:t>
            </a:r>
            <a:r>
              <a:rPr lang="ru-RU" dirty="0" err="1" smtClean="0"/>
              <a:t>інтереси</a:t>
            </a:r>
            <a:r>
              <a:rPr lang="ru-RU" dirty="0" smtClean="0"/>
              <a:t>, </a:t>
            </a:r>
            <a:r>
              <a:rPr lang="ru-RU" dirty="0" err="1" smtClean="0"/>
              <a:t>ні</a:t>
            </a:r>
            <a:r>
              <a:rPr lang="ru-RU" dirty="0" smtClean="0"/>
              <a:t> </a:t>
            </a:r>
            <a:r>
              <a:rPr lang="ru-RU" dirty="0" err="1" smtClean="0"/>
              <a:t>інтереси</a:t>
            </a:r>
            <a:r>
              <a:rPr lang="ru-RU" dirty="0" smtClean="0"/>
              <a:t> </a:t>
            </a:r>
            <a:r>
              <a:rPr lang="ru-RU" dirty="0" err="1" smtClean="0"/>
              <a:t>опонента</a:t>
            </a:r>
            <a:r>
              <a:rPr lang="ru-RU" dirty="0" smtClean="0"/>
              <a:t> («</a:t>
            </a:r>
            <a:r>
              <a:rPr lang="ru-RU" dirty="0" err="1" smtClean="0"/>
              <a:t>ні</a:t>
            </a:r>
            <a:r>
              <a:rPr lang="ru-RU" dirty="0" smtClean="0"/>
              <a:t> </a:t>
            </a:r>
            <a:r>
              <a:rPr lang="ru-RU" dirty="0" err="1" smtClean="0"/>
              <a:t>тобі</a:t>
            </a:r>
            <a:r>
              <a:rPr lang="ru-RU" dirty="0" smtClean="0"/>
              <a:t>, </a:t>
            </a:r>
            <a:r>
              <a:rPr lang="ru-RU" dirty="0" err="1" smtClean="0"/>
              <a:t>ні</a:t>
            </a:r>
            <a:r>
              <a:rPr lang="ru-RU" dirty="0" smtClean="0"/>
              <a:t> </a:t>
            </a:r>
            <a:r>
              <a:rPr lang="ru-RU" dirty="0" err="1" smtClean="0"/>
              <a:t>мені</a:t>
            </a:r>
            <a:r>
              <a:rPr lang="ru-RU" dirty="0" smtClean="0"/>
              <a:t>»). Не </a:t>
            </a:r>
            <a:r>
              <a:rPr lang="ru-RU" dirty="0" err="1" smtClean="0"/>
              <a:t>слід</a:t>
            </a:r>
            <a:r>
              <a:rPr lang="ru-RU" dirty="0" smtClean="0"/>
              <a:t> </a:t>
            </a:r>
            <a:r>
              <a:rPr lang="ru-RU" dirty="0" err="1" smtClean="0"/>
              <a:t>думати</a:t>
            </a:r>
            <a:r>
              <a:rPr lang="ru-RU" dirty="0" smtClean="0"/>
              <a:t>, </a:t>
            </a:r>
            <a:r>
              <a:rPr lang="ru-RU" dirty="0" err="1" smtClean="0"/>
              <a:t>що</a:t>
            </a:r>
            <a:r>
              <a:rPr lang="ru-RU" dirty="0" smtClean="0"/>
              <a:t> </a:t>
            </a:r>
            <a:r>
              <a:rPr lang="ru-RU" dirty="0" err="1" smtClean="0"/>
              <a:t>цей</a:t>
            </a:r>
            <a:r>
              <a:rPr lang="ru-RU" dirty="0" smtClean="0"/>
              <a:t> стиль </a:t>
            </a:r>
            <a:r>
              <a:rPr lang="ru-RU" dirty="0" err="1" smtClean="0"/>
              <a:t>завжди</a:t>
            </a:r>
            <a:r>
              <a:rPr lang="ru-RU" dirty="0" smtClean="0"/>
              <a:t> </a:t>
            </a:r>
            <a:r>
              <a:rPr lang="ru-RU" dirty="0" err="1" smtClean="0"/>
              <a:t>є</a:t>
            </a:r>
            <a:r>
              <a:rPr lang="ru-RU" dirty="0" smtClean="0"/>
              <a:t> </a:t>
            </a:r>
            <a:r>
              <a:rPr lang="ru-RU" dirty="0" err="1" smtClean="0"/>
              <a:t>втечею</a:t>
            </a:r>
            <a:r>
              <a:rPr lang="ru-RU" dirty="0" smtClean="0"/>
              <a:t> </a:t>
            </a:r>
            <a:r>
              <a:rPr lang="ru-RU" dirty="0" err="1" smtClean="0"/>
              <a:t>від</a:t>
            </a:r>
            <a:r>
              <a:rPr lang="ru-RU" dirty="0" smtClean="0"/>
              <a:t> </a:t>
            </a:r>
            <a:r>
              <a:rPr lang="ru-RU" dirty="0" err="1" smtClean="0"/>
              <a:t>проблеми</a:t>
            </a:r>
            <a:r>
              <a:rPr lang="ru-RU" dirty="0" smtClean="0"/>
              <a:t> </a:t>
            </a:r>
            <a:r>
              <a:rPr lang="ru-RU" dirty="0" err="1" smtClean="0"/>
              <a:t>або</a:t>
            </a:r>
            <a:r>
              <a:rPr lang="ru-RU" dirty="0" smtClean="0"/>
              <a:t> </a:t>
            </a:r>
            <a:r>
              <a:rPr lang="ru-RU" dirty="0" err="1" smtClean="0"/>
              <a:t>відхиленням</a:t>
            </a:r>
            <a:r>
              <a:rPr lang="ru-RU" dirty="0" smtClean="0"/>
              <a:t> </a:t>
            </a:r>
            <a:r>
              <a:rPr lang="ru-RU" dirty="0" err="1" smtClean="0"/>
              <a:t>від</a:t>
            </a:r>
            <a:r>
              <a:rPr lang="ru-RU" dirty="0" smtClean="0"/>
              <a:t> </a:t>
            </a:r>
            <a:r>
              <a:rPr lang="ru-RU" dirty="0" err="1" smtClean="0"/>
              <a:t>відповідальності</a:t>
            </a:r>
            <a:r>
              <a:rPr lang="ru-RU" dirty="0" smtClean="0"/>
              <a:t>. У </a:t>
            </a:r>
            <a:r>
              <a:rPr lang="ru-RU" dirty="0" err="1" smtClean="0"/>
              <a:t>дійсності</a:t>
            </a:r>
            <a:r>
              <a:rPr lang="ru-RU" dirty="0" smtClean="0"/>
              <a:t> </a:t>
            </a:r>
            <a:r>
              <a:rPr lang="ru-RU" dirty="0" err="1" smtClean="0"/>
              <a:t>відхід</a:t>
            </a:r>
            <a:r>
              <a:rPr lang="ru-RU" dirty="0" smtClean="0"/>
              <a:t> </a:t>
            </a:r>
            <a:r>
              <a:rPr lang="ru-RU" dirty="0" err="1" smtClean="0"/>
              <a:t>або</a:t>
            </a:r>
            <a:r>
              <a:rPr lang="ru-RU" dirty="0" smtClean="0"/>
              <a:t> </a:t>
            </a:r>
            <a:r>
              <a:rPr lang="ru-RU" dirty="0" err="1" smtClean="0"/>
              <a:t>відстрочка</a:t>
            </a:r>
            <a:r>
              <a:rPr lang="ru-RU" dirty="0" smtClean="0"/>
              <a:t> </a:t>
            </a:r>
            <a:r>
              <a:rPr lang="ru-RU" dirty="0" err="1" smtClean="0"/>
              <a:t>можуть</a:t>
            </a:r>
            <a:r>
              <a:rPr lang="ru-RU" dirty="0" smtClean="0"/>
              <a:t> бути </a:t>
            </a:r>
            <a:r>
              <a:rPr lang="ru-RU" dirty="0" err="1" smtClean="0"/>
              <a:t>цілком</a:t>
            </a:r>
            <a:r>
              <a:rPr lang="ru-RU" dirty="0" smtClean="0"/>
              <a:t> </a:t>
            </a:r>
            <a:r>
              <a:rPr lang="ru-RU" dirty="0" err="1" smtClean="0"/>
              <a:t>прийнятною</a:t>
            </a:r>
            <a:r>
              <a:rPr lang="ru-RU" dirty="0" smtClean="0"/>
              <a:t> </a:t>
            </a:r>
            <a:r>
              <a:rPr lang="ru-RU" dirty="0" err="1" smtClean="0"/>
              <a:t>реакцією</a:t>
            </a:r>
            <a:r>
              <a:rPr lang="ru-RU" dirty="0" smtClean="0"/>
              <a:t> на </a:t>
            </a:r>
            <a:r>
              <a:rPr lang="ru-RU" dirty="0" err="1" smtClean="0"/>
              <a:t>конфліктну</a:t>
            </a:r>
            <a:r>
              <a:rPr lang="ru-RU" dirty="0" smtClean="0"/>
              <a:t> </a:t>
            </a:r>
            <a:r>
              <a:rPr lang="ru-RU" dirty="0" err="1" smtClean="0"/>
              <a:t>ситуацію</a:t>
            </a:r>
            <a:r>
              <a:rPr lang="ru-RU" dirty="0" smtClean="0"/>
              <a:t>, тому </a:t>
            </a:r>
            <a:r>
              <a:rPr lang="ru-RU" dirty="0" err="1" smtClean="0"/>
              <a:t>що</a:t>
            </a:r>
            <a:r>
              <a:rPr lang="ru-RU" dirty="0" smtClean="0"/>
              <a:t> за </a:t>
            </a:r>
            <a:r>
              <a:rPr lang="ru-RU" dirty="0" err="1" smtClean="0"/>
              <a:t>цей</a:t>
            </a:r>
            <a:r>
              <a:rPr lang="ru-RU" dirty="0" smtClean="0"/>
              <a:t> час вона </a:t>
            </a:r>
            <a:r>
              <a:rPr lang="ru-RU" dirty="0" err="1" smtClean="0"/>
              <a:t>може</a:t>
            </a:r>
            <a:r>
              <a:rPr lang="ru-RU" dirty="0" smtClean="0"/>
              <a:t> </a:t>
            </a:r>
            <a:r>
              <a:rPr lang="ru-RU" dirty="0" err="1" smtClean="0"/>
              <a:t>вирішитися</a:t>
            </a:r>
            <a:r>
              <a:rPr lang="ru-RU" dirty="0" smtClean="0"/>
              <a:t> сама собою </a:t>
            </a:r>
            <a:r>
              <a:rPr lang="ru-RU" dirty="0" err="1" smtClean="0"/>
              <a:t>або</a:t>
            </a:r>
            <a:r>
              <a:rPr lang="ru-RU" dirty="0" smtClean="0"/>
              <a:t> </a:t>
            </a:r>
            <a:r>
              <a:rPr lang="ru-RU" dirty="0" err="1" smtClean="0"/>
              <a:t>ви</a:t>
            </a:r>
            <a:r>
              <a:rPr lang="ru-RU" dirty="0" smtClean="0"/>
              <a:t> </a:t>
            </a:r>
            <a:r>
              <a:rPr lang="ru-RU" dirty="0" err="1" smtClean="0"/>
              <a:t>зможете</a:t>
            </a:r>
            <a:r>
              <a:rPr lang="ru-RU" dirty="0" smtClean="0"/>
              <a:t> </a:t>
            </a:r>
            <a:r>
              <a:rPr lang="ru-RU" dirty="0" err="1" smtClean="0"/>
              <a:t>зайнятися</a:t>
            </a:r>
            <a:r>
              <a:rPr lang="ru-RU" dirty="0" smtClean="0"/>
              <a:t> нею, коли будете </a:t>
            </a:r>
            <a:r>
              <a:rPr lang="ru-RU" dirty="0" err="1" smtClean="0"/>
              <a:t>мати</a:t>
            </a:r>
            <a:r>
              <a:rPr lang="ru-RU" dirty="0" smtClean="0"/>
              <a:t> </a:t>
            </a:r>
            <a:r>
              <a:rPr lang="ru-RU" dirty="0" err="1" smtClean="0"/>
              <a:t>достатню</a:t>
            </a:r>
            <a:r>
              <a:rPr lang="ru-RU" dirty="0" smtClean="0"/>
              <a:t> </a:t>
            </a:r>
            <a:r>
              <a:rPr lang="ru-RU" dirty="0" err="1" smtClean="0"/>
              <a:t>інформацію</a:t>
            </a:r>
            <a:r>
              <a:rPr lang="ru-RU" dirty="0" smtClean="0"/>
              <a:t> </a:t>
            </a:r>
            <a:r>
              <a:rPr lang="ru-RU" dirty="0" err="1" smtClean="0"/>
              <a:t>і</a:t>
            </a:r>
            <a:r>
              <a:rPr lang="ru-RU" dirty="0" smtClean="0"/>
              <a:t> </a:t>
            </a:r>
            <a:r>
              <a:rPr lang="ru-RU" dirty="0" err="1" smtClean="0"/>
              <a:t>бажанням</a:t>
            </a:r>
            <a:r>
              <a:rPr lang="ru-RU" dirty="0" smtClean="0"/>
              <a:t> </a:t>
            </a:r>
            <a:r>
              <a:rPr lang="ru-RU" dirty="0" err="1" smtClean="0"/>
              <a:t>вирішити</a:t>
            </a:r>
            <a:r>
              <a:rPr lang="ru-RU" dirty="0" smtClean="0"/>
              <a:t> </a:t>
            </a:r>
            <a:r>
              <a:rPr lang="ru-RU" dirty="0" err="1" smtClean="0"/>
              <a:t>її</a:t>
            </a:r>
            <a:r>
              <a:rPr lang="ru-RU" dirty="0" smtClean="0"/>
              <a:t>, </a:t>
            </a:r>
            <a:r>
              <a:rPr lang="ru-RU" dirty="0" err="1" smtClean="0"/>
              <a:t>або</a:t>
            </a:r>
            <a:r>
              <a:rPr lang="ru-RU" dirty="0" smtClean="0"/>
              <a:t> </a:t>
            </a:r>
            <a:r>
              <a:rPr lang="ru-RU" dirty="0" err="1" smtClean="0"/>
              <a:t>це</a:t>
            </a:r>
            <a:r>
              <a:rPr lang="ru-RU" dirty="0" smtClean="0"/>
              <a:t> не </a:t>
            </a:r>
            <a:r>
              <a:rPr lang="ru-RU" dirty="0" err="1" smtClean="0"/>
              <a:t>ті</a:t>
            </a:r>
            <a:r>
              <a:rPr lang="ru-RU" dirty="0" smtClean="0"/>
              <a:t> </a:t>
            </a:r>
            <a:r>
              <a:rPr lang="ru-RU" dirty="0" err="1" smtClean="0"/>
              <a:t>взаємини</a:t>
            </a:r>
            <a:r>
              <a:rPr lang="ru-RU" dirty="0" smtClean="0"/>
              <a:t>, </a:t>
            </a:r>
            <a:r>
              <a:rPr lang="ru-RU" dirty="0" err="1" smtClean="0"/>
              <a:t>які</a:t>
            </a:r>
            <a:r>
              <a:rPr lang="ru-RU" dirty="0" smtClean="0"/>
              <a:t> вам </a:t>
            </a:r>
            <a:r>
              <a:rPr lang="ru-RU" dirty="0" err="1" smtClean="0"/>
              <a:t>необхідно</a:t>
            </a:r>
            <a:r>
              <a:rPr lang="ru-RU" dirty="0" smtClean="0"/>
              <a:t> </a:t>
            </a:r>
            <a:r>
              <a:rPr lang="ru-RU" dirty="0" err="1" smtClean="0"/>
              <a:t>підтримувати</a:t>
            </a:r>
            <a:r>
              <a:rPr lang="ru-RU" dirty="0" smtClean="0"/>
              <a:t>. </a:t>
            </a:r>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8. Способи поведінки в конфліктних ситуаціях</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r>
              <a:rPr lang="ru-RU" b="1" dirty="0" smtClean="0"/>
              <a:t>Стиль </a:t>
            </a:r>
            <a:r>
              <a:rPr lang="ru-RU" b="1" dirty="0" err="1" smtClean="0"/>
              <a:t>суперництва</a:t>
            </a:r>
            <a:r>
              <a:rPr lang="ru-RU" b="1" dirty="0" smtClean="0"/>
              <a:t>, </a:t>
            </a:r>
            <a:r>
              <a:rPr lang="ru-RU" b="1" dirty="0" err="1" smtClean="0"/>
              <a:t>конкуренції</a:t>
            </a:r>
            <a:r>
              <a:rPr lang="ru-RU" b="1" dirty="0" smtClean="0"/>
              <a:t>, </a:t>
            </a:r>
            <a:r>
              <a:rPr lang="ru-RU" b="1" dirty="0" err="1" smtClean="0"/>
              <a:t>змагання</a:t>
            </a:r>
            <a:r>
              <a:rPr lang="ru-RU" b="1" dirty="0" smtClean="0"/>
              <a:t>, </a:t>
            </a:r>
            <a:r>
              <a:rPr lang="ru-RU" b="1" dirty="0" err="1" smtClean="0"/>
              <a:t>конфронтації</a:t>
            </a:r>
            <a:r>
              <a:rPr lang="ru-RU" dirty="0" smtClean="0"/>
              <a:t> </a:t>
            </a:r>
          </a:p>
          <a:p>
            <a:pPr algn="just"/>
            <a:r>
              <a:rPr lang="ru-RU" dirty="0" err="1" smtClean="0"/>
              <a:t>Другий</a:t>
            </a:r>
            <a:r>
              <a:rPr lang="ru-RU" dirty="0" smtClean="0"/>
              <a:t> </a:t>
            </a:r>
            <a:r>
              <a:rPr lang="ru-RU" dirty="0" err="1" smtClean="0"/>
              <a:t>спосіб</a:t>
            </a:r>
            <a:r>
              <a:rPr lang="ru-RU" dirty="0" smtClean="0"/>
              <a:t> </a:t>
            </a:r>
            <a:r>
              <a:rPr lang="ru-RU" dirty="0" err="1" smtClean="0"/>
              <a:t>поведінки</a:t>
            </a:r>
            <a:r>
              <a:rPr lang="ru-RU" dirty="0" smtClean="0"/>
              <a:t> в </a:t>
            </a:r>
            <a:r>
              <a:rPr lang="ru-RU" dirty="0" err="1" smtClean="0"/>
              <a:t>конфліктних</a:t>
            </a:r>
            <a:r>
              <a:rPr lang="ru-RU" dirty="0" smtClean="0"/>
              <a:t> </a:t>
            </a:r>
            <a:r>
              <a:rPr lang="ru-RU" dirty="0" err="1" smtClean="0"/>
              <a:t>ситуаціях</a:t>
            </a:r>
            <a:r>
              <a:rPr lang="ru-RU" dirty="0" smtClean="0"/>
              <a:t> </a:t>
            </a:r>
            <a:r>
              <a:rPr lang="ru-RU" dirty="0" err="1" smtClean="0"/>
              <a:t>називається</a:t>
            </a:r>
            <a:r>
              <a:rPr lang="ru-RU" dirty="0" smtClean="0"/>
              <a:t> «</a:t>
            </a:r>
            <a:r>
              <a:rPr lang="ru-RU" dirty="0" err="1" smtClean="0"/>
              <a:t>суперництво</a:t>
            </a:r>
            <a:r>
              <a:rPr lang="ru-RU" dirty="0" smtClean="0"/>
              <a:t>». </a:t>
            </a:r>
            <a:r>
              <a:rPr lang="ru-RU" dirty="0" err="1" smtClean="0"/>
              <a:t>Боротьба</a:t>
            </a:r>
            <a:r>
              <a:rPr lang="ru-RU" dirty="0" smtClean="0"/>
              <a:t> за </a:t>
            </a:r>
            <a:r>
              <a:rPr lang="ru-RU" dirty="0" err="1" smtClean="0"/>
              <a:t>власні</a:t>
            </a:r>
            <a:r>
              <a:rPr lang="ru-RU" dirty="0" smtClean="0"/>
              <a:t> </a:t>
            </a:r>
            <a:r>
              <a:rPr lang="ru-RU" dirty="0" err="1" smtClean="0"/>
              <a:t>інтереси</a:t>
            </a:r>
            <a:r>
              <a:rPr lang="ru-RU" dirty="0" smtClean="0"/>
              <a:t> до </a:t>
            </a:r>
            <a:r>
              <a:rPr lang="ru-RU" dirty="0" err="1" smtClean="0"/>
              <a:t>переможного</a:t>
            </a:r>
            <a:r>
              <a:rPr lang="ru-RU" dirty="0" smtClean="0"/>
              <a:t> </a:t>
            </a:r>
            <a:r>
              <a:rPr lang="ru-RU" dirty="0" err="1" smtClean="0"/>
              <a:t>кінця</a:t>
            </a:r>
            <a:r>
              <a:rPr lang="ru-RU" dirty="0" smtClean="0"/>
              <a:t>. </a:t>
            </a:r>
            <a:r>
              <a:rPr lang="ru-RU" dirty="0" err="1" smtClean="0"/>
              <a:t>Дружні</a:t>
            </a:r>
            <a:r>
              <a:rPr lang="ru-RU" dirty="0" smtClean="0"/>
              <a:t> </a:t>
            </a:r>
            <a:r>
              <a:rPr lang="ru-RU" dirty="0" err="1" smtClean="0"/>
              <a:t>стосунки</a:t>
            </a:r>
            <a:r>
              <a:rPr lang="ru-RU" dirty="0" smtClean="0"/>
              <a:t> при </a:t>
            </a:r>
            <a:r>
              <a:rPr lang="ru-RU" dirty="0" err="1" smtClean="0"/>
              <a:t>цьому</a:t>
            </a:r>
            <a:r>
              <a:rPr lang="ru-RU" dirty="0" smtClean="0"/>
              <a:t> </a:t>
            </a:r>
            <a:r>
              <a:rPr lang="ru-RU" dirty="0" err="1" smtClean="0"/>
              <a:t>завжди</a:t>
            </a:r>
            <a:r>
              <a:rPr lang="ru-RU" dirty="0" smtClean="0"/>
              <a:t> </a:t>
            </a:r>
            <a:r>
              <a:rPr lang="ru-RU" dirty="0" err="1" smtClean="0"/>
              <a:t>приносяться</a:t>
            </a:r>
            <a:r>
              <a:rPr lang="ru-RU" dirty="0" smtClean="0"/>
              <a:t> в жертву («</a:t>
            </a:r>
            <a:r>
              <a:rPr lang="ru-RU" dirty="0" err="1" smtClean="0"/>
              <a:t>тільки</a:t>
            </a:r>
            <a:r>
              <a:rPr lang="ru-RU" dirty="0" smtClean="0"/>
              <a:t> </a:t>
            </a:r>
            <a:r>
              <a:rPr lang="ru-RU" dirty="0" err="1" smtClean="0"/>
              <a:t>мені</a:t>
            </a:r>
            <a:r>
              <a:rPr lang="ru-RU" dirty="0" smtClean="0"/>
              <a:t>»). </a:t>
            </a:r>
            <a:r>
              <a:rPr lang="ru-RU" dirty="0" err="1" smtClean="0"/>
              <a:t>Використання</a:t>
            </a:r>
            <a:r>
              <a:rPr lang="ru-RU" dirty="0" smtClean="0"/>
              <a:t> </a:t>
            </a:r>
            <a:r>
              <a:rPr lang="ru-RU" dirty="0" err="1" smtClean="0"/>
              <a:t>цього</a:t>
            </a:r>
            <a:r>
              <a:rPr lang="ru-RU" dirty="0" smtClean="0"/>
              <a:t> способу </a:t>
            </a:r>
            <a:r>
              <a:rPr lang="ru-RU" dirty="0" err="1" smtClean="0"/>
              <a:t>призводить</a:t>
            </a:r>
            <a:r>
              <a:rPr lang="ru-RU" dirty="0" smtClean="0"/>
              <a:t> до того, </a:t>
            </a:r>
            <a:r>
              <a:rPr lang="ru-RU" dirty="0" err="1" smtClean="0"/>
              <a:t>що</a:t>
            </a:r>
            <a:r>
              <a:rPr lang="ru-RU" dirty="0" smtClean="0"/>
              <a:t> </a:t>
            </a:r>
            <a:r>
              <a:rPr lang="ru-RU" dirty="0" err="1" smtClean="0"/>
              <a:t>виграє</a:t>
            </a:r>
            <a:r>
              <a:rPr lang="ru-RU" dirty="0" smtClean="0"/>
              <a:t> одна </a:t>
            </a:r>
            <a:r>
              <a:rPr lang="ru-RU" dirty="0" err="1" smtClean="0"/>
              <a:t>людина</a:t>
            </a:r>
            <a:r>
              <a:rPr lang="ru-RU" dirty="0" smtClean="0"/>
              <a:t>, а друга </a:t>
            </a:r>
            <a:r>
              <a:rPr lang="ru-RU" dirty="0" err="1" smtClean="0"/>
              <a:t>програє</a:t>
            </a:r>
            <a:r>
              <a:rPr lang="ru-RU" dirty="0" smtClean="0"/>
              <a:t>, </a:t>
            </a:r>
            <a:r>
              <a:rPr lang="ru-RU" dirty="0" err="1" smtClean="0"/>
              <a:t>тобто</a:t>
            </a:r>
            <a:r>
              <a:rPr lang="ru-RU" dirty="0" smtClean="0"/>
              <a:t> один </a:t>
            </a:r>
            <a:r>
              <a:rPr lang="ru-RU" dirty="0" err="1" smtClean="0"/>
              <a:t>одержує</a:t>
            </a:r>
            <a:r>
              <a:rPr lang="ru-RU" dirty="0" smtClean="0"/>
              <a:t> </a:t>
            </a:r>
            <a:r>
              <a:rPr lang="ru-RU" dirty="0" err="1" smtClean="0"/>
              <a:t>виграш</a:t>
            </a:r>
            <a:r>
              <a:rPr lang="ru-RU" dirty="0" smtClean="0"/>
              <a:t> на 100 %, а </a:t>
            </a:r>
            <a:r>
              <a:rPr lang="ru-RU" dirty="0" err="1" smtClean="0"/>
              <a:t>інший</a:t>
            </a:r>
            <a:r>
              <a:rPr lang="ru-RU" dirty="0" smtClean="0"/>
              <a:t> </a:t>
            </a:r>
            <a:r>
              <a:rPr lang="ru-RU" dirty="0" err="1" smtClean="0"/>
              <a:t>одержує</a:t>
            </a:r>
            <a:r>
              <a:rPr lang="ru-RU" dirty="0" smtClean="0"/>
              <a:t> нуль. Той, </a:t>
            </a:r>
            <a:r>
              <a:rPr lang="ru-RU" dirty="0" err="1" smtClean="0"/>
              <a:t>хто</a:t>
            </a:r>
            <a:r>
              <a:rPr lang="ru-RU" dirty="0" smtClean="0"/>
              <a:t> </a:t>
            </a:r>
            <a:r>
              <a:rPr lang="ru-RU" dirty="0" err="1" smtClean="0"/>
              <a:t>виграв</a:t>
            </a:r>
            <a:r>
              <a:rPr lang="ru-RU" dirty="0" smtClean="0"/>
              <a:t>, </a:t>
            </a:r>
            <a:r>
              <a:rPr lang="ru-RU" dirty="0" err="1" smtClean="0"/>
              <a:t>може</a:t>
            </a:r>
            <a:r>
              <a:rPr lang="ru-RU" dirty="0" smtClean="0"/>
              <a:t> </a:t>
            </a:r>
            <a:r>
              <a:rPr lang="ru-RU" dirty="0" err="1" smtClean="0"/>
              <a:t>також</a:t>
            </a:r>
            <a:r>
              <a:rPr lang="ru-RU" dirty="0" smtClean="0"/>
              <a:t> </a:t>
            </a:r>
            <a:r>
              <a:rPr lang="ru-RU" dirty="0" err="1" smtClean="0"/>
              <a:t>виграти</a:t>
            </a:r>
            <a:r>
              <a:rPr lang="ru-RU" dirty="0" smtClean="0"/>
              <a:t> </a:t>
            </a:r>
            <a:r>
              <a:rPr lang="ru-RU" dirty="0" err="1" smtClean="0"/>
              <a:t>і</a:t>
            </a:r>
            <a:r>
              <a:rPr lang="ru-RU" dirty="0" smtClean="0"/>
              <a:t> </a:t>
            </a:r>
            <a:r>
              <a:rPr lang="ru-RU" dirty="0" err="1" smtClean="0"/>
              <a:t>почуття</a:t>
            </a:r>
            <a:r>
              <a:rPr lang="ru-RU" dirty="0" smtClean="0"/>
              <a:t> </a:t>
            </a:r>
            <a:r>
              <a:rPr lang="ru-RU" dirty="0" err="1" smtClean="0"/>
              <a:t>провини</a:t>
            </a:r>
            <a:r>
              <a:rPr lang="ru-RU" dirty="0" smtClean="0"/>
              <a:t>, а той, </a:t>
            </a:r>
            <a:r>
              <a:rPr lang="ru-RU" dirty="0" err="1" smtClean="0"/>
              <a:t>хто</a:t>
            </a:r>
            <a:r>
              <a:rPr lang="ru-RU" dirty="0" smtClean="0"/>
              <a:t> </a:t>
            </a:r>
            <a:r>
              <a:rPr lang="ru-RU" dirty="0" err="1" smtClean="0"/>
              <a:t>програв</a:t>
            </a:r>
            <a:r>
              <a:rPr lang="ru-RU" dirty="0" smtClean="0"/>
              <a:t>, </a:t>
            </a:r>
            <a:r>
              <a:rPr lang="ru-RU" dirty="0" err="1" smtClean="0"/>
              <a:t>виграв</a:t>
            </a:r>
            <a:r>
              <a:rPr lang="ru-RU" dirty="0" smtClean="0"/>
              <a:t> образу. </a:t>
            </a:r>
            <a:r>
              <a:rPr lang="ru-RU" dirty="0" err="1" smtClean="0"/>
              <a:t>Даний</a:t>
            </a:r>
            <a:r>
              <a:rPr lang="ru-RU" dirty="0" smtClean="0"/>
              <a:t> стиль </a:t>
            </a:r>
            <a:r>
              <a:rPr lang="ru-RU" dirty="0" err="1" smtClean="0"/>
              <a:t>можна</a:t>
            </a:r>
            <a:r>
              <a:rPr lang="ru-RU" dirty="0" smtClean="0"/>
              <a:t> </a:t>
            </a:r>
            <a:r>
              <a:rPr lang="ru-RU" dirty="0" err="1" smtClean="0"/>
              <a:t>використовувати</a:t>
            </a:r>
            <a:r>
              <a:rPr lang="ru-RU" dirty="0" smtClean="0"/>
              <a:t>, </a:t>
            </a:r>
            <a:r>
              <a:rPr lang="ru-RU" dirty="0" err="1" smtClean="0"/>
              <a:t>якщо</a:t>
            </a:r>
            <a:r>
              <a:rPr lang="ru-RU" dirty="0" smtClean="0"/>
              <a:t> </a:t>
            </a:r>
            <a:r>
              <a:rPr lang="ru-RU" dirty="0" err="1" smtClean="0"/>
              <a:t>ви</a:t>
            </a:r>
            <a:r>
              <a:rPr lang="ru-RU" dirty="0" smtClean="0"/>
              <a:t> </a:t>
            </a:r>
            <a:r>
              <a:rPr lang="ru-RU" dirty="0" err="1" smtClean="0"/>
              <a:t>маєте</a:t>
            </a:r>
            <a:r>
              <a:rPr lang="ru-RU" dirty="0" smtClean="0"/>
              <a:t> </a:t>
            </a:r>
            <a:r>
              <a:rPr lang="ru-RU" dirty="0" err="1" smtClean="0"/>
              <a:t>достатньо</a:t>
            </a:r>
            <a:r>
              <a:rPr lang="ru-RU" dirty="0" smtClean="0"/>
              <a:t> </a:t>
            </a:r>
            <a:r>
              <a:rPr lang="ru-RU" dirty="0" err="1" smtClean="0"/>
              <a:t>влади</a:t>
            </a:r>
            <a:r>
              <a:rPr lang="ru-RU" dirty="0" smtClean="0"/>
              <a:t>, </a:t>
            </a:r>
            <a:r>
              <a:rPr lang="ru-RU" dirty="0" err="1" smtClean="0"/>
              <a:t>сильної</a:t>
            </a:r>
            <a:r>
              <a:rPr lang="ru-RU" dirty="0" smtClean="0"/>
              <a:t> </a:t>
            </a:r>
            <a:r>
              <a:rPr lang="ru-RU" dirty="0" err="1" smtClean="0"/>
              <a:t>волі</a:t>
            </a:r>
            <a:r>
              <a:rPr lang="ru-RU" dirty="0" smtClean="0"/>
              <a:t> </a:t>
            </a:r>
            <a:r>
              <a:rPr lang="ru-RU" dirty="0" err="1" smtClean="0"/>
              <a:t>і</a:t>
            </a:r>
            <a:r>
              <a:rPr lang="ru-RU" dirty="0" smtClean="0"/>
              <a:t> авторитету, </a:t>
            </a:r>
            <a:r>
              <a:rPr lang="ru-RU" dirty="0" err="1" smtClean="0"/>
              <a:t>і</a:t>
            </a:r>
            <a:r>
              <a:rPr lang="ru-RU" dirty="0" smtClean="0"/>
              <a:t> для вас </a:t>
            </a:r>
            <a:r>
              <a:rPr lang="ru-RU" dirty="0" err="1" smtClean="0"/>
              <a:t>очевидним</a:t>
            </a:r>
            <a:r>
              <a:rPr lang="ru-RU" dirty="0" smtClean="0"/>
              <a:t>, </a:t>
            </a:r>
            <a:r>
              <a:rPr lang="ru-RU" dirty="0" err="1" smtClean="0"/>
              <a:t>що</a:t>
            </a:r>
            <a:r>
              <a:rPr lang="ru-RU" dirty="0" smtClean="0"/>
              <a:t> </a:t>
            </a:r>
            <a:r>
              <a:rPr lang="ru-RU" dirty="0" err="1" smtClean="0"/>
              <a:t>пропоноване</a:t>
            </a:r>
            <a:r>
              <a:rPr lang="ru-RU" dirty="0" smtClean="0"/>
              <a:t> вами </a:t>
            </a:r>
            <a:r>
              <a:rPr lang="ru-RU" dirty="0" err="1" smtClean="0"/>
              <a:t>рішення</a:t>
            </a:r>
            <a:r>
              <a:rPr lang="ru-RU" dirty="0" smtClean="0"/>
              <a:t> – </a:t>
            </a:r>
            <a:r>
              <a:rPr lang="ru-RU" dirty="0" err="1" smtClean="0"/>
              <a:t>найкраще</a:t>
            </a:r>
            <a:r>
              <a:rPr lang="ru-RU" dirty="0" smtClean="0"/>
              <a:t>; </a:t>
            </a:r>
            <a:r>
              <a:rPr lang="ru-RU" dirty="0" err="1" smtClean="0"/>
              <a:t>робите</a:t>
            </a:r>
            <a:r>
              <a:rPr lang="ru-RU" dirty="0" smtClean="0"/>
              <a:t> </a:t>
            </a:r>
            <a:r>
              <a:rPr lang="ru-RU" dirty="0" err="1" smtClean="0"/>
              <a:t>велику</a:t>
            </a:r>
            <a:r>
              <a:rPr lang="ru-RU" dirty="0" smtClean="0"/>
              <a:t> ставку на </a:t>
            </a:r>
            <a:r>
              <a:rPr lang="ru-RU" dirty="0" err="1" smtClean="0"/>
              <a:t>своє</a:t>
            </a:r>
            <a:r>
              <a:rPr lang="ru-RU" dirty="0" smtClean="0"/>
              <a:t> </a:t>
            </a:r>
            <a:r>
              <a:rPr lang="ru-RU" dirty="0" err="1" smtClean="0"/>
              <a:t>вирішення</a:t>
            </a:r>
            <a:r>
              <a:rPr lang="ru-RU" dirty="0" smtClean="0"/>
              <a:t> </a:t>
            </a:r>
            <a:r>
              <a:rPr lang="ru-RU" dirty="0" err="1" smtClean="0"/>
              <a:t>виниклої</a:t>
            </a:r>
            <a:r>
              <a:rPr lang="ru-RU" dirty="0" smtClean="0"/>
              <a:t> </a:t>
            </a:r>
            <a:r>
              <a:rPr lang="ru-RU" dirty="0" err="1" smtClean="0"/>
              <a:t>проблеми</a:t>
            </a:r>
            <a:r>
              <a:rPr lang="ru-RU" dirty="0" smtClean="0"/>
              <a:t>, </a:t>
            </a:r>
            <a:r>
              <a:rPr lang="ru-RU" dirty="0" err="1" smtClean="0"/>
              <a:t>оскільки</a:t>
            </a:r>
            <a:r>
              <a:rPr lang="ru-RU" dirty="0" smtClean="0"/>
              <a:t> результат </a:t>
            </a:r>
            <a:r>
              <a:rPr lang="ru-RU" dirty="0" err="1" smtClean="0"/>
              <a:t>конфлікту</a:t>
            </a:r>
            <a:r>
              <a:rPr lang="ru-RU" dirty="0" smtClean="0"/>
              <a:t> </a:t>
            </a:r>
            <a:r>
              <a:rPr lang="ru-RU" dirty="0" err="1" smtClean="0"/>
              <a:t>дуже</a:t>
            </a:r>
            <a:r>
              <a:rPr lang="ru-RU" dirty="0" smtClean="0"/>
              <a:t> </a:t>
            </a:r>
            <a:r>
              <a:rPr lang="ru-RU" dirty="0" err="1" smtClean="0"/>
              <a:t>важливий</a:t>
            </a:r>
            <a:r>
              <a:rPr lang="ru-RU" dirty="0" smtClean="0"/>
              <a:t> для вас; </a:t>
            </a:r>
            <a:r>
              <a:rPr lang="ru-RU" dirty="0" err="1" smtClean="0"/>
              <a:t>почуваєте</a:t>
            </a:r>
            <a:r>
              <a:rPr lang="ru-RU" dirty="0" smtClean="0"/>
              <a:t>, </a:t>
            </a:r>
            <a:r>
              <a:rPr lang="ru-RU" dirty="0" err="1" smtClean="0"/>
              <a:t>що</a:t>
            </a:r>
            <a:r>
              <a:rPr lang="ru-RU" dirty="0" smtClean="0"/>
              <a:t> у вас нема </a:t>
            </a:r>
            <a:r>
              <a:rPr lang="ru-RU" dirty="0" err="1" smtClean="0"/>
              <a:t>іншого</a:t>
            </a:r>
            <a:r>
              <a:rPr lang="ru-RU" dirty="0" smtClean="0"/>
              <a:t> </a:t>
            </a:r>
            <a:r>
              <a:rPr lang="ru-RU" dirty="0" err="1" smtClean="0"/>
              <a:t>вибору</a:t>
            </a:r>
            <a:r>
              <a:rPr lang="ru-RU" dirty="0" smtClean="0"/>
              <a:t> </a:t>
            </a:r>
            <a:r>
              <a:rPr lang="ru-RU" dirty="0" err="1" smtClean="0"/>
              <a:t>і</a:t>
            </a:r>
            <a:r>
              <a:rPr lang="ru-RU" dirty="0" smtClean="0"/>
              <a:t> вам нема </a:t>
            </a:r>
            <a:r>
              <a:rPr lang="ru-RU" dirty="0" err="1" smtClean="0"/>
              <a:t>чого</a:t>
            </a:r>
            <a:r>
              <a:rPr lang="ru-RU" dirty="0" smtClean="0"/>
              <a:t> </a:t>
            </a:r>
            <a:r>
              <a:rPr lang="ru-RU" dirty="0" err="1" smtClean="0"/>
              <a:t>втрачати</a:t>
            </a:r>
            <a:r>
              <a:rPr lang="ru-RU" dirty="0" smtClean="0"/>
              <a:t>; </a:t>
            </a:r>
            <a:r>
              <a:rPr lang="ru-RU" dirty="0" err="1" smtClean="0"/>
              <a:t>повинні</a:t>
            </a:r>
            <a:r>
              <a:rPr lang="ru-RU" dirty="0" smtClean="0"/>
              <a:t> </a:t>
            </a:r>
            <a:r>
              <a:rPr lang="ru-RU" dirty="0" err="1" smtClean="0"/>
              <a:t>прийняти</a:t>
            </a:r>
            <a:r>
              <a:rPr lang="ru-RU" dirty="0" smtClean="0"/>
              <a:t> </a:t>
            </a:r>
            <a:r>
              <a:rPr lang="ru-RU" dirty="0" err="1" smtClean="0"/>
              <a:t>непопулярне</a:t>
            </a:r>
            <a:r>
              <a:rPr lang="ru-RU" dirty="0" smtClean="0"/>
              <a:t> </a:t>
            </a:r>
            <a:r>
              <a:rPr lang="ru-RU" dirty="0" err="1" smtClean="0"/>
              <a:t>рішення</a:t>
            </a:r>
            <a:r>
              <a:rPr lang="ru-RU" dirty="0" smtClean="0"/>
              <a:t> </a:t>
            </a:r>
            <a:r>
              <a:rPr lang="ru-RU" dirty="0" err="1" smtClean="0"/>
              <a:t>і</a:t>
            </a:r>
            <a:r>
              <a:rPr lang="ru-RU" dirty="0" smtClean="0"/>
              <a:t> у вас </a:t>
            </a:r>
            <a:r>
              <a:rPr lang="ru-RU" dirty="0" err="1" smtClean="0"/>
              <a:t>досить</a:t>
            </a:r>
            <a:r>
              <a:rPr lang="ru-RU" dirty="0" smtClean="0"/>
              <a:t> </a:t>
            </a:r>
            <a:r>
              <a:rPr lang="ru-RU" dirty="0" err="1" smtClean="0"/>
              <a:t>повноважень</a:t>
            </a:r>
            <a:r>
              <a:rPr lang="ru-RU" dirty="0" smtClean="0"/>
              <a:t> для </a:t>
            </a:r>
            <a:r>
              <a:rPr lang="ru-RU" dirty="0" err="1" smtClean="0"/>
              <a:t>вибору</a:t>
            </a:r>
            <a:r>
              <a:rPr lang="ru-RU" dirty="0" smtClean="0"/>
              <a:t> </a:t>
            </a:r>
            <a:r>
              <a:rPr lang="ru-RU" dirty="0" err="1" smtClean="0"/>
              <a:t>цього</a:t>
            </a:r>
            <a:r>
              <a:rPr lang="ru-RU" dirty="0" smtClean="0"/>
              <a:t> </a:t>
            </a:r>
            <a:r>
              <a:rPr lang="ru-RU" dirty="0" err="1" smtClean="0"/>
              <a:t>кроку</a:t>
            </a:r>
            <a:r>
              <a:rPr lang="ru-RU" dirty="0" smtClean="0"/>
              <a:t>. </a:t>
            </a:r>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8. Способи поведінки в конфліктних ситуаціях</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fontScale="92500" lnSpcReduction="10000"/>
          </a:bodyPr>
          <a:lstStyle/>
          <a:p>
            <a:r>
              <a:rPr lang="ru-RU" b="1" dirty="0" smtClean="0"/>
              <a:t>Стиль </a:t>
            </a:r>
            <a:r>
              <a:rPr lang="ru-RU" b="1" dirty="0" err="1" smtClean="0"/>
              <a:t>пристосування</a:t>
            </a:r>
            <a:r>
              <a:rPr lang="ru-RU" b="1" dirty="0" smtClean="0"/>
              <a:t>, </a:t>
            </a:r>
            <a:r>
              <a:rPr lang="ru-RU" b="1" dirty="0" err="1" smtClean="0"/>
              <a:t>вимушеної</a:t>
            </a:r>
            <a:r>
              <a:rPr lang="ru-RU" b="1" dirty="0" smtClean="0"/>
              <a:t> поступки </a:t>
            </a:r>
            <a:endParaRPr lang="ru-RU" dirty="0" smtClean="0"/>
          </a:p>
          <a:p>
            <a:pPr algn="just"/>
            <a:r>
              <a:rPr lang="ru-RU" dirty="0" err="1" smtClean="0"/>
              <a:t>Наступний</a:t>
            </a:r>
            <a:r>
              <a:rPr lang="ru-RU" dirty="0" smtClean="0"/>
              <a:t> </a:t>
            </a:r>
            <a:r>
              <a:rPr lang="ru-RU" dirty="0" err="1" smtClean="0"/>
              <a:t>спосіб</a:t>
            </a:r>
            <a:r>
              <a:rPr lang="ru-RU" dirty="0" smtClean="0"/>
              <a:t> </a:t>
            </a:r>
            <a:r>
              <a:rPr lang="ru-RU" dirty="0" err="1" smtClean="0"/>
              <a:t>називається</a:t>
            </a:r>
            <a:r>
              <a:rPr lang="ru-RU" dirty="0" smtClean="0"/>
              <a:t> «</a:t>
            </a:r>
            <a:r>
              <a:rPr lang="ru-RU" dirty="0" err="1" smtClean="0"/>
              <a:t>пристосування</a:t>
            </a:r>
            <a:r>
              <a:rPr lang="ru-RU" dirty="0" smtClean="0"/>
              <a:t>, </a:t>
            </a:r>
            <a:r>
              <a:rPr lang="ru-RU" dirty="0" err="1" smtClean="0"/>
              <a:t>вимушена</a:t>
            </a:r>
            <a:r>
              <a:rPr lang="ru-RU" dirty="0" smtClean="0"/>
              <a:t> поступка» — </a:t>
            </a:r>
            <a:r>
              <a:rPr lang="ru-RU" dirty="0" err="1" smtClean="0"/>
              <a:t>це</a:t>
            </a:r>
            <a:r>
              <a:rPr lang="ru-RU" dirty="0" smtClean="0"/>
              <a:t> </a:t>
            </a:r>
            <a:r>
              <a:rPr lang="ru-RU" dirty="0" err="1" smtClean="0"/>
              <a:t>дзеркальний</a:t>
            </a:r>
            <a:r>
              <a:rPr lang="ru-RU" dirty="0" smtClean="0"/>
              <a:t> </a:t>
            </a:r>
            <a:r>
              <a:rPr lang="ru-RU" dirty="0" err="1" smtClean="0"/>
              <a:t>варіант</a:t>
            </a:r>
            <a:r>
              <a:rPr lang="ru-RU" dirty="0" smtClean="0"/>
              <a:t> другого способу. </a:t>
            </a:r>
            <a:r>
              <a:rPr lang="ru-RU" dirty="0" err="1" smtClean="0"/>
              <a:t>Він</a:t>
            </a:r>
            <a:r>
              <a:rPr lang="ru-RU" dirty="0" smtClean="0"/>
              <a:t> </a:t>
            </a:r>
            <a:r>
              <a:rPr lang="ru-RU" dirty="0" err="1" smtClean="0"/>
              <a:t>полягає</a:t>
            </a:r>
            <a:r>
              <a:rPr lang="ru-RU" dirty="0" smtClean="0"/>
              <a:t> в тому, </a:t>
            </a:r>
            <a:r>
              <a:rPr lang="ru-RU" dirty="0" err="1" smtClean="0"/>
              <a:t>що</a:t>
            </a:r>
            <a:r>
              <a:rPr lang="ru-RU" dirty="0" smtClean="0"/>
              <a:t> один, </a:t>
            </a:r>
            <a:r>
              <a:rPr lang="ru-RU" dirty="0" err="1" smtClean="0"/>
              <a:t>програвши</a:t>
            </a:r>
            <a:r>
              <a:rPr lang="ru-RU" dirty="0" smtClean="0"/>
              <a:t> в перший раз, буде </a:t>
            </a:r>
            <a:r>
              <a:rPr lang="ru-RU" dirty="0" err="1" smtClean="0"/>
              <a:t>посилено</a:t>
            </a:r>
            <a:r>
              <a:rPr lang="ru-RU" dirty="0" smtClean="0"/>
              <a:t> </a:t>
            </a:r>
            <a:r>
              <a:rPr lang="ru-RU" dirty="0" err="1" smtClean="0"/>
              <a:t>готуватися</a:t>
            </a:r>
            <a:r>
              <a:rPr lang="ru-RU" dirty="0" smtClean="0"/>
              <a:t> до другого раунду. </a:t>
            </a:r>
            <a:r>
              <a:rPr lang="ru-RU" dirty="0" err="1" smtClean="0"/>
              <a:t>Це</a:t>
            </a:r>
            <a:r>
              <a:rPr lang="ru-RU" dirty="0" smtClean="0"/>
              <a:t> </a:t>
            </a:r>
            <a:r>
              <a:rPr lang="ru-RU" dirty="0" err="1" smtClean="0"/>
              <a:t>життя</a:t>
            </a:r>
            <a:r>
              <a:rPr lang="ru-RU" dirty="0" smtClean="0"/>
              <a:t>, </a:t>
            </a:r>
            <a:r>
              <a:rPr lang="ru-RU" dirty="0" err="1" smtClean="0"/>
              <a:t>присвячене</a:t>
            </a:r>
            <a:r>
              <a:rPr lang="ru-RU" dirty="0" smtClean="0"/>
              <a:t> </a:t>
            </a:r>
            <a:r>
              <a:rPr lang="ru-RU" dirty="0" err="1" smtClean="0"/>
              <a:t>боротьбі</a:t>
            </a:r>
            <a:r>
              <a:rPr lang="ru-RU" dirty="0" smtClean="0"/>
              <a:t>. </a:t>
            </a:r>
          </a:p>
          <a:p>
            <a:pPr algn="just"/>
            <a:r>
              <a:rPr lang="uk-UA" dirty="0" smtClean="0"/>
              <a:t>Стиль пристосування означає, що ви дієте разом з іншою стороною, але при цьому не намагаєтеся відстоювати власні інтереси з метою згладжування атмосфери й відновлення нормальної робочої обстановки. </a:t>
            </a:r>
          </a:p>
          <a:p>
            <a:pPr algn="just"/>
            <a:endParaRPr lang="uk-UA" b="1" dirty="0" smtClean="0"/>
          </a:p>
          <a:p>
            <a:pPr algn="just"/>
            <a:r>
              <a:rPr lang="ru-RU" b="1" dirty="0" smtClean="0"/>
              <a:t>Стиль </a:t>
            </a:r>
            <a:r>
              <a:rPr lang="ru-RU" b="1" dirty="0" err="1" smtClean="0"/>
              <a:t>пристосування</a:t>
            </a:r>
            <a:r>
              <a:rPr lang="ru-RU" b="1" dirty="0" smtClean="0"/>
              <a:t> </a:t>
            </a:r>
            <a:r>
              <a:rPr lang="ru-RU" b="1" dirty="0" err="1" smtClean="0"/>
              <a:t>може</a:t>
            </a:r>
            <a:r>
              <a:rPr lang="ru-RU" b="1" dirty="0" smtClean="0"/>
              <a:t> бути </a:t>
            </a:r>
            <a:r>
              <a:rPr lang="ru-RU" b="1" dirty="0" err="1" smtClean="0"/>
              <a:t>використаний</a:t>
            </a:r>
            <a:r>
              <a:rPr lang="ru-RU" b="1" dirty="0" smtClean="0"/>
              <a:t> у таких </a:t>
            </a:r>
            <a:r>
              <a:rPr lang="ru-RU" b="1" dirty="0" err="1" smtClean="0"/>
              <a:t>найбільш</a:t>
            </a:r>
            <a:r>
              <a:rPr lang="ru-RU" b="1" dirty="0" smtClean="0"/>
              <a:t> </a:t>
            </a:r>
            <a:r>
              <a:rPr lang="ru-RU" b="1" dirty="0" err="1" smtClean="0"/>
              <a:t>типових</a:t>
            </a:r>
            <a:r>
              <a:rPr lang="ru-RU" b="1" dirty="0" smtClean="0"/>
              <a:t> </a:t>
            </a:r>
            <a:r>
              <a:rPr lang="ru-RU" b="1" dirty="0" err="1" smtClean="0"/>
              <a:t>ситуаціях</a:t>
            </a:r>
            <a:r>
              <a:rPr lang="ru-RU" dirty="0" smtClean="0"/>
              <a:t>: </a:t>
            </a:r>
          </a:p>
          <a:p>
            <a:r>
              <a:rPr lang="uk-UA" dirty="0" smtClean="0"/>
              <a:t>– найважливіше завдання - відновлення спокою і стабільності, а не вирішення конфлікту; </a:t>
            </a:r>
            <a:endParaRPr lang="ru-RU" dirty="0" smtClean="0"/>
          </a:p>
          <a:p>
            <a:r>
              <a:rPr lang="uk-UA" dirty="0" smtClean="0"/>
              <a:t>– предмет розбіжності не важливий для вас або вас не дуже хвилює те, що відбулося; </a:t>
            </a:r>
            <a:endParaRPr lang="ru-RU" dirty="0" smtClean="0"/>
          </a:p>
          <a:p>
            <a:r>
              <a:rPr lang="uk-UA" dirty="0" smtClean="0"/>
              <a:t>– ви вважаєте, що краще зберегти добрі стосунки з іншими людьми, ніж відстоювати власну точку зору;</a:t>
            </a:r>
            <a:endParaRPr lang="ru-RU" dirty="0" smtClean="0"/>
          </a:p>
          <a:p>
            <a:r>
              <a:rPr lang="uk-UA" dirty="0" smtClean="0"/>
              <a:t> – ви усвідомлюєте, що правда не на вашому боці; </a:t>
            </a:r>
            <a:endParaRPr lang="ru-RU" dirty="0" smtClean="0"/>
          </a:p>
          <a:p>
            <a:r>
              <a:rPr lang="uk-UA" dirty="0" smtClean="0"/>
              <a:t>– ви почуваєте, що у вас недостатньо влади або шансів перемогти; </a:t>
            </a:r>
            <a:endParaRPr lang="ru-RU" dirty="0" smtClean="0"/>
          </a:p>
          <a:p>
            <a:r>
              <a:rPr lang="uk-UA" dirty="0" smtClean="0"/>
              <a:t>– ви думаєте, що інша людина може отримати від цієї ситуації корисний урок, якщо ви поступитеся її бажанням, навіть не погоджуючись із тим, що вона робить, або вважаючи, що вона робить помилку. </a:t>
            </a:r>
            <a:endParaRPr lang="ru-RU" dirty="0" smtClean="0"/>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8. Способи поведінки в конфліктних ситуаціях</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pPr algn="just"/>
            <a:r>
              <a:rPr lang="ru-RU" b="1" dirty="0" smtClean="0"/>
              <a:t>Стиль </a:t>
            </a:r>
            <a:r>
              <a:rPr lang="ru-RU" b="1" dirty="0" err="1" smtClean="0"/>
              <a:t>компромісу</a:t>
            </a:r>
            <a:r>
              <a:rPr lang="ru-RU" b="1" dirty="0" smtClean="0"/>
              <a:t> </a:t>
            </a:r>
            <a:r>
              <a:rPr lang="ru-RU" dirty="0" err="1" smtClean="0"/>
              <a:t>Четвертий</a:t>
            </a:r>
            <a:r>
              <a:rPr lang="ru-RU" dirty="0" smtClean="0"/>
              <a:t> </a:t>
            </a:r>
            <a:r>
              <a:rPr lang="ru-RU" dirty="0" err="1" smtClean="0"/>
              <a:t>спосіб</a:t>
            </a:r>
            <a:r>
              <a:rPr lang="ru-RU" dirty="0" smtClean="0"/>
              <a:t> </a:t>
            </a:r>
            <a:r>
              <a:rPr lang="ru-RU" dirty="0" err="1" smtClean="0"/>
              <a:t>отримав</a:t>
            </a:r>
            <a:r>
              <a:rPr lang="ru-RU" dirty="0" smtClean="0"/>
              <a:t> </a:t>
            </a:r>
            <a:r>
              <a:rPr lang="ru-RU" dirty="0" err="1" smtClean="0"/>
              <a:t>назву</a:t>
            </a:r>
            <a:r>
              <a:rPr lang="ru-RU" dirty="0" smtClean="0"/>
              <a:t> «</a:t>
            </a:r>
            <a:r>
              <a:rPr lang="ru-RU" dirty="0" err="1" smtClean="0"/>
              <a:t>компроміс</a:t>
            </a:r>
            <a:r>
              <a:rPr lang="ru-RU" dirty="0" smtClean="0"/>
              <a:t>». </a:t>
            </a:r>
            <a:r>
              <a:rPr lang="ru-RU" dirty="0" err="1" smtClean="0"/>
              <a:t>Це</a:t>
            </a:r>
            <a:r>
              <a:rPr lang="ru-RU" dirty="0" smtClean="0"/>
              <a:t> </a:t>
            </a:r>
            <a:r>
              <a:rPr lang="ru-RU" dirty="0" err="1" smtClean="0"/>
              <a:t>означає</a:t>
            </a:r>
            <a:r>
              <a:rPr lang="ru-RU" dirty="0" smtClean="0"/>
              <a:t>, </a:t>
            </a:r>
            <a:r>
              <a:rPr lang="ru-RU" dirty="0" err="1" smtClean="0"/>
              <a:t>що</a:t>
            </a:r>
            <a:r>
              <a:rPr lang="ru-RU" dirty="0" smtClean="0"/>
              <a:t> </a:t>
            </a:r>
            <a:r>
              <a:rPr lang="ru-RU" dirty="0" err="1" smtClean="0"/>
              <a:t>можна</a:t>
            </a:r>
            <a:r>
              <a:rPr lang="ru-RU" dirty="0" smtClean="0"/>
              <a:t> </a:t>
            </a:r>
            <a:r>
              <a:rPr lang="ru-RU" dirty="0" err="1" smtClean="0"/>
              <a:t>щось</a:t>
            </a:r>
            <a:r>
              <a:rPr lang="ru-RU" dirty="0" smtClean="0"/>
              <a:t> </a:t>
            </a:r>
            <a:r>
              <a:rPr lang="ru-RU" dirty="0" err="1" smtClean="0"/>
              <a:t>поділити</a:t>
            </a:r>
            <a:r>
              <a:rPr lang="ru-RU" dirty="0" smtClean="0"/>
              <a:t> </a:t>
            </a:r>
            <a:r>
              <a:rPr lang="ru-RU" dirty="0" err="1" smtClean="0"/>
              <a:t>нарівно</a:t>
            </a:r>
            <a:r>
              <a:rPr lang="ru-RU" dirty="0" smtClean="0"/>
              <a:t>. Але на </a:t>
            </a:r>
            <a:r>
              <a:rPr lang="ru-RU" dirty="0" err="1" smtClean="0"/>
              <a:t>прикладі</a:t>
            </a:r>
            <a:r>
              <a:rPr lang="ru-RU" dirty="0" smtClean="0"/>
              <a:t> </a:t>
            </a:r>
            <a:r>
              <a:rPr lang="ru-RU" dirty="0" err="1" smtClean="0"/>
              <a:t>телевізора</a:t>
            </a:r>
            <a:r>
              <a:rPr lang="ru-RU" dirty="0" smtClean="0"/>
              <a:t> </a:t>
            </a:r>
            <a:r>
              <a:rPr lang="ru-RU" dirty="0" err="1" smtClean="0"/>
              <a:t>зрозуміло</a:t>
            </a:r>
            <a:r>
              <a:rPr lang="ru-RU" dirty="0" smtClean="0"/>
              <a:t>, </a:t>
            </a:r>
            <a:r>
              <a:rPr lang="ru-RU" dirty="0" err="1" smtClean="0"/>
              <a:t>що</a:t>
            </a:r>
            <a:r>
              <a:rPr lang="ru-RU" dirty="0" smtClean="0"/>
              <a:t> </a:t>
            </a:r>
            <a:r>
              <a:rPr lang="ru-RU" dirty="0" err="1" smtClean="0"/>
              <a:t>ділити</a:t>
            </a:r>
            <a:r>
              <a:rPr lang="ru-RU" dirty="0" smtClean="0"/>
              <a:t> </a:t>
            </a:r>
            <a:r>
              <a:rPr lang="ru-RU" dirty="0" err="1" smtClean="0"/>
              <a:t>телевізор</a:t>
            </a:r>
            <a:r>
              <a:rPr lang="ru-RU" dirty="0" smtClean="0"/>
              <a:t> </a:t>
            </a:r>
            <a:r>
              <a:rPr lang="ru-RU" dirty="0" err="1" smtClean="0"/>
              <a:t>безглуздо</a:t>
            </a:r>
            <a:r>
              <a:rPr lang="ru-RU" dirty="0" smtClean="0"/>
              <a:t>. </a:t>
            </a:r>
            <a:r>
              <a:rPr lang="ru-RU" dirty="0" err="1" smtClean="0"/>
              <a:t>Тобто</a:t>
            </a:r>
            <a:r>
              <a:rPr lang="ru-RU" dirty="0" smtClean="0"/>
              <a:t> </a:t>
            </a:r>
            <a:r>
              <a:rPr lang="ru-RU" dirty="0" err="1" smtClean="0"/>
              <a:t>ви</a:t>
            </a:r>
            <a:r>
              <a:rPr lang="ru-RU" dirty="0" smtClean="0"/>
              <a:t> </a:t>
            </a:r>
            <a:r>
              <a:rPr lang="ru-RU" dirty="0" err="1" smtClean="0"/>
              <a:t>сходитеся</a:t>
            </a:r>
            <a:r>
              <a:rPr lang="ru-RU" dirty="0" smtClean="0"/>
              <a:t> на </a:t>
            </a:r>
            <a:r>
              <a:rPr lang="ru-RU" dirty="0" err="1" smtClean="0"/>
              <a:t>частковому</a:t>
            </a:r>
            <a:r>
              <a:rPr lang="ru-RU" dirty="0" smtClean="0"/>
              <a:t> </a:t>
            </a:r>
            <a:r>
              <a:rPr lang="ru-RU" dirty="0" err="1" smtClean="0"/>
              <a:t>задоволенні</a:t>
            </a:r>
            <a:r>
              <a:rPr lang="ru-RU" dirty="0" smtClean="0"/>
              <a:t> </a:t>
            </a:r>
            <a:r>
              <a:rPr lang="ru-RU" dirty="0" err="1" smtClean="0"/>
              <a:t>свого</a:t>
            </a:r>
            <a:r>
              <a:rPr lang="ru-RU" dirty="0" smtClean="0"/>
              <a:t> </a:t>
            </a:r>
            <a:r>
              <a:rPr lang="ru-RU" dirty="0" err="1" smtClean="0"/>
              <a:t>бажання</a:t>
            </a:r>
            <a:r>
              <a:rPr lang="ru-RU" dirty="0" smtClean="0"/>
              <a:t> </a:t>
            </a:r>
            <a:r>
              <a:rPr lang="ru-RU" dirty="0" err="1" smtClean="0"/>
              <a:t>і</a:t>
            </a:r>
            <a:r>
              <a:rPr lang="ru-RU" dirty="0" smtClean="0"/>
              <a:t> </a:t>
            </a:r>
            <a:r>
              <a:rPr lang="ru-RU" dirty="0" err="1" smtClean="0"/>
              <a:t>частковому</a:t>
            </a:r>
            <a:r>
              <a:rPr lang="ru-RU" dirty="0" smtClean="0"/>
              <a:t> </a:t>
            </a:r>
            <a:r>
              <a:rPr lang="ru-RU" dirty="0" err="1" smtClean="0"/>
              <a:t>виконанні</a:t>
            </a:r>
            <a:r>
              <a:rPr lang="ru-RU" dirty="0" smtClean="0"/>
              <a:t> </a:t>
            </a:r>
            <a:r>
              <a:rPr lang="ru-RU" dirty="0" err="1" smtClean="0"/>
              <a:t>бажання</a:t>
            </a:r>
            <a:r>
              <a:rPr lang="ru-RU" dirty="0" smtClean="0"/>
              <a:t> </a:t>
            </a:r>
            <a:r>
              <a:rPr lang="ru-RU" dirty="0" err="1" smtClean="0"/>
              <a:t>іншої</a:t>
            </a:r>
            <a:r>
              <a:rPr lang="ru-RU" dirty="0" smtClean="0"/>
              <a:t> </a:t>
            </a:r>
            <a:r>
              <a:rPr lang="ru-RU" dirty="0" err="1" smtClean="0"/>
              <a:t>людини</a:t>
            </a:r>
            <a:r>
              <a:rPr lang="ru-RU" dirty="0" smtClean="0"/>
              <a:t>. </a:t>
            </a:r>
            <a:r>
              <a:rPr lang="ru-RU" dirty="0" err="1" smtClean="0"/>
              <a:t>Ви</a:t>
            </a:r>
            <a:r>
              <a:rPr lang="ru-RU" dirty="0" smtClean="0"/>
              <a:t> </a:t>
            </a:r>
            <a:r>
              <a:rPr lang="ru-RU" dirty="0" err="1" smtClean="0"/>
              <a:t>робите</a:t>
            </a:r>
            <a:r>
              <a:rPr lang="ru-RU" dirty="0" smtClean="0"/>
              <a:t> </a:t>
            </a:r>
            <a:r>
              <a:rPr lang="ru-RU" dirty="0" err="1" smtClean="0"/>
              <a:t>це</a:t>
            </a:r>
            <a:r>
              <a:rPr lang="ru-RU" dirty="0" smtClean="0"/>
              <a:t>, </a:t>
            </a:r>
            <a:r>
              <a:rPr lang="ru-RU" dirty="0" err="1" smtClean="0"/>
              <a:t>обмінюючись</a:t>
            </a:r>
            <a:r>
              <a:rPr lang="ru-RU" dirty="0" smtClean="0"/>
              <a:t> поступками </a:t>
            </a:r>
            <a:r>
              <a:rPr lang="ru-RU" dirty="0" err="1" smtClean="0"/>
              <a:t>і</a:t>
            </a:r>
            <a:r>
              <a:rPr lang="ru-RU" dirty="0" smtClean="0"/>
              <a:t> </a:t>
            </a:r>
            <a:r>
              <a:rPr lang="ru-RU" dirty="0" err="1" smtClean="0"/>
              <a:t>торгуючись</a:t>
            </a:r>
            <a:r>
              <a:rPr lang="ru-RU" dirty="0" smtClean="0"/>
              <a:t> для </a:t>
            </a:r>
            <a:r>
              <a:rPr lang="ru-RU" dirty="0" err="1" smtClean="0"/>
              <a:t>вироблення</a:t>
            </a:r>
            <a:r>
              <a:rPr lang="ru-RU" dirty="0" smtClean="0"/>
              <a:t> </a:t>
            </a:r>
            <a:r>
              <a:rPr lang="ru-RU" dirty="0" err="1" smtClean="0"/>
              <a:t>компромісного</a:t>
            </a:r>
            <a:r>
              <a:rPr lang="ru-RU" dirty="0" smtClean="0"/>
              <a:t> </a:t>
            </a:r>
            <a:r>
              <a:rPr lang="ru-RU" dirty="0" err="1" smtClean="0"/>
              <a:t>рішення</a:t>
            </a:r>
            <a:r>
              <a:rPr lang="ru-RU" dirty="0" smtClean="0"/>
              <a:t>. </a:t>
            </a:r>
            <a:r>
              <a:rPr lang="ru-RU" dirty="0" err="1" smtClean="0"/>
              <a:t>Звичайно</a:t>
            </a:r>
            <a:r>
              <a:rPr lang="ru-RU" dirty="0" smtClean="0"/>
              <a:t> </a:t>
            </a:r>
            <a:r>
              <a:rPr lang="ru-RU" dirty="0" err="1" smtClean="0"/>
              <a:t>людина</a:t>
            </a:r>
            <a:r>
              <a:rPr lang="ru-RU" dirty="0" smtClean="0"/>
              <a:t> </a:t>
            </a:r>
            <a:r>
              <a:rPr lang="ru-RU" dirty="0" err="1" smtClean="0"/>
              <a:t>звертає</a:t>
            </a:r>
            <a:r>
              <a:rPr lang="ru-RU" dirty="0" smtClean="0"/>
              <a:t> </a:t>
            </a:r>
            <a:r>
              <a:rPr lang="ru-RU" dirty="0" err="1" smtClean="0"/>
              <a:t>увагу</a:t>
            </a:r>
            <a:r>
              <a:rPr lang="ru-RU" dirty="0" smtClean="0"/>
              <a:t> не на те, </a:t>
            </a:r>
            <a:r>
              <a:rPr lang="ru-RU" dirty="0" err="1" smtClean="0"/>
              <a:t>що</a:t>
            </a:r>
            <a:r>
              <a:rPr lang="ru-RU" dirty="0" smtClean="0"/>
              <a:t> одержала, а на те, </a:t>
            </a:r>
            <a:r>
              <a:rPr lang="ru-RU" dirty="0" err="1" smtClean="0"/>
              <a:t>що</a:t>
            </a:r>
            <a:r>
              <a:rPr lang="ru-RU" dirty="0" smtClean="0"/>
              <a:t> не одержала. </a:t>
            </a:r>
            <a:r>
              <a:rPr lang="ru-RU" dirty="0" err="1" smtClean="0"/>
              <a:t>Крім</a:t>
            </a:r>
            <a:r>
              <a:rPr lang="ru-RU" dirty="0" smtClean="0"/>
              <a:t> того, у </a:t>
            </a:r>
            <a:r>
              <a:rPr lang="ru-RU" dirty="0" err="1" smtClean="0"/>
              <a:t>компромісі</a:t>
            </a:r>
            <a:r>
              <a:rPr lang="ru-RU" dirty="0" smtClean="0"/>
              <a:t> </a:t>
            </a:r>
            <a:r>
              <a:rPr lang="ru-RU" dirty="0" err="1" smtClean="0"/>
              <a:t>є</a:t>
            </a:r>
            <a:r>
              <a:rPr lang="ru-RU" dirty="0" smtClean="0"/>
              <a:t> один </a:t>
            </a:r>
            <a:r>
              <a:rPr lang="ru-RU" dirty="0" err="1" smtClean="0"/>
              <a:t>підводний</a:t>
            </a:r>
            <a:r>
              <a:rPr lang="ru-RU" dirty="0" smtClean="0"/>
              <a:t> </a:t>
            </a:r>
            <a:r>
              <a:rPr lang="ru-RU" dirty="0" err="1" smtClean="0"/>
              <a:t>камінь</a:t>
            </a:r>
            <a:r>
              <a:rPr lang="ru-RU" dirty="0" smtClean="0"/>
              <a:t>: </a:t>
            </a:r>
            <a:r>
              <a:rPr lang="ru-RU" dirty="0" err="1" smtClean="0"/>
              <a:t>починаючи</a:t>
            </a:r>
            <a:r>
              <a:rPr lang="ru-RU" dirty="0" smtClean="0"/>
              <a:t> </a:t>
            </a:r>
            <a:r>
              <a:rPr lang="ru-RU" dirty="0" err="1" smtClean="0"/>
              <a:t>щось</a:t>
            </a:r>
            <a:r>
              <a:rPr lang="ru-RU" dirty="0" smtClean="0"/>
              <a:t> </a:t>
            </a:r>
            <a:r>
              <a:rPr lang="ru-RU" dirty="0" err="1" smtClean="0"/>
              <a:t>ділити</a:t>
            </a:r>
            <a:r>
              <a:rPr lang="ru-RU" dirty="0" smtClean="0"/>
              <a:t>, люди </a:t>
            </a:r>
            <a:r>
              <a:rPr lang="ru-RU" dirty="0" err="1" smtClean="0"/>
              <a:t>захоплюються</a:t>
            </a:r>
            <a:r>
              <a:rPr lang="ru-RU" dirty="0" smtClean="0"/>
              <a:t> </a:t>
            </a:r>
            <a:r>
              <a:rPr lang="ru-RU" dirty="0" err="1" smtClean="0"/>
              <a:t>і</a:t>
            </a:r>
            <a:r>
              <a:rPr lang="ru-RU" dirty="0" smtClean="0"/>
              <a:t> </a:t>
            </a:r>
            <a:r>
              <a:rPr lang="ru-RU" dirty="0" err="1" smtClean="0"/>
              <a:t>доходять</a:t>
            </a:r>
            <a:r>
              <a:rPr lang="ru-RU" dirty="0" smtClean="0"/>
              <a:t> до </a:t>
            </a:r>
            <a:r>
              <a:rPr lang="ru-RU" dirty="0" err="1" smtClean="0"/>
              <a:t>абсурдних</a:t>
            </a:r>
            <a:r>
              <a:rPr lang="ru-RU" dirty="0" smtClean="0"/>
              <a:t> </a:t>
            </a:r>
            <a:r>
              <a:rPr lang="ru-RU" dirty="0" err="1" smtClean="0"/>
              <a:t>ситуацій</a:t>
            </a:r>
            <a:r>
              <a:rPr lang="ru-RU" dirty="0" smtClean="0"/>
              <a:t>. Стиль </a:t>
            </a:r>
            <a:r>
              <a:rPr lang="ru-RU" dirty="0" err="1" smtClean="0"/>
              <a:t>компромісу</a:t>
            </a:r>
            <a:r>
              <a:rPr lang="ru-RU" dirty="0" smtClean="0"/>
              <a:t> </a:t>
            </a:r>
            <a:r>
              <a:rPr lang="ru-RU" dirty="0" err="1" smtClean="0"/>
              <a:t>знаходиться</a:t>
            </a:r>
            <a:r>
              <a:rPr lang="ru-RU" dirty="0" smtClean="0"/>
              <a:t> в </a:t>
            </a:r>
            <a:r>
              <a:rPr lang="ru-RU" dirty="0" err="1" smtClean="0"/>
              <a:t>центрі</a:t>
            </a:r>
            <a:r>
              <a:rPr lang="ru-RU" dirty="0" smtClean="0"/>
              <a:t> </a:t>
            </a:r>
            <a:r>
              <a:rPr lang="ru-RU" dirty="0" err="1" smtClean="0"/>
              <a:t>сітки</a:t>
            </a:r>
            <a:r>
              <a:rPr lang="ru-RU" dirty="0" smtClean="0"/>
              <a:t> Томаса</a:t>
            </a:r>
            <a:r>
              <a:rPr lang="uk-UA" dirty="0" smtClean="0"/>
              <a:t>-</a:t>
            </a:r>
            <a:r>
              <a:rPr lang="ru-RU" dirty="0" err="1" smtClean="0"/>
              <a:t>Кілмена</a:t>
            </a:r>
            <a:r>
              <a:rPr lang="ru-RU" dirty="0" smtClean="0"/>
              <a:t>. Суть </a:t>
            </a:r>
            <a:r>
              <a:rPr lang="ru-RU" dirty="0" err="1" smtClean="0"/>
              <a:t>його</a:t>
            </a:r>
            <a:r>
              <a:rPr lang="ru-RU" dirty="0" smtClean="0"/>
              <a:t> </a:t>
            </a:r>
            <a:r>
              <a:rPr lang="ru-RU" dirty="0" err="1" smtClean="0"/>
              <a:t>полягає</a:t>
            </a:r>
            <a:r>
              <a:rPr lang="ru-RU" dirty="0" smtClean="0"/>
              <a:t> в тому, </a:t>
            </a:r>
            <a:r>
              <a:rPr lang="ru-RU" dirty="0" err="1" smtClean="0"/>
              <a:t>що</a:t>
            </a:r>
            <a:r>
              <a:rPr lang="ru-RU" dirty="0" smtClean="0"/>
              <a:t> </a:t>
            </a:r>
            <a:r>
              <a:rPr lang="ru-RU" dirty="0" err="1" smtClean="0"/>
              <a:t>сторони</a:t>
            </a:r>
            <a:r>
              <a:rPr lang="ru-RU" dirty="0" smtClean="0"/>
              <a:t> </a:t>
            </a:r>
            <a:r>
              <a:rPr lang="ru-RU" dirty="0" err="1" smtClean="0"/>
              <a:t>намагаються</a:t>
            </a:r>
            <a:r>
              <a:rPr lang="ru-RU" dirty="0" smtClean="0"/>
              <a:t> </a:t>
            </a:r>
            <a:r>
              <a:rPr lang="ru-RU" dirty="0" err="1" smtClean="0"/>
              <a:t>врегулювати</a:t>
            </a:r>
            <a:r>
              <a:rPr lang="ru-RU" dirty="0" smtClean="0"/>
              <a:t> </a:t>
            </a:r>
            <a:r>
              <a:rPr lang="ru-RU" dirty="0" err="1" smtClean="0"/>
              <a:t>розбіжності</a:t>
            </a:r>
            <a:r>
              <a:rPr lang="ru-RU" dirty="0" smtClean="0"/>
              <a:t>, </a:t>
            </a:r>
            <a:r>
              <a:rPr lang="ru-RU" dirty="0" err="1" smtClean="0"/>
              <a:t>ідучи</a:t>
            </a:r>
            <a:r>
              <a:rPr lang="ru-RU" dirty="0" smtClean="0"/>
              <a:t> на </a:t>
            </a:r>
            <a:r>
              <a:rPr lang="ru-RU" dirty="0" err="1" smtClean="0"/>
              <a:t>взаємні</a:t>
            </a:r>
            <a:r>
              <a:rPr lang="ru-RU" dirty="0" smtClean="0"/>
              <a:t> поступки. У </a:t>
            </a:r>
            <a:r>
              <a:rPr lang="ru-RU" dirty="0" err="1" smtClean="0"/>
              <a:t>цьому</a:t>
            </a:r>
            <a:r>
              <a:rPr lang="ru-RU" dirty="0" smtClean="0"/>
              <a:t> </a:t>
            </a:r>
            <a:r>
              <a:rPr lang="ru-RU" dirty="0" err="1" smtClean="0"/>
              <a:t>плані</a:t>
            </a:r>
            <a:r>
              <a:rPr lang="ru-RU" dirty="0" smtClean="0"/>
              <a:t> </a:t>
            </a:r>
            <a:r>
              <a:rPr lang="ru-RU" dirty="0" err="1" smtClean="0"/>
              <a:t>він</a:t>
            </a:r>
            <a:r>
              <a:rPr lang="ru-RU" dirty="0" smtClean="0"/>
              <a:t> </a:t>
            </a:r>
            <a:r>
              <a:rPr lang="ru-RU" dirty="0" err="1" smtClean="0"/>
              <a:t>трохи</a:t>
            </a:r>
            <a:r>
              <a:rPr lang="ru-RU" dirty="0" smtClean="0"/>
              <a:t> </a:t>
            </a:r>
            <a:r>
              <a:rPr lang="ru-RU" dirty="0" err="1" smtClean="0"/>
              <a:t>нагадує</a:t>
            </a:r>
            <a:r>
              <a:rPr lang="ru-RU" dirty="0" smtClean="0"/>
              <a:t> стиль </a:t>
            </a:r>
            <a:r>
              <a:rPr lang="ru-RU" dirty="0" err="1" smtClean="0"/>
              <a:t>співробітництва</a:t>
            </a:r>
            <a:r>
              <a:rPr lang="ru-RU" dirty="0" smtClean="0"/>
              <a:t>, </a:t>
            </a:r>
            <a:r>
              <a:rPr lang="ru-RU" dirty="0" err="1" smtClean="0"/>
              <a:t>однак</a:t>
            </a:r>
            <a:r>
              <a:rPr lang="ru-RU" dirty="0" smtClean="0"/>
              <a:t> </a:t>
            </a:r>
            <a:r>
              <a:rPr lang="ru-RU" dirty="0" err="1" smtClean="0"/>
              <a:t>здійснюється</a:t>
            </a:r>
            <a:r>
              <a:rPr lang="ru-RU" dirty="0" smtClean="0"/>
              <a:t> на </a:t>
            </a:r>
            <a:r>
              <a:rPr lang="ru-RU" dirty="0" err="1" smtClean="0"/>
              <a:t>більш</a:t>
            </a:r>
            <a:r>
              <a:rPr lang="ru-RU" dirty="0" smtClean="0"/>
              <a:t> </a:t>
            </a:r>
            <a:r>
              <a:rPr lang="ru-RU" dirty="0" err="1" smtClean="0"/>
              <a:t>поверхневому</a:t>
            </a:r>
            <a:r>
              <a:rPr lang="ru-RU" dirty="0" smtClean="0"/>
              <a:t> </a:t>
            </a:r>
            <a:r>
              <a:rPr lang="ru-RU" dirty="0" err="1" smtClean="0"/>
              <a:t>рівні</a:t>
            </a:r>
            <a:r>
              <a:rPr lang="ru-RU" dirty="0" smtClean="0"/>
              <a:t>, тому </a:t>
            </a:r>
            <a:r>
              <a:rPr lang="ru-RU" dirty="0" err="1" smtClean="0"/>
              <a:t>що</a:t>
            </a:r>
            <a:r>
              <a:rPr lang="ru-RU" dirty="0" smtClean="0"/>
              <a:t> </a:t>
            </a:r>
            <a:r>
              <a:rPr lang="ru-RU" dirty="0" err="1" smtClean="0"/>
              <a:t>сторони</a:t>
            </a:r>
            <a:r>
              <a:rPr lang="ru-RU" dirty="0" smtClean="0"/>
              <a:t> в </a:t>
            </a:r>
            <a:r>
              <a:rPr lang="ru-RU" dirty="0" err="1" smtClean="0"/>
              <a:t>чомусь</a:t>
            </a:r>
            <a:r>
              <a:rPr lang="ru-RU" dirty="0" smtClean="0"/>
              <a:t> </a:t>
            </a:r>
            <a:r>
              <a:rPr lang="ru-RU" dirty="0" err="1" smtClean="0"/>
              <a:t>поступаються</a:t>
            </a:r>
            <a:r>
              <a:rPr lang="ru-RU" dirty="0" smtClean="0"/>
              <a:t> одна </a:t>
            </a:r>
            <a:r>
              <a:rPr lang="ru-RU" dirty="0" err="1" smtClean="0"/>
              <a:t>одній</a:t>
            </a:r>
            <a:r>
              <a:rPr lang="ru-RU" dirty="0" smtClean="0"/>
              <a:t>. Цей стиль </a:t>
            </a:r>
            <a:r>
              <a:rPr lang="ru-RU" dirty="0" err="1" smtClean="0"/>
              <a:t>є</a:t>
            </a:r>
            <a:r>
              <a:rPr lang="ru-RU" dirty="0" smtClean="0"/>
              <a:t> </a:t>
            </a:r>
            <a:r>
              <a:rPr lang="ru-RU" dirty="0" err="1" smtClean="0"/>
              <a:t>найбільш</a:t>
            </a:r>
            <a:r>
              <a:rPr lang="ru-RU" dirty="0" smtClean="0"/>
              <a:t> </a:t>
            </a:r>
            <a:r>
              <a:rPr lang="ru-RU" dirty="0" err="1" smtClean="0"/>
              <a:t>ефективним</a:t>
            </a:r>
            <a:r>
              <a:rPr lang="ru-RU" dirty="0" smtClean="0"/>
              <a:t>, коли </a:t>
            </a:r>
            <a:r>
              <a:rPr lang="ru-RU" dirty="0" err="1" smtClean="0"/>
              <a:t>обидві</a:t>
            </a:r>
            <a:r>
              <a:rPr lang="ru-RU" dirty="0" smtClean="0"/>
              <a:t> </a:t>
            </a:r>
            <a:r>
              <a:rPr lang="ru-RU" dirty="0" err="1" smtClean="0"/>
              <a:t>сторони</a:t>
            </a:r>
            <a:r>
              <a:rPr lang="ru-RU" dirty="0" smtClean="0"/>
              <a:t> </a:t>
            </a:r>
            <a:r>
              <a:rPr lang="ru-RU" dirty="0" err="1" smtClean="0"/>
              <a:t>бажають</a:t>
            </a:r>
            <a:r>
              <a:rPr lang="ru-RU" dirty="0" smtClean="0"/>
              <a:t> того самого, </a:t>
            </a:r>
            <a:r>
              <a:rPr lang="ru-RU" dirty="0" err="1" smtClean="0"/>
              <a:t>але</a:t>
            </a:r>
            <a:r>
              <a:rPr lang="ru-RU" dirty="0" smtClean="0"/>
              <a:t> </a:t>
            </a:r>
            <a:r>
              <a:rPr lang="ru-RU" dirty="0" err="1" smtClean="0"/>
              <a:t>знають</a:t>
            </a:r>
            <a:r>
              <a:rPr lang="ru-RU" dirty="0" smtClean="0"/>
              <a:t>, </a:t>
            </a:r>
            <a:r>
              <a:rPr lang="ru-RU" dirty="0" err="1" smtClean="0"/>
              <a:t>що</a:t>
            </a:r>
            <a:r>
              <a:rPr lang="ru-RU" dirty="0" smtClean="0"/>
              <a:t> </a:t>
            </a:r>
            <a:r>
              <a:rPr lang="ru-RU" dirty="0" err="1" smtClean="0"/>
              <a:t>одночасні</a:t>
            </a:r>
            <a:r>
              <a:rPr lang="ru-RU" dirty="0" smtClean="0"/>
              <a:t> </a:t>
            </a:r>
            <a:r>
              <a:rPr lang="ru-RU" dirty="0" err="1" smtClean="0"/>
              <a:t>бажання</a:t>
            </a:r>
            <a:r>
              <a:rPr lang="ru-RU" dirty="0" smtClean="0"/>
              <a:t> </a:t>
            </a:r>
            <a:r>
              <a:rPr lang="ru-RU" dirty="0" err="1" smtClean="0"/>
              <a:t>нездійсненні</a:t>
            </a:r>
            <a:r>
              <a:rPr lang="ru-RU" dirty="0" smtClean="0"/>
              <a:t>, </a:t>
            </a:r>
            <a:r>
              <a:rPr lang="ru-RU" dirty="0" err="1" smtClean="0"/>
              <a:t>наприклад</a:t>
            </a:r>
            <a:r>
              <a:rPr lang="ru-RU" dirty="0" smtClean="0"/>
              <a:t> </a:t>
            </a:r>
            <a:r>
              <a:rPr lang="ru-RU" dirty="0" err="1" smtClean="0"/>
              <a:t>прагнення</a:t>
            </a:r>
            <a:r>
              <a:rPr lang="ru-RU" dirty="0" smtClean="0"/>
              <a:t> </a:t>
            </a:r>
            <a:r>
              <a:rPr lang="ru-RU" dirty="0" err="1" smtClean="0"/>
              <a:t>зайняти</a:t>
            </a:r>
            <a:r>
              <a:rPr lang="ru-RU" dirty="0" smtClean="0"/>
              <a:t> ту саму посаду </a:t>
            </a:r>
            <a:r>
              <a:rPr lang="ru-RU" dirty="0" err="1" smtClean="0"/>
              <a:t>або</a:t>
            </a:r>
            <a:r>
              <a:rPr lang="ru-RU" dirty="0" smtClean="0"/>
              <a:t> те </a:t>
            </a:r>
            <a:r>
              <a:rPr lang="ru-RU" dirty="0" err="1" smtClean="0"/>
              <a:t>саме</a:t>
            </a:r>
            <a:r>
              <a:rPr lang="ru-RU" dirty="0" smtClean="0"/>
              <a:t> </a:t>
            </a:r>
            <a:r>
              <a:rPr lang="ru-RU" dirty="0" err="1" smtClean="0"/>
              <a:t>приміщення</a:t>
            </a:r>
            <a:r>
              <a:rPr lang="ru-RU" dirty="0" smtClean="0"/>
              <a:t> для </a:t>
            </a:r>
            <a:r>
              <a:rPr lang="ru-RU" dirty="0" err="1" smtClean="0"/>
              <a:t>роботи</a:t>
            </a:r>
            <a:r>
              <a:rPr lang="ru-RU" dirty="0" smtClean="0"/>
              <a:t>. </a:t>
            </a:r>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8. Способи поведінки в конфліктних ситуаціях</a:t>
            </a:r>
            <a:endParaRPr lang="ru-RU" sz="2400" i="1"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pPr algn="just"/>
            <a:r>
              <a:rPr lang="uk-UA" b="1" dirty="0" smtClean="0"/>
              <a:t>Стиль співробітництва </a:t>
            </a:r>
            <a:r>
              <a:rPr lang="uk-UA" dirty="0" smtClean="0"/>
              <a:t>П'ятий варіант називається «співробітництво». </a:t>
            </a:r>
            <a:r>
              <a:rPr lang="ru-RU" dirty="0" smtClean="0"/>
              <a:t>Цей </a:t>
            </a:r>
            <a:r>
              <a:rPr lang="ru-RU" dirty="0" err="1" smtClean="0"/>
              <a:t>варіант</a:t>
            </a:r>
            <a:r>
              <a:rPr lang="ru-RU" dirty="0" smtClean="0"/>
              <a:t> </a:t>
            </a:r>
            <a:r>
              <a:rPr lang="ru-RU" dirty="0" err="1" smtClean="0"/>
              <a:t>добрий</a:t>
            </a:r>
            <a:r>
              <a:rPr lang="ru-RU" dirty="0" smtClean="0"/>
              <a:t> </a:t>
            </a:r>
            <a:r>
              <a:rPr lang="ru-RU" dirty="0" err="1" smtClean="0"/>
              <a:t>тим</a:t>
            </a:r>
            <a:r>
              <a:rPr lang="ru-RU" dirty="0" smtClean="0"/>
              <a:t>, </a:t>
            </a:r>
            <a:r>
              <a:rPr lang="ru-RU" dirty="0" err="1" smtClean="0"/>
              <a:t>що</a:t>
            </a:r>
            <a:r>
              <a:rPr lang="ru-RU" dirty="0" smtClean="0"/>
              <a:t> кожному </a:t>
            </a:r>
            <a:r>
              <a:rPr lang="ru-RU" dirty="0" err="1" smtClean="0"/>
              <a:t>учасникові</a:t>
            </a:r>
            <a:r>
              <a:rPr lang="ru-RU" dirty="0" smtClean="0"/>
              <a:t> </a:t>
            </a:r>
            <a:r>
              <a:rPr lang="ru-RU" dirty="0" err="1" smtClean="0"/>
              <a:t>можна</a:t>
            </a:r>
            <a:r>
              <a:rPr lang="ru-RU" dirty="0" smtClean="0"/>
              <a:t> </a:t>
            </a:r>
            <a:r>
              <a:rPr lang="ru-RU" dirty="0" err="1" smtClean="0"/>
              <a:t>виграти</a:t>
            </a:r>
            <a:r>
              <a:rPr lang="ru-RU" dirty="0" smtClean="0"/>
              <a:t> сто </a:t>
            </a:r>
            <a:r>
              <a:rPr lang="ru-RU" dirty="0" err="1" smtClean="0"/>
              <a:t>відсотків</a:t>
            </a:r>
            <a:r>
              <a:rPr lang="ru-RU" dirty="0" smtClean="0"/>
              <a:t>, а </a:t>
            </a:r>
            <a:r>
              <a:rPr lang="ru-RU" dirty="0" err="1" smtClean="0"/>
              <a:t>можливо</a:t>
            </a:r>
            <a:r>
              <a:rPr lang="ru-RU" dirty="0" smtClean="0"/>
              <a:t>, </a:t>
            </a:r>
            <a:r>
              <a:rPr lang="ru-RU" dirty="0" err="1" smtClean="0"/>
              <a:t>і</a:t>
            </a:r>
            <a:r>
              <a:rPr lang="ru-RU" dirty="0" smtClean="0"/>
              <a:t> сто </a:t>
            </a:r>
            <a:r>
              <a:rPr lang="ru-RU" dirty="0" err="1" smtClean="0"/>
              <a:t>п'ятдесят</a:t>
            </a:r>
            <a:r>
              <a:rPr lang="ru-RU" dirty="0" smtClean="0"/>
              <a:t>. </a:t>
            </a:r>
            <a:r>
              <a:rPr lang="ru-RU" dirty="0" err="1" smtClean="0"/>
              <a:t>Наприклад</a:t>
            </a:r>
            <a:r>
              <a:rPr lang="ru-RU" dirty="0" smtClean="0"/>
              <a:t> один </a:t>
            </a:r>
            <a:r>
              <a:rPr lang="ru-RU" dirty="0" err="1" smtClean="0"/>
              <a:t>добровільно</a:t>
            </a:r>
            <a:r>
              <a:rPr lang="ru-RU" dirty="0" smtClean="0"/>
              <a:t> </a:t>
            </a:r>
            <a:r>
              <a:rPr lang="ru-RU" dirty="0" err="1" smtClean="0"/>
              <a:t>уступає</a:t>
            </a:r>
            <a:r>
              <a:rPr lang="ru-RU" dirty="0" smtClean="0"/>
              <a:t> </a:t>
            </a:r>
            <a:r>
              <a:rPr lang="ru-RU" dirty="0" err="1" smtClean="0"/>
              <a:t>іншому</a:t>
            </a:r>
            <a:r>
              <a:rPr lang="ru-RU" dirty="0" smtClean="0"/>
              <a:t> тому, </a:t>
            </a:r>
            <a:r>
              <a:rPr lang="ru-RU" dirty="0" err="1" smtClean="0"/>
              <a:t>що</a:t>
            </a:r>
            <a:r>
              <a:rPr lang="ru-RU" dirty="0" smtClean="0"/>
              <a:t> той до </a:t>
            </a:r>
            <a:r>
              <a:rPr lang="ru-RU" dirty="0" err="1" smtClean="0"/>
              <a:t>нього</a:t>
            </a:r>
            <a:r>
              <a:rPr lang="ru-RU" dirty="0" smtClean="0"/>
              <a:t> добре ставиться, </a:t>
            </a:r>
            <a:r>
              <a:rPr lang="ru-RU" dirty="0" err="1" smtClean="0"/>
              <a:t>і</a:t>
            </a:r>
            <a:r>
              <a:rPr lang="ru-RU" dirty="0" smtClean="0"/>
              <a:t> не </a:t>
            </a:r>
            <a:r>
              <a:rPr lang="ru-RU" dirty="0" err="1" smtClean="0"/>
              <a:t>вважає</a:t>
            </a:r>
            <a:r>
              <a:rPr lang="ru-RU" dirty="0" smtClean="0"/>
              <a:t>, </a:t>
            </a:r>
            <a:r>
              <a:rPr lang="ru-RU" dirty="0" err="1" smtClean="0"/>
              <a:t>що</a:t>
            </a:r>
            <a:r>
              <a:rPr lang="ru-RU" dirty="0" smtClean="0"/>
              <a:t> </a:t>
            </a:r>
            <a:r>
              <a:rPr lang="ru-RU" dirty="0" err="1" smtClean="0"/>
              <a:t>другий</a:t>
            </a:r>
            <a:r>
              <a:rPr lang="ru-RU" dirty="0" smtClean="0"/>
              <a:t> </a:t>
            </a:r>
            <a:r>
              <a:rPr lang="ru-RU" dirty="0" err="1" smtClean="0"/>
              <a:t>йому</a:t>
            </a:r>
            <a:r>
              <a:rPr lang="ru-RU" dirty="0" smtClean="0"/>
              <a:t> </a:t>
            </a:r>
            <a:r>
              <a:rPr lang="ru-RU" dirty="0" err="1" smtClean="0"/>
              <a:t>зобов'язаний</a:t>
            </a:r>
            <a:r>
              <a:rPr lang="ru-RU" dirty="0" smtClean="0"/>
              <a:t>. Люди </a:t>
            </a:r>
            <a:r>
              <a:rPr lang="ru-RU" dirty="0" err="1" smtClean="0"/>
              <a:t>зберегли</a:t>
            </a:r>
            <a:r>
              <a:rPr lang="ru-RU" dirty="0" smtClean="0"/>
              <a:t> </a:t>
            </a:r>
            <a:r>
              <a:rPr lang="ru-RU" dirty="0" err="1" smtClean="0"/>
              <a:t>відносини</a:t>
            </a:r>
            <a:r>
              <a:rPr lang="ru-RU" dirty="0" smtClean="0"/>
              <a:t> та </a:t>
            </a:r>
            <a:r>
              <a:rPr lang="ru-RU" dirty="0" err="1" smtClean="0"/>
              <a:t>навіть</a:t>
            </a:r>
            <a:r>
              <a:rPr lang="ru-RU" dirty="0" smtClean="0"/>
              <a:t> </a:t>
            </a:r>
            <a:r>
              <a:rPr lang="ru-RU" dirty="0" err="1" smtClean="0"/>
              <a:t>зробили</a:t>
            </a:r>
            <a:r>
              <a:rPr lang="ru-RU" dirty="0" smtClean="0"/>
              <a:t> </a:t>
            </a:r>
            <a:r>
              <a:rPr lang="ru-RU" dirty="0" err="1" smtClean="0"/>
              <a:t>їх</a:t>
            </a:r>
            <a:r>
              <a:rPr lang="ru-RU" dirty="0" smtClean="0"/>
              <a:t> </a:t>
            </a:r>
            <a:r>
              <a:rPr lang="ru-RU" dirty="0" err="1" smtClean="0"/>
              <a:t>кращими</a:t>
            </a:r>
            <a:r>
              <a:rPr lang="ru-RU" dirty="0" smtClean="0"/>
              <a:t>. І просто </a:t>
            </a:r>
            <a:r>
              <a:rPr lang="ru-RU" dirty="0" err="1" smtClean="0"/>
              <a:t>приємно</a:t>
            </a:r>
            <a:r>
              <a:rPr lang="ru-RU" dirty="0" smtClean="0"/>
              <a:t> </a:t>
            </a:r>
            <a:r>
              <a:rPr lang="ru-RU" dirty="0" err="1" smtClean="0"/>
              <a:t>робити</a:t>
            </a:r>
            <a:r>
              <a:rPr lang="ru-RU" dirty="0" smtClean="0"/>
              <a:t> </a:t>
            </a:r>
            <a:r>
              <a:rPr lang="ru-RU" dirty="0" err="1" smtClean="0"/>
              <a:t>щось</a:t>
            </a:r>
            <a:r>
              <a:rPr lang="ru-RU" dirty="0" smtClean="0"/>
              <a:t> </a:t>
            </a:r>
            <a:r>
              <a:rPr lang="ru-RU" dirty="0" err="1" smtClean="0"/>
              <a:t>хороше</a:t>
            </a:r>
            <a:r>
              <a:rPr lang="ru-RU" dirty="0" smtClean="0"/>
              <a:t> </a:t>
            </a:r>
            <a:r>
              <a:rPr lang="ru-RU" dirty="0" err="1" smtClean="0"/>
              <a:t>гарній</a:t>
            </a:r>
            <a:r>
              <a:rPr lang="ru-RU" dirty="0" smtClean="0"/>
              <a:t> </a:t>
            </a:r>
            <a:r>
              <a:rPr lang="ru-RU" dirty="0" err="1" smtClean="0"/>
              <a:t>людині</a:t>
            </a:r>
            <a:r>
              <a:rPr lang="ru-RU" dirty="0" smtClean="0"/>
              <a:t>. </a:t>
            </a:r>
          </a:p>
          <a:p>
            <a:pPr algn="just"/>
            <a:r>
              <a:rPr lang="uk-UA" dirty="0" smtClean="0"/>
              <a:t>Співробітництво – найбільш важкий із усіх стилів, але разом з тим він найбільш ефективний при вирішенні конфліктних ситуацій. </a:t>
            </a:r>
            <a:r>
              <a:rPr lang="ru-RU" dirty="0" err="1" smtClean="0"/>
              <a:t>Такий</a:t>
            </a:r>
            <a:r>
              <a:rPr lang="ru-RU" dirty="0" smtClean="0"/>
              <a:t> </a:t>
            </a:r>
            <a:r>
              <a:rPr lang="ru-RU" dirty="0" err="1" smtClean="0"/>
              <a:t>підхід</a:t>
            </a:r>
            <a:r>
              <a:rPr lang="ru-RU" dirty="0" smtClean="0"/>
              <a:t> </a:t>
            </a:r>
            <a:r>
              <a:rPr lang="ru-RU" dirty="0" err="1" smtClean="0"/>
              <a:t>веде</a:t>
            </a:r>
            <a:r>
              <a:rPr lang="ru-RU" dirty="0" smtClean="0"/>
              <a:t> до </a:t>
            </a:r>
            <a:r>
              <a:rPr lang="ru-RU" dirty="0" err="1" smtClean="0"/>
              <a:t>успіху</a:t>
            </a:r>
            <a:r>
              <a:rPr lang="ru-RU" dirty="0" smtClean="0"/>
              <a:t> в справах </a:t>
            </a:r>
            <a:r>
              <a:rPr lang="ru-RU" dirty="0" err="1" smtClean="0"/>
              <a:t>і</a:t>
            </a:r>
            <a:r>
              <a:rPr lang="ru-RU" dirty="0" smtClean="0"/>
              <a:t> </a:t>
            </a:r>
            <a:r>
              <a:rPr lang="ru-RU" dirty="0" err="1" smtClean="0"/>
              <a:t>особистому</a:t>
            </a:r>
            <a:r>
              <a:rPr lang="ru-RU" dirty="0" smtClean="0"/>
              <a:t> </a:t>
            </a:r>
            <a:r>
              <a:rPr lang="ru-RU" dirty="0" err="1" smtClean="0"/>
              <a:t>житті</a:t>
            </a:r>
            <a:r>
              <a:rPr lang="ru-RU" dirty="0" smtClean="0"/>
              <a:t>. </a:t>
            </a:r>
            <a:r>
              <a:rPr lang="ru-RU" dirty="0" err="1" smtClean="0"/>
              <a:t>Співробітництво</a:t>
            </a:r>
            <a:r>
              <a:rPr lang="ru-RU" dirty="0" smtClean="0"/>
              <a:t> </a:t>
            </a:r>
            <a:r>
              <a:rPr lang="ru-RU" dirty="0" err="1" smtClean="0"/>
              <a:t>припускає</a:t>
            </a:r>
            <a:r>
              <a:rPr lang="ru-RU" dirty="0" smtClean="0"/>
              <a:t> </a:t>
            </a:r>
            <a:r>
              <a:rPr lang="ru-RU" dirty="0" err="1" smtClean="0"/>
              <a:t>повне</a:t>
            </a:r>
            <a:r>
              <a:rPr lang="ru-RU" dirty="0" smtClean="0"/>
              <a:t> </a:t>
            </a:r>
            <a:r>
              <a:rPr lang="ru-RU" dirty="0" err="1" smtClean="0"/>
              <a:t>задоволення</a:t>
            </a:r>
            <a:r>
              <a:rPr lang="ru-RU" dirty="0" smtClean="0"/>
              <a:t> </a:t>
            </a:r>
            <a:r>
              <a:rPr lang="ru-RU" dirty="0" err="1" smtClean="0"/>
              <a:t>інтересів</a:t>
            </a:r>
            <a:r>
              <a:rPr lang="ru-RU" dirty="0" smtClean="0"/>
              <a:t> </a:t>
            </a:r>
            <a:r>
              <a:rPr lang="ru-RU" dirty="0" err="1" smtClean="0"/>
              <a:t>обох</a:t>
            </a:r>
            <a:r>
              <a:rPr lang="ru-RU" dirty="0" smtClean="0"/>
              <a:t> </a:t>
            </a:r>
            <a:r>
              <a:rPr lang="ru-RU" dirty="0" err="1" smtClean="0"/>
              <a:t>сторін</a:t>
            </a:r>
            <a:r>
              <a:rPr lang="ru-RU" dirty="0" smtClean="0"/>
              <a:t>. </a:t>
            </a:r>
            <a:r>
              <a:rPr lang="ru-RU" dirty="0" err="1" smtClean="0"/>
              <a:t>Виграють</a:t>
            </a:r>
            <a:r>
              <a:rPr lang="ru-RU" dirty="0" smtClean="0"/>
              <a:t> </a:t>
            </a:r>
            <a:r>
              <a:rPr lang="ru-RU" dirty="0" err="1" smtClean="0"/>
              <a:t>обидва</a:t>
            </a:r>
            <a:r>
              <a:rPr lang="ru-RU" dirty="0" smtClean="0"/>
              <a:t> партнера («</a:t>
            </a:r>
            <a:r>
              <a:rPr lang="ru-RU" dirty="0" err="1" smtClean="0"/>
              <a:t>і</a:t>
            </a:r>
            <a:r>
              <a:rPr lang="ru-RU" dirty="0" smtClean="0"/>
              <a:t> </a:t>
            </a:r>
            <a:r>
              <a:rPr lang="ru-RU" dirty="0" err="1" smtClean="0"/>
              <a:t>тобі</a:t>
            </a:r>
            <a:r>
              <a:rPr lang="ru-RU" dirty="0" smtClean="0"/>
              <a:t>, </a:t>
            </a:r>
            <a:r>
              <a:rPr lang="ru-RU" dirty="0" err="1" smtClean="0"/>
              <a:t>і</a:t>
            </a:r>
            <a:r>
              <a:rPr lang="ru-RU" dirty="0" smtClean="0"/>
              <a:t> </a:t>
            </a:r>
            <a:r>
              <a:rPr lang="ru-RU" dirty="0" err="1" smtClean="0"/>
              <a:t>мені</a:t>
            </a:r>
            <a:r>
              <a:rPr lang="ru-RU" dirty="0" smtClean="0"/>
              <a:t>»). </a:t>
            </a:r>
          </a:p>
          <a:p>
            <a:pPr algn="just"/>
            <a:endParaRPr lang="ru-RU" dirty="0" smtClean="0"/>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260648"/>
            <a:ext cx="7406640" cy="432048"/>
          </a:xfrm>
        </p:spPr>
        <p:txBody>
          <a:bodyPr>
            <a:noAutofit/>
          </a:bodyPr>
          <a:lstStyle/>
          <a:p>
            <a:r>
              <a:rPr lang="uk-UA" sz="2400" b="1" i="1" dirty="0" smtClean="0"/>
              <a:t>Тема 9</a:t>
            </a:r>
            <a:r>
              <a:rPr lang="uk-UA" sz="2400" b="1" dirty="0" smtClean="0"/>
              <a:t>. Методи управління конфліктами</a:t>
            </a:r>
            <a:endParaRPr lang="ru-RU" sz="2400" dirty="0"/>
          </a:p>
        </p:txBody>
      </p:sp>
      <p:sp>
        <p:nvSpPr>
          <p:cNvPr id="3" name="Подзаголовок 2"/>
          <p:cNvSpPr>
            <a:spLocks noGrp="1"/>
          </p:cNvSpPr>
          <p:nvPr>
            <p:ph type="subTitle" idx="1"/>
          </p:nvPr>
        </p:nvSpPr>
        <p:spPr>
          <a:xfrm>
            <a:off x="4788024" y="2492896"/>
            <a:ext cx="4094272" cy="3816424"/>
          </a:xfrm>
        </p:spPr>
        <p:txBody>
          <a:bodyPr>
            <a:normAutofit/>
          </a:bodyPr>
          <a:lstStyle/>
          <a:p>
            <a:pPr algn="just"/>
            <a:endParaRPr lang="ru-RU" sz="1800" dirty="0" smtClean="0"/>
          </a:p>
          <a:p>
            <a:pPr algn="just"/>
            <a:endParaRPr lang="uk-UA" sz="1800" b="1" dirty="0" smtClean="0"/>
          </a:p>
        </p:txBody>
      </p:sp>
      <p:sp>
        <p:nvSpPr>
          <p:cNvPr id="6" name="Подзаголовок 2"/>
          <p:cNvSpPr txBox="1">
            <a:spLocks/>
          </p:cNvSpPr>
          <p:nvPr/>
        </p:nvSpPr>
        <p:spPr>
          <a:xfrm>
            <a:off x="1475656" y="908720"/>
            <a:ext cx="7406640" cy="5400600"/>
          </a:xfrm>
          <a:prstGeom prst="rect">
            <a:avLst/>
          </a:prstGeom>
        </p:spPr>
        <p:txBody>
          <a:bodyPr tIns="0">
            <a:normAutofit/>
          </a:bodyPr>
          <a:lstStyle/>
          <a:p>
            <a:pPr algn="just"/>
            <a:r>
              <a:rPr lang="ru-RU" b="1" dirty="0" smtClean="0"/>
              <a:t>До </a:t>
            </a:r>
            <a:r>
              <a:rPr lang="ru-RU" b="1" dirty="0" err="1" smtClean="0"/>
              <a:t>факторів</a:t>
            </a:r>
            <a:r>
              <a:rPr lang="ru-RU" b="1" dirty="0" smtClean="0"/>
              <a:t> </a:t>
            </a:r>
            <a:r>
              <a:rPr lang="ru-RU" b="1" dirty="0" err="1" smtClean="0"/>
              <a:t>управління</a:t>
            </a:r>
            <a:r>
              <a:rPr lang="ru-RU" b="1" dirty="0" smtClean="0"/>
              <a:t> </a:t>
            </a:r>
            <a:r>
              <a:rPr lang="ru-RU" b="1" dirty="0" err="1" smtClean="0"/>
              <a:t>конфліктами</a:t>
            </a:r>
            <a:r>
              <a:rPr lang="ru-RU" b="1" dirty="0" smtClean="0"/>
              <a:t> </a:t>
            </a:r>
            <a:r>
              <a:rPr lang="ru-RU" b="1" dirty="0" err="1" smtClean="0"/>
              <a:t>можна</a:t>
            </a:r>
            <a:r>
              <a:rPr lang="ru-RU" b="1" dirty="0" smtClean="0"/>
              <a:t> </a:t>
            </a:r>
            <a:r>
              <a:rPr lang="ru-RU" b="1" dirty="0" err="1" smtClean="0"/>
              <a:t>віднести</a:t>
            </a:r>
            <a:r>
              <a:rPr lang="ru-RU" b="1" dirty="0" smtClean="0"/>
              <a:t>: </a:t>
            </a:r>
          </a:p>
          <a:p>
            <a:r>
              <a:rPr lang="ru-RU" dirty="0" smtClean="0"/>
              <a:t>– погляди </a:t>
            </a:r>
            <a:r>
              <a:rPr lang="ru-RU" dirty="0" err="1" smtClean="0"/>
              <a:t>особистості</a:t>
            </a:r>
            <a:r>
              <a:rPr lang="ru-RU" dirty="0" smtClean="0"/>
              <a:t>; </a:t>
            </a:r>
          </a:p>
          <a:p>
            <a:r>
              <a:rPr lang="ru-RU" dirty="0" smtClean="0"/>
              <a:t>– </a:t>
            </a:r>
            <a:r>
              <a:rPr lang="ru-RU" dirty="0" err="1" smtClean="0"/>
              <a:t>мотиви</a:t>
            </a:r>
            <a:r>
              <a:rPr lang="ru-RU" dirty="0" smtClean="0"/>
              <a:t> </a:t>
            </a:r>
            <a:r>
              <a:rPr lang="ru-RU" dirty="0" err="1" smtClean="0"/>
              <a:t>і</a:t>
            </a:r>
            <a:r>
              <a:rPr lang="ru-RU" dirty="0" smtClean="0"/>
              <a:t> потреби </a:t>
            </a:r>
            <a:r>
              <a:rPr lang="ru-RU" dirty="0" err="1" smtClean="0"/>
              <a:t>індивідів</a:t>
            </a:r>
            <a:r>
              <a:rPr lang="ru-RU" dirty="0" smtClean="0"/>
              <a:t>, </a:t>
            </a:r>
            <a:r>
              <a:rPr lang="ru-RU" dirty="0" err="1" smtClean="0"/>
              <a:t>груп</a:t>
            </a:r>
            <a:r>
              <a:rPr lang="ru-RU" dirty="0" smtClean="0"/>
              <a:t>. </a:t>
            </a:r>
          </a:p>
          <a:p>
            <a:pPr algn="just"/>
            <a:r>
              <a:rPr lang="ru-RU" dirty="0" err="1" smtClean="0"/>
              <a:t>Спробі</a:t>
            </a:r>
            <a:r>
              <a:rPr lang="ru-RU" dirty="0" smtClean="0"/>
              <a:t> </a:t>
            </a:r>
            <a:r>
              <a:rPr lang="ru-RU" dirty="0" err="1" smtClean="0"/>
              <a:t>влагодити</a:t>
            </a:r>
            <a:r>
              <a:rPr lang="ru-RU" dirty="0" smtClean="0"/>
              <a:t> </a:t>
            </a:r>
            <a:r>
              <a:rPr lang="ru-RU" dirty="0" err="1" smtClean="0"/>
              <a:t>конфлікт</a:t>
            </a:r>
            <a:r>
              <a:rPr lang="ru-RU" dirty="0" smtClean="0"/>
              <a:t> </a:t>
            </a:r>
            <a:r>
              <a:rPr lang="ru-RU" dirty="0" err="1" smtClean="0"/>
              <a:t>можуть</a:t>
            </a:r>
            <a:r>
              <a:rPr lang="ru-RU" dirty="0" smtClean="0"/>
              <a:t> </a:t>
            </a:r>
            <a:r>
              <a:rPr lang="ru-RU" dirty="0" err="1" smtClean="0"/>
              <a:t>перешкодити</a:t>
            </a:r>
            <a:r>
              <a:rPr lang="ru-RU" dirty="0" smtClean="0"/>
              <a:t> </a:t>
            </a:r>
            <a:r>
              <a:rPr lang="ru-RU" dirty="0" err="1" smtClean="0"/>
              <a:t>сформовані</a:t>
            </a:r>
            <a:r>
              <a:rPr lang="ru-RU" dirty="0" smtClean="0"/>
              <a:t> </a:t>
            </a:r>
            <a:r>
              <a:rPr lang="ru-RU" dirty="0" err="1" smtClean="0"/>
              <a:t>стереотипи</a:t>
            </a:r>
            <a:r>
              <a:rPr lang="ru-RU" dirty="0" smtClean="0"/>
              <a:t>, </a:t>
            </a:r>
            <a:r>
              <a:rPr lang="ru-RU" dirty="0" err="1" smtClean="0"/>
              <a:t>суб’єктивні</a:t>
            </a:r>
            <a:r>
              <a:rPr lang="ru-RU" dirty="0" smtClean="0"/>
              <a:t> </a:t>
            </a:r>
            <a:r>
              <a:rPr lang="ru-RU" dirty="0" err="1" smtClean="0"/>
              <a:t>уявлення</a:t>
            </a:r>
            <a:r>
              <a:rPr lang="ru-RU" dirty="0" smtClean="0"/>
              <a:t>, </a:t>
            </a:r>
            <a:r>
              <a:rPr lang="ru-RU" dirty="0" err="1" smtClean="0"/>
              <a:t>забобони</a:t>
            </a:r>
            <a:r>
              <a:rPr lang="ru-RU" dirty="0" smtClean="0"/>
              <a:t>, </a:t>
            </a:r>
            <a:r>
              <a:rPr lang="ru-RU" dirty="0" err="1" smtClean="0"/>
              <a:t>упередження</a:t>
            </a:r>
            <a:r>
              <a:rPr lang="ru-RU" dirty="0" smtClean="0"/>
              <a:t>. </a:t>
            </a:r>
          </a:p>
          <a:p>
            <a:pPr algn="just"/>
            <a:endParaRPr lang="uk-UA" dirty="0" smtClean="0"/>
          </a:p>
          <a:p>
            <a:pPr algn="just"/>
            <a:r>
              <a:rPr lang="uk-UA" b="1" dirty="0" smtClean="0"/>
              <a:t>Залежно від виду конфлікту пошуком рішень в організації можуть займатися різні служби</a:t>
            </a:r>
            <a:r>
              <a:rPr lang="uk-UA" dirty="0" smtClean="0"/>
              <a:t>: </a:t>
            </a:r>
            <a:endParaRPr lang="ru-RU" dirty="0" smtClean="0"/>
          </a:p>
          <a:p>
            <a:r>
              <a:rPr lang="uk-UA" dirty="0" smtClean="0"/>
              <a:t>– керівництво організації; </a:t>
            </a:r>
            <a:endParaRPr lang="ru-RU" dirty="0" smtClean="0"/>
          </a:p>
          <a:p>
            <a:r>
              <a:rPr lang="uk-UA" dirty="0" smtClean="0"/>
              <a:t>– служба управління персоналом; </a:t>
            </a:r>
            <a:endParaRPr lang="ru-RU" dirty="0" smtClean="0"/>
          </a:p>
          <a:p>
            <a:r>
              <a:rPr lang="uk-UA" dirty="0" smtClean="0"/>
              <a:t>– відділ психолога й соціолога; </a:t>
            </a:r>
            <a:endParaRPr lang="ru-RU" dirty="0" smtClean="0"/>
          </a:p>
          <a:p>
            <a:r>
              <a:rPr lang="uk-UA" dirty="0" smtClean="0"/>
              <a:t>– профспілковий комітет. </a:t>
            </a:r>
            <a:endParaRPr lang="ru-RU" dirty="0" smtClean="0"/>
          </a:p>
          <a:p>
            <a:endParaRPr lang="uk-UA" b="1" dirty="0" smtClean="0"/>
          </a:p>
          <a:p>
            <a:r>
              <a:rPr lang="uk-UA" b="1" dirty="0" smtClean="0"/>
              <a:t>Отже, управління конфліктами – це цілеспрямований вплив: </a:t>
            </a:r>
            <a:endParaRPr lang="ru-RU" b="1" dirty="0" smtClean="0"/>
          </a:p>
          <a:p>
            <a:r>
              <a:rPr lang="uk-UA" dirty="0" smtClean="0"/>
              <a:t>- на усунення (мінімізація) причин, що породили конфлікт; </a:t>
            </a:r>
            <a:endParaRPr lang="ru-RU" dirty="0" smtClean="0"/>
          </a:p>
          <a:p>
            <a:r>
              <a:rPr lang="uk-UA" dirty="0" smtClean="0"/>
              <a:t>- корекцію поведінки учасників конфлікту; </a:t>
            </a:r>
            <a:endParaRPr lang="ru-RU" dirty="0" smtClean="0"/>
          </a:p>
          <a:p>
            <a:r>
              <a:rPr lang="uk-UA" dirty="0" smtClean="0"/>
              <a:t>- підтримку необхідного рівня конфліктності, але такого, що не виходить за контрольовані межі. </a:t>
            </a:r>
            <a:endParaRPr lang="ru-RU" dirty="0" smtClean="0"/>
          </a:p>
          <a:p>
            <a:r>
              <a:rPr lang="uk-UA" dirty="0" smtClean="0"/>
              <a:t> </a:t>
            </a:r>
            <a:endParaRPr lang="ru-RU" dirty="0" smtClean="0"/>
          </a:p>
          <a:p>
            <a:pPr algn="just"/>
            <a:endParaRPr lang="ru-RU" dirty="0" smtClean="0"/>
          </a:p>
          <a:p>
            <a:pPr algn="just"/>
            <a:endParaRPr lang="ru-RU" dirty="0" smtClean="0"/>
          </a:p>
          <a:p>
            <a:pPr marL="27305" marR="0" lvl="0" indent="0" algn="just" defTabSz="914400" rtl="0" eaLnBrk="1" fontAlgn="auto" latinLnBrk="0" hangingPunct="1">
              <a:lnSpc>
                <a:spcPct val="100000"/>
              </a:lnSpc>
              <a:spcBef>
                <a:spcPts val="600"/>
              </a:spcBef>
              <a:spcAft>
                <a:spcPts val="0"/>
              </a:spcAft>
              <a:buClr>
                <a:schemeClr val="accent1"/>
              </a:buClr>
              <a:buSzPct val="80000"/>
              <a:buFont typeface="Wingdings 2" panose="05020102010507070707"/>
              <a:buNone/>
              <a:tabLst/>
              <a:defRPr/>
            </a:pPr>
            <a:endParaRPr kumimoji="0" lang="uk-UA" sz="18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284</TotalTime>
  <Words>13098</Words>
  <Application>Microsoft Office PowerPoint</Application>
  <PresentationFormat>Экран (4:3)</PresentationFormat>
  <Paragraphs>795</Paragraphs>
  <Slides>103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103</vt:i4>
      </vt:variant>
    </vt:vector>
  </HeadingPairs>
  <TitlesOfParts>
    <vt:vector size="104" baseType="lpstr">
      <vt:lpstr>Солнцестояние</vt:lpstr>
      <vt:lpstr>БІЗНЕС КОМУНІКАЦІЇ ТА УПРАВЛІННЯ КОНФЛІКТАМИ</vt:lpstr>
      <vt:lpstr>План</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1. Бізнес-комунікації, як процес передачі інформації</vt:lpstr>
      <vt:lpstr>Тема 2.Вербальні та невербальні засоби комунікації</vt:lpstr>
      <vt:lpstr>Тема 2.Вербальні та невербальні засоби комунікації</vt:lpstr>
      <vt:lpstr>Тема 2.Вербальні та невербальні засоби комунікації</vt:lpstr>
      <vt:lpstr>Тема 2.Вербальні та невербальні засоби комунікації</vt:lpstr>
      <vt:lpstr>Тема 2.Вербальні та невербальні засоби комунікації</vt:lpstr>
      <vt:lpstr>Тема 2.Вербальні та невербальні засоби комунікації</vt:lpstr>
      <vt:lpstr>Тема 2.Вербальні та невербальні засоби комунікації</vt:lpstr>
      <vt:lpstr>Тема 2.Вербальні та невербальні засоби комунікації</vt:lpstr>
      <vt:lpstr>Тема 2.Вербальні та невербальні засоби комунікації</vt:lpstr>
      <vt:lpstr>Тема 2.Вербальні та невербальні засоби комунікації</vt:lpstr>
      <vt:lpstr>Тема 2.Вербальні та невербальні засоби комунікації</vt:lpstr>
      <vt:lpstr>Тема 2.Вербальні та невербальні засоби комунікації</vt:lpstr>
      <vt:lpstr>Тема 2.Вербальні та невербальні засоби комунікації</vt:lpstr>
      <vt:lpstr>Тема 2.Вербальні та невербальні засоби комунікації</vt:lpstr>
      <vt:lpstr>Тема 2.Вербальні та невербальні засоби комунікації</vt:lpstr>
      <vt:lpstr>Тема 2.Вербальні та невербальні засоби комунікації</vt:lpstr>
      <vt:lpstr>Тема 3. Етика ділових комунікацій</vt:lpstr>
      <vt:lpstr>Тема 3. Етика ділових комунікацій</vt:lpstr>
      <vt:lpstr>Тема 3. Етика ділових комунікацій</vt:lpstr>
      <vt:lpstr>Тема 3. Етика ділових комунікацій</vt:lpstr>
      <vt:lpstr>Тема 3. Етика ділових комунікацій</vt:lpstr>
      <vt:lpstr>Тема 3. Етика ділових комунікацій</vt:lpstr>
      <vt:lpstr>Тема 4. Стратегія ведення переговорів</vt:lpstr>
      <vt:lpstr>Тема 4. Стратегія ведення переговорів</vt:lpstr>
      <vt:lpstr>Тема 4. Стратегія ведення переговорів</vt:lpstr>
      <vt:lpstr>Тема 4. Стратегія ведення переговорів</vt:lpstr>
      <vt:lpstr>Тема 4. Стратегія ведення переговорів</vt:lpstr>
      <vt:lpstr>Тема 4. Стратегія ведення переговорів</vt:lpstr>
      <vt:lpstr>Тема 4. Стратегія ведення переговорів</vt:lpstr>
      <vt:lpstr>Тема 4. Стратегія ведення переговорів</vt:lpstr>
      <vt:lpstr>Тема 4. Стратегія ведення переговорів</vt:lpstr>
      <vt:lpstr>Тема 4. Стратегія ведення переговорів</vt:lpstr>
      <vt:lpstr>Тема 5. Маніпуляції в бізнес-комунікаціях</vt:lpstr>
      <vt:lpstr>Тема 5. Маніпуляції в бізнес-комунікаціях</vt:lpstr>
      <vt:lpstr>Тема 5. Маніпуляції в бізнес-комунікаціях</vt:lpstr>
      <vt:lpstr>Тема 5. Маніпуляції в бізнес-комунікаціях</vt:lpstr>
      <vt:lpstr>Тема 5. Маніпуляції в бізнес-комунікаціях</vt:lpstr>
      <vt:lpstr>Тема 5. Маніпуляції в бізнес-комунікаціях</vt:lpstr>
      <vt:lpstr>Тема 5. Маніпуляції в бізнес-комунікаціях</vt:lpstr>
      <vt:lpstr>Тема 5. Маніпуляції в бізнес-комунікаціях</vt:lpstr>
      <vt:lpstr>Тема 5. Маніпуляції в бізнес-комунікаціях</vt:lpstr>
      <vt:lpstr>Тема 5. Маніпуляції в бізнес-комунікаціях</vt:lpstr>
      <vt:lpstr>Тема 5. Маніпуляції в бізнес-комунікаціях</vt:lpstr>
      <vt:lpstr>Тема 5. Маніпуляції в бізнес-комунікаціях</vt:lpstr>
      <vt:lpstr>Тема 5. Маніпуляції в бізнес-комунікаціях</vt:lpstr>
      <vt:lpstr>Тема 5. Маніпуляції в бізнес-комунікаціях</vt:lpstr>
      <vt:lpstr>Тема 5. Маніпуляції в бізнес-комунікаціях</vt:lpstr>
      <vt:lpstr>Тема 5. Маніпуляції в бізнес-комунікаціях</vt:lpstr>
      <vt:lpstr>Тема 5. Маніпуляції в бізнес-комунікаціях</vt:lpstr>
      <vt:lpstr>Тема 6. Сутність конфлікту та його структура</vt:lpstr>
      <vt:lpstr>Тема 6. Сутність конфлікту та його структура</vt:lpstr>
      <vt:lpstr>Тема 6. Сутність конфлікту та його структура</vt:lpstr>
      <vt:lpstr>Тема 6. Сутність конфлікту та його структура</vt:lpstr>
      <vt:lpstr>Тема 6. Сутність конфлікту та його структура</vt:lpstr>
      <vt:lpstr>Тема 6. Сутність конфлікту та його структура</vt:lpstr>
      <vt:lpstr>Тема 6. Сутність конфлікту та його структура</vt:lpstr>
      <vt:lpstr>Тема 6. Сутність конфлікту та його структура</vt:lpstr>
      <vt:lpstr>Тема 6. Сутність конфлікту та його структура</vt:lpstr>
      <vt:lpstr>Тема 6. Сутність конфлікту та його структура</vt:lpstr>
      <vt:lpstr>Тема 6. Сутність конфлікту та його структура</vt:lpstr>
      <vt:lpstr>Тема 6. Сутність конфлікту та його структура</vt:lpstr>
      <vt:lpstr>Тема 6. Сутність конфлікту та його структура</vt:lpstr>
      <vt:lpstr>Тема 6. Сутність конфлікту та його структура</vt:lpstr>
      <vt:lpstr>Тема 6. Сутність конфлікту та його структура</vt:lpstr>
      <vt:lpstr>Тема 6. Сутність конфлікту та його структура</vt:lpstr>
      <vt:lpstr>Тема 7. Технологія управління конфліктом</vt:lpstr>
      <vt:lpstr>Тема 7. Технологія управління конфліктом</vt:lpstr>
      <vt:lpstr>Тема 7. Технологія управління конфліктом</vt:lpstr>
      <vt:lpstr>Тема 8. Способи поведінки в конфліктних ситуаціях</vt:lpstr>
      <vt:lpstr>Тема 8. Способи поведінки в конфліктних ситуаціях</vt:lpstr>
      <vt:lpstr>Тема 8. Способи поведінки в конфліктних ситуаціях</vt:lpstr>
      <vt:lpstr>Тема 8. Способи поведінки в конфліктних ситуаціях</vt:lpstr>
      <vt:lpstr>Тема 8. Способи поведінки в конфліктних ситуаціях</vt:lpstr>
      <vt:lpstr>Тема 8. Способи поведінки в конфліктних ситуаціях</vt:lpstr>
      <vt:lpstr>Тема 8. Способи поведінки в конфліктних ситуаціях</vt:lpstr>
      <vt:lpstr>Тема 9. Методи управління конфліктами</vt:lpstr>
      <vt:lpstr>Тема 9. Методи управління конфліктами</vt:lpstr>
      <vt:lpstr>Тема 9. Методи управління конфліктами</vt:lpstr>
      <vt:lpstr>Тема 9. Методи управління конфліктами</vt:lpstr>
      <vt:lpstr>Тема 9. Методи управління конфліктами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ВЕРБАЛЬНІ ТА НЕВЕРБАЛЬНІ ЗАСОБИ КОМУНІКАЦІЇ</dc:title>
  <dc:creator>tetiana.moschytska</dc:creator>
  <cp:lastModifiedBy>Татьяна</cp:lastModifiedBy>
  <cp:revision>38</cp:revision>
  <dcterms:created xsi:type="dcterms:W3CDTF">2023-10-16T13:29:00Z</dcterms:created>
  <dcterms:modified xsi:type="dcterms:W3CDTF">2023-12-19T13:45:03Z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B3F07001E37E4E8FA926476E847CC274_12</vt:lpwstr>
  </property>
  <property fmtid="{D5CDD505-2E9C-101B-9397-08002B2CF9AE}" pid="3" name="KSOProductBuildVer">
    <vt:lpwstr>1049-12.2.0.13266</vt:lpwstr>
  </property>
</Properties>
</file>