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1CCA39-64E4-464B-AD79-B2EA8EFD58D2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3A720C-FDCA-4DD1-B222-DB41060761F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36712"/>
            <a:ext cx="8458200" cy="3963888"/>
          </a:xfrm>
        </p:spPr>
        <p:txBody>
          <a:bodyPr/>
          <a:lstStyle/>
          <a:p>
            <a:r>
              <a:rPr lang="uk-UA" sz="2800" dirty="0"/>
              <a:t>Тема 5. Спеціальні податкові режими.</a:t>
            </a:r>
          </a:p>
          <a:p>
            <a:pPr lvl="0"/>
            <a:r>
              <a:rPr lang="uk-UA" sz="2800" dirty="0" smtClean="0"/>
              <a:t>1. Загальні </a:t>
            </a:r>
            <a:r>
              <a:rPr lang="uk-UA" sz="2800" dirty="0"/>
              <a:t>положення спрощеної системи оподаткування.</a:t>
            </a:r>
          </a:p>
          <a:p>
            <a:pPr lvl="0"/>
            <a:r>
              <a:rPr lang="uk-UA" sz="2800" dirty="0" smtClean="0"/>
              <a:t>2. Об’єкт</a:t>
            </a:r>
            <a:r>
              <a:rPr lang="uk-UA" sz="2800" dirty="0"/>
              <a:t>, база оподаткування та ставки єдиного податку.</a:t>
            </a:r>
          </a:p>
          <a:p>
            <a:pPr lvl="0"/>
            <a:r>
              <a:rPr lang="uk-UA" sz="2800" dirty="0" smtClean="0"/>
              <a:t>3. Порядок </a:t>
            </a:r>
            <a:r>
              <a:rPr lang="uk-UA" sz="2800" dirty="0"/>
              <a:t>нарахування та строки сплати єдиного податку.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647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6120680"/>
          </a:xfrm>
        </p:spPr>
        <p:txBody>
          <a:bodyPr>
            <a:normAutofit fontScale="90000"/>
          </a:bodyPr>
          <a:lstStyle/>
          <a:p>
            <a:r>
              <a:rPr lang="uk-UA" sz="2200" dirty="0">
                <a:effectLst/>
              </a:rPr>
              <a:t>Суб'єкти господарювання, які застосовують спрощену систему оподаткування, обліку та звітності, поділяються на такі групи платників єдиного податку:</a:t>
            </a:r>
            <a:br>
              <a:rPr lang="uk-UA" sz="2200" dirty="0">
                <a:effectLst/>
              </a:rPr>
            </a:br>
            <a:r>
              <a:rPr lang="uk-UA" sz="2200" dirty="0">
                <a:effectLst/>
              </a:rPr>
              <a:t>1) перша група - фізичні особи - підприємці, які не використовують працю найманих осіб, здійснюють виключно роздрібний продаж товарів з торговельних місць на ринках та/або провадять господарську діяльність з надання побутових послуг населенню і обсяг доходу яких протягом календарного року не перевищує 300000 гривень;</a:t>
            </a:r>
            <a:br>
              <a:rPr lang="uk-UA" sz="2200" dirty="0">
                <a:effectLst/>
              </a:rPr>
            </a:br>
            <a:r>
              <a:rPr lang="uk-UA" sz="2200" dirty="0">
                <a:effectLst/>
              </a:rPr>
              <a:t>2) друга група - фізичні особи - підприємці, які здійснюють господарську діяльність з надання послуг, у тому числі побутових, платникам єдиного податку та/або населенню, виробництво та/або продаж товарів, діяльність у сфері ресторанного господарства, за умови, що протягом календарного року відповідають сукупності таких критеріїв:</a:t>
            </a:r>
            <a:br>
              <a:rPr lang="uk-UA" sz="2200" dirty="0">
                <a:effectLst/>
              </a:rPr>
            </a:br>
            <a:r>
              <a:rPr lang="uk-UA" sz="2200" dirty="0">
                <a:effectLst/>
              </a:rPr>
              <a:t>не використовують працю найманих осіб або кількість осіб, які перебувають з ними у трудових відносинах, одночасно не перевищує 10 осіб;</a:t>
            </a:r>
            <a:br>
              <a:rPr lang="uk-UA" sz="2200" dirty="0">
                <a:effectLst/>
              </a:rPr>
            </a:br>
            <a:r>
              <a:rPr lang="uk-UA" sz="2200" dirty="0">
                <a:effectLst/>
              </a:rPr>
              <a:t>обсяг доходу не перевищує 1500000 гривень.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569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Об'єктом оподаткування для платників єдиного податку четвертої групи є площа сільськогосподарських угідь (ріллі, сіножатей, пасовищ і багаторічних насаджень) та/або земель водного фонду (внутрішніх водойм, озер, ставків, водосховищ), що перебуває у власності сільськогосподарського товаровиробника або надана йому у користування, у тому числі на умовах оренди.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912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Платники єдиного податку першої і другої груп сплачують єдиний податок шляхом здійснення авансового внеску не пізніше 20 числа (включно) поточного місяця.</a:t>
            </a:r>
          </a:p>
          <a:p>
            <a:r>
              <a:rPr lang="uk-UA" dirty="0"/>
              <a:t>Такі платники єдиного податку можуть здійснити сплату єдиного податку авансовим внеском за весь податковий (звітний) період (квартал, рік), але не більш як до кінця поточного звітного року.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7220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169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Презентация PowerPoint</vt:lpstr>
      <vt:lpstr>Суб'єкти господарювання, які застосовують спрощену систему оподаткування, обліку та звітності, поділяються на такі групи платників єдиного податку: 1) перша група - фізичні особи - підприємці, які не використовують працю найманих осіб, здійснюють виключно роздрібний продаж товарів з торговельних місць на ринках та/або провадять господарську діяльність з надання побутових послуг населенню і обсяг доходу яких протягом календарного року не перевищує 300000 гривень; 2) друга група - фізичні особи - підприємці, які здійснюють господарську діяльність з надання послуг, у тому числі побутових, платникам єдиного податку та/або населенню, виробництво та/або продаж товарів, діяльність у сфері ресторанного господарства, за умови, що протягом календарного року відповідають сукупності таких критеріїв: не використовують працю найманих осіб або кількість осіб, які перебувають з ними у трудових відносинах, одночасно не перевищує 10 осіб; обсяг доходу не перевищує 1500000 гривень. 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Fox</dc:creator>
  <cp:lastModifiedBy>Fox</cp:lastModifiedBy>
  <cp:revision>1</cp:revision>
  <dcterms:created xsi:type="dcterms:W3CDTF">2015-04-13T13:16:27Z</dcterms:created>
  <dcterms:modified xsi:type="dcterms:W3CDTF">2015-04-13T13:21:22Z</dcterms:modified>
</cp:coreProperties>
</file>