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DB64A-2879-4C73-B568-FB215E0C149A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48521-F7E4-48DE-9F85-5AFE3B59C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B759C2-E8A9-4968-B1C5-0C7D1BB441B0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B759C2-E8A9-4968-B1C5-0C7D1BB441B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773B4A-758E-429F-B5A2-82D467398F23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F8175D-76CA-4CDD-8355-451C8D3F599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uk-UA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564360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ТЕМА: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6000" dirty="0" smtClean="0"/>
              <a:t>Міжнародно-правові аспекти збройної агресії РФ проти України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 smtClean="0"/>
              <a:t>Міжнародно-правові аспекти збройної агресії РФ проти України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FontTx/>
              <a:buNone/>
            </a:pPr>
            <a:r>
              <a:rPr lang="ru-RU" sz="3600" b="1" dirty="0" smtClean="0"/>
              <a:t>ПЛАН</a:t>
            </a:r>
            <a:endParaRPr lang="ru-RU" sz="3600" dirty="0" smtClean="0"/>
          </a:p>
          <a:p>
            <a:pPr>
              <a:buFontTx/>
              <a:buNone/>
            </a:pPr>
            <a:r>
              <a:rPr lang="ru-RU" sz="2800" dirty="0" smtClean="0"/>
              <a:t>1. </a:t>
            </a:r>
            <a:r>
              <a:rPr lang="uk-UA" sz="2800" dirty="0" smtClean="0"/>
              <a:t>З</a:t>
            </a:r>
            <a:r>
              <a:rPr lang="ru-RU" sz="2800" dirty="0" err="1" smtClean="0"/>
              <a:t>бройна</a:t>
            </a:r>
            <a:r>
              <a:rPr lang="ru-RU" sz="2800" dirty="0" smtClean="0"/>
              <a:t> </a:t>
            </a:r>
            <a:r>
              <a:rPr lang="ru-RU" sz="2800" dirty="0" err="1" smtClean="0"/>
              <a:t>агресія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росії</a:t>
            </a:r>
            <a:r>
              <a:rPr lang="ru-RU" sz="2800" dirty="0" smtClean="0"/>
              <a:t> - </a:t>
            </a:r>
            <a:r>
              <a:rPr lang="ru-RU" sz="2800" dirty="0" err="1" smtClean="0"/>
              <a:t>виклик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міжнародного</a:t>
            </a:r>
            <a:r>
              <a:rPr lang="ru-RU" sz="2800" dirty="0" smtClean="0"/>
              <a:t> права</a:t>
            </a:r>
            <a:r>
              <a:rPr lang="uk-UA" sz="2800" dirty="0" smtClean="0"/>
              <a:t> з 2014 року.</a:t>
            </a:r>
          </a:p>
          <a:p>
            <a:pPr>
              <a:buFontTx/>
              <a:buNone/>
            </a:pPr>
            <a:r>
              <a:rPr lang="uk-UA" sz="2800" dirty="0" smtClean="0"/>
              <a:t>2 .П</a:t>
            </a:r>
            <a:r>
              <a:rPr lang="ru-RU" sz="2800" dirty="0" err="1" smtClean="0"/>
              <a:t>овномасштабне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російське</a:t>
            </a:r>
            <a:r>
              <a:rPr lang="ru-RU" sz="2800" dirty="0" smtClean="0"/>
              <a:t> </a:t>
            </a:r>
            <a:r>
              <a:rPr lang="ru-RU" sz="2800" dirty="0" err="1" smtClean="0"/>
              <a:t>вторгнення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Україну</a:t>
            </a:r>
            <a:r>
              <a:rPr lang="uk-UA" sz="2800" dirty="0" smtClean="0"/>
              <a:t> 2022 року -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порушення</a:t>
            </a:r>
            <a:r>
              <a:rPr lang="ru-RU" sz="2800" dirty="0" smtClean="0"/>
              <a:t> норм </a:t>
            </a:r>
            <a:r>
              <a:rPr lang="ru-RU" sz="2800" dirty="0" err="1" smtClean="0"/>
              <a:t>міжнародного</a:t>
            </a:r>
            <a:r>
              <a:rPr lang="ru-RU" sz="2800" dirty="0" smtClean="0"/>
              <a:t> права та </a:t>
            </a:r>
            <a:r>
              <a:rPr lang="ru-RU" sz="2800" dirty="0" err="1" smtClean="0"/>
              <a:t>принципів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міжнародного</a:t>
            </a:r>
            <a:r>
              <a:rPr lang="ru-RU" sz="2800" dirty="0" smtClean="0"/>
              <a:t> порядку, </a:t>
            </a:r>
            <a:r>
              <a:rPr lang="ru-RU" sz="2800" dirty="0" err="1" smtClean="0"/>
              <a:t>що</a:t>
            </a:r>
            <a:r>
              <a:rPr lang="ru-RU" sz="2800" dirty="0" smtClean="0"/>
              <a:t> стало </a:t>
            </a:r>
            <a:r>
              <a:rPr lang="ru-RU" sz="2800" dirty="0" err="1" smtClean="0"/>
              <a:t>найсерйознішим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викликом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стабільності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безпеці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1945 р. </a:t>
            </a:r>
          </a:p>
          <a:p>
            <a:pPr>
              <a:buFontTx/>
              <a:buNone/>
            </a:pPr>
            <a:r>
              <a:rPr lang="uk-UA" sz="2800" dirty="0" smtClean="0"/>
              <a:t>3.Р</a:t>
            </a:r>
            <a:r>
              <a:rPr lang="ru-RU" sz="2800" dirty="0" err="1" smtClean="0"/>
              <a:t>осійськ</a:t>
            </a:r>
            <a:r>
              <a:rPr lang="uk-UA" sz="2800" dirty="0" err="1" smtClean="0"/>
              <a:t>ий</a:t>
            </a:r>
            <a:r>
              <a:rPr lang="ru-RU" sz="2800" dirty="0" smtClean="0"/>
              <a:t> </a:t>
            </a:r>
            <a:r>
              <a:rPr lang="ru-RU" sz="2800" dirty="0" err="1" smtClean="0"/>
              <a:t>ревізіонізму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злочин</a:t>
            </a:r>
            <a:r>
              <a:rPr lang="ru-RU" sz="2800" dirty="0" smtClean="0"/>
              <a:t> </a:t>
            </a:r>
            <a:r>
              <a:rPr lang="ru-RU" sz="2800" dirty="0" err="1" smtClean="0"/>
              <a:t>агресії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міжнародного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кримінального</a:t>
            </a:r>
            <a:r>
              <a:rPr lang="ru-RU" sz="2800" dirty="0" smtClean="0"/>
              <a:t> права, </a:t>
            </a:r>
            <a:r>
              <a:rPr lang="uk-UA" sz="2800" dirty="0" smtClean="0"/>
              <a:t>та </a:t>
            </a:r>
            <a:r>
              <a:rPr lang="ru-RU" sz="2800" dirty="0" err="1" smtClean="0"/>
              <a:t>поруш</a:t>
            </a:r>
            <a:r>
              <a:rPr lang="uk-UA" sz="2800" dirty="0" err="1" smtClean="0"/>
              <a:t>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фундаментальн</a:t>
            </a:r>
            <a:r>
              <a:rPr lang="uk-UA" sz="2800" dirty="0" err="1" smtClean="0"/>
              <a:t>их</a:t>
            </a:r>
            <a:r>
              <a:rPr lang="ru-RU" sz="2800" dirty="0" smtClean="0"/>
              <a:t> принцип</a:t>
            </a:r>
            <a:r>
              <a:rPr lang="uk-UA" sz="2800" dirty="0" err="1" smtClean="0"/>
              <a:t>ів</a:t>
            </a:r>
            <a:r>
              <a:rPr lang="ru-RU" sz="2800" dirty="0" smtClean="0"/>
              <a:t> Статуту ООН. </a:t>
            </a:r>
          </a:p>
          <a:p>
            <a:pPr>
              <a:buFontTx/>
              <a:buNone/>
            </a:pPr>
            <a:r>
              <a:rPr lang="ru-RU" sz="2800" dirty="0" smtClean="0"/>
              <a:t>4.Наслідки </a:t>
            </a:r>
            <a:r>
              <a:rPr lang="ru-RU" sz="2800" dirty="0" err="1" smtClean="0"/>
              <a:t>російського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вторгнення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Україну</a:t>
            </a:r>
            <a:r>
              <a:rPr lang="ru-RU" sz="2800" dirty="0" smtClean="0"/>
              <a:t> 2022 р. для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міжнародної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безпеки</a:t>
            </a:r>
            <a:r>
              <a:rPr lang="uk-UA" sz="2800" dirty="0" smtClean="0"/>
              <a:t>.</a:t>
            </a:r>
          </a:p>
          <a:p>
            <a:pPr>
              <a:buFontTx/>
              <a:buNone/>
            </a:pPr>
            <a:r>
              <a:rPr lang="uk-UA" sz="2800" dirty="0" smtClean="0"/>
              <a:t> 5.П</a:t>
            </a:r>
            <a:r>
              <a:rPr lang="ru-RU" sz="2800" dirty="0" err="1" smtClean="0"/>
              <a:t>ритягнення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росії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відповідальності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звернення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до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Європейського</a:t>
            </a:r>
            <a:r>
              <a:rPr lang="ru-RU" sz="2800" dirty="0" smtClean="0"/>
              <a:t> суду </a:t>
            </a:r>
            <a:r>
              <a:rPr lang="ru-RU" sz="2800" dirty="0" err="1" smtClean="0"/>
              <a:t>з</a:t>
            </a:r>
            <a:r>
              <a:rPr lang="ru-RU" sz="2800" dirty="0" smtClean="0"/>
              <a:t> прав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як  </a:t>
            </a:r>
            <a:r>
              <a:rPr lang="ru-RU" sz="2800" dirty="0" err="1" smtClean="0"/>
              <a:t>безпрецедентний</a:t>
            </a:r>
            <a:r>
              <a:rPr lang="ru-RU" sz="2800" dirty="0" smtClean="0"/>
              <a:t> кейс </a:t>
            </a:r>
            <a:r>
              <a:rPr lang="ru-RU" sz="2800" dirty="0" err="1" smtClean="0"/>
              <a:t>з</a:t>
            </a:r>
            <a:r>
              <a:rPr lang="ru-RU" sz="2800" dirty="0" smtClean="0"/>
              <a:t> точки </a:t>
            </a:r>
            <a:r>
              <a:rPr lang="ru-RU" sz="2800" dirty="0" err="1" smtClean="0"/>
              <a:t>зору</a:t>
            </a:r>
            <a:r>
              <a:rPr lang="ru-RU" sz="2800" dirty="0" smtClean="0"/>
              <a:t> масштабу </a:t>
            </a:r>
            <a:r>
              <a:rPr lang="ru-RU" sz="2800" dirty="0" err="1" smtClean="0"/>
              <a:t>порушень</a:t>
            </a:r>
            <a:r>
              <a:rPr lang="ru-RU" sz="2800" dirty="0" smtClean="0"/>
              <a:t> прав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357166"/>
            <a:ext cx="8072494" cy="650083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72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7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uk-UA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889844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sz="2400" dirty="0" err="1" smtClean="0">
                <a:solidFill>
                  <a:schemeClr val="accent4"/>
                </a:solidFill>
              </a:rPr>
              <a:t>Агресія</a:t>
            </a:r>
            <a:r>
              <a:rPr lang="ru-RU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err="1" smtClean="0">
                <a:solidFill>
                  <a:schemeClr val="accent4"/>
                </a:solidFill>
              </a:rPr>
              <a:t>є</a:t>
            </a:r>
            <a:r>
              <a:rPr lang="ru-RU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err="1" smtClean="0">
                <a:solidFill>
                  <a:schemeClr val="accent4"/>
                </a:solidFill>
              </a:rPr>
              <a:t>найтяжчим</a:t>
            </a:r>
            <a:r>
              <a:rPr lang="ru-RU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err="1" smtClean="0">
                <a:solidFill>
                  <a:schemeClr val="accent4"/>
                </a:solidFill>
              </a:rPr>
              <a:t>міжнародним</a:t>
            </a:r>
            <a:r>
              <a:rPr lang="ru-RU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err="1" smtClean="0">
                <a:solidFill>
                  <a:schemeClr val="accent4"/>
                </a:solidFill>
              </a:rPr>
              <a:t>злочином</a:t>
            </a:r>
            <a:r>
              <a:rPr lang="ru-RU" sz="2400" dirty="0" smtClean="0">
                <a:solidFill>
                  <a:schemeClr val="accent4"/>
                </a:solidFill>
              </a:rPr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порушує</a:t>
            </a:r>
            <a:r>
              <a:rPr lang="ru-RU" sz="2400" dirty="0" smtClean="0"/>
              <a:t> </a:t>
            </a:r>
            <a:r>
              <a:rPr lang="ru-RU" sz="2400" dirty="0" err="1" smtClean="0"/>
              <a:t>імперативні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міжнародного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і</a:t>
            </a:r>
            <a:r>
              <a:rPr lang="ru-RU" sz="2400" dirty="0" smtClean="0"/>
              <a:t> ставить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загрозу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міжнародний</a:t>
            </a:r>
            <a:r>
              <a:rPr lang="ru-RU" sz="2400" dirty="0" smtClean="0"/>
              <a:t> правопорядок, тому </a:t>
            </a:r>
            <a:r>
              <a:rPr lang="ru-RU" sz="2400" dirty="0" err="1" smtClean="0"/>
              <a:t>міжнародно-правова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виникає</a:t>
            </a:r>
            <a:r>
              <a:rPr lang="ru-RU" sz="2400" dirty="0" smtClean="0"/>
              <a:t> як перед </a:t>
            </a:r>
            <a:r>
              <a:rPr lang="ru-RU" sz="2400" dirty="0" err="1" smtClean="0"/>
              <a:t>Україною</a:t>
            </a:r>
            <a:r>
              <a:rPr lang="ru-RU" sz="2400" dirty="0" smtClean="0"/>
              <a:t> як </a:t>
            </a:r>
            <a:r>
              <a:rPr lang="ru-RU" sz="2400" dirty="0" err="1" smtClean="0"/>
              <a:t>постраждалою</a:t>
            </a:r>
            <a:r>
              <a:rPr lang="ru-RU" sz="2400" dirty="0" smtClean="0"/>
              <a:t> державою,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перед </a:t>
            </a:r>
            <a:r>
              <a:rPr lang="ru-RU" sz="2400" dirty="0" err="1" smtClean="0"/>
              <a:t>міжнародною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спільнотою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загалом</a:t>
            </a:r>
            <a:r>
              <a:rPr lang="ru-RU" sz="2400" dirty="0" smtClean="0"/>
              <a:t>. </a:t>
            </a:r>
          </a:p>
          <a:p>
            <a:pPr algn="just">
              <a:buFontTx/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російська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агресія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комплексною, то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міжнародно-правові</a:t>
            </a:r>
            <a:r>
              <a:rPr lang="ru-RU" sz="2400" dirty="0" smtClean="0"/>
              <a:t> заходи, </a:t>
            </a:r>
            <a:r>
              <a:rPr lang="ru-RU" sz="2400" dirty="0" err="1" smtClean="0"/>
              <a:t>спрямовані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припинення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агресії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притягнення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відповідальності</a:t>
            </a:r>
            <a:r>
              <a:rPr lang="ru-RU" sz="2400" dirty="0" smtClean="0"/>
              <a:t> РФ як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, </a:t>
            </a:r>
            <a:r>
              <a:rPr lang="ru-RU" sz="2400" dirty="0" err="1" smtClean="0"/>
              <a:t>винних</a:t>
            </a:r>
            <a:r>
              <a:rPr lang="ru-RU" sz="2400" dirty="0" smtClean="0"/>
              <a:t> у </a:t>
            </a:r>
            <a:r>
              <a:rPr lang="ru-RU" sz="2400" dirty="0" err="1" smtClean="0"/>
              <a:t>злочинах</a:t>
            </a:r>
            <a:r>
              <a:rPr lang="ru-RU" sz="2400" dirty="0" smtClean="0"/>
              <a:t>, </a:t>
            </a:r>
            <a:r>
              <a:rPr lang="ru-RU" sz="2400" dirty="0" err="1" smtClean="0"/>
              <a:t>реституції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порушених</a:t>
            </a:r>
            <a:r>
              <a:rPr lang="ru-RU" sz="2400" dirty="0" smtClean="0"/>
              <a:t> прав, </a:t>
            </a:r>
            <a:r>
              <a:rPr lang="ru-RU" sz="2400" dirty="0" err="1" smtClean="0"/>
              <a:t>компенсації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шкоди</a:t>
            </a:r>
            <a:r>
              <a:rPr lang="ru-RU" sz="2400" dirty="0" smtClean="0"/>
              <a:t>, </a:t>
            </a:r>
            <a:r>
              <a:rPr lang="ru-RU" sz="2400" dirty="0" err="1" smtClean="0"/>
              <a:t>гарантування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неповторення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дій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повинні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всебічними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послідовними</a:t>
            </a:r>
            <a:r>
              <a:rPr lang="ru-RU" sz="2400" dirty="0" smtClean="0"/>
              <a:t>, нести </a:t>
            </a:r>
            <a:r>
              <a:rPr lang="ru-RU" sz="2400" dirty="0" err="1" smtClean="0"/>
              <a:t>системний</a:t>
            </a:r>
            <a:r>
              <a:rPr lang="ru-RU" sz="2400" dirty="0" smtClean="0"/>
              <a:t> характер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972550" cy="56165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72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7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uk-UA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643622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400" dirty="0" smtClean="0">
                <a:solidFill>
                  <a:schemeClr val="accent5"/>
                </a:solidFill>
              </a:rPr>
              <a:t>До </a:t>
            </a:r>
            <a:r>
              <a:rPr lang="ru-RU" sz="2400" dirty="0" err="1" smtClean="0">
                <a:solidFill>
                  <a:schemeClr val="accent5"/>
                </a:solidFill>
              </a:rPr>
              <a:t>практичних</a:t>
            </a:r>
            <a:r>
              <a:rPr lang="ru-RU" sz="2400" dirty="0" smtClean="0">
                <a:solidFill>
                  <a:schemeClr val="accent5"/>
                </a:solidFill>
              </a:rPr>
              <a:t> </a:t>
            </a:r>
            <a:r>
              <a:rPr lang="ru-RU" sz="2400" dirty="0" err="1" smtClean="0">
                <a:solidFill>
                  <a:schemeClr val="accent5"/>
                </a:solidFill>
              </a:rPr>
              <a:t>заходів</a:t>
            </a:r>
            <a:r>
              <a:rPr lang="ru-RU" sz="2400" dirty="0" smtClean="0">
                <a:solidFill>
                  <a:schemeClr val="accent5"/>
                </a:solidFill>
              </a:rPr>
              <a:t>, </a:t>
            </a:r>
            <a:r>
              <a:rPr lang="ru-RU" sz="2400" dirty="0" err="1" smtClean="0">
                <a:solidFill>
                  <a:schemeClr val="accent5"/>
                </a:solidFill>
              </a:rPr>
              <a:t>спрямованих</a:t>
            </a:r>
            <a:r>
              <a:rPr lang="ru-RU" sz="2400" dirty="0" smtClean="0">
                <a:solidFill>
                  <a:schemeClr val="accent5"/>
                </a:solidFill>
              </a:rPr>
              <a:t> на </a:t>
            </a:r>
            <a:r>
              <a:rPr lang="ru-RU" sz="2400" dirty="0" err="1" smtClean="0">
                <a:solidFill>
                  <a:schemeClr val="accent5"/>
                </a:solidFill>
              </a:rPr>
              <a:t>досягнення</a:t>
            </a:r>
            <a:r>
              <a:rPr lang="ru-RU" sz="2400" dirty="0" smtClean="0">
                <a:solidFill>
                  <a:schemeClr val="accent5"/>
                </a:solidFill>
              </a:rPr>
              <a:t> </a:t>
            </a:r>
            <a:r>
              <a:rPr lang="ru-RU" sz="2400" dirty="0" err="1" smtClean="0">
                <a:solidFill>
                  <a:schemeClr val="accent5"/>
                </a:solidFill>
              </a:rPr>
              <a:t>означених</a:t>
            </a:r>
            <a:r>
              <a:rPr lang="ru-RU" sz="2400" dirty="0" smtClean="0">
                <a:solidFill>
                  <a:schemeClr val="accent5"/>
                </a:solidFill>
              </a:rPr>
              <a:t> </a:t>
            </a:r>
            <a:r>
              <a:rPr lang="ru-RU" sz="2400" dirty="0" err="1" smtClean="0">
                <a:solidFill>
                  <a:schemeClr val="accent5"/>
                </a:solidFill>
              </a:rPr>
              <a:t>цілей</a:t>
            </a:r>
            <a:r>
              <a:rPr lang="ru-RU" sz="2400" dirty="0" smtClean="0">
                <a:solidFill>
                  <a:schemeClr val="accent5"/>
                </a:solidFill>
              </a:rPr>
              <a:t>, належать: </a:t>
            </a:r>
          </a:p>
          <a:p>
            <a:r>
              <a:rPr lang="ru-RU" sz="2400" dirty="0" err="1" smtClean="0"/>
              <a:t>розв’язання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участі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агресора</a:t>
            </a:r>
            <a:r>
              <a:rPr lang="ru-RU" sz="2400" dirty="0" smtClean="0"/>
              <a:t> в </a:t>
            </a:r>
            <a:r>
              <a:rPr lang="ru-RU" sz="2400" dirty="0" err="1" smtClean="0"/>
              <a:t>роботі</a:t>
            </a:r>
            <a:r>
              <a:rPr lang="ru-RU" sz="2400" dirty="0" smtClean="0"/>
              <a:t> Ради </a:t>
            </a:r>
            <a:r>
              <a:rPr lang="ru-RU" sz="2400" dirty="0" err="1" smtClean="0"/>
              <a:t>Безпеки</a:t>
            </a:r>
            <a:r>
              <a:rPr lang="ru-RU" sz="2400" dirty="0" smtClean="0"/>
              <a:t> ООН; </a:t>
            </a:r>
          </a:p>
          <a:p>
            <a:r>
              <a:rPr lang="ru-RU" sz="2400" dirty="0" err="1" smtClean="0"/>
              <a:t>визнання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юрисдикції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кримінального</a:t>
            </a:r>
            <a:r>
              <a:rPr lang="ru-RU" sz="2400" dirty="0" smtClean="0"/>
              <a:t> суду,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притягнення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кримінальної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відпові-дальності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винних</a:t>
            </a:r>
            <a:r>
              <a:rPr lang="ru-RU" sz="2400" dirty="0" smtClean="0"/>
              <a:t> у </a:t>
            </a:r>
            <a:r>
              <a:rPr lang="ru-RU" sz="2400" dirty="0" err="1" smtClean="0"/>
              <a:t>злочинах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супроводжують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агресію</a:t>
            </a:r>
            <a:r>
              <a:rPr lang="ru-RU" sz="2400" dirty="0" smtClean="0"/>
              <a:t> РФ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ініціювання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розгляду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Міжнародному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Суді</a:t>
            </a:r>
            <a:r>
              <a:rPr lang="ru-RU" sz="2400" dirty="0" smtClean="0"/>
              <a:t> ООН; </a:t>
            </a:r>
          </a:p>
          <a:p>
            <a:r>
              <a:rPr lang="ru-RU" sz="2400" dirty="0" err="1" smtClean="0"/>
              <a:t>звернення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Європейського</a:t>
            </a:r>
            <a:r>
              <a:rPr lang="ru-RU" sz="2400" dirty="0" smtClean="0"/>
              <a:t> суду </a:t>
            </a:r>
            <a:r>
              <a:rPr lang="ru-RU" sz="2400" dirty="0" err="1" smtClean="0"/>
              <a:t>з</a:t>
            </a:r>
            <a:r>
              <a:rPr lang="ru-RU" sz="2400" dirty="0" smtClean="0"/>
              <a:t> прав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; </a:t>
            </a:r>
            <a:r>
              <a:rPr lang="ru-RU" sz="2400" dirty="0" err="1" smtClean="0"/>
              <a:t>звернення</a:t>
            </a: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українських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приватних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юридичних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осіб</a:t>
            </a:r>
            <a:r>
              <a:rPr lang="ru-RU" sz="2400" dirty="0" smtClean="0"/>
              <a:t> до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арбітражних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механізмів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відшкодування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заподіяних</a:t>
            </a:r>
            <a:r>
              <a:rPr lang="ru-RU" sz="2400" dirty="0" smtClean="0"/>
              <a:t> РФ </a:t>
            </a:r>
            <a:r>
              <a:rPr lang="ru-RU" sz="2400" dirty="0" err="1" smtClean="0"/>
              <a:t>матеріальних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збитків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Російської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Федерації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санк-цій</a:t>
            </a:r>
            <a:r>
              <a:rPr lang="ru-RU" sz="2400" dirty="0" smtClean="0"/>
              <a:t> як </a:t>
            </a:r>
            <a:r>
              <a:rPr lang="ru-RU" sz="2400" dirty="0" err="1" smtClean="0"/>
              <a:t>визнаного</a:t>
            </a:r>
            <a:r>
              <a:rPr lang="ru-RU" sz="2400" dirty="0" smtClean="0"/>
              <a:t> у </a:t>
            </a:r>
            <a:r>
              <a:rPr lang="ru-RU" sz="2400" dirty="0" err="1" smtClean="0"/>
              <a:t>міжнародному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притягнення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відповідальності</a:t>
            </a:r>
            <a:r>
              <a:rPr lang="ru-RU" sz="2400" dirty="0" smtClean="0"/>
              <a:t> за </a:t>
            </a:r>
            <a:r>
              <a:rPr lang="ru-RU" sz="2400" dirty="0" err="1" smtClean="0"/>
              <a:t>правопорушення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Шляхи </a:t>
            </a:r>
            <a:r>
              <a:rPr lang="ru-RU" sz="3200" dirty="0" err="1" smtClean="0">
                <a:solidFill>
                  <a:srgbClr val="FF0000"/>
                </a:solidFill>
              </a:rPr>
              <a:t>розв’язання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проблеми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участіагресора</a:t>
            </a:r>
            <a:r>
              <a:rPr lang="ru-RU" sz="3200" dirty="0" smtClean="0">
                <a:solidFill>
                  <a:srgbClr val="FF0000"/>
                </a:solidFill>
              </a:rPr>
              <a:t> в </a:t>
            </a:r>
            <a:r>
              <a:rPr lang="ru-RU" sz="3200" dirty="0" err="1" smtClean="0">
                <a:solidFill>
                  <a:srgbClr val="FF0000"/>
                </a:solidFill>
              </a:rPr>
              <a:t>роботі</a:t>
            </a:r>
            <a:r>
              <a:rPr lang="ru-RU" sz="3200" dirty="0" smtClean="0">
                <a:solidFill>
                  <a:srgbClr val="FF0000"/>
                </a:solidFill>
              </a:rPr>
              <a:t> Ради </a:t>
            </a:r>
            <a:r>
              <a:rPr lang="ru-RU" sz="3200" dirty="0" err="1" smtClean="0">
                <a:solidFill>
                  <a:srgbClr val="FF0000"/>
                </a:solidFill>
              </a:rPr>
              <a:t>Безпеки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err="1" smtClean="0">
                <a:solidFill>
                  <a:srgbClr val="FF0000"/>
                </a:solidFill>
              </a:rPr>
              <a:t>Організації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Об’єднаних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Націй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Tx/>
              <a:buNone/>
            </a:pPr>
            <a:r>
              <a:rPr lang="ru-RU" sz="1800" dirty="0" smtClean="0"/>
              <a:t>		</a:t>
            </a:r>
            <a:r>
              <a:rPr lang="ru-RU" sz="2400" dirty="0" smtClean="0"/>
              <a:t>Робота Ради </a:t>
            </a:r>
            <a:r>
              <a:rPr lang="ru-RU" sz="2400" dirty="0" err="1" smtClean="0"/>
              <a:t>Безпеки</a:t>
            </a:r>
            <a:r>
              <a:rPr lang="ru-RU" sz="2400" dirty="0" smtClean="0"/>
              <a:t> ООН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заблокована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Російською</a:t>
            </a:r>
            <a:r>
              <a:rPr lang="ru-RU" sz="2400" dirty="0" smtClean="0"/>
              <a:t> </a:t>
            </a:r>
            <a:r>
              <a:rPr lang="ru-RU" sz="2400" dirty="0" err="1" smtClean="0"/>
              <a:t>Федерацією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початку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агресії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у лютому 2014 р.; </a:t>
            </a:r>
            <a:r>
              <a:rPr lang="ru-RU" sz="2400" dirty="0" err="1" smtClean="0"/>
              <a:t>надалі</a:t>
            </a:r>
            <a:r>
              <a:rPr lang="ru-RU" sz="2400" dirty="0" smtClean="0"/>
              <a:t> РФ </a:t>
            </a:r>
            <a:r>
              <a:rPr lang="ru-RU" sz="2400" dirty="0" err="1" smtClean="0"/>
              <a:t>постійно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цілеспрямовано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заважає</a:t>
            </a:r>
            <a:r>
              <a:rPr lang="ru-RU" sz="2400" dirty="0" smtClean="0"/>
              <a:t> </a:t>
            </a:r>
            <a:r>
              <a:rPr lang="ru-RU" sz="2400" dirty="0" err="1" smtClean="0"/>
              <a:t>ухваленню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конструктивних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.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обставини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безперечно</a:t>
            </a:r>
            <a:r>
              <a:rPr lang="ru-RU" sz="2400" dirty="0" smtClean="0"/>
              <a:t>, </a:t>
            </a:r>
            <a:r>
              <a:rPr lang="ru-RU" sz="2400" dirty="0" err="1" smtClean="0"/>
              <a:t>актуалізують</a:t>
            </a:r>
            <a:r>
              <a:rPr lang="ru-RU" sz="2400" dirty="0" smtClean="0"/>
              <a:t> проблему </a:t>
            </a:r>
            <a:r>
              <a:rPr lang="ru-RU" sz="2400" dirty="0" err="1" smtClean="0"/>
              <a:t>участі</a:t>
            </a:r>
            <a:r>
              <a:rPr lang="ru-RU" sz="2400" dirty="0" smtClean="0"/>
              <a:t> РФ у </a:t>
            </a:r>
            <a:r>
              <a:rPr lang="ru-RU" sz="2400" dirty="0" err="1" smtClean="0"/>
              <a:t>роботі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Радбезу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загалом</a:t>
            </a:r>
            <a:r>
              <a:rPr lang="ru-RU" sz="2400" dirty="0" smtClean="0"/>
              <a:t>. . Через свою </a:t>
            </a:r>
            <a:r>
              <a:rPr lang="ru-RU" sz="2400" dirty="0" err="1" smtClean="0"/>
              <a:t>універсальність</a:t>
            </a:r>
            <a:r>
              <a:rPr lang="ru-RU" sz="2400" dirty="0" smtClean="0"/>
              <a:t> РБ ООН повинна </a:t>
            </a:r>
            <a:r>
              <a:rPr lang="ru-RU" sz="2400" dirty="0" err="1" smtClean="0"/>
              <a:t>жорсткіше</a:t>
            </a:r>
            <a:r>
              <a:rPr lang="ru-RU" sz="2400" dirty="0" smtClean="0"/>
              <a:t>, </a:t>
            </a:r>
            <a:r>
              <a:rPr lang="ru-RU" sz="2400" dirty="0" err="1" smtClean="0"/>
              <a:t>оперативніше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ясніше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реагувати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явні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порушення</a:t>
            </a:r>
            <a:r>
              <a:rPr lang="ru-RU" sz="2400" dirty="0" smtClean="0"/>
              <a:t> Статуту ООН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міжнародного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незалежно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того, яка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держава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порушниками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2800" dirty="0" smtClean="0"/>
              <a:t>А. </a:t>
            </a:r>
            <a:r>
              <a:rPr lang="ru-RU" sz="2800" dirty="0" err="1" smtClean="0"/>
              <a:t>Держава-агресор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водночас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постійний</a:t>
            </a:r>
            <a:r>
              <a:rPr lang="ru-RU" sz="2800" dirty="0" smtClean="0"/>
              <a:t> член РБ ООН за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права вето </a:t>
            </a:r>
            <a:r>
              <a:rPr lang="ru-RU" sz="2800" dirty="0" err="1" smtClean="0"/>
              <a:t>блокує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роботу.</a:t>
            </a:r>
          </a:p>
          <a:p>
            <a:pPr>
              <a:buFontTx/>
              <a:buNone/>
            </a:pPr>
            <a:r>
              <a:rPr lang="ru-RU" sz="2800" dirty="0" smtClean="0"/>
              <a:t>Б. </a:t>
            </a:r>
            <a:r>
              <a:rPr lang="ru-RU" sz="2800" dirty="0" err="1" smtClean="0"/>
              <a:t>Росія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не </a:t>
            </a:r>
            <a:r>
              <a:rPr lang="ru-RU" sz="2800" dirty="0" err="1" smtClean="0"/>
              <a:t>первісний</a:t>
            </a:r>
            <a:r>
              <a:rPr lang="ru-RU" sz="2800" dirty="0" smtClean="0"/>
              <a:t> член ООН (як, </a:t>
            </a:r>
            <a:r>
              <a:rPr lang="ru-RU" sz="2800" dirty="0" err="1" smtClean="0"/>
              <a:t>приміром</a:t>
            </a:r>
            <a:r>
              <a:rPr lang="ru-RU" sz="2800" dirty="0" smtClean="0"/>
              <a:t>, </a:t>
            </a:r>
            <a:r>
              <a:rPr lang="ru-RU" sz="2800" dirty="0" err="1" smtClean="0"/>
              <a:t>Україна</a:t>
            </a:r>
            <a:r>
              <a:rPr lang="ru-RU" sz="2800" dirty="0" smtClean="0"/>
              <a:t> та </a:t>
            </a:r>
            <a:r>
              <a:rPr lang="ru-RU" sz="2800" dirty="0" err="1" smtClean="0"/>
              <a:t>Білорусь</a:t>
            </a:r>
            <a:r>
              <a:rPr lang="ru-RU" sz="2800" dirty="0" smtClean="0"/>
              <a:t>), </a:t>
            </a:r>
            <a:r>
              <a:rPr lang="ru-RU" sz="2800" dirty="0" err="1" smtClean="0"/>
              <a:t>і</a:t>
            </a:r>
            <a:r>
              <a:rPr lang="ru-RU" sz="2800" dirty="0" smtClean="0"/>
              <a:t> не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прийнята</a:t>
            </a:r>
            <a:r>
              <a:rPr lang="ru-RU" sz="2800" dirty="0" smtClean="0"/>
              <a:t> у члени </a:t>
            </a:r>
            <a:r>
              <a:rPr lang="ru-RU" sz="2800" dirty="0" err="1" smtClean="0"/>
              <a:t>Організації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підставі</a:t>
            </a:r>
            <a:r>
              <a:rPr lang="ru-RU" sz="2800" dirty="0" smtClean="0"/>
              <a:t> постанови </a:t>
            </a:r>
            <a:r>
              <a:rPr lang="ru-RU" sz="2800" dirty="0" err="1" smtClean="0"/>
              <a:t>Генеральної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Асамблеї</a:t>
            </a:r>
            <a:r>
              <a:rPr lang="ru-RU" sz="2800" dirty="0" smtClean="0"/>
              <a:t> ООН за </a:t>
            </a:r>
            <a:r>
              <a:rPr lang="ru-RU" sz="2800" dirty="0" err="1" smtClean="0"/>
              <a:t>рекомендацією</a:t>
            </a:r>
            <a:r>
              <a:rPr lang="ru-RU" sz="2800" dirty="0" smtClean="0"/>
              <a:t> Ради </a:t>
            </a:r>
            <a:r>
              <a:rPr lang="ru-RU" sz="2800" dirty="0" err="1" smtClean="0"/>
              <a:t>Безпеки</a:t>
            </a:r>
            <a:r>
              <a:rPr lang="ru-RU" sz="2800" dirty="0" smtClean="0"/>
              <a:t>. Статут ООН не </a:t>
            </a:r>
            <a:r>
              <a:rPr lang="ru-RU" sz="2800" dirty="0" err="1" smtClean="0"/>
              <a:t>передбачає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можливості</a:t>
            </a:r>
            <a:r>
              <a:rPr lang="ru-RU" sz="2800" dirty="0" smtClean="0"/>
              <a:t> членства в </a:t>
            </a:r>
            <a:r>
              <a:rPr lang="ru-RU" sz="2800" dirty="0" err="1" smtClean="0"/>
              <a:t>цій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міжнародній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підставі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правонаступництва</a:t>
            </a:r>
            <a:r>
              <a:rPr lang="ru-RU" sz="2800" dirty="0" smtClean="0"/>
              <a:t>. </a:t>
            </a:r>
          </a:p>
          <a:p>
            <a:pPr>
              <a:buFontTx/>
              <a:buNone/>
            </a:pPr>
            <a:r>
              <a:rPr lang="uk-UA" sz="2800" dirty="0" smtClean="0"/>
              <a:t>В.</a:t>
            </a:r>
            <a:r>
              <a:rPr lang="ru-RU" sz="2800" dirty="0" smtClean="0"/>
              <a:t> «процедура», </a:t>
            </a:r>
            <a:r>
              <a:rPr lang="ru-RU" sz="2800" dirty="0" err="1" smtClean="0"/>
              <a:t>застосована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Росії</a:t>
            </a:r>
            <a:r>
              <a:rPr lang="ru-RU" sz="2800" dirty="0" smtClean="0"/>
              <a:t>, аж </a:t>
            </a:r>
            <a:r>
              <a:rPr lang="ru-RU" sz="2800" dirty="0" err="1" smtClean="0"/>
              <a:t>ніяк</a:t>
            </a:r>
            <a:r>
              <a:rPr lang="ru-RU" sz="2800" dirty="0" smtClean="0"/>
              <a:t> не </a:t>
            </a:r>
            <a:r>
              <a:rPr lang="ru-RU" sz="2800" dirty="0" err="1" smtClean="0"/>
              <a:t>співпадає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передбаченою</a:t>
            </a:r>
            <a:r>
              <a:rPr lang="ru-RU" sz="2800" dirty="0" smtClean="0"/>
              <a:t> у </a:t>
            </a:r>
            <a:r>
              <a:rPr lang="ru-RU" sz="2800" dirty="0" err="1" smtClean="0"/>
              <a:t>Статуті</a:t>
            </a:r>
            <a:r>
              <a:rPr lang="ru-RU" sz="2800" dirty="0" smtClean="0"/>
              <a:t> ООН при </a:t>
            </a:r>
            <a:r>
              <a:rPr lang="ru-RU" sz="2800" dirty="0" err="1" smtClean="0"/>
              <a:t>набутті</a:t>
            </a:r>
            <a:r>
              <a:rPr lang="ru-RU" sz="2800" dirty="0" smtClean="0"/>
              <a:t> членства </a:t>
            </a:r>
            <a:r>
              <a:rPr lang="ru-RU" sz="2800" dirty="0" err="1" smtClean="0"/>
              <a:t>новими</a:t>
            </a:r>
            <a:r>
              <a:rPr lang="ru-RU" sz="2800" dirty="0" smtClean="0"/>
              <a:t> державами.</a:t>
            </a:r>
          </a:p>
          <a:p>
            <a:pPr>
              <a:buFontTx/>
              <a:buNone/>
            </a:pPr>
            <a:r>
              <a:rPr lang="ru-RU" sz="2800" dirty="0" smtClean="0"/>
              <a:t>Г.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 до Статуту ООН </a:t>
            </a:r>
            <a:r>
              <a:rPr lang="ru-RU" sz="2800" dirty="0" err="1" smtClean="0"/>
              <a:t>Росія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досі</a:t>
            </a:r>
            <a:r>
              <a:rPr lang="ru-RU" sz="2800" dirty="0" smtClean="0"/>
              <a:t> не </a:t>
            </a:r>
            <a:r>
              <a:rPr lang="ru-RU" sz="2800" dirty="0" err="1" smtClean="0"/>
              <a:t>є</a:t>
            </a:r>
            <a:r>
              <a:rPr lang="ru-RU" sz="2800" dirty="0" smtClean="0"/>
              <a:t> членом Ради </a:t>
            </a:r>
            <a:r>
              <a:rPr lang="ru-RU" sz="2800" dirty="0" err="1" smtClean="0"/>
              <a:t>Безпеки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just"/>
            <a:r>
              <a:rPr lang="ru-RU" sz="3200" dirty="0" err="1" smtClean="0">
                <a:solidFill>
                  <a:srgbClr val="FF0000"/>
                </a:solidFill>
              </a:rPr>
              <a:t>Зважаючи</a:t>
            </a:r>
            <a:r>
              <a:rPr lang="ru-RU" sz="3200" dirty="0" smtClean="0">
                <a:solidFill>
                  <a:srgbClr val="FF0000"/>
                </a:solidFill>
              </a:rPr>
              <a:t> на </a:t>
            </a:r>
            <a:r>
              <a:rPr lang="ru-RU" sz="3200" dirty="0" err="1" smtClean="0">
                <a:solidFill>
                  <a:srgbClr val="FF0000"/>
                </a:solidFill>
              </a:rPr>
              <a:t>усі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наявні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юридичні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передумови</a:t>
            </a:r>
            <a:r>
              <a:rPr lang="ru-RU" sz="3200" dirty="0" smtClean="0">
                <a:solidFill>
                  <a:srgbClr val="FF0000"/>
                </a:solidFill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</a:rPr>
              <a:t>систематичні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порушення</a:t>
            </a:r>
            <a:r>
              <a:rPr lang="ru-RU" sz="3200" dirty="0" smtClean="0">
                <a:solidFill>
                  <a:srgbClr val="FF0000"/>
                </a:solidFill>
              </a:rPr>
              <a:t> РФ </a:t>
            </a:r>
            <a:r>
              <a:rPr lang="ru-RU" sz="3200" dirty="0" err="1" smtClean="0">
                <a:solidFill>
                  <a:srgbClr val="FF0000"/>
                </a:solidFill>
              </a:rPr>
              <a:t>принципів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і</a:t>
            </a:r>
            <a:r>
              <a:rPr lang="ru-RU" sz="3200" dirty="0" smtClean="0">
                <a:solidFill>
                  <a:srgbClr val="FF0000"/>
                </a:solidFill>
              </a:rPr>
              <a:t> норм </a:t>
            </a:r>
            <a:r>
              <a:rPr lang="ru-RU" sz="3200" dirty="0" err="1" smtClean="0">
                <a:solidFill>
                  <a:srgbClr val="FF0000"/>
                </a:solidFill>
              </a:rPr>
              <a:t>міжнародного</a:t>
            </a:r>
            <a:r>
              <a:rPr lang="ru-RU" sz="3200" dirty="0" smtClean="0">
                <a:solidFill>
                  <a:srgbClr val="FF0000"/>
                </a:solidFill>
              </a:rPr>
              <a:t> права, </a:t>
            </a:r>
            <a:r>
              <a:rPr lang="ru-RU" sz="3200" dirty="0" err="1" smtClean="0">
                <a:solidFill>
                  <a:srgbClr val="FF0000"/>
                </a:solidFill>
              </a:rPr>
              <a:t>агресивну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повномасштабну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війну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Росії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проти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України</a:t>
            </a:r>
            <a:r>
              <a:rPr lang="ru-RU" sz="3200" dirty="0" smtClean="0">
                <a:solidFill>
                  <a:srgbClr val="FF0000"/>
                </a:solidFill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</a:rPr>
              <a:t>що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супроводжується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масовими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військовими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злочинами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проти</a:t>
            </a:r>
            <a:r>
              <a:rPr lang="ru-RU" sz="3200" dirty="0" smtClean="0">
                <a:solidFill>
                  <a:srgbClr val="FF0000"/>
                </a:solidFill>
              </a:rPr>
              <a:t> мирного </a:t>
            </a:r>
            <a:r>
              <a:rPr lang="ru-RU" sz="3200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3200" dirty="0" smtClean="0">
                <a:solidFill>
                  <a:srgbClr val="FF0000"/>
                </a:solidFill>
              </a:rPr>
              <a:t> та геноцидом </a:t>
            </a:r>
            <a:r>
              <a:rPr lang="ru-RU" sz="3200" dirty="0" err="1" smtClean="0">
                <a:solidFill>
                  <a:srgbClr val="FF0000"/>
                </a:solidFill>
              </a:rPr>
              <a:t>українського</a:t>
            </a:r>
            <a:r>
              <a:rPr lang="ru-RU" sz="3200" dirty="0" smtClean="0">
                <a:solidFill>
                  <a:srgbClr val="FF0000"/>
                </a:solidFill>
              </a:rPr>
              <a:t> народу, </a:t>
            </a:r>
            <a:r>
              <a:rPr lang="ru-RU" sz="3200" dirty="0" err="1" smtClean="0">
                <a:solidFill>
                  <a:srgbClr val="FF0000"/>
                </a:solidFill>
              </a:rPr>
              <a:t>стає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очевидним</a:t>
            </a:r>
            <a:r>
              <a:rPr lang="ru-RU" sz="3200" dirty="0" smtClean="0">
                <a:solidFill>
                  <a:srgbClr val="FF0000"/>
                </a:solidFill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</a:rPr>
              <a:t>що</a:t>
            </a:r>
            <a:r>
              <a:rPr lang="ru-RU" sz="3200" dirty="0" smtClean="0">
                <a:solidFill>
                  <a:srgbClr val="FF0000"/>
                </a:solidFill>
              </a:rPr>
              <a:t> членство </a:t>
            </a:r>
            <a:r>
              <a:rPr lang="ru-RU" sz="3200" dirty="0" err="1" smtClean="0">
                <a:solidFill>
                  <a:srgbClr val="FF0000"/>
                </a:solidFill>
              </a:rPr>
              <a:t>Росії</a:t>
            </a:r>
            <a:r>
              <a:rPr lang="ru-RU" sz="3200" dirty="0" smtClean="0">
                <a:solidFill>
                  <a:srgbClr val="FF0000"/>
                </a:solidFill>
              </a:rPr>
              <a:t> в ООН не </a:t>
            </a:r>
            <a:r>
              <a:rPr lang="ru-RU" sz="3200" dirty="0" err="1" smtClean="0">
                <a:solidFill>
                  <a:srgbClr val="FF0000"/>
                </a:solidFill>
              </a:rPr>
              <a:t>має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міжнародно-правових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підстав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358</Words>
  <Application>Microsoft Office PowerPoint</Application>
  <PresentationFormat>Экран (4:3)</PresentationFormat>
  <Paragraphs>29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 </vt:lpstr>
      <vt:lpstr>Міжнародно-правові аспекти збройної агресії РФ проти України</vt:lpstr>
      <vt:lpstr>              </vt:lpstr>
      <vt:lpstr>               </vt:lpstr>
      <vt:lpstr>Шляхи розв’язання проблеми участіагресора в роботі Ради Безпеки  Організації Об’єднаних Націй  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</dc:title>
  <dc:creator>Админ</dc:creator>
  <cp:lastModifiedBy>Админ</cp:lastModifiedBy>
  <cp:revision>14</cp:revision>
  <dcterms:created xsi:type="dcterms:W3CDTF">2023-10-05T12:05:09Z</dcterms:created>
  <dcterms:modified xsi:type="dcterms:W3CDTF">2023-10-05T16:38:21Z</dcterms:modified>
</cp:coreProperties>
</file>