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30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11/6/2023</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829134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11/6/2023</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780662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11/6/2023</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507584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11/6/2023</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822201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11/6/2023</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180656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11/6/2023</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15800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11/6/2023</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46484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11/6/2023</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747544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11/6/2023</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562121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11/6/2023</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511621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11/6/2023</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676987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11/6/2023</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672204221"/>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7C478F1-26B5-44C9-823B-523B85B112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625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EE3C51EA-C1DB-C05F-2C6C-0C080C7009F0}"/>
              </a:ext>
            </a:extLst>
          </p:cNvPr>
          <p:cNvSpPr>
            <a:spLocks noGrp="1"/>
          </p:cNvSpPr>
          <p:nvPr>
            <p:ph type="ctrTitle"/>
          </p:nvPr>
        </p:nvSpPr>
        <p:spPr>
          <a:xfrm>
            <a:off x="862818" y="685801"/>
            <a:ext cx="3057379" cy="3046228"/>
          </a:xfrm>
        </p:spPr>
        <p:txBody>
          <a:bodyPr>
            <a:normAutofit/>
          </a:bodyPr>
          <a:lstStyle/>
          <a:p>
            <a:r>
              <a:rPr lang="uk-UA" sz="1700" b="1">
                <a:solidFill>
                  <a:schemeClr val="bg2"/>
                </a:solidFill>
                <a:latin typeface="Times New Roman" panose="02020603050405020304" pitchFamily="18" charset="0"/>
                <a:cs typeface="Times New Roman" panose="02020603050405020304" pitchFamily="18" charset="0"/>
              </a:rPr>
              <a:t>Навчальна дисципліна «Деонтологія»</a:t>
            </a:r>
            <a:br>
              <a:rPr lang="uk-UA" sz="1700" b="1">
                <a:solidFill>
                  <a:schemeClr val="bg2"/>
                </a:solidFill>
                <a:latin typeface="Times New Roman" panose="02020603050405020304" pitchFamily="18" charset="0"/>
                <a:cs typeface="Times New Roman" panose="02020603050405020304" pitchFamily="18" charset="0"/>
              </a:rPr>
            </a:br>
            <a:r>
              <a:rPr lang="uk-UA" sz="1700">
                <a:solidFill>
                  <a:schemeClr val="bg2"/>
                </a:solidFill>
                <a:latin typeface="Times New Roman" panose="02020603050405020304" pitchFamily="18" charset="0"/>
                <a:cs typeface="Times New Roman" panose="02020603050405020304" pitchFamily="18" charset="0"/>
              </a:rPr>
              <a:t>Лекція  «</a:t>
            </a:r>
            <a:r>
              <a:rPr lang="uk-UA" sz="1700">
                <a:solidFill>
                  <a:schemeClr val="bg2"/>
                </a:solidFill>
                <a:effectLst/>
                <a:latin typeface="Times New Roman" panose="02020603050405020304" pitchFamily="18" charset="0"/>
                <a:ea typeface="Arial Unicode MS"/>
                <a:cs typeface="Times New Roman" panose="02020603050405020304" pitchFamily="18" charset="0"/>
              </a:rPr>
              <a:t>Формування професійних якостей фахівця соціальної роботи»</a:t>
            </a:r>
            <a:br>
              <a:rPr lang="uk-UA" sz="1700">
                <a:solidFill>
                  <a:schemeClr val="bg2"/>
                </a:solidFill>
                <a:effectLst/>
                <a:latin typeface="Times New Roman" panose="02020603050405020304" pitchFamily="18" charset="0"/>
                <a:ea typeface="Arial Unicode MS"/>
                <a:cs typeface="Times New Roman" panose="02020603050405020304" pitchFamily="18" charset="0"/>
              </a:rPr>
            </a:br>
            <a:br>
              <a:rPr lang="ru-UA" sz="170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ru-UA" sz="1700">
              <a:solidFill>
                <a:schemeClr val="bg2"/>
              </a:solidFill>
              <a:latin typeface="Times New Roman" panose="02020603050405020304" pitchFamily="18" charset="0"/>
              <a:cs typeface="Times New Roman" panose="02020603050405020304" pitchFamily="18" charset="0"/>
            </a:endParaRPr>
          </a:p>
        </p:txBody>
      </p:sp>
      <p:sp>
        <p:nvSpPr>
          <p:cNvPr id="3" name="Підзаголовок 2">
            <a:extLst>
              <a:ext uri="{FF2B5EF4-FFF2-40B4-BE49-F238E27FC236}">
                <a16:creationId xmlns:a16="http://schemas.microsoft.com/office/drawing/2014/main" id="{9DCF2187-E2A7-C88A-EBAE-3BA573869DD1}"/>
              </a:ext>
            </a:extLst>
          </p:cNvPr>
          <p:cNvSpPr>
            <a:spLocks noGrp="1"/>
          </p:cNvSpPr>
          <p:nvPr>
            <p:ph type="subTitle" idx="1"/>
          </p:nvPr>
        </p:nvSpPr>
        <p:spPr>
          <a:xfrm>
            <a:off x="928468" y="4114800"/>
            <a:ext cx="2991729" cy="2057400"/>
          </a:xfrm>
        </p:spPr>
        <p:txBody>
          <a:bodyPr>
            <a:normAutofit/>
          </a:bodyPr>
          <a:lstStyle/>
          <a:p>
            <a:r>
              <a:rPr lang="uk-UA" i="1">
                <a:solidFill>
                  <a:schemeClr val="bg1"/>
                </a:solidFill>
                <a:latin typeface="Times New Roman" panose="02020603050405020304" pitchFamily="18" charset="0"/>
                <a:cs typeface="Times New Roman" panose="02020603050405020304" pitchFamily="18" charset="0"/>
              </a:rPr>
              <a:t>Іванова Ірина Борисівна, кандидат педагогічних наук, доцент</a:t>
            </a:r>
            <a:endParaRPr lang="ru-UA" i="1">
              <a:solidFill>
                <a:schemeClr val="bg1"/>
              </a:solidFill>
              <a:latin typeface="Times New Roman" panose="02020603050405020304" pitchFamily="18" charset="0"/>
              <a:cs typeface="Times New Roman" panose="02020603050405020304" pitchFamily="18" charset="0"/>
            </a:endParaRPr>
          </a:p>
        </p:txBody>
      </p:sp>
      <p:pic>
        <p:nvPicPr>
          <p:cNvPr id="5" name="Рисунок 4" descr="выражение эмоций человека - серия эмоции stock illustrations">
            <a:extLst>
              <a:ext uri="{FF2B5EF4-FFF2-40B4-BE49-F238E27FC236}">
                <a16:creationId xmlns:a16="http://schemas.microsoft.com/office/drawing/2014/main" id="{99D42FA3-908F-31CC-FE9C-4F0F1D83BCE4}"/>
              </a:ext>
            </a:extLst>
          </p:cNvPr>
          <p:cNvPicPr>
            <a:picLocks noChangeAspect="1"/>
          </p:cNvPicPr>
          <p:nvPr/>
        </p:nvPicPr>
        <p:blipFill rotWithShape="1">
          <a:blip r:embed="rId2">
            <a:extLst>
              <a:ext uri="{28A0092B-C50C-407E-A947-70E740481C1C}">
                <a14:useLocalDpi xmlns:a14="http://schemas.microsoft.com/office/drawing/2010/main" val="0"/>
              </a:ext>
            </a:extLst>
          </a:blip>
          <a:srcRect l="8517" r="7617" b="-1"/>
          <a:stretch/>
        </p:blipFill>
        <p:spPr bwMode="auto">
          <a:xfrm>
            <a:off x="5410200" y="1175670"/>
            <a:ext cx="6096000" cy="4506660"/>
          </a:xfrm>
          <a:prstGeom prst="rect">
            <a:avLst/>
          </a:prstGeom>
          <a:noFill/>
        </p:spPr>
      </p:pic>
    </p:spTree>
    <p:extLst>
      <p:ext uri="{BB962C8B-B14F-4D97-AF65-F5344CB8AC3E}">
        <p14:creationId xmlns:p14="http://schemas.microsoft.com/office/powerpoint/2010/main" val="3640389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A4A83094-2661-2331-D839-4B5603415234}"/>
              </a:ext>
            </a:extLst>
          </p:cNvPr>
          <p:cNvSpPr>
            <a:spLocks noGrp="1"/>
          </p:cNvSpPr>
          <p:nvPr>
            <p:ph idx="1"/>
          </p:nvPr>
        </p:nvSpPr>
        <p:spPr>
          <a:xfrm>
            <a:off x="931025" y="685800"/>
            <a:ext cx="10407535" cy="5486400"/>
          </a:xfrm>
        </p:spPr>
        <p:txBody>
          <a:bodyPr>
            <a:normAutofit/>
          </a:bodyPr>
          <a:lstStyle/>
          <a:p>
            <a:pPr indent="0" algn="just">
              <a:buNone/>
            </a:pPr>
            <a:endParaRPr lang="uk-UA" sz="1800" dirty="0">
              <a:effectLst/>
              <a:latin typeface="Times New Roman" panose="02020603050405020304" pitchFamily="18" charset="0"/>
              <a:ea typeface="Times New Roman" panose="02020603050405020304" pitchFamily="18" charset="0"/>
            </a:endParaRPr>
          </a:p>
          <a:p>
            <a:pPr indent="0" algn="just">
              <a:buNone/>
            </a:pPr>
            <a:r>
              <a:rPr lang="uk-UA" sz="1800" dirty="0">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Здатність сприймати, диференціювати та усвідомлювати факти та цінності була описана </a:t>
            </a:r>
            <a:r>
              <a:rPr lang="uk-UA" sz="2000" dirty="0" err="1">
                <a:effectLst/>
                <a:latin typeface="Times New Roman" panose="02020603050405020304" pitchFamily="18" charset="0"/>
                <a:ea typeface="Times New Roman" panose="02020603050405020304" pitchFamily="18" charset="0"/>
              </a:rPr>
              <a:t>А.Маслоу</a:t>
            </a:r>
            <a:r>
              <a:rPr lang="uk-UA" sz="2000" dirty="0">
                <a:effectLst/>
                <a:latin typeface="Times New Roman" panose="02020603050405020304" pitchFamily="18" charset="0"/>
                <a:ea typeface="Times New Roman" panose="02020603050405020304" pitchFamily="18" charset="0"/>
              </a:rPr>
              <a:t> як характеристика правильно функціонуючої людини. Відповідно до його гуманістичної теорії особистості, людина має ряд </a:t>
            </a:r>
            <a:r>
              <a:rPr lang="uk-UA" sz="2000" dirty="0" err="1">
                <a:effectLst/>
                <a:latin typeface="Times New Roman" panose="02020603050405020304" pitchFamily="18" charset="0"/>
                <a:ea typeface="Times New Roman" panose="02020603050405020304" pitchFamily="18" charset="0"/>
              </a:rPr>
              <a:t>метацінностей</a:t>
            </a:r>
            <a:r>
              <a:rPr lang="uk-UA" sz="2000"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метапотреб</a:t>
            </a:r>
            <a:r>
              <a:rPr lang="uk-UA" sz="2000" dirty="0">
                <a:effectLst/>
                <a:latin typeface="Times New Roman" panose="02020603050405020304" pitchFamily="18" charset="0"/>
                <a:ea typeface="Times New Roman" panose="02020603050405020304" pitchFamily="18" charset="0"/>
              </a:rPr>
              <a:t>), або буттєвих цінностей.</a:t>
            </a:r>
            <a:endParaRPr lang="ru-UA" sz="2000" dirty="0">
              <a:effectLst/>
              <a:latin typeface="Times New Roman" panose="02020603050405020304" pitchFamily="18" charset="0"/>
              <a:ea typeface="Times New Roman" panose="02020603050405020304" pitchFamily="18" charset="0"/>
            </a:endParaRPr>
          </a:p>
          <a:p>
            <a:pPr indent="0" algn="just">
              <a:buNone/>
            </a:pP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Незважаючи</a:t>
            </a:r>
            <a:r>
              <a:rPr lang="ru-RU" sz="2000" dirty="0">
                <a:effectLst/>
                <a:latin typeface="Times New Roman" panose="02020603050405020304" pitchFamily="18" charset="0"/>
                <a:ea typeface="Times New Roman" panose="02020603050405020304" pitchFamily="18" charset="0"/>
              </a:rPr>
              <a:t> на </a:t>
            </a:r>
            <a:r>
              <a:rPr lang="ru-RU" sz="2000" dirty="0" err="1">
                <a:effectLst/>
                <a:latin typeface="Times New Roman" panose="02020603050405020304" pitchFamily="18" charset="0"/>
                <a:ea typeface="Times New Roman" panose="02020603050405020304" pitchFamily="18" charset="0"/>
              </a:rPr>
              <a:t>свій</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абстрактний</a:t>
            </a:r>
            <a:r>
              <a:rPr lang="ru-RU" sz="2000" dirty="0">
                <a:effectLst/>
                <a:latin typeface="Times New Roman" panose="02020603050405020304" pitchFamily="18" charset="0"/>
                <a:ea typeface="Times New Roman" panose="02020603050405020304" pitchFamily="18" charset="0"/>
              </a:rPr>
              <a:t> характер, у реальному </a:t>
            </a:r>
            <a:r>
              <a:rPr lang="ru-RU" sz="2000" dirty="0" err="1">
                <a:effectLst/>
                <a:latin typeface="Times New Roman" panose="02020603050405020304" pitchFamily="18" charset="0"/>
                <a:ea typeface="Times New Roman" panose="02020603050405020304" pitchFamily="18" charset="0"/>
              </a:rPr>
              <a:t>житті</a:t>
            </a:r>
            <a:r>
              <a:rPr lang="ru-RU" sz="2000" dirty="0">
                <a:effectLst/>
                <a:latin typeface="Times New Roman" panose="02020603050405020304" pitchFamily="18" charset="0"/>
                <a:ea typeface="Times New Roman" panose="02020603050405020304" pitchFamily="18" charset="0"/>
              </a:rPr>
              <a:t> вони </a:t>
            </a:r>
            <a:r>
              <a:rPr lang="ru-RU" sz="2000" dirty="0" err="1">
                <a:effectLst/>
                <a:latin typeface="Times New Roman" panose="02020603050405020304" pitchFamily="18" charset="0"/>
                <a:ea typeface="Times New Roman" panose="02020603050405020304" pitchFamily="18" charset="0"/>
              </a:rPr>
              <a:t>набувають</a:t>
            </a:r>
            <a:r>
              <a:rPr lang="ru-RU" sz="2000" dirty="0">
                <a:effectLst/>
                <a:latin typeface="Times New Roman" panose="02020603050405020304" pitchFamily="18" charset="0"/>
                <a:ea typeface="Times New Roman" panose="02020603050405020304" pitchFamily="18" charset="0"/>
              </a:rPr>
              <a:t> конкретного </a:t>
            </a:r>
            <a:r>
              <a:rPr lang="ru-RU" sz="2000" dirty="0" err="1">
                <a:effectLst/>
                <a:latin typeface="Times New Roman" panose="02020603050405020304" pitchFamily="18" charset="0"/>
                <a:ea typeface="Times New Roman" panose="02020603050405020304" pitchFamily="18" charset="0"/>
              </a:rPr>
              <a:t>наповнення</a:t>
            </a:r>
            <a:r>
              <a:rPr lang="ru-RU" sz="2000" dirty="0">
                <a:effectLst/>
                <a:latin typeface="Times New Roman" panose="02020603050405020304" pitchFamily="18" charset="0"/>
                <a:ea typeface="Times New Roman" panose="02020603050405020304" pitchFamily="18" charset="0"/>
              </a:rPr>
              <a:t> та </a:t>
            </a:r>
            <a:r>
              <a:rPr lang="ru-RU" sz="2000" dirty="0" err="1">
                <a:effectLst/>
                <a:latin typeface="Times New Roman" panose="02020603050405020304" pitchFamily="18" charset="0"/>
                <a:ea typeface="Times New Roman" panose="02020603050405020304" pitchFamily="18" charset="0"/>
              </a:rPr>
              <a:t>пріоритетності</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залежно</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від</a:t>
            </a:r>
            <a:r>
              <a:rPr lang="ru-RU" sz="2000" dirty="0">
                <a:effectLst/>
                <a:latin typeface="Times New Roman" panose="02020603050405020304" pitchFamily="18" charset="0"/>
                <a:ea typeface="Times New Roman" panose="02020603050405020304" pitchFamily="18" charset="0"/>
              </a:rPr>
              <a:t> потреб у </a:t>
            </a:r>
            <a:r>
              <a:rPr lang="ru-RU" sz="2000" dirty="0" err="1">
                <a:effectLst/>
                <a:latin typeface="Times New Roman" panose="02020603050405020304" pitchFamily="18" charset="0"/>
                <a:ea typeface="Times New Roman" panose="02020603050405020304" pitchFamily="18" charset="0"/>
              </a:rPr>
              <a:t>самоактуалізації</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особистості</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Домінуючі</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цінності</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пов’язані</a:t>
            </a:r>
            <a:r>
              <a:rPr lang="ru-RU" sz="2000" dirty="0">
                <a:effectLst/>
                <a:latin typeface="Times New Roman" panose="02020603050405020304" pitchFamily="18" charset="0"/>
                <a:ea typeface="Times New Roman" panose="02020603050405020304" pitchFamily="18" charset="0"/>
              </a:rPr>
              <a:t> не </a:t>
            </a:r>
            <a:r>
              <a:rPr lang="ru-RU" sz="2000" dirty="0" err="1">
                <a:effectLst/>
                <a:latin typeface="Times New Roman" panose="02020603050405020304" pitchFamily="18" charset="0"/>
                <a:ea typeface="Times New Roman" panose="02020603050405020304" pitchFamily="18" charset="0"/>
              </a:rPr>
              <a:t>лише</a:t>
            </a:r>
            <a:r>
              <a:rPr lang="ru-RU" sz="2000" dirty="0">
                <a:effectLst/>
                <a:latin typeface="Times New Roman" panose="02020603050405020304" pitchFamily="18" charset="0"/>
                <a:ea typeface="Times New Roman" panose="02020603050405020304" pitchFamily="18" charset="0"/>
              </a:rPr>
              <a:t> з </a:t>
            </a:r>
            <a:r>
              <a:rPr lang="ru-RU" sz="2000" dirty="0" err="1">
                <a:effectLst/>
                <a:latin typeface="Times New Roman" panose="02020603050405020304" pitchFamily="18" charset="0"/>
                <a:ea typeface="Times New Roman" panose="02020603050405020304" pitchFamily="18" charset="0"/>
              </a:rPr>
              <a:t>важкою</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життєвою</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ситуацією</a:t>
            </a:r>
            <a:r>
              <a:rPr lang="ru-RU" sz="2000" dirty="0">
                <a:effectLst/>
                <a:latin typeface="Times New Roman" panose="02020603050405020304" pitchFamily="18" charset="0"/>
                <a:ea typeface="Times New Roman" panose="02020603050405020304" pitchFamily="18" charset="0"/>
              </a:rPr>
              <a:t>, а й з </a:t>
            </a:r>
            <a:r>
              <a:rPr lang="ru-RU" sz="2000" dirty="0" err="1">
                <a:effectLst/>
                <a:latin typeface="Times New Roman" panose="02020603050405020304" pitchFamily="18" charset="0"/>
                <a:ea typeface="Times New Roman" panose="02020603050405020304" pitchFamily="18" charset="0"/>
              </a:rPr>
              <a:t>екзистенційними</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пріоритетами</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вітальними</a:t>
            </a:r>
            <a:r>
              <a:rPr lang="ru-RU" sz="2000" dirty="0">
                <a:effectLst/>
                <a:latin typeface="Times New Roman" panose="02020603050405020304" pitchFamily="18" charset="0"/>
                <a:ea typeface="Times New Roman" panose="02020603050405020304" pitchFamily="18" charset="0"/>
              </a:rPr>
              <a:t> потребами, мотивами </a:t>
            </a:r>
            <a:r>
              <a:rPr lang="ru-RU" sz="2000" dirty="0" err="1">
                <a:effectLst/>
                <a:latin typeface="Times New Roman" panose="02020603050405020304" pitchFamily="18" charset="0"/>
                <a:ea typeface="Times New Roman" panose="02020603050405020304" pitchFamily="18" charset="0"/>
              </a:rPr>
              <a:t>особистісного</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зростання</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Відповідно</a:t>
            </a:r>
            <a:r>
              <a:rPr lang="ru-RU" sz="2000" dirty="0">
                <a:effectLst/>
                <a:latin typeface="Times New Roman" panose="02020603050405020304" pitchFamily="18" charset="0"/>
                <a:ea typeface="Times New Roman" panose="02020603050405020304" pitchFamily="18" charset="0"/>
              </a:rPr>
              <a:t> до </a:t>
            </a:r>
            <a:r>
              <a:rPr lang="ru-RU" sz="2000" dirty="0" err="1">
                <a:effectLst/>
                <a:latin typeface="Times New Roman" panose="02020603050405020304" pitchFamily="18" charset="0"/>
                <a:ea typeface="Times New Roman" panose="02020603050405020304" pitchFamily="18" charset="0"/>
              </a:rPr>
              <a:t>класифікації</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А.Маслоу</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буттєві</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цінності</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індивіда</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метацінності</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можна</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визначити</a:t>
            </a:r>
            <a:r>
              <a:rPr lang="ru-RU" sz="2000" dirty="0">
                <a:effectLst/>
                <a:latin typeface="Times New Roman" panose="02020603050405020304" pitchFamily="18" charset="0"/>
                <a:ea typeface="Times New Roman" panose="02020603050405020304" pitchFamily="18" charset="0"/>
              </a:rPr>
              <a:t> у </a:t>
            </a:r>
            <a:r>
              <a:rPr lang="ru-RU" sz="2000" dirty="0" err="1">
                <a:effectLst/>
                <a:latin typeface="Times New Roman" panose="02020603050405020304" pitchFamily="18" charset="0"/>
                <a:ea typeface="Times New Roman" panose="02020603050405020304" pitchFamily="18" charset="0"/>
              </a:rPr>
              <a:t>понятійних</a:t>
            </a:r>
            <a:r>
              <a:rPr lang="ru-RU" sz="200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категоріях</a:t>
            </a:r>
            <a:r>
              <a:rPr lang="ru-RU" sz="2000" dirty="0">
                <a:effectLst/>
                <a:latin typeface="Times New Roman" panose="02020603050405020304" pitchFamily="18" charset="0"/>
                <a:ea typeface="Times New Roman" panose="02020603050405020304" pitchFamily="18" charset="0"/>
              </a:rPr>
              <a:t>. Таким чином, люди </a:t>
            </a:r>
            <a:r>
              <a:rPr lang="ru-RU" sz="2000" dirty="0" err="1">
                <a:effectLst/>
                <a:latin typeface="Times New Roman" panose="02020603050405020304" pitchFamily="18" charset="0"/>
                <a:ea typeface="Times New Roman" panose="02020603050405020304" pitchFamily="18" charset="0"/>
              </a:rPr>
              <a:t>мають</a:t>
            </a:r>
            <a:r>
              <a:rPr lang="ru-RU" sz="2000" dirty="0">
                <a:effectLst/>
                <a:latin typeface="Times New Roman" panose="02020603050405020304" pitchFamily="18" charset="0"/>
                <a:ea typeface="Times New Roman" panose="02020603050405020304" pitchFamily="18" charset="0"/>
              </a:rPr>
              <a:t> не </a:t>
            </a:r>
            <a:r>
              <a:rPr lang="ru-RU" sz="2000" dirty="0" err="1">
                <a:effectLst/>
                <a:latin typeface="Times New Roman" panose="02020603050405020304" pitchFamily="18" charset="0"/>
                <a:ea typeface="Times New Roman" panose="02020603050405020304" pitchFamily="18" charset="0"/>
              </a:rPr>
              <a:t>лише</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цінності</a:t>
            </a:r>
            <a:r>
              <a:rPr lang="ru-RU" sz="2000" dirty="0">
                <a:effectLst/>
                <a:latin typeface="Times New Roman" panose="02020603050405020304" pitchFamily="18" charset="0"/>
                <a:ea typeface="Times New Roman" panose="02020603050405020304" pitchFamily="18" charset="0"/>
              </a:rPr>
              <a:t>, а й </a:t>
            </a:r>
            <a:r>
              <a:rPr lang="ru-RU" sz="2000" dirty="0" err="1">
                <a:effectLst/>
                <a:latin typeface="Times New Roman" panose="02020603050405020304" pitchFamily="18" charset="0"/>
                <a:ea typeface="Times New Roman" panose="02020603050405020304" pitchFamily="18" charset="0"/>
              </a:rPr>
              <a:t>їхню</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ієрархію</a:t>
            </a:r>
            <a:r>
              <a:rPr lang="ru-RU" sz="2000" dirty="0">
                <a:effectLst/>
                <a:latin typeface="Times New Roman" panose="02020603050405020304" pitchFamily="18" charset="0"/>
                <a:ea typeface="Times New Roman" panose="02020603050405020304" pitchFamily="18" charset="0"/>
              </a:rPr>
              <a:t>, на яку </a:t>
            </a:r>
            <a:r>
              <a:rPr lang="ru-RU" sz="2000" dirty="0" err="1">
                <a:effectLst/>
                <a:latin typeface="Times New Roman" panose="02020603050405020304" pitchFamily="18" charset="0"/>
                <a:ea typeface="Times New Roman" panose="02020603050405020304" pitchFamily="18" charset="0"/>
              </a:rPr>
              <a:t>орієнтуються</a:t>
            </a:r>
            <a:r>
              <a:rPr lang="ru-RU" sz="2000" dirty="0">
                <a:effectLst/>
                <a:latin typeface="Times New Roman" panose="02020603050405020304" pitchFamily="18" charset="0"/>
                <a:ea typeface="Times New Roman" panose="02020603050405020304" pitchFamily="18" charset="0"/>
              </a:rPr>
              <a:t> у </a:t>
            </a:r>
            <a:r>
              <a:rPr lang="ru-RU" sz="2000" dirty="0" err="1">
                <a:effectLst/>
                <a:latin typeface="Times New Roman" panose="02020603050405020304" pitchFamily="18" charset="0"/>
                <a:ea typeface="Times New Roman" panose="02020603050405020304" pitchFamily="18" charset="0"/>
              </a:rPr>
              <a:t>різних</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життєвих</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ситуаціях</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залежно</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від</a:t>
            </a:r>
            <a:r>
              <a:rPr lang="ru-RU" sz="2000" dirty="0">
                <a:effectLst/>
                <a:latin typeface="Times New Roman" panose="02020603050405020304" pitchFamily="18" charset="0"/>
                <a:ea typeface="Times New Roman" panose="02020603050405020304" pitchFamily="18" charset="0"/>
              </a:rPr>
              <a:t> того, </a:t>
            </a:r>
            <a:r>
              <a:rPr lang="ru-RU" sz="2000" dirty="0" err="1">
                <a:effectLst/>
                <a:latin typeface="Times New Roman" panose="02020603050405020304" pitchFamily="18" charset="0"/>
                <a:ea typeface="Times New Roman" panose="02020603050405020304" pitchFamily="18" charset="0"/>
              </a:rPr>
              <a:t>наскільки</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суспільство</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санкціонує</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їхні</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дії</a:t>
            </a:r>
            <a:r>
              <a:rPr lang="ru-RU" sz="2000" dirty="0">
                <a:effectLst/>
                <a:latin typeface="Times New Roman" panose="02020603050405020304" pitchFamily="18" charset="0"/>
                <a:ea typeface="Times New Roman" panose="02020603050405020304" pitchFamily="18" charset="0"/>
              </a:rPr>
              <a:t> та </a:t>
            </a:r>
            <a:r>
              <a:rPr lang="ru-RU" sz="2000" dirty="0" err="1">
                <a:effectLst/>
                <a:latin typeface="Times New Roman" panose="02020603050405020304" pitchFamily="18" charset="0"/>
                <a:ea typeface="Times New Roman" panose="02020603050405020304" pitchFamily="18" charset="0"/>
              </a:rPr>
              <a:t>вчинки</a:t>
            </a:r>
            <a:r>
              <a:rPr lang="ru-RU" sz="2000" dirty="0">
                <a:effectLst/>
                <a:latin typeface="Times New Roman" panose="02020603050405020304" pitchFamily="18" charset="0"/>
                <a:ea typeface="Times New Roman" panose="02020603050405020304" pitchFamily="18" charset="0"/>
              </a:rPr>
              <a:t>.</a:t>
            </a:r>
            <a:endParaRPr lang="ru-UA" sz="2000" dirty="0">
              <a:effectLst/>
              <a:latin typeface="Times New Roman" panose="02020603050405020304" pitchFamily="18" charset="0"/>
              <a:ea typeface="Times New Roman" panose="02020603050405020304" pitchFamily="18" charset="0"/>
            </a:endParaRPr>
          </a:p>
          <a:p>
            <a:pPr indent="0" algn="just">
              <a:buNone/>
            </a:pP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Інтеріоризовані</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які</a:t>
            </a:r>
            <a:r>
              <a:rPr lang="ru-RU" sz="2000" dirty="0">
                <a:effectLst/>
                <a:latin typeface="Times New Roman" panose="02020603050405020304" pitchFamily="18" charset="0"/>
                <a:ea typeface="Times New Roman" panose="02020603050405020304" pitchFamily="18" charset="0"/>
              </a:rPr>
              <a:t> стали </a:t>
            </a:r>
            <a:r>
              <a:rPr lang="ru-RU" sz="2000" dirty="0" err="1">
                <a:effectLst/>
                <a:latin typeface="Times New Roman" panose="02020603050405020304" pitchFamily="18" charset="0"/>
                <a:ea typeface="Times New Roman" panose="02020603050405020304" pitchFamily="18" charset="0"/>
              </a:rPr>
              <a:t>внутрішньо</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притаманними</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цінності</a:t>
            </a:r>
            <a:r>
              <a:rPr lang="ru-RU" sz="2000" dirty="0">
                <a:effectLst/>
                <a:latin typeface="Times New Roman" panose="02020603050405020304" pitchFamily="18" charset="0"/>
                <a:ea typeface="Times New Roman" panose="02020603050405020304" pitchFamily="18" charset="0"/>
              </a:rPr>
              <a:t> та </a:t>
            </a:r>
            <a:r>
              <a:rPr lang="ru-RU" sz="2000" dirty="0" err="1">
                <a:effectLst/>
                <a:latin typeface="Times New Roman" panose="02020603050405020304" pitchFamily="18" charset="0"/>
                <a:ea typeface="Times New Roman" panose="02020603050405020304" pitchFamily="18" charset="0"/>
              </a:rPr>
              <a:t>норми</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особистості</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враховуються</a:t>
            </a:r>
            <a:r>
              <a:rPr lang="ru-RU" sz="2000" dirty="0">
                <a:effectLst/>
                <a:latin typeface="Times New Roman" panose="02020603050405020304" pitchFamily="18" charset="0"/>
                <a:ea typeface="Times New Roman" panose="02020603050405020304" pitchFamily="18" charset="0"/>
              </a:rPr>
              <a:t> у </a:t>
            </a:r>
            <a:r>
              <a:rPr lang="ru-RU" sz="2000" dirty="0" err="1">
                <a:effectLst/>
                <a:latin typeface="Times New Roman" panose="02020603050405020304" pitchFamily="18" charset="0"/>
                <a:ea typeface="Times New Roman" panose="02020603050405020304" pitchFamily="18" charset="0"/>
              </a:rPr>
              <a:t>соціальній</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роботі</a:t>
            </a:r>
            <a:r>
              <a:rPr lang="ru-RU" sz="2000" dirty="0">
                <a:effectLst/>
                <a:latin typeface="Times New Roman" panose="02020603050405020304" pitchFamily="18" charset="0"/>
                <a:ea typeface="Times New Roman" panose="02020603050405020304" pitchFamily="18" charset="0"/>
              </a:rPr>
              <a:t>. Вони </a:t>
            </a:r>
            <a:r>
              <a:rPr lang="ru-RU" sz="2000" dirty="0" err="1">
                <a:effectLst/>
                <a:latin typeface="Times New Roman" panose="02020603050405020304" pitchFamily="18" charset="0"/>
                <a:ea typeface="Times New Roman" panose="02020603050405020304" pitchFamily="18" charset="0"/>
              </a:rPr>
              <a:t>виступають</a:t>
            </a:r>
            <a:r>
              <a:rPr lang="ru-RU" sz="2000" dirty="0">
                <a:effectLst/>
                <a:latin typeface="Times New Roman" panose="02020603050405020304" pitchFamily="18" charset="0"/>
                <a:ea typeface="Times New Roman" panose="02020603050405020304" pitchFamily="18" charset="0"/>
              </a:rPr>
              <a:t> як </a:t>
            </a:r>
            <a:r>
              <a:rPr lang="ru-RU" sz="2000" dirty="0" err="1">
                <a:effectLst/>
                <a:latin typeface="Times New Roman" panose="02020603050405020304" pitchFamily="18" charset="0"/>
                <a:ea typeface="Times New Roman" panose="02020603050405020304" pitchFamily="18" charset="0"/>
              </a:rPr>
              <a:t>соціальна</a:t>
            </a:r>
            <a:r>
              <a:rPr lang="ru-RU" sz="2000" dirty="0">
                <a:effectLst/>
                <a:latin typeface="Times New Roman" panose="02020603050405020304" pitchFamily="18" charset="0"/>
                <a:ea typeface="Times New Roman" panose="02020603050405020304" pitchFamily="18" charset="0"/>
              </a:rPr>
              <a:t> норма, </a:t>
            </a:r>
            <a:r>
              <a:rPr lang="ru-RU" sz="2000" dirty="0" err="1">
                <a:effectLst/>
                <a:latin typeface="Times New Roman" panose="02020603050405020304" pitchFamily="18" charset="0"/>
                <a:ea typeface="Times New Roman" panose="02020603050405020304" pitchFamily="18" charset="0"/>
              </a:rPr>
              <a:t>формують</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принципи</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професійної</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відповідальності</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ціннісні</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концепти</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професії</a:t>
            </a:r>
            <a:r>
              <a:rPr lang="ru-RU" sz="2000" dirty="0">
                <a:effectLst/>
                <a:latin typeface="Times New Roman" panose="02020603050405020304" pitchFamily="18" charset="0"/>
                <a:ea typeface="Times New Roman" panose="02020603050405020304" pitchFamily="18" charset="0"/>
              </a:rPr>
              <a:t>.</a:t>
            </a:r>
            <a:endParaRPr lang="ru-UA" sz="2000" dirty="0">
              <a:effectLst/>
              <a:latin typeface="Times New Roman" panose="02020603050405020304" pitchFamily="18" charset="0"/>
              <a:ea typeface="Times New Roman" panose="02020603050405020304" pitchFamily="18" charset="0"/>
            </a:endParaRPr>
          </a:p>
          <a:p>
            <a:endParaRPr lang="ru-UA" dirty="0"/>
          </a:p>
        </p:txBody>
      </p:sp>
    </p:spTree>
    <p:extLst>
      <p:ext uri="{BB962C8B-B14F-4D97-AF65-F5344CB8AC3E}">
        <p14:creationId xmlns:p14="http://schemas.microsoft.com/office/powerpoint/2010/main" val="3796192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Місце для вмісту 3">
            <a:extLst>
              <a:ext uri="{FF2B5EF4-FFF2-40B4-BE49-F238E27FC236}">
                <a16:creationId xmlns:a16="http://schemas.microsoft.com/office/drawing/2014/main" id="{E68606C9-1C9C-C322-72C2-CCCA1CDD7FE5}"/>
              </a:ext>
            </a:extLst>
          </p:cNvPr>
          <p:cNvGraphicFramePr>
            <a:graphicFrameLocks noGrp="1"/>
          </p:cNvGraphicFramePr>
          <p:nvPr>
            <p:ph idx="1"/>
            <p:extLst>
              <p:ext uri="{D42A27DB-BD31-4B8C-83A1-F6EECF244321}">
                <p14:modId xmlns:p14="http://schemas.microsoft.com/office/powerpoint/2010/main" val="3034122873"/>
              </p:ext>
            </p:extLst>
          </p:nvPr>
        </p:nvGraphicFramePr>
        <p:xfrm>
          <a:off x="685800" y="685801"/>
          <a:ext cx="10820400" cy="5873493"/>
        </p:xfrm>
        <a:graphic>
          <a:graphicData uri="http://schemas.openxmlformats.org/drawingml/2006/table">
            <a:tbl>
              <a:tblPr firstRow="1" bandRow="1">
                <a:tableStyleId>{5C22544A-7EE6-4342-B048-85BDC9FD1C3A}</a:tableStyleId>
              </a:tblPr>
              <a:tblGrid>
                <a:gridCol w="2497975">
                  <a:extLst>
                    <a:ext uri="{9D8B030D-6E8A-4147-A177-3AD203B41FA5}">
                      <a16:colId xmlns:a16="http://schemas.microsoft.com/office/drawing/2014/main" val="2328752883"/>
                    </a:ext>
                  </a:extLst>
                </a:gridCol>
                <a:gridCol w="8322425">
                  <a:extLst>
                    <a:ext uri="{9D8B030D-6E8A-4147-A177-3AD203B41FA5}">
                      <a16:colId xmlns:a16="http://schemas.microsoft.com/office/drawing/2014/main" val="2519462659"/>
                    </a:ext>
                  </a:extLst>
                </a:gridCol>
              </a:tblGrid>
              <a:tr h="378783">
                <a:tc>
                  <a:txBody>
                    <a:bodyPr/>
                    <a:lstStyle/>
                    <a:p>
                      <a:pPr algn="ctr"/>
                      <a:r>
                        <a:rPr lang="uk-UA" dirty="0" err="1">
                          <a:latin typeface="Times New Roman" panose="02020603050405020304" pitchFamily="18" charset="0"/>
                          <a:cs typeface="Times New Roman" panose="02020603050405020304" pitchFamily="18" charset="0"/>
                        </a:rPr>
                        <a:t>Метацінності</a:t>
                      </a:r>
                      <a:endParaRPr lang="ru-UA" dirty="0">
                        <a:latin typeface="Times New Roman" panose="02020603050405020304" pitchFamily="18" charset="0"/>
                        <a:cs typeface="Times New Roman" panose="02020603050405020304" pitchFamily="18" charset="0"/>
                      </a:endParaRPr>
                    </a:p>
                  </a:txBody>
                  <a:tcPr/>
                </a:tc>
                <a:tc>
                  <a:txBody>
                    <a:bodyPr/>
                    <a:lstStyle/>
                    <a:p>
                      <a:pPr algn="ctr"/>
                      <a:r>
                        <a:rPr lang="uk-UA" dirty="0">
                          <a:latin typeface="Times New Roman" panose="02020603050405020304" pitchFamily="18" charset="0"/>
                          <a:cs typeface="Times New Roman" panose="02020603050405020304" pitchFamily="18" charset="0"/>
                        </a:rPr>
                        <a:t>Характеристика</a:t>
                      </a:r>
                      <a:endParaRPr lang="ru-UA"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04393829"/>
                  </a:ext>
                </a:extLst>
              </a:tr>
              <a:tr h="378783">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Цілісність</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Єдність, інтеграція, тенденція до тотожності, взаємозв’язок, організація, структура, дихотомія трансцендентного, порядок</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28794267"/>
                  </a:ext>
                </a:extLst>
              </a:tr>
              <a:tr h="378783">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Досконалість</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Необхідність, справедливість, точність, неминучість, доречність, правосуддя, завершеність, зобов’язання</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25186068"/>
                  </a:ext>
                </a:extLst>
              </a:tr>
              <a:tr h="378783">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Завершення</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Закінчення, фінал, твердження, виконання, доля, рок</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53590559"/>
                  </a:ext>
                </a:extLst>
              </a:tr>
              <a:tr h="378783">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Закон</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Справедливість, чистість, порядок, законність, обов’язок</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25778336"/>
                  </a:ext>
                </a:extLst>
              </a:tr>
              <a:tr h="378783">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Активність</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Процес, рухливість, спонтанність, саморегуляція, повне функціонування</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1993474"/>
                  </a:ext>
                </a:extLst>
              </a:tr>
              <a:tr h="378783">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Багатство</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Диференціація, складність</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55283744"/>
                  </a:ext>
                </a:extLst>
              </a:tr>
              <a:tr h="378783">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Простота</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Чесність, відкритість, суть, абстракція, основна структура</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84640817"/>
                  </a:ext>
                </a:extLst>
              </a:tr>
              <a:tr h="378783">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Краса</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Правильність, форма, жвавість, простота, багатство, цілісність, досконалість, завершеність, унікальність, шляхетність</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25140902"/>
                  </a:ext>
                </a:extLst>
              </a:tr>
              <a:tr h="378783">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Доброта</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Правота, доброзичливість, зобов’язання, справедливість, добра воля, чесність</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49853377"/>
                  </a:ext>
                </a:extLst>
              </a:tr>
              <a:tr h="378783">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Унікальність</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Особливість, індивідуальність, незрівнянність, новизна</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72001520"/>
                  </a:ext>
                </a:extLst>
              </a:tr>
              <a:tr h="378783">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Ненапруженість</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Легкість, відсутність напруги, зусиль, складностей, витонченість, досконалість</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3243282"/>
                  </a:ext>
                </a:extLst>
              </a:tr>
              <a:tr h="378783">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Гра</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Забава, задоволення, розвага, гумор, достаток, легкість</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81385315"/>
                  </a:ext>
                </a:extLst>
              </a:tr>
              <a:tr h="378783">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Істина, честь, реальність</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457200"/>
                      <a:r>
                        <a:rPr lang="ru-RU" sz="1400" kern="100">
                          <a:effectLst/>
                          <a:latin typeface="Times New Roman" panose="02020603050405020304" pitchFamily="18" charset="0"/>
                          <a:ea typeface="Times New Roman" panose="02020603050405020304" pitchFamily="18" charset="0"/>
                          <a:cs typeface="Times New Roman" panose="02020603050405020304" pitchFamily="18" charset="0"/>
                        </a:rPr>
                        <a:t>Відкритість, простота, багатство, обов’язок, чиста і незамутнена краса, завершеність, сутність</a:t>
                      </a:r>
                      <a:endParaRPr lang="ru-UA" sz="8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24256030"/>
                  </a:ext>
                </a:extLst>
              </a:tr>
              <a:tr h="378783">
                <a:tc>
                  <a:txBody>
                    <a:bodyPr/>
                    <a:lstStyle/>
                    <a:p>
                      <a:pPr indent="457200"/>
                      <a:r>
                        <a:rPr lang="ru-RU"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Самод</a:t>
                      </a:r>
                      <a:r>
                        <a:rPr lang="uk-UA"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остатність</a:t>
                      </a:r>
                      <a:endParaRPr lang="ru-UA" sz="800" kern="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457200"/>
                      <a:r>
                        <a:rPr lang="ru-RU"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Автономія</a:t>
                      </a:r>
                      <a:r>
                        <a:rPr lang="ru-RU"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незалежність</a:t>
                      </a:r>
                      <a:r>
                        <a:rPr lang="ru-RU"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відсутність</a:t>
                      </a:r>
                      <a:r>
                        <a:rPr lang="ru-RU"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необхідності</a:t>
                      </a:r>
                      <a:r>
                        <a:rPr lang="ru-RU" sz="1400" kern="100" dirty="0">
                          <a:effectLst/>
                          <a:latin typeface="Times New Roman" panose="02020603050405020304" pitchFamily="18" charset="0"/>
                          <a:ea typeface="Times New Roman" panose="02020603050405020304" pitchFamily="18" charset="0"/>
                          <a:cs typeface="Times New Roman" panose="02020603050405020304" pitchFamily="18" charset="0"/>
                        </a:rPr>
                        <a:t> в </a:t>
                      </a:r>
                      <a:r>
                        <a:rPr lang="ru-RU"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інших</a:t>
                      </a:r>
                      <a:r>
                        <a:rPr lang="ru-RU" sz="1400" kern="100" dirty="0">
                          <a:effectLst/>
                          <a:latin typeface="Times New Roman" panose="02020603050405020304" pitchFamily="18" charset="0"/>
                          <a:ea typeface="Times New Roman" panose="02020603050405020304" pitchFamily="18" charset="0"/>
                          <a:cs typeface="Times New Roman" panose="02020603050405020304" pitchFamily="18" charset="0"/>
                        </a:rPr>
                        <a:t> для того, </a:t>
                      </a:r>
                      <a:r>
                        <a:rPr lang="ru-RU"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щоб</a:t>
                      </a:r>
                      <a:r>
                        <a:rPr lang="ru-RU" sz="1400" kern="100" dirty="0">
                          <a:effectLst/>
                          <a:latin typeface="Times New Roman" panose="02020603050405020304" pitchFamily="18" charset="0"/>
                          <a:ea typeface="Times New Roman" panose="02020603050405020304" pitchFamily="18" charset="0"/>
                          <a:cs typeface="Times New Roman" panose="02020603050405020304" pitchFamily="18" charset="0"/>
                        </a:rPr>
                        <a:t> бути самим собою, </a:t>
                      </a:r>
                      <a:r>
                        <a:rPr lang="ru-RU"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самовизначення</a:t>
                      </a:r>
                      <a:r>
                        <a:rPr lang="ru-RU"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вихід</a:t>
                      </a:r>
                      <a:r>
                        <a:rPr lang="ru-RU" sz="1400" kern="100" dirty="0">
                          <a:effectLst/>
                          <a:latin typeface="Times New Roman" panose="02020603050405020304" pitchFamily="18" charset="0"/>
                          <a:ea typeface="Times New Roman" panose="02020603050405020304" pitchFamily="18" charset="0"/>
                          <a:cs typeface="Times New Roman" panose="02020603050405020304" pitchFamily="18" charset="0"/>
                        </a:rPr>
                        <a:t> за </a:t>
                      </a:r>
                      <a:r>
                        <a:rPr lang="ru-RU"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межі</a:t>
                      </a:r>
                      <a:r>
                        <a:rPr lang="ru-RU"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середовища</a:t>
                      </a:r>
                      <a:r>
                        <a:rPr lang="ru-RU"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окремість</a:t>
                      </a:r>
                      <a:r>
                        <a:rPr lang="ru-RU"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життя</a:t>
                      </a:r>
                      <a:r>
                        <a:rPr lang="ru-RU" sz="1400" kern="100" dirty="0">
                          <a:effectLst/>
                          <a:latin typeface="Times New Roman" panose="02020603050405020304" pitchFamily="18" charset="0"/>
                          <a:ea typeface="Times New Roman" panose="02020603050405020304" pitchFamily="18" charset="0"/>
                          <a:cs typeface="Times New Roman" panose="02020603050405020304" pitchFamily="18" charset="0"/>
                        </a:rPr>
                        <a:t> за </a:t>
                      </a:r>
                      <a:r>
                        <a:rPr lang="ru-RU"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своїми</a:t>
                      </a:r>
                      <a:r>
                        <a:rPr lang="ru-RU"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власними</a:t>
                      </a:r>
                      <a:r>
                        <a:rPr lang="ru-RU" sz="1400" kern="100" dirty="0">
                          <a:effectLst/>
                          <a:latin typeface="Times New Roman" panose="02020603050405020304" pitchFamily="18" charset="0"/>
                          <a:ea typeface="Times New Roman" panose="02020603050405020304" pitchFamily="18" charset="0"/>
                          <a:cs typeface="Times New Roman" panose="02020603050405020304" pitchFamily="18" charset="0"/>
                        </a:rPr>
                        <a:t> правилами</a:t>
                      </a:r>
                      <a:endParaRPr lang="ru-UA" sz="800" kern="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13001292"/>
                  </a:ext>
                </a:extLst>
              </a:tr>
            </a:tbl>
          </a:graphicData>
        </a:graphic>
      </p:graphicFrame>
    </p:spTree>
    <p:extLst>
      <p:ext uri="{BB962C8B-B14F-4D97-AF65-F5344CB8AC3E}">
        <p14:creationId xmlns:p14="http://schemas.microsoft.com/office/powerpoint/2010/main" val="3560905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033B139F-6A93-46B0-2A3D-3443BAC13C81}"/>
              </a:ext>
            </a:extLst>
          </p:cNvPr>
          <p:cNvSpPr>
            <a:spLocks noGrp="1"/>
          </p:cNvSpPr>
          <p:nvPr>
            <p:ph idx="1"/>
          </p:nvPr>
        </p:nvSpPr>
        <p:spPr>
          <a:xfrm>
            <a:off x="1371600" y="756458"/>
            <a:ext cx="9486901" cy="5415742"/>
          </a:xfrm>
        </p:spPr>
        <p:txBody>
          <a:bodyPr>
            <a:normAutofit fontScale="92500"/>
          </a:bodyPr>
          <a:lstStyle/>
          <a:p>
            <a:pPr indent="0" algn="just">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Ціннісні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орієнтації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соціальній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роботі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можуть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виступати на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міжособистісному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рівні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якщо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вони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сприяють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ефективному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терапевтичному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контакту.</a:t>
            </a:r>
            <a:endParaRPr lang="ru-UA" sz="1800" dirty="0">
              <a:effectLst/>
              <a:latin typeface="Arial" panose="020B0604020202020204" pitchFamily="34" charset="0"/>
              <a:ea typeface="Times New Roman" panose="02020603050405020304" pitchFamily="18" charset="0"/>
              <a:cs typeface="Times New Roman" panose="02020603050405020304" pitchFamily="18" charset="0"/>
            </a:endParaRPr>
          </a:p>
          <a:p>
            <a:pPr indent="0" algn="ctr">
              <a:buNone/>
            </a:pPr>
            <a:r>
              <a:rPr lang="ru-RU" sz="1800" b="1" dirty="0" err="1">
                <a:effectLst/>
                <a:latin typeface="Times New Roman" panose="02020603050405020304" pitchFamily="18" charset="0"/>
                <a:ea typeface="Times New Roman" panose="02020603050405020304" pitchFamily="18" charset="0"/>
                <a:cs typeface="Times New Roman" panose="02020603050405020304" pitchFamily="18" charset="0"/>
              </a:rPr>
              <a:t>Основними</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err="1">
                <a:effectLst/>
                <a:latin typeface="Times New Roman" panose="02020603050405020304" pitchFamily="18" charset="0"/>
                <a:ea typeface="Times New Roman" panose="02020603050405020304" pitchFamily="18" charset="0"/>
                <a:cs typeface="Times New Roman" panose="02020603050405020304" pitchFamily="18" charset="0"/>
              </a:rPr>
              <a:t>ціннісними</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установками є:</a:t>
            </a:r>
            <a:endParaRPr lang="ru-UA" sz="1800" b="1" dirty="0">
              <a:effectLst/>
              <a:latin typeface="Arial" panose="020B0604020202020204" pitchFamily="34" charset="0"/>
              <a:ea typeface="Times New Roman" panose="02020603050405020304" pitchFamily="18" charset="0"/>
              <a:cs typeface="Times New Roman" panose="02020603050405020304" pitchFamily="18" charset="0"/>
            </a:endParaRPr>
          </a:p>
          <a:p>
            <a:pPr indent="0" algn="just">
              <a:buNone/>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err="1">
                <a:effectLst/>
                <a:latin typeface="Times New Roman" panose="02020603050405020304" pitchFamily="18" charset="0"/>
                <a:ea typeface="Times New Roman" panose="02020603050405020304" pitchFamily="18" charset="0"/>
                <a:cs typeface="Times New Roman" panose="02020603050405020304" pitchFamily="18" charset="0"/>
              </a:rPr>
              <a:t>Емпатія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співпереживання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При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співчутті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стану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клієнта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працівник</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проте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не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ототожнює</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свої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переживання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з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переживаннями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клієнта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Arial" panose="020B0604020202020204" pitchFamily="34" charset="0"/>
              <a:ea typeface="Times New Roman" panose="02020603050405020304" pitchFamily="18" charset="0"/>
              <a:cs typeface="Times New Roman" panose="02020603050405020304" pitchFamily="18" charset="0"/>
            </a:endParaRPr>
          </a:p>
          <a:p>
            <a:pPr indent="0" algn="just">
              <a:buNone/>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err="1">
                <a:effectLst/>
                <a:latin typeface="Times New Roman" panose="02020603050405020304" pitchFamily="18" charset="0"/>
                <a:ea typeface="Times New Roman" panose="02020603050405020304" pitchFamily="18" charset="0"/>
                <a:cs typeface="Times New Roman" panose="02020603050405020304" pitchFamily="18" charset="0"/>
              </a:rPr>
              <a:t>Прийняття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доброзичливе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позитивне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ставлення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клієнта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без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пред’явлення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будь-</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яких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умов,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незважаючи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на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можливі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тимчасові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негативні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емоції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Arial" panose="020B0604020202020204" pitchFamily="34" charset="0"/>
              <a:ea typeface="Times New Roman" panose="02020603050405020304" pitchFamily="18" charset="0"/>
              <a:cs typeface="Times New Roman" panose="02020603050405020304" pitchFamily="18" charset="0"/>
            </a:endParaRPr>
          </a:p>
          <a:p>
            <a:pPr indent="0" algn="just">
              <a:buNone/>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err="1">
                <a:effectLst/>
                <a:latin typeface="Times New Roman" panose="02020603050405020304" pitchFamily="18" charset="0"/>
                <a:ea typeface="Times New Roman" panose="02020603050405020304" pitchFamily="18" charset="0"/>
                <a:cs typeface="Times New Roman" panose="02020603050405020304" pitchFamily="18" charset="0"/>
              </a:rPr>
              <a:t>Автентичність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відверте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саморозкриття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усвідомлених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почуттів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особистісних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установок за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дотримання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дистанції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відсутності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ідентифікації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з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клієнтом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Автентичність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включає</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ять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ціннісних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установок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професійної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взаємодії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Blip>
                <a:blip r:embed="rId2"/>
              </a:buBlip>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підтримуюча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невербальна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поведінка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Blip>
                <a:blip r:embed="rId2"/>
              </a:buBlip>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рольова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поведінка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Blip>
                <a:blip r:embed="rId2"/>
              </a:buBlip>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конгруентність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безоцінне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усвідомлення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соціальним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працівником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своїх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актуальних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відчуттів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переживань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установок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вираження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їх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способами,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які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не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травмують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клієнта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Blip>
                <a:blip r:embed="rId2"/>
              </a:buBlip>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спонтанність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природність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Blip>
                <a:blip r:embed="rId2"/>
              </a:buBlip>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відкритість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здатність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саморозкриття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при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збереженні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контролю за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ступенем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відкритості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206192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EAA36E13-EF85-78E3-4DB9-B5248DA02A64}"/>
              </a:ext>
            </a:extLst>
          </p:cNvPr>
          <p:cNvSpPr>
            <a:spLocks noGrp="1"/>
          </p:cNvSpPr>
          <p:nvPr>
            <p:ph idx="1"/>
          </p:nvPr>
        </p:nvSpPr>
        <p:spPr>
          <a:xfrm>
            <a:off x="864524" y="685800"/>
            <a:ext cx="10440785" cy="5486400"/>
          </a:xfrm>
        </p:spPr>
        <p:txBody>
          <a:bodyPr>
            <a:normAutofit/>
          </a:bodyPr>
          <a:lstStyle/>
          <a:p>
            <a:pPr indent="0" algn="just">
              <a:buNone/>
            </a:pPr>
            <a:endPar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0" algn="just">
              <a:buNone/>
            </a:pPr>
            <a:r>
              <a:rPr lang="uk-UA" b="1" dirty="0">
                <a:effectLst/>
                <a:latin typeface="Times New Roman" panose="02020603050405020304" pitchFamily="18" charset="0"/>
                <a:ea typeface="Times New Roman" panose="02020603050405020304" pitchFamily="18" charset="0"/>
                <a:cs typeface="Times New Roman" panose="02020603050405020304" pitchFamily="18" charset="0"/>
              </a:rPr>
              <a:t>	Повага</a:t>
            </a:r>
            <a:r>
              <a:rPr lang="uk-UA" dirty="0">
                <a:effectLst/>
                <a:latin typeface="Times New Roman" panose="02020603050405020304" pitchFamily="18" charset="0"/>
                <a:ea typeface="Times New Roman" panose="02020603050405020304" pitchFamily="18" charset="0"/>
                <a:cs typeface="Times New Roman" panose="02020603050405020304" pitchFamily="18" charset="0"/>
              </a:rPr>
              <a:t> - здатність цінувати клієнта як особистість, прийняття зобов’язань щодо нього, утримання критичних міркувань, демонстрація розумної міри теплоти.</a:t>
            </a:r>
            <a:endParaRPr lang="ru-UA" dirty="0">
              <a:effectLst/>
              <a:latin typeface="Arial" panose="020B0604020202020204" pitchFamily="34" charset="0"/>
              <a:ea typeface="Times New Roman" panose="02020603050405020304" pitchFamily="18" charset="0"/>
              <a:cs typeface="Times New Roman" panose="02020603050405020304" pitchFamily="18" charset="0"/>
            </a:endParaRPr>
          </a:p>
          <a:p>
            <a:pPr indent="0" algn="just">
              <a:buNone/>
            </a:pPr>
            <a:r>
              <a:rPr lang="uk-UA"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b="1" dirty="0" err="1">
                <a:effectLst/>
                <a:latin typeface="Times New Roman" panose="02020603050405020304" pitchFamily="18" charset="0"/>
                <a:ea typeface="Times New Roman" panose="02020603050405020304" pitchFamily="18" charset="0"/>
                <a:cs typeface="Times New Roman" panose="02020603050405020304" pitchFamily="18" charset="0"/>
              </a:rPr>
              <a:t>Експертність</a:t>
            </a:r>
            <a:r>
              <a:rPr lang="uk-UA"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dirty="0">
                <a:effectLst/>
                <a:latin typeface="Times New Roman" panose="02020603050405020304" pitchFamily="18" charset="0"/>
                <a:ea typeface="Times New Roman" panose="02020603050405020304" pitchFamily="18" charset="0"/>
                <a:cs typeface="Times New Roman" panose="02020603050405020304" pitchFamily="18" charset="0"/>
              </a:rPr>
              <a:t>- розуміння міри можливої підтримки клієнту.</a:t>
            </a:r>
            <a:endParaRPr lang="ru-UA" dirty="0">
              <a:effectLst/>
              <a:latin typeface="Arial" panose="020B0604020202020204" pitchFamily="34" charset="0"/>
              <a:ea typeface="Times New Roman" panose="02020603050405020304" pitchFamily="18" charset="0"/>
              <a:cs typeface="Times New Roman" panose="02020603050405020304" pitchFamily="18" charset="0"/>
            </a:endParaRPr>
          </a:p>
          <a:p>
            <a:pPr indent="0" algn="just">
              <a:buNone/>
            </a:pPr>
            <a:r>
              <a:rPr lang="uk-UA"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b="1" dirty="0" err="1">
                <a:effectLst/>
                <a:latin typeface="Times New Roman" panose="02020603050405020304" pitchFamily="18" charset="0"/>
                <a:ea typeface="Times New Roman" panose="02020603050405020304" pitchFamily="18" charset="0"/>
                <a:cs typeface="Times New Roman" panose="02020603050405020304" pitchFamily="18" charset="0"/>
              </a:rPr>
              <a:t>Атрактивність</a:t>
            </a:r>
            <a:r>
              <a:rPr lang="uk-UA" dirty="0">
                <a:effectLst/>
                <a:latin typeface="Times New Roman" panose="02020603050405020304" pitchFamily="18" charset="0"/>
                <a:ea typeface="Times New Roman" panose="02020603050405020304" pitchFamily="18" charset="0"/>
                <a:cs typeface="Times New Roman" panose="02020603050405020304" pitchFamily="18" charset="0"/>
              </a:rPr>
              <a:t> - здатність бути для клієнта «подібним до нього».</a:t>
            </a:r>
            <a:endParaRPr lang="ru-UA" dirty="0">
              <a:effectLst/>
              <a:latin typeface="Arial" panose="020B0604020202020204" pitchFamily="34" charset="0"/>
              <a:ea typeface="Times New Roman" panose="02020603050405020304" pitchFamily="18" charset="0"/>
              <a:cs typeface="Times New Roman" panose="02020603050405020304" pitchFamily="18" charset="0"/>
            </a:endParaRPr>
          </a:p>
          <a:p>
            <a:pPr indent="0" algn="just">
              <a:buNone/>
            </a:pPr>
            <a:r>
              <a:rPr lang="uk-UA" b="1" dirty="0">
                <a:effectLst/>
                <a:latin typeface="Times New Roman" panose="02020603050405020304" pitchFamily="18" charset="0"/>
                <a:ea typeface="Times New Roman" panose="02020603050405020304" pitchFamily="18" charset="0"/>
                <a:cs typeface="Times New Roman" panose="02020603050405020304" pitchFamily="18" charset="0"/>
              </a:rPr>
              <a:t>	Надійність</a:t>
            </a:r>
            <a:r>
              <a:rPr lang="uk-UA" dirty="0">
                <a:effectLst/>
                <a:latin typeface="Times New Roman" panose="02020603050405020304" pitchFamily="18" charset="0"/>
                <a:ea typeface="Times New Roman" panose="02020603050405020304" pitchFamily="18" charset="0"/>
                <a:cs typeface="Times New Roman" panose="02020603050405020304" pitchFamily="18" charset="0"/>
              </a:rPr>
              <a:t> - вміння заслужити довіру клієнта,</a:t>
            </a:r>
            <a:endParaRPr lang="ru-UA" dirty="0">
              <a:effectLst/>
              <a:latin typeface="Arial" panose="020B0604020202020204" pitchFamily="34" charset="0"/>
              <a:ea typeface="Times New Roman" panose="02020603050405020304" pitchFamily="18" charset="0"/>
              <a:cs typeface="Times New Roman" panose="02020603050405020304" pitchFamily="18" charset="0"/>
            </a:endParaRPr>
          </a:p>
          <a:p>
            <a:pPr indent="0" algn="just">
              <a:buNone/>
            </a:pPr>
            <a:r>
              <a:rPr lang="uk-UA" dirty="0">
                <a:effectLst/>
                <a:latin typeface="Times New Roman" panose="02020603050405020304" pitchFamily="18" charset="0"/>
                <a:ea typeface="Times New Roman" panose="02020603050405020304" pitchFamily="18" charset="0"/>
                <a:cs typeface="Times New Roman" panose="02020603050405020304" pitchFamily="18" charset="0"/>
              </a:rPr>
              <a:t>	У контексті суспільних та особистісних </a:t>
            </a:r>
            <a:r>
              <a:rPr lang="uk-UA" dirty="0" err="1">
                <a:effectLst/>
                <a:latin typeface="Times New Roman" panose="02020603050405020304" pitchFamily="18" charset="0"/>
                <a:ea typeface="Times New Roman" panose="02020603050405020304" pitchFamily="18" charset="0"/>
                <a:cs typeface="Times New Roman" panose="02020603050405020304" pitchFamily="18" charset="0"/>
              </a:rPr>
              <a:t>конфронтацій</a:t>
            </a:r>
            <a:r>
              <a:rPr lang="uk-UA" dirty="0">
                <a:effectLst/>
                <a:latin typeface="Times New Roman" panose="02020603050405020304" pitchFamily="18" charset="0"/>
                <a:ea typeface="Times New Roman" panose="02020603050405020304" pitchFamily="18" charset="0"/>
                <a:cs typeface="Times New Roman" panose="02020603050405020304" pitchFamily="18" charset="0"/>
              </a:rPr>
              <a:t>, етичних та ціннісних розбіжностей соціальні працівники формують нормативні вимоги та ціннісні орієнтації не лише для ефективної підтримки суспільних </a:t>
            </a:r>
            <a:r>
              <a:rPr lang="uk-UA" dirty="0" err="1">
                <a:effectLst/>
                <a:latin typeface="Times New Roman" panose="02020603050405020304" pitchFamily="18" charset="0"/>
                <a:ea typeface="Times New Roman" panose="02020603050405020304" pitchFamily="18" charset="0"/>
                <a:cs typeface="Times New Roman" panose="02020603050405020304" pitchFamily="18" charset="0"/>
              </a:rPr>
              <a:t>зв’язків</a:t>
            </a:r>
            <a:r>
              <a:rPr lang="uk-UA" dirty="0">
                <a:effectLst/>
                <a:latin typeface="Times New Roman" panose="02020603050405020304" pitchFamily="18" charset="0"/>
                <a:ea typeface="Times New Roman" panose="02020603050405020304" pitchFamily="18" charset="0"/>
                <a:cs typeface="Times New Roman" panose="02020603050405020304" pitchFamily="18" charset="0"/>
              </a:rPr>
              <a:t> та відносин, але й з метою допомогти клієнту здійснити правильний вибір поведінки, вирішити свої актуальні проблеми.</a:t>
            </a:r>
            <a:endParaRPr lang="ru-UA"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3334898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0CC2BFD2-ECB3-FF43-8592-2A87FB95C7BE}"/>
              </a:ext>
            </a:extLst>
          </p:cNvPr>
          <p:cNvSpPr>
            <a:spLocks noGrp="1"/>
          </p:cNvSpPr>
          <p:nvPr>
            <p:ph idx="1"/>
          </p:nvPr>
        </p:nvSpPr>
        <p:spPr>
          <a:xfrm>
            <a:off x="764772" y="798022"/>
            <a:ext cx="10623664" cy="5374178"/>
          </a:xfrm>
        </p:spPr>
        <p:txBody>
          <a:bodyPr>
            <a:normAutofit fontScale="92500" lnSpcReduction="20000"/>
          </a:bodyPr>
          <a:lstStyle/>
          <a:p>
            <a:pPr indent="0" algn="ctr">
              <a:buNone/>
            </a:pPr>
            <a:r>
              <a:rPr lang="uk-UA" sz="1800" b="1" dirty="0">
                <a:effectLst/>
                <a:latin typeface="Times New Roman" panose="02020603050405020304" pitchFamily="18" charset="0"/>
                <a:ea typeface="Times New Roman" panose="02020603050405020304" pitchFamily="18" charset="0"/>
              </a:rPr>
              <a:t>Відхилення в професійній діяльності</a:t>
            </a:r>
            <a:endParaRPr lang="ru-UA" sz="1800" dirty="0">
              <a:effectLst/>
              <a:latin typeface="Times New Roman" panose="02020603050405020304" pitchFamily="18" charset="0"/>
              <a:ea typeface="Times New Roman" panose="02020603050405020304" pitchFamily="18" charset="0"/>
            </a:endParaRPr>
          </a:p>
          <a:p>
            <a:pPr indent="0" algn="just">
              <a:buNone/>
            </a:pP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Відхилення</a:t>
            </a:r>
            <a:r>
              <a:rPr lang="ru-RU" sz="1800" dirty="0">
                <a:effectLst/>
                <a:latin typeface="Times New Roman" panose="02020603050405020304" pitchFamily="18" charset="0"/>
                <a:ea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rPr>
              <a:t>порушення</a:t>
            </a:r>
            <a:r>
              <a:rPr lang="ru-RU" sz="1800" dirty="0">
                <a:effectLst/>
                <a:latin typeface="Times New Roman" panose="02020603050405020304" pitchFamily="18" charset="0"/>
                <a:ea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rPr>
              <a:t>професійному</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розвитку</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можуть</a:t>
            </a:r>
            <a:r>
              <a:rPr lang="ru-RU"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відзначатись</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складн</a:t>
            </a:r>
            <a:r>
              <a:rPr lang="uk-UA" sz="1800" dirty="0" err="1">
                <a:effectLst/>
                <a:latin typeface="Times New Roman" panose="02020603050405020304" pitchFamily="18" charset="0"/>
                <a:ea typeface="Times New Roman" panose="02020603050405020304" pitchFamily="18" charset="0"/>
              </a:rPr>
              <a:t>ою</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динамік</a:t>
            </a:r>
            <a:r>
              <a:rPr lang="uk-UA" sz="1800" dirty="0" err="1">
                <a:effectLst/>
                <a:latin typeface="Times New Roman" panose="02020603050405020304" pitchFamily="18" charset="0"/>
                <a:ea typeface="Times New Roman" panose="02020603050405020304" pitchFamily="18" charset="0"/>
              </a:rPr>
              <a:t>ою</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прояву</a:t>
            </a:r>
            <a:r>
              <a:rPr lang="ru-RU" sz="1800" dirty="0">
                <a:effectLst/>
                <a:latin typeface="Times New Roman" panose="02020603050405020304" pitchFamily="18" charset="0"/>
                <a:ea typeface="Times New Roman" panose="02020603050405020304" pitchFamily="18" charset="0"/>
              </a:rPr>
              <a:t> в </a:t>
            </a:r>
            <a:r>
              <a:rPr lang="ru-RU" sz="1800" dirty="0" err="1">
                <a:effectLst/>
                <a:latin typeface="Times New Roman" panose="02020603050405020304" pitchFamily="18" charset="0"/>
                <a:ea typeface="Times New Roman" panose="02020603050405020304" pitchFamily="18" charset="0"/>
              </a:rPr>
              <a:t>процесі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праці</a:t>
            </a:r>
            <a:r>
              <a:rPr lang="ru-RU" sz="1800" dirty="0">
                <a:effectLst/>
                <a:latin typeface="Times New Roman" panose="02020603050405020304" pitchFamily="18" charset="0"/>
                <a:ea typeface="Times New Roman" panose="02020603050405020304" pitchFamily="18" charset="0"/>
              </a:rPr>
              <a:t>:</a:t>
            </a:r>
            <a:endParaRPr lang="ru-UA" sz="18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відставання</a:t>
            </a:r>
            <a:r>
              <a:rPr lang="ru-RU" sz="1800" dirty="0">
                <a:effectLst/>
                <a:latin typeface="Times New Roman" panose="02020603050405020304" pitchFamily="18" charset="0"/>
                <a:ea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rPr>
              <a:t>професійному</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розвитку</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порівняно</a:t>
            </a:r>
            <a:r>
              <a:rPr lang="ru-RU" sz="1800" dirty="0">
                <a:effectLst/>
                <a:latin typeface="Times New Roman" panose="02020603050405020304" pitchFamily="18" charset="0"/>
                <a:ea typeface="Times New Roman" panose="02020603050405020304" pitchFamily="18" charset="0"/>
              </a:rPr>
              <a:t> з </a:t>
            </a:r>
            <a:r>
              <a:rPr lang="ru-RU" sz="1800" dirty="0" err="1">
                <a:effectLst/>
                <a:latin typeface="Times New Roman" panose="02020603050405020304" pitchFamily="18" charset="0"/>
                <a:ea typeface="Times New Roman" panose="02020603050405020304" pitchFamily="18" charset="0"/>
              </a:rPr>
              <a:t>віковими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соціальними</a:t>
            </a:r>
            <a:r>
              <a:rPr lang="ru-RU" sz="1800" dirty="0">
                <a:effectLst/>
                <a:latin typeface="Times New Roman" panose="02020603050405020304" pitchFamily="18" charset="0"/>
                <a:ea typeface="Times New Roman" panose="02020603050405020304" pitchFamily="18" charset="0"/>
              </a:rPr>
              <a:t> нормами (</a:t>
            </a:r>
            <a:r>
              <a:rPr lang="ru-RU" sz="1800" dirty="0" err="1">
                <a:effectLst/>
                <a:latin typeface="Times New Roman" panose="02020603050405020304" pitchFamily="18" charset="0"/>
                <a:ea typeface="Times New Roman" panose="02020603050405020304" pitchFamily="18" charset="0"/>
              </a:rPr>
              <a:t>запізніле</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професійне</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самовизначення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невідповідний</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вибір</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професії</a:t>
            </a:r>
            <a:r>
              <a:rPr lang="ru-RU" sz="1800" dirty="0">
                <a:effectLst/>
                <a:latin typeface="Times New Roman" panose="02020603050405020304" pitchFamily="18" charset="0"/>
                <a:ea typeface="Times New Roman" panose="02020603050405020304" pitchFamily="18" charset="0"/>
              </a:rPr>
              <a:t>);</a:t>
            </a:r>
            <a:endParaRPr lang="ru-UA" sz="1800" dirty="0">
              <a:effectLst/>
              <a:latin typeface="Times New Roman" panose="02020603050405020304" pitchFamily="18" charset="0"/>
              <a:ea typeface="Times New Roman" panose="02020603050405020304" pitchFamily="18" charset="0"/>
            </a:endParaRPr>
          </a:p>
          <a:p>
            <a:pPr indent="457200" algn="just"/>
            <a:r>
              <a:rPr lang="ru-RU" sz="1800" dirty="0" err="1">
                <a:effectLst/>
                <a:latin typeface="Times New Roman" panose="02020603050405020304" pitchFamily="18" charset="0"/>
                <a:ea typeface="Times New Roman" panose="02020603050405020304" pitchFamily="18" charset="0"/>
              </a:rPr>
              <a:t>несформованість</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професійної</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діяльності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необхідних</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моральних</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уявлень</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недостатній</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професіоналізм</a:t>
            </a:r>
            <a:r>
              <a:rPr lang="ru-RU" sz="1800" dirty="0">
                <a:effectLst/>
                <a:latin typeface="Times New Roman" panose="02020603050405020304" pitchFamily="18" charset="0"/>
                <a:ea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rPr>
              <a:t>кваліфікація</a:t>
            </a:r>
            <a:r>
              <a:rPr lang="ru-RU" sz="1800" dirty="0">
                <a:effectLst/>
                <a:latin typeface="Times New Roman" panose="02020603050405020304" pitchFamily="18" charset="0"/>
                <a:ea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rPr>
              <a:t>ін</a:t>
            </a:r>
            <a:r>
              <a:rPr lang="ru-RU" sz="1800" dirty="0">
                <a:effectLst/>
                <a:latin typeface="Times New Roman" panose="02020603050405020304" pitchFamily="18" charset="0"/>
                <a:ea typeface="Times New Roman" panose="02020603050405020304" pitchFamily="18" charset="0"/>
              </a:rPr>
              <a:t>;</a:t>
            </a:r>
            <a:endParaRPr lang="ru-UA" sz="1800" dirty="0">
              <a:effectLst/>
              <a:latin typeface="Times New Roman" panose="02020603050405020304" pitchFamily="18" charset="0"/>
              <a:ea typeface="Times New Roman" panose="02020603050405020304" pitchFamily="18" charset="0"/>
            </a:endParaRPr>
          </a:p>
          <a:p>
            <a:pPr indent="457200" algn="just"/>
            <a:r>
              <a:rPr lang="uk-UA" sz="1800" dirty="0">
                <a:effectLst/>
                <a:latin typeface="Times New Roman" panose="02020603050405020304" pitchFamily="18" charset="0"/>
                <a:ea typeface="Times New Roman" panose="02020603050405020304" pitchFamily="18" charset="0"/>
              </a:rPr>
              <a:t>с</a:t>
            </a:r>
            <a:r>
              <a:rPr lang="ru-RU" sz="1800" dirty="0" err="1">
                <a:effectLst/>
                <a:latin typeface="Times New Roman" panose="02020603050405020304" pitchFamily="18" charset="0"/>
                <a:ea typeface="Times New Roman" panose="02020603050405020304" pitchFamily="18" charset="0"/>
              </a:rPr>
              <a:t>прощеність</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професійної</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діяльності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мотиваційна</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недостатність</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слабка</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задоволеність</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працею</a:t>
            </a:r>
            <a:r>
              <a:rPr lang="ru-RU" sz="1800" dirty="0">
                <a:effectLst/>
                <a:latin typeface="Times New Roman" panose="02020603050405020304" pitchFamily="18" charset="0"/>
                <a:ea typeface="Times New Roman" panose="02020603050405020304" pitchFamily="18" charset="0"/>
              </a:rPr>
              <a:t>;</a:t>
            </a:r>
            <a:endParaRPr lang="ru-UA" sz="1800" dirty="0">
              <a:effectLst/>
              <a:latin typeface="Times New Roman" panose="02020603050405020304" pitchFamily="18" charset="0"/>
              <a:ea typeface="Times New Roman" panose="02020603050405020304" pitchFamily="18" charset="0"/>
            </a:endParaRPr>
          </a:p>
          <a:p>
            <a:pPr indent="457200" algn="just"/>
            <a:r>
              <a:rPr lang="ru-RU" sz="1800" dirty="0" err="1">
                <a:effectLst/>
                <a:latin typeface="Times New Roman" panose="02020603050405020304" pitchFamily="18" charset="0"/>
                <a:ea typeface="Times New Roman" panose="02020603050405020304" pitchFamily="18" charset="0"/>
              </a:rPr>
              <a:t>ціннісна</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дезорієнтація</a:t>
            </a:r>
            <a:r>
              <a:rPr lang="ru-RU" sz="1800" dirty="0">
                <a:effectLst/>
                <a:latin typeface="Times New Roman" panose="02020603050405020304" pitchFamily="18" charset="0"/>
                <a:ea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rPr>
              <a:t>втрата</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моральних</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орієнтирів</a:t>
            </a:r>
            <a:r>
              <a:rPr lang="ru-RU" sz="1800" dirty="0">
                <a:effectLst/>
                <a:latin typeface="Times New Roman" panose="02020603050405020304" pitchFamily="18" charset="0"/>
                <a:ea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rPr>
              <a:t>праці</a:t>
            </a:r>
            <a:r>
              <a:rPr lang="ru-RU" sz="1800" dirty="0">
                <a:effectLst/>
                <a:latin typeface="Times New Roman" panose="02020603050405020304" pitchFamily="18" charset="0"/>
                <a:ea typeface="Times New Roman" panose="02020603050405020304" pitchFamily="18" charset="0"/>
              </a:rPr>
              <a:t>;</a:t>
            </a:r>
            <a:endParaRPr lang="ru-UA" sz="1800" dirty="0">
              <a:effectLst/>
              <a:latin typeface="Times New Roman" panose="02020603050405020304" pitchFamily="18" charset="0"/>
              <a:ea typeface="Times New Roman" panose="02020603050405020304" pitchFamily="18" charset="0"/>
            </a:endParaRPr>
          </a:p>
          <a:p>
            <a:pPr indent="457200" algn="just"/>
            <a:r>
              <a:rPr lang="uk-UA" sz="1800" dirty="0">
                <a:effectLst/>
                <a:latin typeface="Times New Roman" panose="02020603050405020304" pitchFamily="18" charset="0"/>
                <a:ea typeface="Times New Roman" panose="02020603050405020304" pitchFamily="18" charset="0"/>
              </a:rPr>
              <a:t>н</a:t>
            </a:r>
            <a:r>
              <a:rPr lang="ru-RU" sz="1800" dirty="0" err="1">
                <a:effectLst/>
                <a:latin typeface="Times New Roman" panose="02020603050405020304" pitchFamily="18" charset="0"/>
                <a:ea typeface="Times New Roman" panose="02020603050405020304" pitchFamily="18" charset="0"/>
              </a:rPr>
              <a:t>еузгодженість</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окремих</a:t>
            </a:r>
            <a:r>
              <a:rPr lang="ru-RU" sz="1800" dirty="0">
                <a:effectLst/>
                <a:latin typeface="Times New Roman" panose="02020603050405020304" pitchFamily="18" charset="0"/>
                <a:ea typeface="Times New Roman" panose="02020603050405020304" pitchFamily="18" charset="0"/>
              </a:rPr>
              <a:t> ланок </a:t>
            </a:r>
            <a:r>
              <a:rPr lang="ru-RU" sz="1800" dirty="0" err="1">
                <a:effectLst/>
                <a:latin typeface="Times New Roman" panose="02020603050405020304" pitchFamily="18" charset="0"/>
                <a:ea typeface="Times New Roman" panose="02020603050405020304" pitchFamily="18" charset="0"/>
              </a:rPr>
              <a:t>професійного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розвитку</a:t>
            </a:r>
            <a:r>
              <a:rPr lang="ru-RU" sz="1800" dirty="0">
                <a:effectLst/>
                <a:latin typeface="Times New Roman" panose="02020603050405020304" pitchFamily="18" charset="0"/>
                <a:ea typeface="Times New Roman" panose="02020603050405020304" pitchFamily="18" charset="0"/>
              </a:rPr>
              <a:t>;</a:t>
            </a:r>
            <a:endParaRPr lang="ru-UA" sz="1800" dirty="0">
              <a:effectLst/>
              <a:latin typeface="Times New Roman" panose="02020603050405020304" pitchFamily="18" charset="0"/>
              <a:ea typeface="Times New Roman" panose="02020603050405020304" pitchFamily="18" charset="0"/>
            </a:endParaRPr>
          </a:p>
          <a:p>
            <a:pPr indent="457200" algn="just"/>
            <a:r>
              <a:rPr lang="ru-RU" sz="1800" dirty="0" err="1">
                <a:effectLst/>
                <a:latin typeface="Times New Roman" panose="02020603050405020304" pitchFamily="18" charset="0"/>
                <a:ea typeface="Times New Roman" panose="02020603050405020304" pitchFamily="18" charset="0"/>
              </a:rPr>
              <a:t>ослаблення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професійних</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даних</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зменшення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професійних</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здібностей</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зниження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працездатності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тощо</a:t>
            </a:r>
            <a:r>
              <a:rPr lang="ru-RU" sz="1800" dirty="0">
                <a:effectLst/>
                <a:latin typeface="Times New Roman" panose="02020603050405020304" pitchFamily="18" charset="0"/>
                <a:ea typeface="Times New Roman" panose="02020603050405020304" pitchFamily="18" charset="0"/>
              </a:rPr>
              <a:t>);</a:t>
            </a:r>
            <a:endParaRPr lang="ru-UA" sz="1800" dirty="0">
              <a:effectLst/>
              <a:latin typeface="Times New Roman" panose="02020603050405020304" pitchFamily="18" charset="0"/>
              <a:ea typeface="Times New Roman" panose="02020603050405020304" pitchFamily="18" charset="0"/>
            </a:endParaRPr>
          </a:p>
          <a:p>
            <a:pPr indent="457200" algn="just"/>
            <a:r>
              <a:rPr lang="uk-UA" sz="1800" dirty="0">
                <a:effectLst/>
                <a:latin typeface="Times New Roman" panose="02020603050405020304" pitchFamily="18" charset="0"/>
                <a:ea typeface="Times New Roman" panose="02020603050405020304" pitchFamily="18" charset="0"/>
              </a:rPr>
              <a:t>в</a:t>
            </a:r>
            <a:r>
              <a:rPr lang="ru-RU" sz="1800" dirty="0">
                <a:effectLst/>
                <a:latin typeface="Times New Roman" panose="02020603050405020304" pitchFamily="18" charset="0"/>
                <a:ea typeface="Times New Roman" panose="02020603050405020304" pitchFamily="18" charset="0"/>
              </a:rPr>
              <a:t>трата </a:t>
            </a:r>
            <a:r>
              <a:rPr lang="ru-RU" sz="1800" dirty="0" err="1">
                <a:effectLst/>
                <a:latin typeface="Times New Roman" panose="02020603050405020304" pitchFamily="18" charset="0"/>
                <a:ea typeface="Times New Roman" panose="02020603050405020304" pitchFamily="18" charset="0"/>
              </a:rPr>
              <a:t>трудових</a:t>
            </a:r>
            <a:r>
              <a:rPr lang="ru-RU" sz="1800" dirty="0">
                <a:effectLst/>
                <a:latin typeface="Times New Roman" panose="02020603050405020304" pitchFamily="18" charset="0"/>
                <a:ea typeface="Times New Roman" panose="02020603050405020304" pitchFamily="18" charset="0"/>
              </a:rPr>
              <a:t> і </a:t>
            </a:r>
            <a:r>
              <a:rPr lang="ru-RU" sz="1800" dirty="0" err="1">
                <a:effectLst/>
                <a:latin typeface="Times New Roman" panose="02020603050405020304" pitchFamily="18" charset="0"/>
                <a:ea typeface="Times New Roman" panose="02020603050405020304" pitchFamily="18" charset="0"/>
              </a:rPr>
              <a:t>професійних</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умінь</a:t>
            </a:r>
            <a:r>
              <a:rPr lang="ru-RU" sz="1800" dirty="0">
                <a:effectLst/>
                <a:latin typeface="Times New Roman" panose="02020603050405020304" pitchFamily="18" charset="0"/>
                <a:ea typeface="Times New Roman" panose="02020603050405020304" pitchFamily="18" charset="0"/>
              </a:rPr>
              <a:t> і </a:t>
            </a:r>
            <a:r>
              <a:rPr lang="ru-RU" sz="1800" dirty="0" err="1">
                <a:effectLst/>
                <a:latin typeface="Times New Roman" panose="02020603050405020304" pitchFamily="18" charset="0"/>
                <a:ea typeface="Times New Roman" panose="02020603050405020304" pitchFamily="18" charset="0"/>
              </a:rPr>
              <a:t>навичок</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професіоналізму</a:t>
            </a:r>
            <a:r>
              <a:rPr lang="ru-RU" sz="1800" dirty="0">
                <a:effectLst/>
                <a:latin typeface="Times New Roman" panose="02020603050405020304" pitchFamily="18" charset="0"/>
                <a:ea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rPr>
              <a:t>кваліфікації</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тимчасова</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втрата</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працездатності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різке</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зниження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ефективності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праці</a:t>
            </a:r>
            <a:r>
              <a:rPr lang="ru-RU" sz="1800" dirty="0">
                <a:effectLst/>
                <a:latin typeface="Times New Roman" panose="02020603050405020304" pitchFamily="18" charset="0"/>
                <a:ea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rPr>
              <a:t>задоволеності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працею</a:t>
            </a:r>
            <a:r>
              <a:rPr lang="ru-RU" sz="1800" dirty="0">
                <a:effectLst/>
                <a:latin typeface="Times New Roman" panose="02020603050405020304" pitchFamily="18" charset="0"/>
                <a:ea typeface="Times New Roman" panose="02020603050405020304" pitchFamily="18" charset="0"/>
              </a:rPr>
              <a:t>;</a:t>
            </a:r>
            <a:endParaRPr lang="ru-UA" sz="1800" dirty="0">
              <a:effectLst/>
              <a:latin typeface="Times New Roman" panose="02020603050405020304" pitchFamily="18" charset="0"/>
              <a:ea typeface="Times New Roman" panose="02020603050405020304" pitchFamily="18" charset="0"/>
            </a:endParaRPr>
          </a:p>
          <a:p>
            <a:pPr indent="457200" algn="just"/>
            <a:r>
              <a:rPr lang="uk-UA" sz="1800" dirty="0">
                <a:effectLst/>
                <a:latin typeface="Times New Roman" panose="02020603050405020304" pitchFamily="18" charset="0"/>
                <a:ea typeface="Times New Roman" panose="02020603050405020304" pitchFamily="18" charset="0"/>
              </a:rPr>
              <a:t>в</a:t>
            </a:r>
            <a:r>
              <a:rPr lang="ru-RU" sz="1800" dirty="0" err="1">
                <a:effectLst/>
                <a:latin typeface="Times New Roman" panose="02020603050405020304" pitchFamily="18" charset="0"/>
                <a:ea typeface="Times New Roman" panose="02020603050405020304" pitchFamily="18" charset="0"/>
              </a:rPr>
              <a:t>ідхилення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від</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соціальних</a:t>
            </a:r>
            <a:r>
              <a:rPr lang="ru-RU" sz="1800" dirty="0">
                <a:effectLst/>
                <a:latin typeface="Times New Roman" panose="02020603050405020304" pitchFamily="18" charset="0"/>
                <a:ea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rPr>
              <a:t>індивідуальних</a:t>
            </a:r>
            <a:r>
              <a:rPr lang="ru-RU" sz="1800" dirty="0">
                <a:effectLst/>
                <a:latin typeface="Times New Roman" panose="02020603050405020304" pitchFamily="18" charset="0"/>
                <a:ea typeface="Times New Roman" panose="02020603050405020304" pitchFamily="18" charset="0"/>
              </a:rPr>
              <a:t> норм </a:t>
            </a:r>
            <a:r>
              <a:rPr lang="ru-RU" sz="1800" dirty="0" err="1">
                <a:effectLst/>
                <a:latin typeface="Times New Roman" panose="02020603050405020304" pitchFamily="18" charset="0"/>
                <a:ea typeface="Times New Roman" panose="02020603050405020304" pitchFamily="18" charset="0"/>
              </a:rPr>
              <a:t>професійного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розвитку</a:t>
            </a:r>
            <a:r>
              <a:rPr lang="ru-RU" sz="1800" dirty="0">
                <a:effectLst/>
                <a:latin typeface="Times New Roman" panose="02020603050405020304" pitchFamily="18" charset="0"/>
                <a:ea typeface="Times New Roman" panose="02020603050405020304" pitchFamily="18" charset="0"/>
              </a:rPr>
              <a:t>, прояви </a:t>
            </a:r>
            <a:r>
              <a:rPr lang="ru-RU" sz="1800" dirty="0" err="1">
                <a:effectLst/>
                <a:latin typeface="Times New Roman" panose="02020603050405020304" pitchFamily="18" charset="0"/>
                <a:ea typeface="Times New Roman" panose="02020603050405020304" pitchFamily="18" charset="0"/>
              </a:rPr>
              <a:t>деформації</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особистості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емоційне</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виснаження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прагнення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маніпулювати</a:t>
            </a:r>
            <a:r>
              <a:rPr lang="ru-RU" sz="1800" dirty="0">
                <a:effectLst/>
                <a:latin typeface="Times New Roman" panose="02020603050405020304" pitchFamily="18" charset="0"/>
                <a:ea typeface="Times New Roman" panose="02020603050405020304" pitchFamily="18" charset="0"/>
              </a:rPr>
              <a:t> людьми), </a:t>
            </a:r>
            <a:r>
              <a:rPr lang="ru-RU" sz="1800" dirty="0" err="1">
                <a:effectLst/>
                <a:latin typeface="Times New Roman" panose="02020603050405020304" pitchFamily="18" charset="0"/>
                <a:ea typeface="Times New Roman" panose="02020603050405020304" pitchFamily="18" charset="0"/>
              </a:rPr>
              <a:t>деформація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професійної</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свідомості</a:t>
            </a:r>
            <a:r>
              <a:rPr lang="ru-RU" sz="1800" dirty="0">
                <a:effectLst/>
                <a:latin typeface="Times New Roman" panose="02020603050405020304" pitchFamily="18" charset="0"/>
                <a:ea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rPr>
              <a:t>ін</a:t>
            </a:r>
            <a:r>
              <a:rPr lang="ru-RU" sz="1800" dirty="0">
                <a:effectLst/>
                <a:latin typeface="Times New Roman" panose="02020603050405020304" pitchFamily="18" charset="0"/>
                <a:ea typeface="Times New Roman" panose="02020603050405020304" pitchFamily="18" charset="0"/>
              </a:rPr>
              <a:t>;</a:t>
            </a:r>
            <a:endParaRPr lang="ru-UA" sz="1800" dirty="0">
              <a:effectLst/>
              <a:latin typeface="Times New Roman" panose="02020603050405020304" pitchFamily="18" charset="0"/>
              <a:ea typeface="Times New Roman" panose="02020603050405020304" pitchFamily="18" charset="0"/>
            </a:endParaRPr>
          </a:p>
          <a:p>
            <a:pPr indent="457200" algn="just"/>
            <a:r>
              <a:rPr lang="ru-RU" sz="1800" dirty="0" err="1">
                <a:effectLst/>
                <a:latin typeface="Times New Roman" panose="02020603050405020304" pitchFamily="18" charset="0"/>
                <a:ea typeface="Times New Roman" panose="02020603050405020304" pitchFamily="18" charset="0"/>
              </a:rPr>
              <a:t>припинення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професійного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розвитку</a:t>
            </a:r>
            <a:r>
              <a:rPr lang="ru-RU" sz="1800" dirty="0">
                <a:effectLst/>
                <a:latin typeface="Times New Roman" panose="02020603050405020304" pitchFamily="18" charset="0"/>
                <a:ea typeface="Times New Roman" panose="02020603050405020304" pitchFamily="18" charset="0"/>
              </a:rPr>
              <a:t> через </a:t>
            </a:r>
            <a:r>
              <a:rPr lang="ru-RU" sz="1800" dirty="0" err="1">
                <a:effectLst/>
                <a:latin typeface="Times New Roman" panose="02020603050405020304" pitchFamily="18" charset="0"/>
                <a:ea typeface="Times New Roman" panose="02020603050405020304" pitchFamily="18" charset="0"/>
              </a:rPr>
              <a:t>професійне</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захворювання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тривалу</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чи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постійну</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непрацездатність</a:t>
            </a:r>
            <a:r>
              <a:rPr lang="ru-RU" sz="1800" dirty="0">
                <a:effectLst/>
                <a:latin typeface="Times New Roman" panose="02020603050405020304" pitchFamily="18" charset="0"/>
                <a:ea typeface="Times New Roman" panose="02020603050405020304" pitchFamily="18" charset="0"/>
              </a:rPr>
              <a:t>.</a:t>
            </a:r>
            <a:endParaRPr lang="ru-UA" sz="1800" dirty="0">
              <a:effectLst/>
              <a:latin typeface="Times New Roman" panose="02020603050405020304" pitchFamily="18" charset="0"/>
              <a:ea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3372186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1D267ED2-459B-4DEE-EB8D-779587E19399}"/>
              </a:ext>
            </a:extLst>
          </p:cNvPr>
          <p:cNvSpPr>
            <a:spLocks noGrp="1"/>
          </p:cNvSpPr>
          <p:nvPr>
            <p:ph idx="1"/>
          </p:nvPr>
        </p:nvSpPr>
        <p:spPr>
          <a:xfrm>
            <a:off x="1371600" y="831273"/>
            <a:ext cx="9486901" cy="5220392"/>
          </a:xfrm>
        </p:spPr>
        <p:txBody>
          <a:bodyPr>
            <a:normAutofit/>
          </a:bodyPr>
          <a:lstStyle/>
          <a:p>
            <a:pPr marL="0" indent="0">
              <a:buNone/>
            </a:pPr>
            <a:endParaRPr lang="uk-UA" dirty="0"/>
          </a:p>
          <a:p>
            <a:pPr indent="0" algn="ctr">
              <a:lnSpc>
                <a:spcPct val="115000"/>
              </a:lnSpc>
              <a:spcAft>
                <a:spcPts val="1000"/>
              </a:spcAft>
              <a:buNone/>
            </a:pPr>
            <a:r>
              <a:rPr lang="ru-RU" b="1" dirty="0" err="1">
                <a:effectLst/>
                <a:latin typeface="Times New Roman" panose="02020603050405020304" pitchFamily="18" charset="0"/>
                <a:ea typeface="Times New Roman" panose="02020603050405020304" pitchFamily="18" charset="0"/>
                <a:cs typeface="Times New Roman" panose="02020603050405020304" pitchFamily="18" charset="0"/>
              </a:rPr>
              <a:t>Ці</a:t>
            </a:r>
            <a:r>
              <a:rPr lang="ru-RU" b="1"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b="1" dirty="0" err="1">
                <a:effectLst/>
                <a:latin typeface="Times New Roman" panose="02020603050405020304" pitchFamily="18" charset="0"/>
                <a:ea typeface="Times New Roman" panose="02020603050405020304" pitchFamily="18" charset="0"/>
                <a:cs typeface="Times New Roman" panose="02020603050405020304" pitchFamily="18" charset="0"/>
              </a:rPr>
              <a:t>інші</a:t>
            </a:r>
            <a:r>
              <a:rPr lang="ru-RU"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effectLst/>
                <a:latin typeface="Times New Roman" panose="02020603050405020304" pitchFamily="18" charset="0"/>
                <a:ea typeface="Times New Roman" panose="02020603050405020304" pitchFamily="18" charset="0"/>
                <a:cs typeface="Times New Roman" panose="02020603050405020304" pitchFamily="18" charset="0"/>
              </a:rPr>
              <a:t>відхилення</a:t>
            </a:r>
            <a:r>
              <a:rPr lang="ru-RU" b="1"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b="1"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професійному</a:t>
            </a:r>
            <a:r>
              <a:rPr lang="ru-RU"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effectLst/>
                <a:latin typeface="Times New Roman" panose="02020603050405020304" pitchFamily="18" charset="0"/>
                <a:ea typeface="Times New Roman" panose="02020603050405020304" pitchFamily="18" charset="0"/>
                <a:cs typeface="Times New Roman" panose="02020603050405020304" pitchFamily="18" charset="0"/>
              </a:rPr>
              <a:t>розвитку</a:t>
            </a:r>
            <a:r>
              <a:rPr lang="ru-RU"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effectLst/>
                <a:latin typeface="Times New Roman" panose="02020603050405020304" pitchFamily="18" charset="0"/>
                <a:ea typeface="Times New Roman" panose="02020603050405020304" pitchFamily="18" charset="0"/>
                <a:cs typeface="Times New Roman" panose="02020603050405020304" pitchFamily="18" charset="0"/>
              </a:rPr>
              <a:t>призводять</a:t>
            </a:r>
            <a:r>
              <a:rPr lang="ru-RU" b="1"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RU" b="1" dirty="0" err="1">
                <a:effectLst/>
                <a:latin typeface="Times New Roman" panose="02020603050405020304" pitchFamily="18" charset="0"/>
                <a:ea typeface="Times New Roman" panose="02020603050405020304" pitchFamily="18" charset="0"/>
                <a:cs typeface="Times New Roman" panose="02020603050405020304" pitchFamily="18" charset="0"/>
              </a:rPr>
              <a:t>депрофесіоналізації</a:t>
            </a:r>
            <a:r>
              <a:rPr lang="ru-RU"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b="1" dirty="0">
              <a:effectLst/>
              <a:latin typeface="Calibri" panose="020F0502020204030204" pitchFamily="34" charset="0"/>
              <a:ea typeface="Times New Roman" panose="02020603050405020304" pitchFamily="18" charset="0"/>
              <a:cs typeface="Times New Roman" panose="02020603050405020304" pitchFamily="18" charset="0"/>
            </a:endParaRPr>
          </a:p>
          <a:p>
            <a:pPr indent="0" algn="ctr">
              <a:lnSpc>
                <a:spcPct val="115000"/>
              </a:lnSpc>
              <a:spcAft>
                <a:spcPts val="1000"/>
              </a:spcAft>
              <a:buNone/>
            </a:pPr>
            <a:r>
              <a:rPr lang="ru-RU" b="1" dirty="0" err="1">
                <a:effectLst/>
                <a:latin typeface="Times New Roman" panose="02020603050405020304" pitchFamily="18" charset="0"/>
                <a:ea typeface="Times New Roman" panose="02020603050405020304" pitchFamily="18" charset="0"/>
                <a:cs typeface="Times New Roman" panose="02020603050405020304" pitchFamily="18" charset="0"/>
              </a:rPr>
              <a:t>Види</a:t>
            </a:r>
            <a:r>
              <a:rPr lang="ru-RU"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професійної</a:t>
            </a:r>
            <a:r>
              <a:rPr lang="ru-RU"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effectLst/>
                <a:latin typeface="Times New Roman" panose="02020603050405020304" pitchFamily="18" charset="0"/>
                <a:ea typeface="Times New Roman" panose="02020603050405020304" pitchFamily="18" charset="0"/>
                <a:cs typeface="Times New Roman" panose="02020603050405020304" pitchFamily="18" charset="0"/>
              </a:rPr>
              <a:t>деформації</a:t>
            </a:r>
            <a:r>
              <a:rPr lang="ru-RU"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effectLst/>
                <a:latin typeface="Times New Roman" panose="02020603050405020304" pitchFamily="18" charset="0"/>
                <a:ea typeface="Times New Roman" panose="02020603050405020304" pitchFamily="18" charset="0"/>
                <a:cs typeface="Times New Roman" panose="02020603050405020304" pitchFamily="18" charset="0"/>
              </a:rPr>
              <a:t>особистості</a:t>
            </a:r>
            <a:r>
              <a:rPr lang="ru-RU"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uk-UA" dirty="0" err="1">
                <a:effectLst/>
                <a:latin typeface="Times New Roman" panose="02020603050405020304" pitchFamily="18" charset="0"/>
                <a:ea typeface="Times New Roman" panose="02020603050405020304" pitchFamily="18" charset="0"/>
                <a:cs typeface="Times New Roman" panose="02020603050405020304" pitchFamily="18" charset="0"/>
              </a:rPr>
              <a:t>емоційно</a:t>
            </a:r>
            <a:r>
              <a:rPr lang="uk-UA" dirty="0">
                <a:effectLst/>
                <a:latin typeface="Times New Roman" panose="02020603050405020304" pitchFamily="18" charset="0"/>
                <a:ea typeface="Times New Roman" panose="02020603050405020304" pitchFamily="18" charset="0"/>
                <a:cs typeface="Times New Roman" panose="02020603050405020304" pitchFamily="18" charset="0"/>
              </a:rPr>
              <a:t>-мотиваційна втома</a:t>
            </a:r>
            <a:endParaRPr lang="ru-UA"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емоційн</a:t>
            </a:r>
            <a:r>
              <a:rPr lang="uk-UA" dirty="0">
                <a:effectLst/>
                <a:latin typeface="Times New Roman" panose="02020603050405020304" pitchFamily="18" charset="0"/>
                <a:ea typeface="Times New Roman" panose="02020603050405020304" pitchFamily="18" charset="0"/>
                <a:cs typeface="Times New Roman" panose="02020603050405020304" pitchFamily="18" charset="0"/>
              </a:rPr>
              <a:t>а, психологічна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напружен</a:t>
            </a:r>
            <a:r>
              <a:rPr lang="uk-UA" dirty="0" err="1">
                <a:effectLst/>
                <a:latin typeface="Times New Roman" panose="02020603050405020304" pitchFamily="18" charset="0"/>
                <a:ea typeface="Times New Roman" panose="02020603050405020304" pitchFamily="18" charset="0"/>
                <a:cs typeface="Times New Roman" panose="02020603050405020304" pitchFamily="18" charset="0"/>
              </a:rPr>
              <a:t>ість</a:t>
            </a:r>
            <a:endParaRPr lang="ru-UA"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15000"/>
              </a:lnSpc>
              <a:buFont typeface="Times New Roman" panose="02020603050405020304" pitchFamily="18" charset="0"/>
              <a:buChar char="-"/>
            </a:pPr>
            <a:r>
              <a:rPr lang="ru-RU" dirty="0" err="1">
                <a:latin typeface="Times New Roman" panose="02020603050405020304" pitchFamily="18" charset="0"/>
                <a:ea typeface="Times New Roman" panose="02020603050405020304" pitchFamily="18" charset="0"/>
                <a:cs typeface="Times New Roman" panose="02020603050405020304" pitchFamily="18" charset="0"/>
              </a:rPr>
              <a:t>професійні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кризи</a:t>
            </a:r>
            <a:endParaRPr lang="ru-UA"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стреси</a:t>
            </a:r>
            <a:r>
              <a:rPr lang="uk-UA" dirty="0">
                <a:effectLst/>
                <a:latin typeface="Times New Roman" panose="02020603050405020304" pitchFamily="18" charset="0"/>
                <a:ea typeface="Times New Roman" panose="02020603050405020304" pitchFamily="18" charset="0"/>
                <a:cs typeface="Times New Roman" panose="02020603050405020304" pitchFamily="18" charset="0"/>
              </a:rPr>
              <a:t>, які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можуть</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призвести</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негативних</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змін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особистості</a:t>
            </a:r>
            <a:endParaRPr lang="ru-UA"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1912867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80910A70-A027-B718-9275-23E6A7554F3C}"/>
              </a:ext>
            </a:extLst>
          </p:cNvPr>
          <p:cNvSpPr>
            <a:spLocks noGrp="1"/>
          </p:cNvSpPr>
          <p:nvPr>
            <p:ph idx="1"/>
          </p:nvPr>
        </p:nvSpPr>
        <p:spPr>
          <a:xfrm>
            <a:off x="814647" y="685800"/>
            <a:ext cx="10590415" cy="5486400"/>
          </a:xfrm>
        </p:spPr>
        <p:txBody>
          <a:bodyPr>
            <a:normAutofit/>
          </a:bodyPr>
          <a:lstStyle/>
          <a:p>
            <a:pPr indent="0" algn="ctr">
              <a:buNone/>
            </a:pPr>
            <a:r>
              <a:rPr lang="uk-UA" sz="2000" b="1" dirty="0" err="1">
                <a:effectLst/>
                <a:latin typeface="Times New Roman" panose="02020603050405020304" pitchFamily="18" charset="0"/>
                <a:ea typeface="Times New Roman" panose="02020603050405020304" pitchFamily="18" charset="0"/>
              </a:rPr>
              <a:t>Емоційно</a:t>
            </a:r>
            <a:r>
              <a:rPr lang="uk-UA" sz="2000" b="1" dirty="0">
                <a:effectLst/>
                <a:latin typeface="Times New Roman" panose="02020603050405020304" pitchFamily="18" charset="0"/>
                <a:ea typeface="Times New Roman" panose="02020603050405020304" pitchFamily="18" charset="0"/>
              </a:rPr>
              <a:t>-мотиваційна втома</a:t>
            </a:r>
            <a:endParaRPr lang="ru-UA" sz="2000" dirty="0">
              <a:effectLst/>
              <a:latin typeface="Times New Roman" panose="02020603050405020304" pitchFamily="18" charset="0"/>
              <a:ea typeface="Times New Roman" panose="02020603050405020304" pitchFamily="18" charset="0"/>
            </a:endParaRPr>
          </a:p>
          <a:p>
            <a:pPr indent="0" algn="just">
              <a:buNone/>
            </a:pPr>
            <a:r>
              <a:rPr lang="uk-UA" sz="2000"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Емоційно</a:t>
            </a:r>
            <a:r>
              <a:rPr lang="uk-UA" sz="2000" dirty="0">
                <a:effectLst/>
                <a:latin typeface="Times New Roman" panose="02020603050405020304" pitchFamily="18" charset="0"/>
                <a:ea typeface="Times New Roman" panose="02020603050405020304" pitchFamily="18" charset="0"/>
              </a:rPr>
              <a:t>-мотиваційна втома, при якій з’являються </a:t>
            </a:r>
            <a:r>
              <a:rPr lang="uk-UA" sz="2000" dirty="0" err="1">
                <a:effectLst/>
                <a:latin typeface="Times New Roman" panose="02020603050405020304" pitchFamily="18" charset="0"/>
                <a:ea typeface="Times New Roman" panose="02020603050405020304" pitchFamily="18" charset="0"/>
              </a:rPr>
              <a:t>суб</a:t>
            </a:r>
            <a:r>
              <a:rPr lang="ru-RU" sz="2000" dirty="0">
                <a:effectLst/>
                <a:latin typeface="Times New Roman" panose="02020603050405020304" pitchFamily="18" charset="0"/>
                <a:ea typeface="Times New Roman" panose="02020603050405020304" pitchFamily="18" charset="0"/>
              </a:rPr>
              <a:t>’</a:t>
            </a:r>
            <a:r>
              <a:rPr lang="uk-UA" sz="2000" dirty="0" err="1">
                <a:effectLst/>
                <a:latin typeface="Times New Roman" panose="02020603050405020304" pitchFamily="18" charset="0"/>
                <a:ea typeface="Times New Roman" panose="02020603050405020304" pitchFamily="18" charset="0"/>
              </a:rPr>
              <a:t>єктивні</a:t>
            </a:r>
            <a:r>
              <a:rPr lang="uk-UA" sz="2000" dirty="0">
                <a:effectLst/>
                <a:latin typeface="Times New Roman" panose="02020603050405020304" pitchFamily="18" charset="0"/>
                <a:ea typeface="Times New Roman" panose="02020603050405020304" pitchFamily="18" charset="0"/>
              </a:rPr>
              <a:t> переживання втоми, мотиваційна та емоційна нестійкість. Це може призвести до хронічної перевтоми. Трудова втома розуміється як комплекс відповідних фізіологічних зрушень в організмі, викликаних процесом праці, що знижують працездатність і створюють конфлікт між зовнішніми вимогами роботи і можливостями людини, що знизилися, для подолання якого організм мобілізує внутрішні ресурси і переходить на більш високий рівень енергетичного функціонування. Втома супроводжується дратівливістю, зниженням інтересу до роботи, мотиваційною та емоційною нестійкістю, невпевненістю та іншими явищами. Можлива поява неврозів та соматичних порушень психогенного характеру, можуть виникнути зміни особистості - епізодична конфліктність, млявість, підвищена емоційна лабільність. На стадії вираженої перевтоми все це набуває стійких рис - </a:t>
            </a:r>
            <a:r>
              <a:rPr lang="uk-UA" sz="2000" dirty="0" err="1">
                <a:effectLst/>
                <a:latin typeface="Times New Roman" panose="02020603050405020304" pitchFamily="18" charset="0"/>
                <a:ea typeface="Times New Roman" panose="02020603050405020304" pitchFamily="18" charset="0"/>
              </a:rPr>
              <a:t>інтравертність</a:t>
            </a:r>
            <a:r>
              <a:rPr lang="uk-UA" sz="2000" dirty="0">
                <a:effectLst/>
                <a:latin typeface="Times New Roman" panose="02020603050405020304" pitchFamily="18" charset="0"/>
                <a:ea typeface="Times New Roman" panose="02020603050405020304" pitchFamily="18" charset="0"/>
              </a:rPr>
              <a:t>, замкнутість, агресивність, тривожність, </a:t>
            </a:r>
            <a:r>
              <a:rPr lang="uk-UA" sz="2000" dirty="0" err="1">
                <a:effectLst/>
                <a:latin typeface="Times New Roman" panose="02020603050405020304" pitchFamily="18" charset="0"/>
                <a:ea typeface="Times New Roman" panose="02020603050405020304" pitchFamily="18" charset="0"/>
              </a:rPr>
              <a:t>депресивність</a:t>
            </a:r>
            <a:r>
              <a:rPr lang="uk-UA" sz="2000" dirty="0">
                <a:effectLst/>
                <a:latin typeface="Times New Roman" panose="02020603050405020304" pitchFamily="18" charset="0"/>
                <a:ea typeface="Times New Roman" panose="02020603050405020304" pitchFamily="18" charset="0"/>
              </a:rPr>
              <a:t>, звуження кола значимих мотивів. Розрізняють </a:t>
            </a:r>
            <a:r>
              <a:rPr lang="uk-UA" sz="2000" dirty="0" err="1">
                <a:effectLst/>
                <a:latin typeface="Times New Roman" panose="02020603050405020304" pitchFamily="18" charset="0"/>
                <a:ea typeface="Times New Roman" panose="02020603050405020304" pitchFamily="18" charset="0"/>
              </a:rPr>
              <a:t>суб</a:t>
            </a:r>
            <a:r>
              <a:rPr lang="en-US" sz="2000" dirty="0">
                <a:effectLst/>
                <a:latin typeface="Times New Roman" panose="02020603050405020304" pitchFamily="18" charset="0"/>
                <a:ea typeface="Times New Roman" panose="02020603050405020304" pitchFamily="18" charset="0"/>
              </a:rPr>
              <a:t>’</a:t>
            </a:r>
            <a:r>
              <a:rPr lang="uk-UA" sz="2000" dirty="0" err="1">
                <a:effectLst/>
                <a:latin typeface="Times New Roman" panose="02020603050405020304" pitchFamily="18" charset="0"/>
                <a:ea typeface="Times New Roman" panose="02020603050405020304" pitchFamily="18" charset="0"/>
              </a:rPr>
              <a:t>єктні</a:t>
            </a:r>
            <a:r>
              <a:rPr lang="uk-UA" sz="2000" dirty="0">
                <a:effectLst/>
                <a:latin typeface="Times New Roman" panose="02020603050405020304" pitchFamily="18" charset="0"/>
                <a:ea typeface="Times New Roman" panose="02020603050405020304" pitchFamily="18" charset="0"/>
              </a:rPr>
              <a:t>, інституційні, комунікативні, рольові та «посадові» фактори агресії. До заходів превентивного характеру відносяться дотримання режиму, чергування праці та відпочинку, оволодіння прийомами відновлення, які сприяють зниженню втоми.</a:t>
            </a:r>
            <a:endParaRPr lang="ru-UA" sz="2000" dirty="0">
              <a:effectLst/>
              <a:latin typeface="Times New Roman" panose="02020603050405020304" pitchFamily="18" charset="0"/>
              <a:ea typeface="Times New Roman" panose="02020603050405020304" pitchFamily="18" charset="0"/>
            </a:endParaRPr>
          </a:p>
          <a:p>
            <a:endParaRPr lang="ru-UA" dirty="0"/>
          </a:p>
        </p:txBody>
      </p:sp>
    </p:spTree>
    <p:extLst>
      <p:ext uri="{BB962C8B-B14F-4D97-AF65-F5344CB8AC3E}">
        <p14:creationId xmlns:p14="http://schemas.microsoft.com/office/powerpoint/2010/main" val="969329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DB73A52E-4B47-C5BC-38D7-046493A37F0D}"/>
              </a:ext>
            </a:extLst>
          </p:cNvPr>
          <p:cNvSpPr>
            <a:spLocks noGrp="1"/>
          </p:cNvSpPr>
          <p:nvPr>
            <p:ph idx="1"/>
          </p:nvPr>
        </p:nvSpPr>
        <p:spPr>
          <a:xfrm>
            <a:off x="847898" y="773084"/>
            <a:ext cx="10482349" cy="5328458"/>
          </a:xfrm>
        </p:spPr>
        <p:txBody>
          <a:bodyPr>
            <a:normAutofit lnSpcReduction="10000"/>
          </a:bodyPr>
          <a:lstStyle/>
          <a:p>
            <a:pPr indent="0" algn="just">
              <a:buNone/>
            </a:pPr>
            <a:r>
              <a:rPr lang="uk-UA" sz="1800" b="1" dirty="0">
                <a:effectLst/>
                <a:latin typeface="Times New Roman" panose="02020603050405020304" pitchFamily="18" charset="0"/>
                <a:ea typeface="Times New Roman" panose="02020603050405020304" pitchFamily="18" charset="0"/>
              </a:rPr>
              <a:t>				Емоційна, психологічна напруга</a:t>
            </a:r>
            <a:endParaRPr lang="ru-UA" sz="1800" dirty="0">
              <a:effectLst/>
              <a:latin typeface="Times New Roman" panose="02020603050405020304" pitchFamily="18" charset="0"/>
              <a:ea typeface="Times New Roman" panose="02020603050405020304" pitchFamily="18" charset="0"/>
            </a:endParaRPr>
          </a:p>
          <a:p>
            <a:pPr indent="0" algn="just">
              <a:buNone/>
            </a:pPr>
            <a:r>
              <a:rPr lang="uk-UA" sz="1800" dirty="0">
                <a:effectLst/>
                <a:latin typeface="Times New Roman" panose="02020603050405020304" pitchFamily="18" charset="0"/>
                <a:ea typeface="Times New Roman" panose="02020603050405020304" pitchFamily="18" charset="0"/>
              </a:rPr>
              <a:t>	До несприятливих факторів професійної діяльності належать і стани психічної напруженості, спричинені конфліктами, труднощами у вирішенні складних соціальних проблем, що призводять до </a:t>
            </a:r>
            <a:r>
              <a:rPr lang="uk-UA" sz="1800" dirty="0" err="1">
                <a:effectLst/>
                <a:latin typeface="Times New Roman" panose="02020603050405020304" pitchFamily="18" charset="0"/>
                <a:ea typeface="Times New Roman" panose="02020603050405020304" pitchFamily="18" charset="0"/>
              </a:rPr>
              <a:t>відчуттів</a:t>
            </a:r>
            <a:r>
              <a:rPr lang="uk-UA" sz="1800" dirty="0">
                <a:effectLst/>
                <a:latin typeface="Times New Roman" panose="02020603050405020304" pitchFamily="18" charset="0"/>
                <a:ea typeface="Times New Roman" panose="02020603050405020304" pitchFamily="18" charset="0"/>
              </a:rPr>
              <a:t> дискомфорту, тривоги, фрустрації, песимістичних настроїв. </a:t>
            </a:r>
            <a:r>
              <a:rPr lang="ru-RU" sz="1800" dirty="0" err="1">
                <a:effectLst/>
                <a:latin typeface="Times New Roman" panose="02020603050405020304" pitchFamily="18" charset="0"/>
                <a:ea typeface="Times New Roman" panose="02020603050405020304" pitchFamily="18" charset="0"/>
              </a:rPr>
              <a:t>Існують</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різні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наукові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підходи</a:t>
            </a:r>
            <a:r>
              <a:rPr lang="ru-RU" sz="1800" dirty="0">
                <a:effectLst/>
                <a:latin typeface="Times New Roman" panose="02020603050405020304" pitchFamily="18" charset="0"/>
                <a:ea typeface="Times New Roman" panose="02020603050405020304" pitchFamily="18" charset="0"/>
              </a:rPr>
              <a:t> до </a:t>
            </a:r>
            <a:r>
              <a:rPr lang="ru-RU" sz="1800" dirty="0" err="1">
                <a:effectLst/>
                <a:latin typeface="Times New Roman" panose="02020603050405020304" pitchFamily="18" charset="0"/>
                <a:ea typeface="Times New Roman" panose="02020603050405020304" pitchFamily="18" charset="0"/>
              </a:rPr>
              <a:t>визначення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сутності</a:t>
            </a:r>
            <a:r>
              <a:rPr lang="ru-RU" sz="1800" dirty="0">
                <a:effectLst/>
                <a:latin typeface="Times New Roman" panose="02020603050405020304" pitchFamily="18" charset="0"/>
                <a:ea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rPr>
              <a:t>видів</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психічної</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напруженості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Деякі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вчені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розрізняють</a:t>
            </a:r>
            <a:r>
              <a:rPr lang="ru-RU" sz="1800" dirty="0">
                <a:effectLst/>
                <a:latin typeface="Times New Roman" panose="02020603050405020304" pitchFamily="18" charset="0"/>
                <a:ea typeface="Times New Roman" panose="02020603050405020304" pitchFamily="18" charset="0"/>
              </a:rPr>
              <a:t> два </a:t>
            </a:r>
            <a:r>
              <a:rPr lang="ru-RU" sz="1800" dirty="0" err="1">
                <a:effectLst/>
                <a:latin typeface="Times New Roman" panose="02020603050405020304" pitchFamily="18" charset="0"/>
                <a:ea typeface="Times New Roman" panose="02020603050405020304" pitchFamily="18" charset="0"/>
              </a:rPr>
              <a:t>види</a:t>
            </a:r>
            <a:r>
              <a:rPr lang="ru-RU" sz="1800" dirty="0">
                <a:effectLst/>
                <a:latin typeface="Times New Roman" panose="02020603050405020304" pitchFamily="18" charset="0"/>
                <a:ea typeface="Times New Roman" panose="02020603050405020304" pitchFamily="18" charset="0"/>
              </a:rPr>
              <a:t> таких </a:t>
            </a:r>
            <a:r>
              <a:rPr lang="ru-RU" sz="1800" dirty="0" err="1">
                <a:effectLst/>
                <a:latin typeface="Times New Roman" panose="02020603050405020304" pitchFamily="18" charset="0"/>
                <a:ea typeface="Times New Roman" panose="02020603050405020304" pitchFamily="18" charset="0"/>
              </a:rPr>
              <a:t>станів</a:t>
            </a:r>
            <a:r>
              <a:rPr lang="ru-RU" sz="1800" dirty="0">
                <a:effectLst/>
                <a:latin typeface="Times New Roman" panose="02020603050405020304" pitchFamily="18" charset="0"/>
                <a:ea typeface="Times New Roman" panose="02020603050405020304" pitchFamily="18" charset="0"/>
              </a:rPr>
              <a:t>: </a:t>
            </a:r>
            <a:r>
              <a:rPr lang="ru-RU" sz="1800" i="1" dirty="0" err="1">
                <a:effectLst/>
                <a:latin typeface="Times New Roman" panose="02020603050405020304" pitchFamily="18" charset="0"/>
                <a:ea typeface="Times New Roman" panose="02020603050405020304" pitchFamily="18" charset="0"/>
              </a:rPr>
              <a:t>напруга</a:t>
            </a:r>
            <a:r>
              <a:rPr lang="ru-RU" sz="1800" i="1" dirty="0">
                <a:effectLst/>
                <a:latin typeface="Times New Roman" panose="02020603050405020304" pitchFamily="18" charset="0"/>
                <a:ea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що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викликає</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позитивний</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мобілізуючий</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ефект</a:t>
            </a:r>
            <a:r>
              <a:rPr lang="ru-RU" sz="1800" dirty="0">
                <a:effectLst/>
                <a:latin typeface="Times New Roman" panose="02020603050405020304" pitchFamily="18" charset="0"/>
                <a:ea typeface="Times New Roman" panose="02020603050405020304" pitchFamily="18" charset="0"/>
              </a:rPr>
              <a:t> і </a:t>
            </a:r>
            <a:r>
              <a:rPr lang="ru-RU" sz="1800" i="1" dirty="0" err="1">
                <a:effectLst/>
                <a:latin typeface="Times New Roman" panose="02020603050405020304" pitchFamily="18" charset="0"/>
                <a:ea typeface="Times New Roman" panose="02020603050405020304" pitchFamily="18" charset="0"/>
              </a:rPr>
              <a:t>напруженість</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що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характеризується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зниженням</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стійкості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психічних</a:t>
            </a:r>
            <a:r>
              <a:rPr lang="ru-RU" sz="1800" dirty="0">
                <a:effectLst/>
                <a:latin typeface="Times New Roman" panose="02020603050405020304" pitchFamily="18" charset="0"/>
                <a:ea typeface="Times New Roman" panose="02020603050405020304" pitchFamily="18" charset="0"/>
              </a:rPr>
              <a:t> і </a:t>
            </a:r>
            <a:r>
              <a:rPr lang="ru-RU" sz="1800" dirty="0" err="1">
                <a:effectLst/>
                <a:latin typeface="Times New Roman" panose="02020603050405020304" pitchFamily="18" charset="0"/>
                <a:ea typeface="Times New Roman" panose="02020603050405020304" pitchFamily="18" charset="0"/>
              </a:rPr>
              <a:t>рухових</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функцій</a:t>
            </a:r>
            <a:r>
              <a:rPr lang="uk-UA" sz="1800" dirty="0">
                <a:effectLst/>
                <a:latin typeface="Times New Roman" panose="02020603050405020304" pitchFamily="18" charset="0"/>
                <a:ea typeface="Times New Roman" panose="02020603050405020304" pitchFamily="18" charset="0"/>
              </a:rPr>
              <a:t>, які призводять</a:t>
            </a:r>
            <a:r>
              <a:rPr lang="ru-RU" sz="1800" dirty="0">
                <a:effectLst/>
                <a:latin typeface="Times New Roman" panose="02020603050405020304" pitchFamily="18" charset="0"/>
                <a:ea typeface="Times New Roman" panose="02020603050405020304" pitchFamily="18" charset="0"/>
              </a:rPr>
              <a:t> до </a:t>
            </a:r>
            <a:r>
              <a:rPr lang="ru-RU" sz="1800" dirty="0" err="1">
                <a:effectLst/>
                <a:latin typeface="Times New Roman" panose="02020603050405020304" pitchFamily="18" charset="0"/>
                <a:ea typeface="Times New Roman" panose="02020603050405020304" pitchFamily="18" charset="0"/>
              </a:rPr>
              <a:t>дезінтеграції</a:t>
            </a:r>
            <a:r>
              <a:rPr lang="ru-RU"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особистості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Інші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проводять</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різницю</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між</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емоційн</a:t>
            </a:r>
            <a:r>
              <a:rPr lang="uk-UA" sz="1800" dirty="0" err="1">
                <a:effectLst/>
                <a:latin typeface="Times New Roman" panose="02020603050405020304" pitchFamily="18" charset="0"/>
                <a:ea typeface="Times New Roman" panose="02020603050405020304" pitchFamily="18" charset="0"/>
              </a:rPr>
              <a:t>ою</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напругою</a:t>
            </a:r>
            <a:r>
              <a:rPr lang="ru-RU" sz="1800" dirty="0">
                <a:effectLst/>
                <a:latin typeface="Times New Roman" panose="02020603050405020304" pitchFamily="18" charset="0"/>
                <a:ea typeface="Times New Roman" panose="02020603050405020304" pitchFamily="18" charset="0"/>
              </a:rPr>
              <a:t> як </a:t>
            </a:r>
            <a:r>
              <a:rPr lang="ru-RU" sz="1800" dirty="0" err="1">
                <a:effectLst/>
                <a:latin typeface="Times New Roman" panose="02020603050405020304" pitchFamily="18" charset="0"/>
                <a:ea typeface="Times New Roman" panose="02020603050405020304" pitchFamily="18" charset="0"/>
              </a:rPr>
              <a:t>нормальним</a:t>
            </a:r>
            <a:r>
              <a:rPr lang="ru-RU" sz="1800" dirty="0">
                <a:effectLst/>
                <a:latin typeface="Times New Roman" panose="02020603050405020304" pitchFamily="18" charset="0"/>
                <a:ea typeface="Times New Roman" panose="02020603050405020304" pitchFamily="18" charset="0"/>
              </a:rPr>
              <a:t> станом і </a:t>
            </a:r>
            <a:r>
              <a:rPr lang="ru-RU" sz="1800" dirty="0" err="1">
                <a:effectLst/>
                <a:latin typeface="Times New Roman" panose="02020603050405020304" pitchFamily="18" charset="0"/>
                <a:ea typeface="Times New Roman" panose="02020603050405020304" pitchFamily="18" charset="0"/>
              </a:rPr>
              <a:t>емоційно</a:t>
            </a:r>
            <a:r>
              <a:rPr lang="uk-UA" sz="1800" dirty="0">
                <a:effectLst/>
                <a:latin typeface="Times New Roman" panose="02020603050405020304" pitchFamily="18" charset="0"/>
                <a:ea typeface="Times New Roman" panose="02020603050405020304" pitchFamily="18" charset="0"/>
              </a:rPr>
              <a:t>ю</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напруженістю</a:t>
            </a:r>
            <a:r>
              <a:rPr lang="ru-RU" sz="1800" dirty="0">
                <a:effectLst/>
                <a:latin typeface="Times New Roman" panose="02020603050405020304" pitchFamily="18" charset="0"/>
                <a:ea typeface="Times New Roman" panose="02020603050405020304" pitchFamily="18" charset="0"/>
              </a:rPr>
              <a:t> як </a:t>
            </a:r>
            <a:r>
              <a:rPr lang="ru-RU" sz="1800" dirty="0" err="1">
                <a:effectLst/>
                <a:latin typeface="Times New Roman" panose="02020603050405020304" pitchFamily="18" charset="0"/>
                <a:ea typeface="Times New Roman" panose="02020603050405020304" pitchFamily="18" charset="0"/>
              </a:rPr>
              <a:t>предпаталог</a:t>
            </a:r>
            <a:r>
              <a:rPr lang="uk-UA" sz="1800" dirty="0" err="1">
                <a:effectLst/>
                <a:latin typeface="Times New Roman" panose="02020603050405020304" pitchFamily="18" charset="0"/>
                <a:ea typeface="Times New Roman" panose="02020603050405020304" pitchFamily="18" charset="0"/>
              </a:rPr>
              <a:t>ічним</a:t>
            </a:r>
            <a:r>
              <a:rPr lang="ru-RU" sz="1800" dirty="0">
                <a:effectLst/>
                <a:latin typeface="Times New Roman" panose="02020603050405020304" pitchFamily="18" charset="0"/>
                <a:ea typeface="Times New Roman" panose="02020603050405020304" pitchFamily="18" charset="0"/>
              </a:rPr>
              <a:t> станом. </a:t>
            </a:r>
            <a:endParaRPr lang="ru-UA" sz="1800" dirty="0">
              <a:effectLst/>
              <a:latin typeface="Times New Roman" panose="02020603050405020304" pitchFamily="18" charset="0"/>
              <a:ea typeface="Times New Roman" panose="02020603050405020304" pitchFamily="18" charset="0"/>
            </a:endParaRPr>
          </a:p>
          <a:p>
            <a:pPr indent="0" algn="ctr">
              <a:buNone/>
            </a:pPr>
            <a:r>
              <a:rPr lang="ru-RU" sz="1800" dirty="0" err="1">
                <a:effectLst/>
                <a:latin typeface="Times New Roman" panose="02020603050405020304" pitchFamily="18" charset="0"/>
                <a:ea typeface="Times New Roman" panose="02020603050405020304" pitchFamily="18" charset="0"/>
              </a:rPr>
              <a:t>Виділяються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такі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види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психічної</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напруженості</a:t>
            </a:r>
            <a:r>
              <a:rPr lang="ru-RU" sz="1800" dirty="0">
                <a:effectLst/>
                <a:latin typeface="Times New Roman" panose="02020603050405020304" pitchFamily="18" charset="0"/>
                <a:ea typeface="Times New Roman" panose="02020603050405020304" pitchFamily="18" charset="0"/>
              </a:rPr>
              <a:t>: </a:t>
            </a:r>
            <a:endParaRPr lang="ru-UA" sz="1800" dirty="0">
              <a:effectLst/>
              <a:latin typeface="Times New Roman" panose="02020603050405020304" pitchFamily="18" charset="0"/>
              <a:ea typeface="Times New Roman" panose="02020603050405020304" pitchFamily="18" charset="0"/>
            </a:endParaRPr>
          </a:p>
          <a:p>
            <a:pPr indent="457200" algn="just"/>
            <a:r>
              <a:rPr lang="ru-RU" sz="1800" dirty="0" err="1">
                <a:effectLst/>
                <a:latin typeface="Times New Roman" panose="02020603050405020304" pitchFamily="18" charset="0"/>
                <a:ea typeface="Times New Roman" panose="02020603050405020304" pitchFamily="18" charset="0"/>
              </a:rPr>
              <a:t>перцептивна</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що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виникає</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наприклад</a:t>
            </a:r>
            <a:r>
              <a:rPr lang="ru-RU" sz="1800" dirty="0">
                <a:effectLst/>
                <a:latin typeface="Times New Roman" panose="02020603050405020304" pitchFamily="18" charset="0"/>
                <a:ea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rPr>
              <a:t>разі</a:t>
            </a:r>
            <a:r>
              <a:rPr lang="ru-RU" sz="1800" dirty="0">
                <a:effectLst/>
                <a:latin typeface="Times New Roman" panose="02020603050405020304" pitchFamily="18" charset="0"/>
                <a:ea typeface="Times New Roman" panose="02020603050405020304" pitchFamily="18" charset="0"/>
              </a:rPr>
              <a:t> великих </a:t>
            </a:r>
            <a:r>
              <a:rPr lang="ru-RU" sz="1800" dirty="0" err="1">
                <a:effectLst/>
                <a:latin typeface="Times New Roman" panose="02020603050405020304" pitchFamily="18" charset="0"/>
                <a:ea typeface="Times New Roman" panose="02020603050405020304" pitchFamily="18" charset="0"/>
              </a:rPr>
              <a:t>труднощів</a:t>
            </a:r>
            <a:r>
              <a:rPr lang="ru-RU" sz="1800" dirty="0">
                <a:effectLst/>
                <a:latin typeface="Times New Roman" panose="02020603050405020304" pitchFamily="18" charset="0"/>
                <a:ea typeface="Times New Roman" panose="02020603050405020304" pitchFamily="18" charset="0"/>
              </a:rPr>
              <a:t> при </a:t>
            </a:r>
            <a:r>
              <a:rPr lang="ru-RU" sz="1800" dirty="0" err="1">
                <a:effectLst/>
                <a:latin typeface="Times New Roman" panose="02020603050405020304" pitchFamily="18" charset="0"/>
                <a:ea typeface="Times New Roman" panose="02020603050405020304" pitchFamily="18" charset="0"/>
              </a:rPr>
              <a:t>сприйнятті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необхідної</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інформації</a:t>
            </a:r>
            <a:r>
              <a:rPr lang="ru-RU" sz="1800" dirty="0">
                <a:effectLst/>
                <a:latin typeface="Times New Roman" panose="02020603050405020304" pitchFamily="18" charset="0"/>
                <a:ea typeface="Times New Roman" panose="02020603050405020304" pitchFamily="18" charset="0"/>
              </a:rPr>
              <a:t>);</a:t>
            </a:r>
            <a:endParaRPr lang="ru-UA" sz="1800" dirty="0">
              <a:effectLst/>
              <a:latin typeface="Times New Roman" panose="02020603050405020304" pitchFamily="18" charset="0"/>
              <a:ea typeface="Times New Roman" panose="02020603050405020304" pitchFamily="18" charset="0"/>
            </a:endParaRPr>
          </a:p>
          <a:p>
            <a:pPr indent="457200" algn="just"/>
            <a:r>
              <a:rPr lang="ru-RU" sz="1800" dirty="0" err="1">
                <a:effectLst/>
                <a:latin typeface="Times New Roman" panose="02020603050405020304" pitchFamily="18" charset="0"/>
                <a:ea typeface="Times New Roman" panose="02020603050405020304" pitchFamily="18" charset="0"/>
              </a:rPr>
              <a:t>інтелектуальна</a:t>
            </a:r>
            <a:r>
              <a:rPr lang="ru-RU" sz="1800" dirty="0">
                <a:effectLst/>
                <a:latin typeface="Times New Roman" panose="02020603050405020304" pitchFamily="18" charset="0"/>
                <a:ea typeface="Times New Roman" panose="02020603050405020304" pitchFamily="18" charset="0"/>
              </a:rPr>
              <a:t> (при </a:t>
            </a:r>
            <a:r>
              <a:rPr lang="ru-RU" sz="1800" dirty="0" err="1">
                <a:effectLst/>
                <a:latin typeface="Times New Roman" panose="02020603050405020304" pitchFamily="18" charset="0"/>
                <a:ea typeface="Times New Roman" panose="02020603050405020304" pitchFamily="18" charset="0"/>
              </a:rPr>
              <a:t>неможливості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знайти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адекватний</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спосіб</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вирішення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чи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вихід</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із</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критичної</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ситуації</a:t>
            </a:r>
            <a:r>
              <a:rPr lang="ru-RU" sz="1800" dirty="0">
                <a:effectLst/>
                <a:latin typeface="Times New Roman" panose="02020603050405020304" pitchFamily="18" charset="0"/>
                <a:ea typeface="Times New Roman" panose="02020603050405020304" pitchFamily="18" charset="0"/>
              </a:rPr>
              <a:t>); </a:t>
            </a:r>
            <a:endParaRPr lang="ru-UA" sz="1800" dirty="0">
              <a:effectLst/>
              <a:latin typeface="Times New Roman" panose="02020603050405020304" pitchFamily="18" charset="0"/>
              <a:ea typeface="Times New Roman" panose="02020603050405020304" pitchFamily="18" charset="0"/>
            </a:endParaRPr>
          </a:p>
          <a:p>
            <a:pPr indent="457200" algn="just"/>
            <a:r>
              <a:rPr lang="ru-RU" sz="1800" dirty="0" err="1">
                <a:effectLst/>
                <a:latin typeface="Times New Roman" panose="02020603050405020304" pitchFamily="18" charset="0"/>
                <a:ea typeface="Times New Roman" panose="02020603050405020304" pitchFamily="18" charset="0"/>
              </a:rPr>
              <a:t>емоційна</a:t>
            </a:r>
            <a:r>
              <a:rPr lang="ru-RU" sz="1800" dirty="0">
                <a:effectLst/>
                <a:latin typeface="Times New Roman" panose="02020603050405020304" pitchFamily="18" charset="0"/>
                <a:ea typeface="Times New Roman" panose="02020603050405020304" pitchFamily="18" charset="0"/>
              </a:rPr>
              <a:t> (при </a:t>
            </a:r>
            <a:r>
              <a:rPr lang="ru-RU" sz="1800" dirty="0" err="1">
                <a:effectLst/>
                <a:latin typeface="Times New Roman" panose="02020603050405020304" pitchFamily="18" charset="0"/>
                <a:ea typeface="Times New Roman" panose="02020603050405020304" pitchFamily="18" charset="0"/>
              </a:rPr>
              <a:t>виникненні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емоцій</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що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дезорганізують</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діяльність</a:t>
            </a:r>
            <a:r>
              <a:rPr lang="ru-RU" sz="1800" dirty="0">
                <a:effectLst/>
                <a:latin typeface="Times New Roman" panose="02020603050405020304" pitchFamily="18" charset="0"/>
                <a:ea typeface="Times New Roman" panose="02020603050405020304" pitchFamily="18" charset="0"/>
              </a:rPr>
              <a:t>);</a:t>
            </a:r>
            <a:endParaRPr lang="ru-UA" sz="1800" dirty="0">
              <a:effectLst/>
              <a:latin typeface="Times New Roman" panose="02020603050405020304" pitchFamily="18" charset="0"/>
              <a:ea typeface="Times New Roman" panose="02020603050405020304" pitchFamily="18" charset="0"/>
            </a:endParaRPr>
          </a:p>
          <a:p>
            <a:pPr indent="457200" algn="just"/>
            <a:r>
              <a:rPr lang="ru-RU" sz="1800" dirty="0" err="1">
                <a:effectLst/>
                <a:latin typeface="Times New Roman" panose="02020603050405020304" pitchFamily="18" charset="0"/>
                <a:ea typeface="Times New Roman" panose="02020603050405020304" pitchFamily="18" charset="0"/>
              </a:rPr>
              <a:t>вольова</a:t>
            </a:r>
            <a:r>
              <a:rPr lang="ru-RU" sz="1800" dirty="0">
                <a:effectLst/>
                <a:latin typeface="Times New Roman" panose="02020603050405020304" pitchFamily="18" charset="0"/>
                <a:ea typeface="Times New Roman" panose="02020603050405020304" pitchFamily="18" charset="0"/>
              </a:rPr>
              <a:t> (при </a:t>
            </a:r>
            <a:r>
              <a:rPr lang="ru-RU" sz="1800" dirty="0" err="1">
                <a:effectLst/>
                <a:latin typeface="Times New Roman" panose="02020603050405020304" pitchFamily="18" charset="0"/>
                <a:ea typeface="Times New Roman" panose="02020603050405020304" pitchFamily="18" charset="0"/>
              </a:rPr>
              <a:t>нездатності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людини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виявити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свідоме</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зусилля</a:t>
            </a:r>
            <a:r>
              <a:rPr lang="ru-RU" sz="1800" dirty="0">
                <a:effectLst/>
                <a:latin typeface="Times New Roman" panose="02020603050405020304" pitchFamily="18" charset="0"/>
                <a:ea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rPr>
              <a:t>оволодіти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ситуацією</a:t>
            </a:r>
            <a:r>
              <a:rPr lang="ru-RU" sz="1800" dirty="0">
                <a:effectLst/>
                <a:latin typeface="Times New Roman" panose="02020603050405020304" pitchFamily="18" charset="0"/>
                <a:ea typeface="Times New Roman" panose="02020603050405020304" pitchFamily="18" charset="0"/>
              </a:rPr>
              <a:t>); </a:t>
            </a:r>
            <a:endParaRPr lang="ru-UA" sz="1800" dirty="0">
              <a:effectLst/>
              <a:latin typeface="Times New Roman" panose="02020603050405020304" pitchFamily="18" charset="0"/>
              <a:ea typeface="Times New Roman" panose="02020603050405020304" pitchFamily="18" charset="0"/>
            </a:endParaRPr>
          </a:p>
          <a:p>
            <a:pPr indent="457200" algn="just"/>
            <a:r>
              <a:rPr lang="ru-RU" sz="1800" dirty="0" err="1">
                <a:effectLst/>
                <a:latin typeface="Times New Roman" panose="02020603050405020304" pitchFamily="18" charset="0"/>
                <a:ea typeface="Times New Roman" panose="02020603050405020304" pitchFamily="18" charset="0"/>
              </a:rPr>
              <a:t>мотиваційна</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пов’язана</a:t>
            </a:r>
            <a:r>
              <a:rPr lang="ru-RU" sz="1800" dirty="0">
                <a:effectLst/>
                <a:latin typeface="Times New Roman" panose="02020603050405020304" pitchFamily="18" charset="0"/>
                <a:ea typeface="Times New Roman" panose="02020603050405020304" pitchFamily="18" charset="0"/>
              </a:rPr>
              <a:t> з </a:t>
            </a:r>
            <a:r>
              <a:rPr lang="ru-RU" sz="1800" dirty="0" err="1">
                <a:effectLst/>
                <a:latin typeface="Times New Roman" panose="02020603050405020304" pitchFamily="18" charset="0"/>
                <a:ea typeface="Times New Roman" panose="02020603050405020304" pitchFamily="18" charset="0"/>
              </a:rPr>
              <a:t>боротьбою</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мотивів</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наприклад</a:t>
            </a:r>
            <a:r>
              <a:rPr lang="uk-UA"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ухилитися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від</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небезпеки</a:t>
            </a:r>
            <a:r>
              <a:rPr lang="ru-RU" sz="1800" dirty="0">
                <a:effectLst/>
                <a:latin typeface="Times New Roman" panose="02020603050405020304" pitchFamily="18" charset="0"/>
                <a:ea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rPr>
              <a:t>ризику</a:t>
            </a:r>
            <a:r>
              <a:rPr lang="ru-RU" sz="1800" dirty="0">
                <a:effectLst/>
                <a:latin typeface="Times New Roman" panose="02020603050405020304" pitchFamily="18" charset="0"/>
                <a:ea typeface="Times New Roman" panose="02020603050405020304" pitchFamily="18" charset="0"/>
              </a:rPr>
              <a:t>)</a:t>
            </a:r>
            <a:r>
              <a:rPr lang="uk-UA" sz="1800" dirty="0">
                <a:effectLst/>
                <a:latin typeface="Times New Roman" panose="02020603050405020304" pitchFamily="18" charset="0"/>
                <a:ea typeface="Times New Roman" panose="02020603050405020304" pitchFamily="18" charset="0"/>
              </a:rPr>
              <a:t>.</a:t>
            </a:r>
            <a:endParaRPr lang="ru-UA" sz="1800" dirty="0">
              <a:effectLst/>
              <a:latin typeface="Times New Roman" panose="02020603050405020304" pitchFamily="18" charset="0"/>
              <a:ea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275054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595A14AA-2AD3-6564-674C-D8C1DC4FC018}"/>
              </a:ext>
            </a:extLst>
          </p:cNvPr>
          <p:cNvSpPr>
            <a:spLocks noGrp="1"/>
          </p:cNvSpPr>
          <p:nvPr>
            <p:ph idx="1"/>
          </p:nvPr>
        </p:nvSpPr>
        <p:spPr>
          <a:xfrm>
            <a:off x="872836" y="806335"/>
            <a:ext cx="10374284" cy="5303520"/>
          </a:xfrm>
        </p:spPr>
        <p:txBody>
          <a:bodyPr>
            <a:normAutofit fontScale="85000" lnSpcReduction="10000"/>
          </a:bodyPr>
          <a:lstStyle/>
          <a:p>
            <a:pPr indent="0">
              <a:buNone/>
            </a:pPr>
            <a:r>
              <a:rPr lang="ru-RU" sz="1800" b="1" dirty="0">
                <a:effectLst/>
                <a:latin typeface="Times New Roman" panose="02020603050405020304" pitchFamily="18" charset="0"/>
                <a:ea typeface="Times New Roman" panose="02020603050405020304" pitchFamily="18" charset="0"/>
              </a:rPr>
              <a:t>	</a:t>
            </a:r>
            <a:r>
              <a:rPr lang="ru-RU" sz="1800" b="1" dirty="0" err="1">
                <a:effectLst/>
                <a:latin typeface="Times New Roman" panose="02020603050405020304" pitchFamily="18" charset="0"/>
                <a:ea typeface="Times New Roman" panose="02020603050405020304" pitchFamily="18" charset="0"/>
              </a:rPr>
              <a:t>Психічна</a:t>
            </a:r>
            <a:r>
              <a:rPr lang="ru-RU" sz="1800" b="1" dirty="0">
                <a:effectLst/>
                <a:latin typeface="Times New Roman" panose="02020603050405020304" pitchFamily="18" charset="0"/>
                <a:ea typeface="Times New Roman" panose="02020603050405020304" pitchFamily="18" charset="0"/>
              </a:rPr>
              <a:t> </a:t>
            </a:r>
            <a:r>
              <a:rPr lang="ru-RU" sz="1800" b="1" dirty="0" err="1">
                <a:effectLst/>
                <a:latin typeface="Times New Roman" panose="02020603050405020304" pitchFamily="18" charset="0"/>
                <a:ea typeface="Times New Roman" panose="02020603050405020304" pitchFamily="18" charset="0"/>
              </a:rPr>
              <a:t>напруженість</a:t>
            </a:r>
            <a:r>
              <a:rPr lang="ru-RU" sz="1800" b="1" dirty="0">
                <a:effectLst/>
                <a:latin typeface="Times New Roman" panose="02020603050405020304" pitchFamily="18" charset="0"/>
                <a:ea typeface="Times New Roman" panose="02020603050405020304" pitchFamily="18" charset="0"/>
              </a:rPr>
              <a:t> </a:t>
            </a:r>
            <a:r>
              <a:rPr lang="ru-RU" sz="1800" b="1" dirty="0" err="1">
                <a:effectLst/>
                <a:latin typeface="Times New Roman" panose="02020603050405020304" pitchFamily="18" charset="0"/>
                <a:ea typeface="Times New Roman" panose="02020603050405020304" pitchFamily="18" charset="0"/>
              </a:rPr>
              <a:t>класифікується</a:t>
            </a:r>
            <a:r>
              <a:rPr lang="ru-RU" sz="1800" b="1" dirty="0">
                <a:effectLst/>
                <a:latin typeface="Times New Roman" panose="02020603050405020304" pitchFamily="18" charset="0"/>
                <a:ea typeface="Times New Roman" panose="02020603050405020304" pitchFamily="18" charset="0"/>
              </a:rPr>
              <a:t> і </a:t>
            </a:r>
            <a:r>
              <a:rPr lang="uk-UA" sz="1800" b="1" dirty="0">
                <a:effectLst/>
                <a:latin typeface="Times New Roman" panose="02020603050405020304" pitchFamily="18" charset="0"/>
                <a:ea typeface="Times New Roman" panose="02020603050405020304" pitchFamily="18" charset="0"/>
              </a:rPr>
              <a:t>за</a:t>
            </a:r>
            <a:r>
              <a:rPr lang="ru-RU" sz="1800" b="1" dirty="0">
                <a:effectLst/>
                <a:latin typeface="Times New Roman" panose="02020603050405020304" pitchFamily="18" charset="0"/>
                <a:ea typeface="Times New Roman" panose="02020603050405020304" pitchFamily="18" charset="0"/>
              </a:rPr>
              <a:t> характером </a:t>
            </a:r>
            <a:r>
              <a:rPr lang="ru-RU" sz="1800" b="1" dirty="0" err="1">
                <a:effectLst/>
                <a:latin typeface="Times New Roman" panose="02020603050405020304" pitchFamily="18" charset="0"/>
                <a:ea typeface="Times New Roman" panose="02020603050405020304" pitchFamily="18" charset="0"/>
              </a:rPr>
              <a:t>порушень</a:t>
            </a:r>
            <a:r>
              <a:rPr lang="ru-RU" sz="1800" b="1" dirty="0">
                <a:effectLst/>
                <a:latin typeface="Times New Roman" panose="02020603050405020304" pitchFamily="18" charset="0"/>
                <a:ea typeface="Times New Roman" panose="02020603050405020304" pitchFamily="18" charset="0"/>
              </a:rPr>
              <a:t> </a:t>
            </a:r>
            <a:r>
              <a:rPr lang="ru-RU" sz="1800" b="1" dirty="0" err="1">
                <a:effectLst/>
                <a:latin typeface="Times New Roman" panose="02020603050405020304" pitchFamily="18" charset="0"/>
                <a:ea typeface="Times New Roman" panose="02020603050405020304" pitchFamily="18" charset="0"/>
              </a:rPr>
              <a:t>діяльності</a:t>
            </a:r>
            <a:endParaRPr lang="ru-UA" sz="1800" b="1" dirty="0">
              <a:effectLst/>
              <a:latin typeface="Times New Roman" panose="02020603050405020304" pitchFamily="18" charset="0"/>
              <a:ea typeface="Times New Roman" panose="02020603050405020304" pitchFamily="18" charset="0"/>
            </a:endParaRPr>
          </a:p>
          <a:p>
            <a:pPr indent="457200" algn="just"/>
            <a:r>
              <a:rPr lang="ru-RU" sz="1800" i="1" dirty="0" err="1">
                <a:effectLst/>
                <a:latin typeface="Times New Roman" panose="02020603050405020304" pitchFamily="18" charset="0"/>
                <a:ea typeface="Times New Roman" panose="02020603050405020304" pitchFamily="18" charset="0"/>
              </a:rPr>
              <a:t>гальмівна</a:t>
            </a:r>
            <a:r>
              <a:rPr lang="ru-RU" sz="1800" i="1" dirty="0">
                <a:effectLst/>
                <a:latin typeface="Times New Roman" panose="02020603050405020304" pitchFamily="18" charset="0"/>
                <a:ea typeface="Times New Roman" panose="02020603050405020304" pitchFamily="18" charset="0"/>
              </a:rPr>
              <a:t> форма</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напруженості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характеризується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уповільненим</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виконанням</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інтелектуальних</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операцій</a:t>
            </a:r>
            <a:r>
              <a:rPr lang="ru-RU" sz="1800" dirty="0">
                <a:effectLst/>
                <a:latin typeface="Times New Roman" panose="02020603050405020304" pitchFamily="18" charset="0"/>
                <a:ea typeface="Times New Roman" panose="02020603050405020304" pitchFamily="18" charset="0"/>
              </a:rPr>
              <a:t>, коли </a:t>
            </a:r>
            <a:r>
              <a:rPr lang="ru-RU" sz="1800" dirty="0" err="1">
                <a:effectLst/>
                <a:latin typeface="Times New Roman" panose="02020603050405020304" pitchFamily="18" charset="0"/>
                <a:ea typeface="Times New Roman" panose="02020603050405020304" pitchFamily="18" charset="0"/>
              </a:rPr>
              <a:t>утрудняється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перемикання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уваги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формування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нових</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навичок</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перебудова</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старих</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знижується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здатність</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виконувати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звичні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дії</a:t>
            </a:r>
            <a:r>
              <a:rPr lang="ru-RU" sz="1800" dirty="0">
                <a:effectLst/>
                <a:latin typeface="Times New Roman" panose="02020603050405020304" pitchFamily="18" charset="0"/>
                <a:ea typeface="Times New Roman" panose="02020603050405020304" pitchFamily="18" charset="0"/>
              </a:rPr>
              <a:t> за </a:t>
            </a:r>
            <a:r>
              <a:rPr lang="ru-RU" sz="1800" dirty="0" err="1">
                <a:effectLst/>
                <a:latin typeface="Times New Roman" panose="02020603050405020304" pitchFamily="18" charset="0"/>
                <a:ea typeface="Times New Roman" panose="02020603050405020304" pitchFamily="18" charset="0"/>
              </a:rPr>
              <a:t>нових</a:t>
            </a:r>
            <a:r>
              <a:rPr lang="ru-RU" sz="1800" dirty="0">
                <a:effectLst/>
                <a:latin typeface="Times New Roman" panose="02020603050405020304" pitchFamily="18" charset="0"/>
                <a:ea typeface="Times New Roman" panose="02020603050405020304" pitchFamily="18" charset="0"/>
              </a:rPr>
              <a:t> умов</a:t>
            </a:r>
            <a:r>
              <a:rPr lang="uk-UA" sz="1800" dirty="0">
                <a:effectLst/>
                <a:latin typeface="Times New Roman" panose="02020603050405020304" pitchFamily="18" charset="0"/>
                <a:ea typeface="Times New Roman" panose="02020603050405020304" pitchFamily="18" charset="0"/>
              </a:rPr>
              <a:t>; </a:t>
            </a:r>
            <a:endParaRPr lang="ru-UA" sz="1800" dirty="0">
              <a:effectLst/>
              <a:latin typeface="Times New Roman" panose="02020603050405020304" pitchFamily="18" charset="0"/>
              <a:ea typeface="Times New Roman" panose="02020603050405020304" pitchFamily="18" charset="0"/>
            </a:endParaRPr>
          </a:p>
          <a:p>
            <a:pPr indent="457200" algn="just"/>
            <a:r>
              <a:rPr lang="uk-UA" sz="1800" i="1" dirty="0">
                <a:effectLst/>
                <a:latin typeface="Times New Roman" panose="02020603050405020304" pitchFamily="18" charset="0"/>
                <a:ea typeface="Times New Roman" panose="02020603050405020304" pitchFamily="18" charset="0"/>
              </a:rPr>
              <a:t>і</a:t>
            </a:r>
            <a:r>
              <a:rPr lang="ru-RU" sz="1800" i="1" dirty="0" err="1">
                <a:effectLst/>
                <a:latin typeface="Times New Roman" panose="02020603050405020304" pitchFamily="18" charset="0"/>
                <a:ea typeface="Times New Roman" panose="02020603050405020304" pitchFamily="18" charset="0"/>
              </a:rPr>
              <a:t>мпульсивна</a:t>
            </a:r>
            <a:r>
              <a:rPr lang="ru-RU" sz="1800" i="1" dirty="0">
                <a:effectLst/>
                <a:latin typeface="Times New Roman" panose="02020603050405020304" pitchFamily="18" charset="0"/>
                <a:ea typeface="Times New Roman" panose="02020603050405020304" pitchFamily="18" charset="0"/>
              </a:rPr>
              <a:t> форма</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напруженості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проявляється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найчастіше</a:t>
            </a:r>
            <a:r>
              <a:rPr lang="ru-RU" sz="1800" dirty="0">
                <a:effectLst/>
                <a:latin typeface="Times New Roman" panose="02020603050405020304" pitchFamily="18" charset="0"/>
                <a:ea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rPr>
              <a:t>збільшенні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кількості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помилкових</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дій</a:t>
            </a:r>
            <a:r>
              <a:rPr lang="ru-RU" sz="1800" dirty="0">
                <a:effectLst/>
                <a:latin typeface="Times New Roman" panose="02020603050405020304" pitchFamily="18" charset="0"/>
                <a:ea typeface="Times New Roman" panose="02020603050405020304" pitchFamily="18" charset="0"/>
              </a:rPr>
              <a:t> за </a:t>
            </a:r>
            <a:r>
              <a:rPr lang="ru-RU" sz="1800" dirty="0" err="1">
                <a:effectLst/>
                <a:latin typeface="Times New Roman" panose="02020603050405020304" pitchFamily="18" charset="0"/>
                <a:ea typeface="Times New Roman" panose="02020603050405020304" pitchFamily="18" charset="0"/>
              </a:rPr>
              <a:t>збереження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або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навіть</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збільшення</a:t>
            </a:r>
            <a:r>
              <a:rPr lang="ru-RU" sz="1800" dirty="0">
                <a:effectLst/>
                <a:latin typeface="Times New Roman" panose="02020603050405020304" pitchFamily="18" charset="0"/>
                <a:ea typeface="Times New Roman" panose="02020603050405020304" pitchFamily="18" charset="0"/>
              </a:rPr>
              <a:t> темпу </a:t>
            </a:r>
            <a:r>
              <a:rPr lang="ru-RU" sz="1800" dirty="0" err="1">
                <a:effectLst/>
                <a:latin typeface="Times New Roman" panose="02020603050405020304" pitchFamily="18" charset="0"/>
                <a:ea typeface="Times New Roman" panose="02020603050405020304" pitchFamily="18" charset="0"/>
              </a:rPr>
              <a:t>роботи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спостерігається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схильність</a:t>
            </a:r>
            <a:r>
              <a:rPr lang="ru-RU" sz="1800" dirty="0">
                <a:effectLst/>
                <a:latin typeface="Times New Roman" panose="02020603050405020304" pitchFamily="18" charset="0"/>
                <a:ea typeface="Times New Roman" panose="02020603050405020304" pitchFamily="18" charset="0"/>
              </a:rPr>
              <a:t> до </a:t>
            </a:r>
            <a:r>
              <a:rPr lang="ru-RU" sz="1800" dirty="0" err="1">
                <a:effectLst/>
                <a:latin typeface="Times New Roman" panose="02020603050405020304" pitchFamily="18" charset="0"/>
                <a:ea typeface="Times New Roman" panose="02020603050405020304" pitchFamily="18" charset="0"/>
              </a:rPr>
              <a:t>малоосмислених</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імпульсивних</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дій</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поспіх</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метушливість</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забування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інструкцій</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що</a:t>
            </a:r>
            <a:r>
              <a:rPr lang="ru-RU" sz="1800" dirty="0">
                <a:effectLst/>
                <a:latin typeface="Times New Roman" panose="02020603050405020304" pitchFamily="18" charset="0"/>
                <a:ea typeface="Times New Roman" panose="02020603050405020304" pitchFamily="18" charset="0"/>
              </a:rPr>
              <a:t> характерно для </a:t>
            </a:r>
            <a:r>
              <a:rPr lang="ru-RU" sz="1800" dirty="0" err="1">
                <a:effectLst/>
                <a:latin typeface="Times New Roman" panose="02020603050405020304" pitchFamily="18" charset="0"/>
                <a:ea typeface="Times New Roman" panose="02020603050405020304" pitchFamily="18" charset="0"/>
              </a:rPr>
              <a:t>соціальних</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працівників</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із</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недостатньо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сформованими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професійними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навичками</a:t>
            </a:r>
            <a:r>
              <a:rPr lang="uk-UA" sz="1800" dirty="0">
                <a:effectLst/>
                <a:latin typeface="Times New Roman" panose="02020603050405020304" pitchFamily="18" charset="0"/>
                <a:ea typeface="Times New Roman" panose="02020603050405020304" pitchFamily="18" charset="0"/>
              </a:rPr>
              <a:t>; </a:t>
            </a:r>
            <a:endParaRPr lang="ru-UA" sz="1800" dirty="0">
              <a:effectLst/>
              <a:latin typeface="Times New Roman" panose="02020603050405020304" pitchFamily="18" charset="0"/>
              <a:ea typeface="Times New Roman" panose="02020603050405020304" pitchFamily="18" charset="0"/>
            </a:endParaRPr>
          </a:p>
          <a:p>
            <a:pPr indent="457200" algn="just"/>
            <a:r>
              <a:rPr lang="ru-RU" sz="1800" i="1" dirty="0" err="1">
                <a:effectLst/>
                <a:latin typeface="Times New Roman" panose="02020603050405020304" pitchFamily="18" charset="0"/>
                <a:ea typeface="Times New Roman" panose="02020603050405020304" pitchFamily="18" charset="0"/>
              </a:rPr>
              <a:t>генералізовану</a:t>
            </a:r>
            <a:r>
              <a:rPr lang="ru-RU" sz="1800" i="1" dirty="0">
                <a:effectLst/>
                <a:latin typeface="Times New Roman" panose="02020603050405020304" pitchFamily="18" charset="0"/>
                <a:ea typeface="Times New Roman" panose="02020603050405020304" pitchFamily="18" charset="0"/>
              </a:rPr>
              <a:t> форму</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напруженості</a:t>
            </a:r>
            <a:r>
              <a:rPr lang="ru-RU"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відзначає</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сильне</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збудження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погіршення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якості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виконання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рухова</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дискоординація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що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супроводжуються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зниженням</a:t>
            </a:r>
            <a:r>
              <a:rPr lang="ru-RU" sz="1800" dirty="0">
                <a:effectLst/>
                <a:latin typeface="Times New Roman" panose="02020603050405020304" pitchFamily="18" charset="0"/>
                <a:ea typeface="Times New Roman" panose="02020603050405020304" pitchFamily="18" charset="0"/>
              </a:rPr>
              <a:t> темпу </a:t>
            </a:r>
            <a:r>
              <a:rPr lang="ru-RU" sz="1800" dirty="0" err="1">
                <a:effectLst/>
                <a:latin typeface="Times New Roman" panose="02020603050405020304" pitchFamily="18" charset="0"/>
                <a:ea typeface="Times New Roman" panose="02020603050405020304" pitchFamily="18" charset="0"/>
              </a:rPr>
              <a:t>роботи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що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іноді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призводить</a:t>
            </a:r>
            <a:r>
              <a:rPr lang="ru-RU" sz="1800" dirty="0">
                <a:effectLst/>
                <a:latin typeface="Times New Roman" panose="02020603050405020304" pitchFamily="18" charset="0"/>
                <a:ea typeface="Times New Roman" panose="02020603050405020304" pitchFamily="18" charset="0"/>
              </a:rPr>
              <a:t> до </a:t>
            </a:r>
            <a:r>
              <a:rPr lang="ru-RU" sz="1800" dirty="0" err="1">
                <a:effectLst/>
                <a:latin typeface="Times New Roman" panose="02020603050405020304" pitchFamily="18" charset="0"/>
                <a:ea typeface="Times New Roman" panose="02020603050405020304" pitchFamily="18" charset="0"/>
              </a:rPr>
              <a:t>зриву</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діяльності</a:t>
            </a:r>
            <a:r>
              <a:rPr lang="ru-RU" sz="1800" dirty="0">
                <a:effectLst/>
                <a:latin typeface="Times New Roman" panose="02020603050405020304" pitchFamily="18" charset="0"/>
                <a:ea typeface="Times New Roman" panose="02020603050405020304" pitchFamily="18" charset="0"/>
              </a:rPr>
              <a:t>, до </a:t>
            </a:r>
            <a:r>
              <a:rPr lang="ru-RU" sz="1800" dirty="0" err="1">
                <a:effectLst/>
                <a:latin typeface="Times New Roman" panose="02020603050405020304" pitchFamily="18" charset="0"/>
                <a:ea typeface="Times New Roman" panose="02020603050405020304" pitchFamily="18" charset="0"/>
              </a:rPr>
              <a:t>байдужості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виникнення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почуття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приреченості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депресії</a:t>
            </a:r>
            <a:r>
              <a:rPr lang="uk-UA" sz="1800" dirty="0">
                <a:effectLst/>
                <a:latin typeface="Times New Roman" panose="02020603050405020304" pitchFamily="18" charset="0"/>
                <a:ea typeface="Times New Roman" panose="02020603050405020304" pitchFamily="18" charset="0"/>
              </a:rPr>
              <a:t>.</a:t>
            </a:r>
            <a:endParaRPr lang="ru-UA" sz="1800" dirty="0">
              <a:effectLst/>
              <a:latin typeface="Times New Roman" panose="02020603050405020304" pitchFamily="18" charset="0"/>
              <a:ea typeface="Times New Roman" panose="02020603050405020304" pitchFamily="18" charset="0"/>
            </a:endParaRPr>
          </a:p>
          <a:p>
            <a:pPr indent="0" algn="just">
              <a:buNone/>
            </a:pPr>
            <a:r>
              <a:rPr lang="uk-UA" sz="1800" dirty="0">
                <a:effectLst/>
                <a:latin typeface="Times New Roman" panose="02020603050405020304" pitchFamily="18" charset="0"/>
                <a:ea typeface="Times New Roman" panose="02020603050405020304" pitchFamily="18" charset="0"/>
              </a:rPr>
              <a:t>			З урахуванням мотивації та емоцій людини були додатково визначені:</a:t>
            </a:r>
            <a:endParaRPr lang="ru-UA" sz="1800" dirty="0">
              <a:effectLst/>
              <a:latin typeface="Times New Roman" panose="02020603050405020304" pitchFamily="18" charset="0"/>
              <a:ea typeface="Times New Roman" panose="02020603050405020304" pitchFamily="18" charset="0"/>
            </a:endParaRPr>
          </a:p>
          <a:p>
            <a:pPr indent="457200" algn="just"/>
            <a:r>
              <a:rPr lang="uk-UA" sz="1800" dirty="0">
                <a:effectLst/>
                <a:latin typeface="Times New Roman" panose="02020603050405020304" pitchFamily="18" charset="0"/>
                <a:ea typeface="Times New Roman" panose="02020603050405020304" pitchFamily="18" charset="0"/>
              </a:rPr>
              <a:t>операційна напруженість, що характеризується відносно нейтральним підходом до процесу діяльності, переважання процесуального мотиву, </a:t>
            </a:r>
            <a:r>
              <a:rPr lang="uk-UA" sz="1800" dirty="0" err="1">
                <a:effectLst/>
                <a:latin typeface="Times New Roman" panose="02020603050405020304" pitchFamily="18" charset="0"/>
                <a:ea typeface="Times New Roman" panose="02020603050405020304" pitchFamily="18" charset="0"/>
              </a:rPr>
              <a:t>поглиненість</a:t>
            </a:r>
            <a:r>
              <a:rPr lang="uk-UA" sz="1800" dirty="0">
                <a:effectLst/>
                <a:latin typeface="Times New Roman" panose="02020603050405020304" pitchFamily="18" charset="0"/>
                <a:ea typeface="Times New Roman" panose="02020603050405020304" pitchFamily="18" charset="0"/>
              </a:rPr>
              <a:t> справою, що оптимально впливає на діяльність; </a:t>
            </a:r>
            <a:endParaRPr lang="ru-UA" sz="1800" dirty="0">
              <a:effectLst/>
              <a:latin typeface="Times New Roman" panose="02020603050405020304" pitchFamily="18" charset="0"/>
              <a:ea typeface="Times New Roman" panose="02020603050405020304" pitchFamily="18" charset="0"/>
            </a:endParaRPr>
          </a:p>
          <a:p>
            <a:pPr indent="457200" algn="just"/>
            <a:r>
              <a:rPr lang="uk-UA" sz="1800" dirty="0">
                <a:effectLst/>
                <a:latin typeface="Times New Roman" panose="02020603050405020304" pitchFamily="18" charset="0"/>
                <a:ea typeface="Times New Roman" panose="02020603050405020304" pitchFamily="18" charset="0"/>
              </a:rPr>
              <a:t>емоційна напруженість, що виражається в інтенсивних емоційних переживаннях у ході діяльності, мотив самоствердження, відволікання від змісту діяльності, зниження її ефективності.</a:t>
            </a:r>
            <a:endParaRPr lang="ru-UA" sz="1800" dirty="0">
              <a:effectLst/>
              <a:latin typeface="Times New Roman" panose="02020603050405020304" pitchFamily="18" charset="0"/>
              <a:ea typeface="Times New Roman" panose="02020603050405020304" pitchFamily="18" charset="0"/>
            </a:endParaRPr>
          </a:p>
          <a:p>
            <a:pPr indent="0" algn="just">
              <a:buNone/>
            </a:pPr>
            <a:r>
              <a:rPr lang="uk-UA" sz="1800" dirty="0">
                <a:effectLst/>
                <a:latin typeface="Times New Roman" panose="02020603050405020304" pitchFamily="18" charset="0"/>
                <a:ea typeface="Times New Roman" panose="02020603050405020304" pitchFamily="18" charset="0"/>
              </a:rPr>
              <a:t>	На думку деяких дослідників, ознаками емоційної напруженості є порушення координації руху, і навіть психічні порушення - звуження обсягу пам’яті, зниження уваги, уповільнення реакції, неправильна оцінка ситуації. Хронічна емоційна напруженість сприяє появі негативних рис, частково подібних до ознак, характерних для перевтоми (</a:t>
            </a:r>
            <a:r>
              <a:rPr lang="uk-UA" sz="1800" dirty="0" err="1">
                <a:effectLst/>
                <a:latin typeface="Times New Roman" panose="02020603050405020304" pitchFamily="18" charset="0"/>
                <a:ea typeface="Times New Roman" panose="02020603050405020304" pitchFamily="18" charset="0"/>
              </a:rPr>
              <a:t>інтравертність</a:t>
            </a:r>
            <a:r>
              <a:rPr lang="uk-UA" sz="1800" dirty="0">
                <a:effectLst/>
                <a:latin typeface="Times New Roman" panose="02020603050405020304" pitchFamily="18" charset="0"/>
                <a:ea typeface="Times New Roman" panose="02020603050405020304" pitchFamily="18" charset="0"/>
              </a:rPr>
              <a:t>, агресивність, висока тривожність, незадоволеність собою, згортання міжособистісних контактів, неврози).</a:t>
            </a:r>
            <a:endParaRPr lang="ru-UA" sz="1800" dirty="0">
              <a:effectLst/>
              <a:latin typeface="Times New Roman" panose="02020603050405020304" pitchFamily="18" charset="0"/>
              <a:ea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4027002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6047342D-A7ED-D953-B3D2-4A22E2DE9CBC}"/>
              </a:ext>
            </a:extLst>
          </p:cNvPr>
          <p:cNvSpPr>
            <a:spLocks noGrp="1"/>
          </p:cNvSpPr>
          <p:nvPr>
            <p:ph idx="1"/>
          </p:nvPr>
        </p:nvSpPr>
        <p:spPr>
          <a:xfrm>
            <a:off x="847898" y="748145"/>
            <a:ext cx="10548851" cy="5345084"/>
          </a:xfrm>
        </p:spPr>
        <p:txBody>
          <a:bodyPr>
            <a:normAutofit/>
          </a:bodyPr>
          <a:lstStyle/>
          <a:p>
            <a:pPr indent="0" algn="just">
              <a:lnSpc>
                <a:spcPct val="115000"/>
              </a:lnSpc>
              <a:spcAft>
                <a:spcPts val="1000"/>
              </a:spcAft>
              <a:buNone/>
            </a:pPr>
            <a:endPar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0" algn="just">
              <a:lnSpc>
                <a:spcPct val="115000"/>
              </a:lnSpc>
              <a:spcAft>
                <a:spcPts val="1000"/>
              </a:spcAft>
              <a:buNone/>
            </a:pPr>
            <a:r>
              <a:rPr lang="uk-UA" sz="1800" b="1" dirty="0">
                <a:latin typeface="Times New Roman" panose="02020603050405020304" pitchFamily="18" charset="0"/>
                <a:ea typeface="Times New Roman" panose="02020603050405020304" pitchFamily="18" charset="0"/>
                <a:cs typeface="Times New Roman" panose="02020603050405020304" pitchFamily="18" charset="0"/>
              </a:rPr>
              <a:t>				</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Професійні кризи</a:t>
            </a:r>
            <a:endParaRPr lang="ru-UA" sz="2000" dirty="0">
              <a:effectLst/>
              <a:latin typeface="Calibri" panose="020F0502020204030204" pitchFamily="34" charset="0"/>
              <a:ea typeface="Times New Roman" panose="02020603050405020304" pitchFamily="18" charset="0"/>
              <a:cs typeface="Times New Roman" panose="02020603050405020304" pitchFamily="18" charset="0"/>
            </a:endParaRPr>
          </a:p>
          <a:p>
            <a:pPr indent="0" algn="just">
              <a:lnSpc>
                <a:spcPct val="115000"/>
              </a:lnSpc>
              <a:spcAft>
                <a:spcPts val="1000"/>
              </a:spcAft>
              <a:buNone/>
            </a:pP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Наступним несприятливим чинником праці соціального працівника є професійні кризи, які неодноразово виявляються протягом всієї професійної діяльності, зокрема й у високопрофесійних фахівців. Вони можуть виникати, наприклад, на початковому етапі професійної діяльності, при переході до суміжної спеціальності всередині професії, при необхідності перекваліфікації і т. д. При кризі спостерігається зниження професійної самооцінки, може виявлятися відчуття вичерпаності своїх можливостей (синдром «кінцевої зупинки» за Л.Н. Пітером), страх йти навіть на виправданий ризик, посилення захисних мотивів, зниження інтересу до подальшого зростання або, навпаки, прагнення зайняти місце, яке не відповідає рівню своєї компетенції.</a:t>
            </a:r>
            <a:endParaRPr lang="ru-UA"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1526338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187B9BA9-A3EC-2B5B-C15F-57AD0808CB30}"/>
              </a:ext>
            </a:extLst>
          </p:cNvPr>
          <p:cNvSpPr>
            <a:spLocks noGrp="1"/>
          </p:cNvSpPr>
          <p:nvPr>
            <p:ph idx="1"/>
          </p:nvPr>
        </p:nvSpPr>
        <p:spPr>
          <a:xfrm>
            <a:off x="1371600" y="881149"/>
            <a:ext cx="9486901" cy="4865750"/>
          </a:xfrm>
        </p:spPr>
        <p:txBody>
          <a:bodyPr>
            <a:normAutofit fontScale="92500" lnSpcReduction="10000"/>
          </a:bodyPr>
          <a:lstStyle/>
          <a:p>
            <a:pPr marL="0" indent="0" algn="ctr">
              <a:lnSpc>
                <a:spcPct val="115000"/>
              </a:lnSpc>
              <a:spcAft>
                <a:spcPts val="1000"/>
              </a:spcAft>
              <a:buNone/>
            </a:pPr>
            <a:r>
              <a:rPr lang="ru-RU" sz="1800" b="1" dirty="0" err="1">
                <a:effectLst/>
                <a:latin typeface="Times New Roman" panose="02020603050405020304" pitchFamily="18" charset="0"/>
                <a:ea typeface="Times New Roman" panose="02020603050405020304" pitchFamily="18" charset="0"/>
                <a:cs typeface="Times New Roman" panose="02020603050405020304" pitchFamily="18" charset="0"/>
              </a:rPr>
              <a:t>Емоційно-вольові</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err="1">
                <a:effectLst/>
                <a:latin typeface="Times New Roman" panose="02020603050405020304" pitchFamily="18" charset="0"/>
                <a:ea typeface="Times New Roman" panose="02020603050405020304" pitchFamily="18" charset="0"/>
                <a:cs typeface="Times New Roman" panose="02020603050405020304" pitchFamily="18" charset="0"/>
              </a:rPr>
              <a:t>процеси</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RU" sz="1800" b="1" dirty="0" err="1">
                <a:effectLst/>
                <a:latin typeface="Times New Roman" panose="02020603050405020304" pitchFamily="18" charset="0"/>
                <a:ea typeface="Times New Roman" panose="02020603050405020304" pitchFamily="18" charset="0"/>
                <a:cs typeface="Times New Roman" panose="02020603050405020304" pitchFamily="18" charset="0"/>
              </a:rPr>
              <a:t>стани</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в </a:t>
            </a:r>
            <a:r>
              <a:rPr lang="ru-RU" sz="1800" b="1" dirty="0" err="1">
                <a:effectLst/>
                <a:latin typeface="Times New Roman" panose="02020603050405020304" pitchFamily="18" charset="0"/>
                <a:ea typeface="Times New Roman" panose="02020603050405020304" pitchFamily="18" charset="0"/>
                <a:cs typeface="Times New Roman" panose="02020603050405020304" pitchFamily="18" charset="0"/>
              </a:rPr>
              <a:t>роботі</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фахівців соціальної роботи</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Е</a:t>
            </a:r>
            <a:r>
              <a:rPr lang="ru-RU" sz="1800" b="1" dirty="0" err="1">
                <a:effectLst/>
                <a:latin typeface="Times New Roman" panose="02020603050405020304" pitchFamily="18" charset="0"/>
                <a:ea typeface="Times New Roman" panose="02020603050405020304" pitchFamily="18" charset="0"/>
                <a:cs typeface="Times New Roman" panose="02020603050405020304" pitchFamily="18" charset="0"/>
              </a:rPr>
              <a:t>моційн</a:t>
            </a:r>
            <a:r>
              <a:rPr lang="uk-UA" sz="1800" b="1" dirty="0" err="1">
                <a:effectLst/>
                <a:latin typeface="Times New Roman" panose="02020603050405020304" pitchFamily="18" charset="0"/>
                <a:ea typeface="Times New Roman" panose="02020603050405020304" pitchFamily="18" charset="0"/>
                <a:cs typeface="Times New Roman" panose="02020603050405020304" pitchFamily="18" charset="0"/>
              </a:rPr>
              <a:t>ий</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err="1">
                <a:effectLst/>
                <a:latin typeface="Times New Roman" panose="02020603050405020304" pitchFamily="18" charset="0"/>
                <a:ea typeface="Times New Roman" panose="02020603050405020304" pitchFamily="18" charset="0"/>
                <a:cs typeface="Times New Roman" panose="02020603050405020304" pitchFamily="18" charset="0"/>
              </a:rPr>
              <a:t>інтелект</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Воля є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важливим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компонентом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психіки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людини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це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здатність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здійснювати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свідомі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умисні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регулювати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діяльність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керувати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Вона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забезпечує</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виконання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двох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функцій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спонукальної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забезпечення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активності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людини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гальмівної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стримування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небажаних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проявів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активності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Вольові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відрізняються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автоматичних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рухів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які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виконуються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без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участі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свідомості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Коли рухи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виконуються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несвідомо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вони не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можуть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бути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віднесені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вольових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Вольові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відрізняються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безумовних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рефлексів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і не є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уродженими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Вони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виникають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розвиваються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в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процесі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життєдіяльності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людини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психології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розрізняють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вольові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в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яких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людина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свідомо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прагне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досягнення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цілей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Вольова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реалізується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в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простих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складних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формах. Для складного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вольового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акту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характерне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те,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передує</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врахування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наслідків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усвідомлення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мотивів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прийняття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рішення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тощо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3487389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A749417E-AA19-493F-EF50-872835402BE8}"/>
              </a:ext>
            </a:extLst>
          </p:cNvPr>
          <p:cNvSpPr>
            <a:spLocks noGrp="1"/>
          </p:cNvSpPr>
          <p:nvPr>
            <p:ph idx="1"/>
          </p:nvPr>
        </p:nvSpPr>
        <p:spPr>
          <a:xfrm>
            <a:off x="872836" y="781396"/>
            <a:ext cx="10357659" cy="5390804"/>
          </a:xfrm>
        </p:spPr>
        <p:txBody>
          <a:bodyPr>
            <a:normAutofit/>
          </a:bodyPr>
          <a:lstStyle/>
          <a:p>
            <a:pPr indent="0" algn="just">
              <a:lnSpc>
                <a:spcPct val="115000"/>
              </a:lnSpc>
              <a:spcAft>
                <a:spcPts val="1000"/>
              </a:spcAft>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Якщо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людині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вдається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подолати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кризовий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стан,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можуть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виникнути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особистісні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деформації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характеризуються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згасанням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позитивних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установок,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посиленням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негативного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ставлення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до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себе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чи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інши</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0" algn="just">
              <a:buNone/>
            </a:pP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Професійні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деформації</a:t>
            </a:r>
            <a:r>
              <a:rPr lang="ru-RU" sz="1800" dirty="0">
                <a:effectLst/>
                <a:latin typeface="Times New Roman" panose="02020603050405020304" pitchFamily="18" charset="0"/>
                <a:ea typeface="Times New Roman" panose="02020603050405020304" pitchFamily="18" charset="0"/>
              </a:rPr>
              <a:t> часом </a:t>
            </a:r>
            <a:r>
              <a:rPr lang="ru-RU" sz="1800" dirty="0" err="1">
                <a:effectLst/>
                <a:latin typeface="Times New Roman" panose="02020603050405020304" pitchFamily="18" charset="0"/>
                <a:ea typeface="Times New Roman" panose="02020603050405020304" pitchFamily="18" charset="0"/>
              </a:rPr>
              <a:t>можуть</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виникати</a:t>
            </a:r>
            <a:r>
              <a:rPr lang="ru-RU"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безпосередньо </a:t>
            </a:r>
            <a:r>
              <a:rPr lang="ru-RU" sz="1800" dirty="0">
                <a:effectLst/>
                <a:latin typeface="Times New Roman" panose="02020603050405020304" pitchFamily="18" charset="0"/>
                <a:ea typeface="Times New Roman" panose="02020603050405020304" pitchFamily="18" charset="0"/>
              </a:rPr>
              <a:t>через  </a:t>
            </a:r>
            <a:r>
              <a:rPr lang="ru-RU" sz="1800" dirty="0" err="1">
                <a:effectLst/>
                <a:latin typeface="Times New Roman" panose="02020603050405020304" pitchFamily="18" charset="0"/>
                <a:ea typeface="Times New Roman" panose="02020603050405020304" pitchFamily="18" charset="0"/>
              </a:rPr>
              <a:t>специфіку</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діяльності</a:t>
            </a:r>
            <a:r>
              <a:rPr lang="uk-UA" sz="1800" dirty="0">
                <a:effectLst/>
                <a:latin typeface="Times New Roman" panose="02020603050405020304" pitchFamily="18" charset="0"/>
                <a:ea typeface="Times New Roman" panose="02020603050405020304" pitchFamily="18" charset="0"/>
              </a:rPr>
              <a:t> соціальних працівників</a:t>
            </a:r>
            <a:r>
              <a:rPr lang="ru-RU" sz="1800" dirty="0">
                <a:effectLst/>
                <a:latin typeface="Times New Roman" panose="02020603050405020304" pitchFamily="18" charset="0"/>
                <a:ea typeface="Times New Roman" panose="02020603050405020304" pitchFamily="18" charset="0"/>
              </a:rPr>
              <a:t>. Як </a:t>
            </a:r>
            <a:r>
              <a:rPr lang="ru-RU" sz="1800" dirty="0" err="1">
                <a:effectLst/>
                <a:latin typeface="Times New Roman" panose="02020603050405020304" pitchFamily="18" charset="0"/>
                <a:ea typeface="Times New Roman" panose="02020603050405020304" pitchFamily="18" charset="0"/>
              </a:rPr>
              <a:t>показують</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дослідження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приблизно</a:t>
            </a:r>
            <a:r>
              <a:rPr lang="ru-RU" sz="1800" dirty="0">
                <a:effectLst/>
                <a:latin typeface="Times New Roman" panose="02020603050405020304" pitchFamily="18" charset="0"/>
                <a:ea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rPr>
              <a:t>п’ят</a:t>
            </a:r>
            <a:r>
              <a:rPr lang="uk-UA" sz="1800" dirty="0" err="1">
                <a:effectLst/>
                <a:latin typeface="Times New Roman" panose="02020603050405020304" pitchFamily="18" charset="0"/>
                <a:ea typeface="Times New Roman" panose="02020603050405020304" pitchFamily="18" charset="0"/>
              </a:rPr>
              <a:t>ої</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частин</a:t>
            </a:r>
            <a:r>
              <a:rPr lang="uk-UA" sz="1800" dirty="0">
                <a:effectLst/>
                <a:latin typeface="Times New Roman" panose="02020603050405020304" pitchFamily="18" charset="0"/>
                <a:ea typeface="Times New Roman" panose="02020603050405020304" pitchFamily="18" charset="0"/>
              </a:rPr>
              <a:t>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працівників</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соціальної</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сфери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спостерігається</a:t>
            </a:r>
            <a:r>
              <a:rPr lang="ru-RU" sz="1800" dirty="0">
                <a:effectLst/>
                <a:latin typeface="Times New Roman" panose="02020603050405020304" pitchFamily="18" charset="0"/>
                <a:ea typeface="Times New Roman" panose="02020603050405020304" pitchFamily="18" charset="0"/>
              </a:rPr>
              <a:t> так званий синдром «</a:t>
            </a:r>
            <a:r>
              <a:rPr lang="uk-UA" sz="1800" dirty="0">
                <a:effectLst/>
                <a:latin typeface="Times New Roman" panose="02020603050405020304" pitchFamily="18" charset="0"/>
                <a:ea typeface="Times New Roman" panose="02020603050405020304" pitchFamily="18" charset="0"/>
              </a:rPr>
              <a:t>співчутливої</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втоми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що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виражається</a:t>
            </a:r>
            <a:r>
              <a:rPr lang="ru-RU" sz="1800" dirty="0">
                <a:effectLst/>
                <a:latin typeface="Times New Roman" panose="02020603050405020304" pitchFamily="18" charset="0"/>
                <a:ea typeface="Times New Roman" panose="02020603050405020304" pitchFamily="18" charset="0"/>
              </a:rPr>
              <a:t> в </a:t>
            </a:r>
            <a:r>
              <a:rPr lang="ru-RU" sz="1800" dirty="0" err="1">
                <a:effectLst/>
                <a:latin typeface="Times New Roman" panose="02020603050405020304" pitchFamily="18" charset="0"/>
                <a:ea typeface="Times New Roman" panose="02020603050405020304" pitchFamily="18" charset="0"/>
              </a:rPr>
              <a:t>байдужості</a:t>
            </a:r>
            <a:r>
              <a:rPr lang="ru-RU" sz="1800" dirty="0">
                <a:effectLst/>
                <a:latin typeface="Times New Roman" panose="02020603050405020304" pitchFamily="18" charset="0"/>
                <a:ea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rPr>
              <a:t>депресії</a:t>
            </a:r>
            <a:r>
              <a:rPr lang="uk-UA" sz="1800" dirty="0">
                <a:effectLst/>
                <a:latin typeface="Times New Roman" panose="02020603050405020304" pitchFamily="18" charset="0"/>
                <a:ea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rPr>
              <a:t> Як правило, </a:t>
            </a:r>
            <a:r>
              <a:rPr lang="ru-RU" sz="1800" dirty="0" err="1">
                <a:effectLst/>
                <a:latin typeface="Times New Roman" panose="02020603050405020304" pitchFamily="18" charset="0"/>
                <a:ea typeface="Times New Roman" panose="02020603050405020304" pitchFamily="18" charset="0"/>
              </a:rPr>
              <a:t>ця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професійна</a:t>
            </a:r>
            <a:r>
              <a:rPr lang="ru-RU" sz="1800" dirty="0">
                <a:effectLst/>
                <a:latin typeface="Times New Roman" panose="02020603050405020304" pitchFamily="18" charset="0"/>
                <a:ea typeface="Times New Roman" panose="02020603050405020304" pitchFamily="18" charset="0"/>
              </a:rPr>
              <a:t> недуга </a:t>
            </a:r>
            <a:r>
              <a:rPr lang="ru-RU" sz="1800" dirty="0" err="1">
                <a:effectLst/>
                <a:latin typeface="Times New Roman" panose="02020603050405020304" pitchFamily="18" charset="0"/>
                <a:ea typeface="Times New Roman" panose="02020603050405020304" pitchFamily="18" charset="0"/>
              </a:rPr>
              <a:t>виникає</a:t>
            </a:r>
            <a:r>
              <a:rPr lang="ru-RU" sz="1800" dirty="0">
                <a:effectLst/>
                <a:latin typeface="Times New Roman" panose="02020603050405020304" pitchFamily="18" charset="0"/>
                <a:ea typeface="Times New Roman" panose="02020603050405020304" pitchFamily="18" charset="0"/>
              </a:rPr>
              <a:t> у тих, </a:t>
            </a:r>
            <a:r>
              <a:rPr lang="ru-RU" sz="1800" dirty="0" err="1">
                <a:effectLst/>
                <a:latin typeface="Times New Roman" panose="02020603050405020304" pitchFamily="18" charset="0"/>
                <a:ea typeface="Times New Roman" panose="02020603050405020304" pitchFamily="18" charset="0"/>
              </a:rPr>
              <a:t>хто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постійно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має</a:t>
            </a:r>
            <a:r>
              <a:rPr lang="ru-RU" sz="1800" dirty="0">
                <a:effectLst/>
                <a:latin typeface="Times New Roman" panose="02020603050405020304" pitchFamily="18" charset="0"/>
                <a:ea typeface="Times New Roman" panose="02020603050405020304" pitchFamily="18" charset="0"/>
              </a:rPr>
              <a:t> справу з</a:t>
            </a:r>
            <a:r>
              <a:rPr lang="uk-UA" sz="1800" dirty="0">
                <a:effectLst/>
                <a:latin typeface="Times New Roman" panose="02020603050405020304" pitchFamily="18" charset="0"/>
                <a:ea typeface="Times New Roman" panose="02020603050405020304" pitchFamily="18" charset="0"/>
              </a:rPr>
              <a:t>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стражданнями</a:t>
            </a:r>
            <a:r>
              <a:rPr lang="ru-RU" sz="1800" dirty="0">
                <a:effectLst/>
                <a:latin typeface="Times New Roman" panose="02020603050405020304" pitchFamily="18" charset="0"/>
                <a:ea typeface="Times New Roman" panose="02020603050405020304" pitchFamily="18" charset="0"/>
              </a:rPr>
              <a:t> людей.</a:t>
            </a:r>
            <a:endParaRPr lang="ru-UA" sz="1800" dirty="0">
              <a:effectLst/>
              <a:latin typeface="Times New Roman" panose="02020603050405020304" pitchFamily="18" charset="0"/>
              <a:ea typeface="Times New Roman" panose="02020603050405020304" pitchFamily="18" charset="0"/>
            </a:endParaRPr>
          </a:p>
          <a:p>
            <a:pPr indent="0" algn="just">
              <a:buNone/>
            </a:pP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Іншим</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проявом</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деформації</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особистості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викликаної</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тими</a:t>
            </a:r>
            <a:r>
              <a:rPr lang="ru-RU"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ж</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умовами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можуть</a:t>
            </a:r>
            <a:r>
              <a:rPr lang="ru-RU" sz="1800" dirty="0">
                <a:effectLst/>
                <a:latin typeface="Times New Roman" panose="02020603050405020304" pitchFamily="18" charset="0"/>
                <a:ea typeface="Times New Roman" panose="02020603050405020304" pitchFamily="18" charset="0"/>
              </a:rPr>
              <a:t> бути </a:t>
            </a:r>
            <a:r>
              <a:rPr lang="ru-RU" sz="1800" dirty="0" err="1">
                <a:effectLst/>
                <a:latin typeface="Times New Roman" panose="02020603050405020304" pitchFamily="18" charset="0"/>
                <a:ea typeface="Times New Roman" panose="02020603050405020304" pitchFamily="18" charset="0"/>
              </a:rPr>
              <a:t>байдужість</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черствість</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цинізм</a:t>
            </a:r>
            <a:r>
              <a:rPr lang="ru-RU" sz="1800" dirty="0">
                <a:effectLst/>
                <a:latin typeface="Times New Roman" panose="02020603050405020304" pitchFamily="18" charset="0"/>
                <a:ea typeface="Times New Roman" panose="02020603050405020304" pitchFamily="18" charset="0"/>
              </a:rPr>
              <a:t>.</a:t>
            </a:r>
            <a:endParaRPr lang="ru-UA" sz="1800" dirty="0">
              <a:effectLst/>
              <a:latin typeface="Times New Roman" panose="02020603050405020304" pitchFamily="18" charset="0"/>
              <a:ea typeface="Times New Roman" panose="02020603050405020304" pitchFamily="18" charset="0"/>
            </a:endParaRPr>
          </a:p>
          <a:p>
            <a:pPr indent="0" algn="just">
              <a:buNone/>
            </a:pPr>
            <a:r>
              <a:rPr lang="ru-RU" sz="1800" dirty="0">
                <a:effectLst/>
                <a:latin typeface="Times New Roman" panose="02020603050405020304" pitchFamily="18" charset="0"/>
                <a:ea typeface="Times New Roman" panose="02020603050405020304" pitchFamily="18" charset="0"/>
              </a:rPr>
              <a:t>	Характерно, </a:t>
            </a:r>
            <a:r>
              <a:rPr lang="ru-RU" sz="1800" dirty="0" err="1">
                <a:effectLst/>
                <a:latin typeface="Times New Roman" panose="02020603050405020304" pitchFamily="18" charset="0"/>
                <a:ea typeface="Times New Roman" panose="02020603050405020304" pitchFamily="18" charset="0"/>
              </a:rPr>
              <a:t>що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представники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професії</a:t>
            </a:r>
            <a:r>
              <a:rPr lang="ru-RU" sz="1800" dirty="0">
                <a:effectLst/>
                <a:latin typeface="Times New Roman" panose="02020603050405020304" pitchFamily="18" charset="0"/>
                <a:ea typeface="Times New Roman" panose="02020603050405020304" pitchFamily="18" charset="0"/>
              </a:rPr>
              <a:t> типу «</a:t>
            </a:r>
            <a:r>
              <a:rPr lang="ru-RU" sz="1800" dirty="0" err="1">
                <a:effectLst/>
                <a:latin typeface="Times New Roman" panose="02020603050405020304" pitchFamily="18" charset="0"/>
                <a:ea typeface="Times New Roman" panose="02020603050405020304" pitchFamily="18" charset="0"/>
              </a:rPr>
              <a:t>людина</a:t>
            </a:r>
            <a:r>
              <a:rPr lang="ru-RU"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людина</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які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постійно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працюють</a:t>
            </a:r>
            <a:r>
              <a:rPr lang="ru-RU" sz="1800" dirty="0">
                <a:effectLst/>
                <a:latin typeface="Times New Roman" panose="02020603050405020304" pitchFamily="18" charset="0"/>
                <a:ea typeface="Times New Roman" panose="02020603050405020304" pitchFamily="18" charset="0"/>
              </a:rPr>
              <a:t> з людьми, у тому </a:t>
            </a:r>
            <a:r>
              <a:rPr lang="ru-RU" sz="1800" dirty="0" err="1">
                <a:effectLst/>
                <a:latin typeface="Times New Roman" panose="02020603050405020304" pitchFamily="18" charset="0"/>
                <a:ea typeface="Times New Roman" panose="02020603050405020304" pitchFamily="18" charset="0"/>
              </a:rPr>
              <a:t>числі</a:t>
            </a:r>
            <a:r>
              <a:rPr lang="ru-RU" sz="1800" dirty="0">
                <a:effectLst/>
                <a:latin typeface="Times New Roman" panose="02020603050405020304" pitchFamily="18" charset="0"/>
                <a:ea typeface="Times New Roman" panose="02020603050405020304" pitchFamily="18" charset="0"/>
              </a:rPr>
              <a:t> й </a:t>
            </a:r>
            <a:r>
              <a:rPr lang="ru-RU" sz="1800" dirty="0" err="1">
                <a:effectLst/>
                <a:latin typeface="Times New Roman" panose="02020603050405020304" pitchFamily="18" charset="0"/>
                <a:ea typeface="Times New Roman" panose="02020603050405020304" pitchFamily="18" charset="0"/>
              </a:rPr>
              <a:t>соціальні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працівники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схильні</a:t>
            </a:r>
            <a:r>
              <a:rPr lang="ru-RU" sz="1800" dirty="0">
                <a:effectLst/>
                <a:latin typeface="Times New Roman" panose="02020603050405020304" pitchFamily="18" charset="0"/>
                <a:ea typeface="Times New Roman" panose="02020603050405020304" pitchFamily="18" charset="0"/>
              </a:rPr>
              <a:t> до </a:t>
            </a:r>
            <a:r>
              <a:rPr lang="ru-RU" sz="1800" dirty="0" err="1">
                <a:effectLst/>
                <a:latin typeface="Times New Roman" panose="02020603050405020304" pitchFamily="18" charset="0"/>
                <a:ea typeface="Times New Roman" panose="02020603050405020304" pitchFamily="18" charset="0"/>
              </a:rPr>
              <a:t>небезпеки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професійної</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деформації</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більше</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ніж</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представники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професій</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типів</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людина</a:t>
            </a:r>
            <a:r>
              <a:rPr lang="uk-UA" sz="1800" dirty="0">
                <a:effectLst/>
                <a:latin typeface="Times New Roman" panose="02020603050405020304" pitchFamily="18" charset="0"/>
                <a:ea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техніка</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людина</a:t>
            </a:r>
            <a:r>
              <a:rPr lang="ru-RU"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rPr>
              <a:t> природа». </a:t>
            </a:r>
            <a:r>
              <a:rPr lang="ru-RU" sz="1800" dirty="0" err="1">
                <a:effectLst/>
                <a:latin typeface="Times New Roman" panose="02020603050405020304" pitchFamily="18" charset="0"/>
                <a:ea typeface="Times New Roman" panose="02020603050405020304" pitchFamily="18" charset="0"/>
              </a:rPr>
              <a:t>Це</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викликано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тим</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що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спілкування</a:t>
            </a:r>
            <a:r>
              <a:rPr lang="ru-RU" sz="1800" dirty="0">
                <a:effectLst/>
                <a:latin typeface="Times New Roman" panose="02020603050405020304" pitchFamily="18" charset="0"/>
                <a:ea typeface="Times New Roman" panose="02020603050405020304" pitchFamily="18" charset="0"/>
              </a:rPr>
              <a:t> з </a:t>
            </a:r>
            <a:r>
              <a:rPr lang="ru-RU" sz="1800" dirty="0" err="1">
                <a:effectLst/>
                <a:latin typeface="Times New Roman" panose="02020603050405020304" pitchFamily="18" charset="0"/>
                <a:ea typeface="Times New Roman" panose="02020603050405020304" pitchFamily="18" charset="0"/>
              </a:rPr>
              <a:t>іншими</a:t>
            </a:r>
            <a:r>
              <a:rPr lang="ru-RU" sz="1800" dirty="0">
                <a:effectLst/>
                <a:latin typeface="Times New Roman" panose="02020603050405020304" pitchFamily="18" charset="0"/>
                <a:ea typeface="Times New Roman" panose="02020603050405020304" pitchFamily="18" charset="0"/>
              </a:rPr>
              <a:t> людьми </a:t>
            </a:r>
            <a:r>
              <a:rPr lang="ru-RU" sz="1800" dirty="0" err="1">
                <a:effectLst/>
                <a:latin typeface="Times New Roman" panose="02020603050405020304" pitchFamily="18" charset="0"/>
                <a:ea typeface="Times New Roman" panose="02020603050405020304" pitchFamily="18" charset="0"/>
              </a:rPr>
              <a:t>обов’язково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включає</a:t>
            </a:r>
            <a:r>
              <a:rPr lang="ru-RU"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і їхній</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вплив</a:t>
            </a:r>
            <a:r>
              <a:rPr lang="ru-RU" sz="1800" dirty="0">
                <a:effectLst/>
                <a:latin typeface="Times New Roman" panose="02020603050405020304" pitchFamily="18" charset="0"/>
                <a:ea typeface="Times New Roman" panose="02020603050405020304" pitchFamily="18" charset="0"/>
              </a:rPr>
              <a:t> на </a:t>
            </a:r>
            <a:r>
              <a:rPr lang="ru-RU" sz="1800" dirty="0" err="1">
                <a:effectLst/>
                <a:latin typeface="Times New Roman" panose="02020603050405020304" pitchFamily="18" charset="0"/>
                <a:ea typeface="Times New Roman" panose="02020603050405020304" pitchFamily="18" charset="0"/>
              </a:rPr>
              <a:t>соціального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працівника</a:t>
            </a:r>
            <a:r>
              <a:rPr lang="ru-RU"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Небезпечним для психічного </a:t>
            </a:r>
            <a:r>
              <a:rPr lang="uk-UA" sz="1800" dirty="0" err="1">
                <a:effectLst/>
                <a:latin typeface="Times New Roman" panose="02020603050405020304" pitchFamily="18" charset="0"/>
                <a:ea typeface="Times New Roman" panose="02020603050405020304" pitchFamily="18" charset="0"/>
              </a:rPr>
              <a:t>здоров</a:t>
            </a:r>
            <a:r>
              <a:rPr lang="ru-RU" sz="1800" dirty="0">
                <a:effectLst/>
                <a:latin typeface="Times New Roman" panose="02020603050405020304" pitchFamily="18" charset="0"/>
                <a:ea typeface="Times New Roman" panose="02020603050405020304" pitchFamily="18" charset="0"/>
              </a:rPr>
              <a:t>’</a:t>
            </a:r>
            <a:r>
              <a:rPr lang="uk-UA" sz="1800" dirty="0">
                <a:effectLst/>
                <a:latin typeface="Times New Roman" panose="02020603050405020304" pitchFamily="18" charset="0"/>
                <a:ea typeface="Times New Roman" panose="02020603050405020304" pitchFamily="18" charset="0"/>
              </a:rPr>
              <a:t>я с</a:t>
            </a:r>
            <a:r>
              <a:rPr lang="ru-RU" sz="1800" dirty="0" err="1">
                <a:effectLst/>
                <a:latin typeface="Times New Roman" panose="02020603050405020304" pitchFamily="18" charset="0"/>
                <a:ea typeface="Times New Roman" panose="02020603050405020304" pitchFamily="18" charset="0"/>
              </a:rPr>
              <a:t>оціальн</a:t>
            </a:r>
            <a:r>
              <a:rPr lang="uk-UA" sz="1800" dirty="0">
                <a:effectLst/>
                <a:latin typeface="Times New Roman" panose="02020603050405020304" pitchFamily="18" charset="0"/>
                <a:ea typeface="Times New Roman" panose="02020603050405020304" pitchFamily="18" charset="0"/>
              </a:rPr>
              <a:t>ого</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працівник</a:t>
            </a:r>
            <a:r>
              <a:rPr lang="uk-UA" sz="1800" dirty="0">
                <a:effectLst/>
                <a:latin typeface="Times New Roman" panose="02020603050405020304" pitchFamily="18" charset="0"/>
                <a:ea typeface="Times New Roman" panose="02020603050405020304" pitchFamily="18" charset="0"/>
              </a:rPr>
              <a:t>а є ситуація</a:t>
            </a:r>
            <a:r>
              <a:rPr lang="ru-RU"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коли він переживає почуття емпатії, </a:t>
            </a:r>
            <a:r>
              <a:rPr lang="ru-RU" sz="1800" dirty="0" err="1">
                <a:effectLst/>
                <a:latin typeface="Times New Roman" panose="02020603050405020304" pitchFamily="18" charset="0"/>
                <a:ea typeface="Times New Roman" panose="02020603050405020304" pitchFamily="18" charset="0"/>
              </a:rPr>
              <a:t>співпереживає</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клієнту</a:t>
            </a:r>
            <a:r>
              <a:rPr lang="uk-UA" sz="1800" dirty="0">
                <a:effectLst/>
                <a:latin typeface="Times New Roman" panose="02020603050405020304" pitchFamily="18" charset="0"/>
                <a:ea typeface="Times New Roman" panose="02020603050405020304" pitchFamily="18" charset="0"/>
              </a:rPr>
              <a:t> і</a:t>
            </a:r>
            <a:r>
              <a:rPr lang="ru-RU" sz="1800" dirty="0">
                <a:effectLst/>
                <a:latin typeface="Times New Roman" panose="02020603050405020304" pitchFamily="18" charset="0"/>
                <a:ea typeface="Times New Roman" panose="02020603050405020304" pitchFamily="18" charset="0"/>
              </a:rPr>
              <a:t> як би </a:t>
            </a:r>
            <a:r>
              <a:rPr lang="ru-RU" sz="1800" dirty="0" err="1">
                <a:effectLst/>
                <a:latin typeface="Times New Roman" panose="02020603050405020304" pitchFamily="18" charset="0"/>
                <a:ea typeface="Times New Roman" panose="02020603050405020304" pitchFamily="18" charset="0"/>
              </a:rPr>
              <a:t>приймає</a:t>
            </a:r>
            <a:r>
              <a:rPr lang="ru-RU" sz="1800" dirty="0">
                <a:effectLst/>
                <a:latin typeface="Times New Roman" panose="02020603050405020304" pitchFamily="18" charset="0"/>
                <a:ea typeface="Times New Roman" panose="02020603050405020304" pitchFamily="18" charset="0"/>
              </a:rPr>
              <a:t> в себе </a:t>
            </a:r>
            <a:r>
              <a:rPr lang="ru-RU" sz="1800" dirty="0" err="1">
                <a:effectLst/>
                <a:latin typeface="Times New Roman" panose="02020603050405020304" pitchFamily="18" charset="0"/>
                <a:ea typeface="Times New Roman" panose="02020603050405020304" pitchFamily="18" charset="0"/>
              </a:rPr>
              <a:t>особливості</a:t>
            </a:r>
            <a:r>
              <a:rPr lang="ru-RU"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його </a:t>
            </a:r>
            <a:r>
              <a:rPr lang="ru-RU" sz="1800" dirty="0" err="1">
                <a:effectLst/>
                <a:latin typeface="Times New Roman" panose="02020603050405020304" pitchFamily="18" charset="0"/>
                <a:ea typeface="Times New Roman" panose="02020603050405020304" pitchFamily="18" charset="0"/>
              </a:rPr>
              <a:t>особистості</a:t>
            </a:r>
            <a:r>
              <a:rPr lang="uk-UA" sz="1800" dirty="0">
                <a:effectLst/>
                <a:latin typeface="Times New Roman" panose="02020603050405020304" pitchFamily="18" charset="0"/>
                <a:ea typeface="Times New Roman" panose="02020603050405020304" pitchFamily="18" charset="0"/>
              </a:rPr>
              <a:t> та</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проблеми</a:t>
            </a:r>
            <a:r>
              <a:rPr lang="uk-UA" sz="1800" dirty="0">
                <a:effectLst/>
                <a:latin typeface="Times New Roman" panose="02020603050405020304" pitchFamily="18" charset="0"/>
                <a:ea typeface="Times New Roman" panose="02020603050405020304" pitchFamily="18" charset="0"/>
              </a:rPr>
              <a:t>.</a:t>
            </a:r>
            <a:endParaRPr lang="ru-UA" sz="1800" dirty="0">
              <a:effectLst/>
              <a:latin typeface="Times New Roman" panose="02020603050405020304" pitchFamily="18" charset="0"/>
              <a:ea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3853355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3F4B4779-1F51-6A94-14AF-CD25DDC29B4C}"/>
              </a:ext>
            </a:extLst>
          </p:cNvPr>
          <p:cNvSpPr>
            <a:spLocks noGrp="1"/>
          </p:cNvSpPr>
          <p:nvPr>
            <p:ph idx="1"/>
          </p:nvPr>
        </p:nvSpPr>
        <p:spPr>
          <a:xfrm>
            <a:off x="856211" y="781396"/>
            <a:ext cx="10573789" cy="5390804"/>
          </a:xfrm>
        </p:spPr>
        <p:txBody>
          <a:bodyPr>
            <a:normAutofit fontScale="85000" lnSpcReduction="20000"/>
          </a:bodyPr>
          <a:lstStyle/>
          <a:p>
            <a:pPr indent="0" algn="just">
              <a:buNone/>
            </a:pPr>
            <a:r>
              <a:rPr lang="uk-UA" sz="1800" b="1" dirty="0">
                <a:effectLst/>
                <a:latin typeface="Times New Roman" panose="02020603050405020304" pitchFamily="18" charset="0"/>
                <a:ea typeface="Times New Roman" panose="02020603050405020304" pitchFamily="18" charset="0"/>
              </a:rPr>
              <a:t>					</a:t>
            </a:r>
            <a:r>
              <a:rPr lang="uk-UA" sz="1900" b="1" dirty="0">
                <a:effectLst/>
                <a:latin typeface="Times New Roman" panose="02020603050405020304" pitchFamily="18" charset="0"/>
                <a:ea typeface="Times New Roman" panose="02020603050405020304" pitchFamily="18" charset="0"/>
              </a:rPr>
              <a:t>Професійні стреси</a:t>
            </a:r>
            <a:endParaRPr lang="ru-UA" sz="19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входження</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нове</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професійне</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середовище</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9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ситуації</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нововведень</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конфліктів</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цій</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сфері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9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ситуації</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зміни</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вимог</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професії</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внутрішніх</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криз; </a:t>
            </a:r>
            <a:endParaRPr lang="ru-UA" sz="19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ситуації</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пов’язані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з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професійним</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зростанням</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кар’єрою</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ін</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900" dirty="0">
              <a:effectLst/>
              <a:latin typeface="Calibri" panose="020F0502020204030204" pitchFamily="34" charset="0"/>
              <a:ea typeface="Times New Roman" panose="02020603050405020304" pitchFamily="18" charset="0"/>
              <a:cs typeface="Times New Roman" panose="02020603050405020304" pitchFamily="18" charset="0"/>
            </a:endParaRPr>
          </a:p>
          <a:p>
            <a:pPr indent="0" algn="just">
              <a:lnSpc>
                <a:spcPct val="115000"/>
              </a:lnSpc>
              <a:spcAft>
                <a:spcPts val="1000"/>
              </a:spcAft>
              <a:buNone/>
            </a:pP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Так,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ситуація</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нововведень</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конфліктів</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професійній</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сфері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може</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сприяти</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появі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людини</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таких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стресових</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проявів</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як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безпорадність</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схильність</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конфліктів</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емоційна</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напруженість</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зниження</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працездатності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рівня</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самокритичності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Особистісні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стреси</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соціального</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працівника</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можуть</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бути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викликані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такими факторами, як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ситуація</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зміни</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або</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втрати</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соціального</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статусу;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ситуація</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втрати</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роботи</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ситуація</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ризику</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ситуації</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з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екстремальними</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умовами</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невизначені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ситуації</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тощо</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З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цим</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пов’язані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й </a:t>
            </a: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так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звані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стреси</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відповідальності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Відповідальність</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це</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категорія</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етики</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та права,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відображає</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особливе</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правове</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моральне</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ставлення</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соціального</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працівника</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клієнта</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співвідношення</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здібності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з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можливістю</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виконувати</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свої</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функції</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Етична</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відповідальність</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соціального</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працівника</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перед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своєю</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професією</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пов’язана</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зі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збереженням</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цінностей</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призначенням</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професії</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з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використанням</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розвитком</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знань</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соціальної</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роботи</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Нормативними</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документами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встановлено</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межі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відповідальності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працівника</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для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захисту</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утвердження</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гідності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честі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своєї</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професії</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протистояння</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негативним</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явищам</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практиці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соціальної</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роботи</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Облік</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передбачення</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цих</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небезпек</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може</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допомогти</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соціальним працівникам</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підтримувати</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працездатність</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зберігати</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професійне</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довголіття</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Знання</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про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можливі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професійні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деформації</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особистості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можуть</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допомогти</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соціальному</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працівникові</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їх</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попередити</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вживши</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необхідних</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900" dirty="0" err="1">
                <a:effectLst/>
                <a:latin typeface="Times New Roman" panose="02020603050405020304" pitchFamily="18" charset="0"/>
                <a:ea typeface="Times New Roman" panose="02020603050405020304" pitchFamily="18" charset="0"/>
                <a:cs typeface="Times New Roman" panose="02020603050405020304" pitchFamily="18" charset="0"/>
              </a:rPr>
              <a:t>заходів</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3179556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05627701-CE24-1998-DF49-2ACF72BF0A30}"/>
              </a:ext>
            </a:extLst>
          </p:cNvPr>
          <p:cNvSpPr>
            <a:spLocks noGrp="1"/>
          </p:cNvSpPr>
          <p:nvPr>
            <p:ph idx="1"/>
          </p:nvPr>
        </p:nvSpPr>
        <p:spPr>
          <a:xfrm>
            <a:off x="889462" y="756458"/>
            <a:ext cx="10449098" cy="5415742"/>
          </a:xfrm>
        </p:spPr>
        <p:txBody>
          <a:bodyPr>
            <a:normAutofit fontScale="77500" lnSpcReduction="20000"/>
          </a:bodyPr>
          <a:lstStyle/>
          <a:p>
            <a:pPr marL="0" indent="0">
              <a:lnSpc>
                <a:spcPct val="115000"/>
              </a:lnSpc>
              <a:spcAft>
                <a:spcPts val="1000"/>
              </a:spcAft>
              <a:buNone/>
            </a:pPr>
            <a:r>
              <a:rPr lang="uk-UA" sz="2300" b="1" dirty="0">
                <a:latin typeface="Times New Roman" panose="02020603050405020304" pitchFamily="18" charset="0"/>
                <a:ea typeface="Times New Roman" panose="02020603050405020304" pitchFamily="18" charset="0"/>
                <a:cs typeface="Times New Roman" panose="02020603050405020304" pitchFamily="18" charset="0"/>
              </a:rPr>
              <a:t>      </a:t>
            </a:r>
            <a:r>
              <a:rPr lang="uk-UA" sz="2300" b="1" dirty="0">
                <a:effectLst/>
                <a:latin typeface="Times New Roman" panose="02020603050405020304" pitchFamily="18" charset="0"/>
                <a:ea typeface="Times New Roman" panose="02020603050405020304" pitchFamily="18" charset="0"/>
                <a:cs typeface="Times New Roman" panose="02020603050405020304" pitchFamily="18" charset="0"/>
              </a:rPr>
              <a:t>В</a:t>
            </a:r>
            <a:r>
              <a:rPr lang="ru-RU" sz="2300" b="1" dirty="0">
                <a:effectLst/>
                <a:latin typeface="Times New Roman" panose="02020603050405020304" pitchFamily="18" charset="0"/>
                <a:ea typeface="Times New Roman" panose="02020603050405020304" pitchFamily="18" charset="0"/>
                <a:cs typeface="Times New Roman" panose="02020603050405020304" pitchFamily="18" charset="0"/>
              </a:rPr>
              <a:t>иди </a:t>
            </a:r>
            <a:r>
              <a:rPr lang="ru-RU" sz="2300" b="1"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професійного</a:t>
            </a:r>
            <a:r>
              <a:rPr lang="ru-RU" sz="23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300" b="1" dirty="0" err="1">
                <a:effectLst/>
                <a:latin typeface="Times New Roman" panose="02020603050405020304" pitchFamily="18" charset="0"/>
                <a:ea typeface="Times New Roman" panose="02020603050405020304" pitchFamily="18" charset="0"/>
                <a:cs typeface="Times New Roman" panose="02020603050405020304" pitchFamily="18" charset="0"/>
              </a:rPr>
              <a:t>стресу</a:t>
            </a:r>
            <a:r>
              <a:rPr lang="ru-RU" sz="23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3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2300" dirty="0" err="1">
                <a:effectLst/>
                <a:latin typeface="Times New Roman" panose="02020603050405020304" pitchFamily="18" charset="0"/>
                <a:ea typeface="Times New Roman" panose="02020603050405020304" pitchFamily="18" charset="0"/>
                <a:cs typeface="Times New Roman" panose="02020603050405020304" pitchFamily="18" charset="0"/>
              </a:rPr>
              <a:t>Н.Самоукіна</a:t>
            </a:r>
            <a:r>
              <a:rPr lang="uk-UA" sz="23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23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23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uk-UA" sz="2100" dirty="0">
                <a:effectLst/>
                <a:latin typeface="Times New Roman" panose="02020603050405020304" pitchFamily="18" charset="0"/>
                <a:ea typeface="Times New Roman" panose="02020603050405020304" pitchFamily="18" charset="0"/>
                <a:cs typeface="Times New Roman" panose="02020603050405020304" pitchFamily="18" charset="0"/>
              </a:rPr>
              <a:t>інформаційний стрес виникає в умовах жорсткого ліміту часу і посилюється в умовах високої відповідальності завдання;</a:t>
            </a:r>
            <a:endParaRPr lang="ru-UA" sz="2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емоційний</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стрес</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виникає</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за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реальної</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або</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передбачуваної</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небезпеки</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відчуття</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провини</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за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невиконану</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роботу,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взаємини</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з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колегами</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ін</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2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2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uk-UA" sz="2100" dirty="0">
                <a:effectLst/>
                <a:latin typeface="Times New Roman" panose="02020603050405020304" pitchFamily="18" charset="0"/>
                <a:ea typeface="Times New Roman" panose="02020603050405020304" pitchFamily="18" charset="0"/>
                <a:cs typeface="Times New Roman" panose="02020603050405020304" pitchFamily="18" charset="0"/>
              </a:rPr>
              <a:t>комунікативний стрес пов’язаний з реальними проблемами ділового спілкування (підвищена конфліктність, нездатність контролювати себе, невміння </a:t>
            </a:r>
            <a:r>
              <a:rPr lang="uk-UA" sz="2100" dirty="0" err="1">
                <a:effectLst/>
                <a:latin typeface="Times New Roman" panose="02020603050405020304" pitchFamily="18" charset="0"/>
                <a:ea typeface="Times New Roman" panose="02020603050405020304" pitchFamily="18" charset="0"/>
                <a:cs typeface="Times New Roman" panose="02020603050405020304" pitchFamily="18" charset="0"/>
              </a:rPr>
              <a:t>тактовно</a:t>
            </a:r>
            <a:r>
              <a:rPr lang="uk-UA" sz="2100" dirty="0">
                <a:effectLst/>
                <a:latin typeface="Times New Roman" panose="02020603050405020304" pitchFamily="18" charset="0"/>
                <a:ea typeface="Times New Roman" panose="02020603050405020304" pitchFamily="18" charset="0"/>
                <a:cs typeface="Times New Roman" panose="02020603050405020304" pitchFamily="18" charset="0"/>
              </a:rPr>
              <a:t> відмовити в чомусь, незнання засобів захисту від маніпулятивної дії і т. ін.); </a:t>
            </a:r>
            <a:endParaRPr lang="ru-UA" sz="2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професійний</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стрес</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досягнення</a:t>
            </a:r>
            <a:r>
              <a:rPr lang="uk-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невідповідність</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рівня</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очікувань</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реальним</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можливостям</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людини</a:t>
            </a:r>
            <a:r>
              <a:rPr lang="uk-UA" sz="21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2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страх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помилк</a:t>
            </a:r>
            <a:r>
              <a:rPr lang="uk-UA" sz="2100" dirty="0">
                <a:effectLst/>
                <a:latin typeface="Times New Roman" panose="02020603050405020304" pitchFamily="18" charset="0"/>
                <a:ea typeface="Times New Roman" panose="02020603050405020304" pitchFamily="18" charset="0"/>
                <a:cs typeface="Times New Roman" panose="02020603050405020304" pitchFamily="18" charset="0"/>
              </a:rPr>
              <a:t>и (п</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ов’язаний</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з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двома</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моментами: сильна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внутрішня</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установка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тільки</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на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успіх</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заборона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або</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каральні</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санкції</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разі</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помилки</a:t>
            </a:r>
            <a:r>
              <a:rPr lang="uk-UA" sz="2100" dirty="0">
                <a:effectLst/>
                <a:latin typeface="Times New Roman" panose="02020603050405020304" pitchFamily="18" charset="0"/>
                <a:ea typeface="Times New Roman" panose="02020603050405020304" pitchFamily="18" charset="0"/>
                <a:cs typeface="Times New Roman" panose="02020603050405020304" pitchFamily="18" charset="0"/>
              </a:rPr>
              <a:t>), с</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трах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помилки</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часто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блокує</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творчі</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здібності</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людини</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2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професійний</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стрес</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конкуренції</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2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професійний</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стрес</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успіху</a:t>
            </a:r>
            <a:r>
              <a:rPr lang="uk-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інтенсивний</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стрес</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100" dirty="0">
                <a:effectLst/>
                <a:latin typeface="Times New Roman" panose="02020603050405020304" pitchFamily="18" charset="0"/>
                <a:ea typeface="Times New Roman" panose="02020603050405020304" pitchFamily="18" charset="0"/>
                <a:cs typeface="Times New Roman" panose="02020603050405020304" pitchFamily="18" charset="0"/>
              </a:rPr>
              <a:t>людина</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може</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відчувати</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тоді</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коли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досягає</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великого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успіху</a:t>
            </a:r>
            <a:r>
              <a:rPr lang="uk-UA" sz="21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Нерідко</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після</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досягнення</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мети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наступає</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стан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позбавлення</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сенсу</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того,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RU"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100" dirty="0" err="1">
                <a:effectLst/>
                <a:latin typeface="Times New Roman" panose="02020603050405020304" pitchFamily="18" charset="0"/>
                <a:ea typeface="Times New Roman" panose="02020603050405020304" pitchFamily="18" charset="0"/>
                <a:cs typeface="Times New Roman" panose="02020603050405020304" pitchFamily="18" charset="0"/>
              </a:rPr>
              <a:t>здійснилося</a:t>
            </a:r>
            <a:r>
              <a:rPr lang="uk-UA" sz="2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2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1388821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2817A4C4-92A3-7F79-5E42-351E5633D6FF}"/>
              </a:ext>
            </a:extLst>
          </p:cNvPr>
          <p:cNvSpPr>
            <a:spLocks noGrp="1"/>
          </p:cNvSpPr>
          <p:nvPr>
            <p:ph idx="1"/>
          </p:nvPr>
        </p:nvSpPr>
        <p:spPr>
          <a:xfrm>
            <a:off x="856211" y="781396"/>
            <a:ext cx="10432473" cy="5253644"/>
          </a:xfrm>
        </p:spPr>
        <p:txBody>
          <a:bodyPr>
            <a:normAutofit fontScale="92500" lnSpcReduction="20000"/>
          </a:bodyPr>
          <a:lstStyle/>
          <a:p>
            <a:pPr marL="0" indent="0" algn="just">
              <a:lnSpc>
                <a:spcPct val="115000"/>
              </a:lnSpc>
              <a:spcAft>
                <a:spcPts val="1000"/>
              </a:spcAft>
              <a:buNone/>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b="1" dirty="0" err="1">
                <a:effectLst/>
                <a:latin typeface="Times New Roman" panose="02020603050405020304" pitchFamily="18" charset="0"/>
                <a:ea typeface="Times New Roman" panose="02020603050405020304" pitchFamily="18" charset="0"/>
                <a:cs typeface="Times New Roman" panose="02020603050405020304" pitchFamily="18" charset="0"/>
              </a:rPr>
              <a:t>Стресостійкість</a:t>
            </a: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lnSpc>
                <a:spcPct val="115000"/>
              </a:lnSpc>
              <a:spcAft>
                <a:spcPts val="1000"/>
              </a:spcAft>
              <a:buNone/>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Стресостійкість</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 емоційна стійкість, психологічна стійкість до стресу, </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стресрезистентність</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фрустраційна</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толерантність (</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С.Субботін</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Чинники, що впливають на стійкість людини до стресу: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значущість події для особистості, суб’єктивна оцінка особою ситуації, цінності людини, особистісний сенс, психологічна переробка, що, у свою чергу, можна назвати тими внутрішніми суб’єктивними умовами, які визначають психологічну суть особистості.</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Щоб подолати стрес, кожна людина використовує власні стратегії (стратегії подолання, </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копінг</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-стратегії) на основі особистісного досвіду та психологічних резервів (особистісні ресурси або </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копінг</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-ресурси). Відповідно, </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долаюча</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поведінка розглядається як результат взаємодії </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копінг</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-стратегій та </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копінг</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-ресурсів.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Стратегії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подолання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стресу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копінг-стратегії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трактуються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як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способи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аналізу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стресогенних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чинників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виникають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відповідь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особистості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на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сприйману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загрозу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способи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поведінки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в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даних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умовах</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Стресостійкість</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визначається сукупністю особистих якостей, що дають змогу людині переносити значні інтелектуальні, вольові й емоційні навантаження, зумовлені особливостями професійної діяльності, без особливих шкідливих наслідків для діяльності людей, що її оточують, і свого здоров’я.</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2816080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BA749C6D-7751-6EB5-C50F-7894CDDAA74C}"/>
              </a:ext>
            </a:extLst>
          </p:cNvPr>
          <p:cNvSpPr>
            <a:spLocks noGrp="1"/>
          </p:cNvSpPr>
          <p:nvPr>
            <p:ph idx="1"/>
          </p:nvPr>
        </p:nvSpPr>
        <p:spPr>
          <a:xfrm>
            <a:off x="1371600" y="685800"/>
            <a:ext cx="9486901" cy="5486400"/>
          </a:xfrm>
        </p:spPr>
        <p:txBody>
          <a:bodyPr>
            <a:normAutofit fontScale="85000" lnSpcReduction="10000"/>
          </a:bodyPr>
          <a:lstStyle/>
          <a:p>
            <a:pPr marL="0" indent="0" algn="ctr">
              <a:lnSpc>
                <a:spcPct val="115000"/>
              </a:lnSpc>
              <a:spcAft>
                <a:spcPts val="1000"/>
              </a:spcAft>
              <a:buNone/>
            </a:pPr>
            <a:r>
              <a:rPr lang="ru-RU" sz="1800" b="1" dirty="0" err="1">
                <a:effectLst/>
                <a:latin typeface="Times New Roman" panose="02020603050405020304" pitchFamily="18" charset="0"/>
                <a:ea typeface="Times New Roman" panose="02020603050405020304" pitchFamily="18" charset="0"/>
                <a:cs typeface="Times New Roman" panose="02020603050405020304" pitchFamily="18" charset="0"/>
              </a:rPr>
              <a:t>Складний</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err="1">
                <a:effectLst/>
                <a:latin typeface="Times New Roman" panose="02020603050405020304" pitchFamily="18" charset="0"/>
                <a:ea typeface="Times New Roman" panose="02020603050405020304" pitchFamily="18" charset="0"/>
                <a:cs typeface="Times New Roman" panose="02020603050405020304" pitchFamily="18" charset="0"/>
              </a:rPr>
              <a:t>вольовий</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акт проходить </a:t>
            </a:r>
            <a:r>
              <a:rPr lang="ru-RU" sz="1800" b="1" dirty="0" err="1">
                <a:effectLst/>
                <a:latin typeface="Times New Roman" panose="02020603050405020304" pitchFamily="18" charset="0"/>
                <a:ea typeface="Times New Roman" panose="02020603050405020304" pitchFamily="18" charset="0"/>
                <a:cs typeface="Times New Roman" panose="02020603050405020304" pitchFamily="18" charset="0"/>
              </a:rPr>
              <a:t>декілька</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err="1">
                <a:effectLst/>
                <a:latin typeface="Times New Roman" panose="02020603050405020304" pitchFamily="18" charset="0"/>
                <a:ea typeface="Times New Roman" panose="02020603050405020304" pitchFamily="18" charset="0"/>
                <a:cs typeface="Times New Roman" panose="02020603050405020304" pitchFamily="18" charset="0"/>
              </a:rPr>
              <a:t>етапів</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спонукання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здійснення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вольового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акту (в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більшості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випадків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це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пов’язано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з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виникненням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необхідності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задоволення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потреби,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які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супроводжують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емоційні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стани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відчуття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спраги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голоду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ін</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уявлення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мети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уявлення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засобів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необхідних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для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досягнення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наміченої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мети (в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разі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відсутності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чи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неясності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цих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уявлень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вольовий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акт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виявиться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нездійсненним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або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недосконалим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намір</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здійснити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певну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дію</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рішення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виконати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дію</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вольове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зусилля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пов’язане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з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боротьбою</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мотивів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тобто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протиборством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особистих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позицій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людини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розрізняють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об’єктивні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суб’єктивні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труднощі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прийняття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рішення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визначення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лінії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поведінки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в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ситуації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невизначеності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які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за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певних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умов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можуть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привести до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бажаного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результату;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виконання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її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поточне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коректування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виконання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прийнятого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рішення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1014043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AFF0505C-4707-113F-3BA0-EFBC662C0BBF}"/>
              </a:ext>
            </a:extLst>
          </p:cNvPr>
          <p:cNvSpPr>
            <a:spLocks noGrp="1"/>
          </p:cNvSpPr>
          <p:nvPr>
            <p:ph idx="1"/>
          </p:nvPr>
        </p:nvSpPr>
        <p:spPr>
          <a:xfrm>
            <a:off x="1371600" y="864524"/>
            <a:ext cx="9486901" cy="5307676"/>
          </a:xfrm>
        </p:spPr>
        <p:txBody>
          <a:bodyPr>
            <a:normAutofit fontScale="92500"/>
          </a:bodyPr>
          <a:lstStyle/>
          <a:p>
            <a:pPr marL="0" indent="0" algn="just">
              <a:lnSpc>
                <a:spcPct val="115000"/>
              </a:lnSpc>
              <a:spcAft>
                <a:spcPts val="1000"/>
              </a:spcAft>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Вольові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здійснюються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відповідно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певних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мотивів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Мотив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лат.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movere</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надавати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руху,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штовхати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психічне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переживання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спонукає</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визначає</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вибір</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людиною</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мотивів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можуть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бути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віднесені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почуття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прагнення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звички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тощо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своєму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розвитку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мотиви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проходять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певні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етапи</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Основу виховання і формування волі становлять </a:t>
            </a: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вольові якості людини</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цілеспрямованість (уміння підпорядковувати свої дії поставленим цілям);</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ініціативність (уміння починати дії за власною ініціативою);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рішучість (уміння приймати обґрунтовані і тверді рішення);</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наполегливість (уміння використовувати свої можливості у складних ситуаціях);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самостійність (уміння критично оцінювати поради інших людей і діяти з огляду на свої погляди);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дисциплінованість (свідоме підпорядкування своєї поведінки загальноприйнятим нормам) та ін.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866026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FB86355D-23A4-8BC4-5F34-553904FE3915}"/>
              </a:ext>
            </a:extLst>
          </p:cNvPr>
          <p:cNvSpPr>
            <a:spLocks noGrp="1"/>
          </p:cNvSpPr>
          <p:nvPr>
            <p:ph idx="1"/>
          </p:nvPr>
        </p:nvSpPr>
        <p:spPr>
          <a:xfrm>
            <a:off x="1122218" y="685800"/>
            <a:ext cx="10025149" cy="5486400"/>
          </a:xfrm>
        </p:spPr>
        <p:txBody>
          <a:bodyPr>
            <a:normAutofit fontScale="92500" lnSpcReduction="20000"/>
          </a:bodyPr>
          <a:lstStyle/>
          <a:p>
            <a:pPr marL="0" indent="0" algn="just">
              <a:lnSpc>
                <a:spcPct val="115000"/>
              </a:lnSpc>
              <a:spcAft>
                <a:spcPts val="1000"/>
              </a:spcAft>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Вольова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завершується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прийняттям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рішення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його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виконанням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цьому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плані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важливе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значення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має</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виокремлення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видів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рішень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звичні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рішення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характерні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для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простих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вольових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актів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майже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невіддільні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конкретних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бажань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боротьба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мотивів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зведена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мінімуму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чи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взагалі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відсутня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рішення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без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достатньої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підстави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з метою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вийти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стану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нерішучості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приймаються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в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екстремальних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ситуаціях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усвідомлені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рішення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приймаються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виконуються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з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обмірковуванням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аналізом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усіх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обставин</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усіх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«за» і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із</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розумінням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сутності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здійснюваних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Професійна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компетентність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фахівця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соціальної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сфери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важлива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складова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професіоналізму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яка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включає</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знання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ерудицію</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проявляється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в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успішному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вирішенні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професійних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завдань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дає</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змогу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кваліфіковано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вирішувати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проблеми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своєї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професійної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діяльності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емоційна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компетентність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орієнтовані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на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здійснення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процесу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пізнання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з метою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самоактуалізації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особистості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uk-UA" sz="1800" kern="0" dirty="0">
                <a:effectLst/>
                <a:latin typeface="Times New Roman" panose="02020603050405020304" pitchFamily="18" charset="0"/>
                <a:ea typeface="Times New Roman" panose="02020603050405020304" pitchFamily="18" charset="0"/>
              </a:rPr>
              <a:t>	Затребуваною і порівняно новою для осмислення є </a:t>
            </a:r>
            <a:r>
              <a:rPr lang="uk-UA" sz="1800" b="1" i="1" kern="0" dirty="0">
                <a:effectLst/>
                <a:latin typeface="Times New Roman" panose="02020603050405020304" pitchFamily="18" charset="0"/>
                <a:ea typeface="Times New Roman" panose="02020603050405020304" pitchFamily="18" charset="0"/>
              </a:rPr>
              <a:t>емоційна компетентність.  </a:t>
            </a:r>
            <a:r>
              <a:rPr lang="uk-UA" sz="1800" kern="0" dirty="0">
                <a:effectLst/>
                <a:latin typeface="Times New Roman" panose="02020603050405020304" pitchFamily="18" charset="0"/>
                <a:ea typeface="Times New Roman" panose="02020603050405020304" pitchFamily="18" charset="0"/>
              </a:rPr>
              <a:t>Нові психологічні феномени «емоційний інтелект» та «емоційна компетентність», ідентифіковані американськими вченими Джоном </a:t>
            </a:r>
            <a:r>
              <a:rPr lang="uk-UA" sz="1800" kern="0" dirty="0" err="1">
                <a:effectLst/>
                <a:latin typeface="Times New Roman" panose="02020603050405020304" pitchFamily="18" charset="0"/>
                <a:ea typeface="Times New Roman" panose="02020603050405020304" pitchFamily="18" charset="0"/>
              </a:rPr>
              <a:t>Маєром</a:t>
            </a:r>
            <a:r>
              <a:rPr lang="uk-UA" sz="1800" kern="0" dirty="0">
                <a:effectLst/>
                <a:latin typeface="Times New Roman" panose="02020603050405020304" pitchFamily="18" charset="0"/>
                <a:ea typeface="Times New Roman" panose="02020603050405020304" pitchFamily="18" charset="0"/>
              </a:rPr>
              <a:t> та Пітером </a:t>
            </a:r>
            <a:r>
              <a:rPr lang="uk-UA" sz="1800" kern="0" dirty="0" err="1">
                <a:effectLst/>
                <a:latin typeface="Times New Roman" panose="02020603050405020304" pitchFamily="18" charset="0"/>
                <a:ea typeface="Times New Roman" panose="02020603050405020304" pitchFamily="18" charset="0"/>
              </a:rPr>
              <a:t>Саловеєм</a:t>
            </a:r>
            <a:r>
              <a:rPr lang="uk-UA" sz="1800" kern="0" dirty="0">
                <a:effectLst/>
                <a:latin typeface="Times New Roman" panose="02020603050405020304" pitchFamily="18" charset="0"/>
                <a:ea typeface="Times New Roman" panose="02020603050405020304" pitchFamily="18" charset="0"/>
              </a:rPr>
              <a:t> в кінці 90-х років </a:t>
            </a:r>
            <a:r>
              <a:rPr lang="ru-RU" sz="1800" kern="0" dirty="0">
                <a:effectLst/>
                <a:latin typeface="Times New Roman" panose="02020603050405020304" pitchFamily="18" charset="0"/>
                <a:ea typeface="Times New Roman" panose="02020603050405020304" pitchFamily="18" charset="0"/>
              </a:rPr>
              <a:t>XX</a:t>
            </a:r>
            <a:r>
              <a:rPr lang="uk-UA" sz="1800" kern="0" dirty="0">
                <a:effectLst/>
                <a:latin typeface="Times New Roman" panose="02020603050405020304" pitchFamily="18" charset="0"/>
                <a:ea typeface="Times New Roman" panose="02020603050405020304" pitchFamily="18" charset="0"/>
              </a:rPr>
              <a:t> ст. сьогодні активно вивчаються в Україні. </a:t>
            </a:r>
            <a:endParaRPr lang="ru-UA" dirty="0"/>
          </a:p>
        </p:txBody>
      </p:sp>
    </p:spTree>
    <p:extLst>
      <p:ext uri="{BB962C8B-B14F-4D97-AF65-F5344CB8AC3E}">
        <p14:creationId xmlns:p14="http://schemas.microsoft.com/office/powerpoint/2010/main" val="4242298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34A2EFD2-CF58-D593-BE59-842CD29E8C1B}"/>
              </a:ext>
            </a:extLst>
          </p:cNvPr>
          <p:cNvSpPr>
            <a:spLocks noGrp="1"/>
          </p:cNvSpPr>
          <p:nvPr>
            <p:ph idx="1"/>
          </p:nvPr>
        </p:nvSpPr>
        <p:spPr>
          <a:xfrm>
            <a:off x="1371600" y="685800"/>
            <a:ext cx="9933709" cy="5486400"/>
          </a:xfrm>
        </p:spPr>
        <p:txBody>
          <a:bodyPr>
            <a:normAutofit lnSpcReduction="10000"/>
          </a:bodyPr>
          <a:lstStyle/>
          <a:p>
            <a:pPr marL="0" indent="0" algn="just">
              <a:lnSpc>
                <a:spcPct val="115000"/>
              </a:lnSpc>
              <a:spcAft>
                <a:spcPts val="1000"/>
              </a:spcAft>
              <a:buNone/>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Особливий інтерес до питання емоційного інтелекту з’явився в кінці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XX</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ст. після виходу в світ книги </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Деніеля</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Ґоулмана</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«Емоційний інтелект.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Чому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він</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може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означати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більше</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ніж</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IQ» (Emotional Intelligence: Why It Can Matter More Than IQ).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Науковець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пропонує</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концепцію</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множинного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інтелекту</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відводить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неабияку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роль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емоційній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сфері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життя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людини</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наводить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приклади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застосування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емоційного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інтелекту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в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різних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сферах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життя</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бізнесі</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політиці</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міжособистісних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взаєминах</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сімейному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житті</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професійній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діяльності</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Привабливість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підходу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Д.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Ґоулмана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в тому,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управління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емоціями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це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навичка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яку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можна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напрацьовувати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розвивати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Якщо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IQ з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віком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може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знижуватися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більшість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елементів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складі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EQ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лише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вигострюються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Відповідно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людина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яка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займається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розвитком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власного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емоційного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інтелекту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досягає</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високих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результатів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Емоційний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інтелект</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сьогодні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входить у ТОП-10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найзатребуваніших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роботодавцями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навичок</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до 2020 р.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Вчені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наперебій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доводять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розвинений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емоційний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інтелект</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набагато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більше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впливає</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на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успіх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людини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в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суспільстві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роботі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родині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ніж</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високий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коефіцієнт</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інтелекту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IQ.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Емоційні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навички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вміння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налагоджувати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стосунки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є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чи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не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найважливішими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в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сучасному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часто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безладному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світі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(Гарднер). Д.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Ґоулман</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цитуючи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Ґарднера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зауважує</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Багато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людей з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рівнем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IQ 160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працюють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на тих, в кого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коефіцієнт</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розумового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розвитку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не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перевищує</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100,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якщо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в перших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міжособистісний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інтелект</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розвинений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погано, то в других – добре».</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495106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C2BA15CF-4FEC-F447-1A76-0685D261A8D5}"/>
              </a:ext>
            </a:extLst>
          </p:cNvPr>
          <p:cNvSpPr>
            <a:spLocks noGrp="1"/>
          </p:cNvSpPr>
          <p:nvPr>
            <p:ph idx="1"/>
          </p:nvPr>
        </p:nvSpPr>
        <p:spPr>
          <a:xfrm>
            <a:off x="1371600" y="685800"/>
            <a:ext cx="9486901" cy="5486400"/>
          </a:xfrm>
        </p:spPr>
        <p:txBody>
          <a:bodyPr>
            <a:normAutofit/>
          </a:bodyPr>
          <a:lstStyle/>
          <a:p>
            <a:pPr marL="0" indent="0" algn="just">
              <a:lnSpc>
                <a:spcPct val="115000"/>
              </a:lnSpc>
              <a:spcAft>
                <a:spcPts val="1000"/>
              </a:spcAft>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Вчений</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спираючись</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на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дослідження</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психологів</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Гарвардського</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Каліфорнійського</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університетів</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приходить до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висновку</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про те,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чистий</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тип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людини</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з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високим</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IQ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тобто</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без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урахування</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емоційного</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інтелекту</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це</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така</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собі</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карикатура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інтелектуала</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який</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чудово</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орієнтується</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в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царині</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наукової</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думки, але абсолютно не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пристосований</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звичайного</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життя</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Саме</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емоційний</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інтелект</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наділяє</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нас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тими</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якостями</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які</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роблять</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нас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справжніми</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людьми.</a:t>
            </a:r>
            <a:endParaRPr lang="ru-UA"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Думки Д. </a:t>
            </a:r>
            <a:r>
              <a:rPr lang="uk-UA" sz="2000" dirty="0" err="1">
                <a:effectLst/>
                <a:latin typeface="Times New Roman" panose="02020603050405020304" pitchFamily="18" charset="0"/>
                <a:ea typeface="Times New Roman" panose="02020603050405020304" pitchFamily="18" charset="0"/>
                <a:cs typeface="Times New Roman" panose="02020603050405020304" pitchFamily="18" charset="0"/>
              </a:rPr>
              <a:t>Ґоулмана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щодо формування та розвитку емоційного інтелекту особистості важливі для майбутніх працівників соціальної сфери, професійна діяльність яких передбачає постійну роботу з людьми. Такого роду знання допоможуть бачити і аналізувати взаємозв’язок емоцій і успіху, навчатися мистецтву соціальної взаємодії, вибудовувати стосунки і розв’язувати конфліктні ситуації, застосовувати емоційну компетенцію в роботі з різними категоріями клієнтів, враховуючи специфіку їх психотипу, національні та гендерні особливості. </a:t>
            </a:r>
            <a:endParaRPr lang="ru-UA"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1544040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FDDC1335-2A51-26AE-DCBB-98FC6FE0C2E5}"/>
              </a:ext>
            </a:extLst>
          </p:cNvPr>
          <p:cNvSpPr>
            <a:spLocks noGrp="1"/>
          </p:cNvSpPr>
          <p:nvPr>
            <p:ph idx="1"/>
          </p:nvPr>
        </p:nvSpPr>
        <p:spPr>
          <a:xfrm>
            <a:off x="1395498" y="611144"/>
            <a:ext cx="9486901" cy="5561056"/>
          </a:xfrm>
        </p:spPr>
        <p:txBody>
          <a:bodyPr>
            <a:normAutofit/>
          </a:bodyPr>
          <a:lstStyle/>
          <a:p>
            <a:pPr marL="0" indent="0" algn="ctr">
              <a:lnSpc>
                <a:spcPct val="115000"/>
              </a:lnSpc>
              <a:spcAft>
                <a:spcPts val="1000"/>
              </a:spcAft>
              <a:buNone/>
            </a:pP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Професійні цінності</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Ціннісні орієнтації є основою професійної компетенції соціального працівника. Основна спрямованість ціннісних орієнтації, норм та етичних принципів реалізуються у ціннісних підходах, які, згідно з дослідженнями </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Маклеода</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Мейєра</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ідентифікують професіонала.</a:t>
            </a:r>
          </a:p>
          <a:p>
            <a:pPr marL="0" indent="0" algn="just">
              <a:lnSpc>
                <a:spcPct val="115000"/>
              </a:lnSpc>
              <a:spcAft>
                <a:spcPts val="1000"/>
              </a:spcAft>
              <a:buNone/>
            </a:pP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ru-UA" dirty="0"/>
          </a:p>
        </p:txBody>
      </p:sp>
      <p:graphicFrame>
        <p:nvGraphicFramePr>
          <p:cNvPr id="4" name="Таблиця 3">
            <a:extLst>
              <a:ext uri="{FF2B5EF4-FFF2-40B4-BE49-F238E27FC236}">
                <a16:creationId xmlns:a16="http://schemas.microsoft.com/office/drawing/2014/main" id="{265BD9D0-9AA7-E63C-34D4-564786BF0BE0}"/>
              </a:ext>
            </a:extLst>
          </p:cNvPr>
          <p:cNvGraphicFramePr>
            <a:graphicFrameLocks noGrp="1"/>
          </p:cNvGraphicFramePr>
          <p:nvPr>
            <p:extLst>
              <p:ext uri="{D42A27DB-BD31-4B8C-83A1-F6EECF244321}">
                <p14:modId xmlns:p14="http://schemas.microsoft.com/office/powerpoint/2010/main" val="1554671505"/>
              </p:ext>
            </p:extLst>
          </p:nvPr>
        </p:nvGraphicFramePr>
        <p:xfrm>
          <a:off x="2344188" y="2493819"/>
          <a:ext cx="7589522" cy="3678380"/>
        </p:xfrm>
        <a:graphic>
          <a:graphicData uri="http://schemas.openxmlformats.org/drawingml/2006/table">
            <a:tbl>
              <a:tblPr firstRow="1" bandRow="1">
                <a:tableStyleId>{5C22544A-7EE6-4342-B048-85BDC9FD1C3A}</a:tableStyleId>
              </a:tblPr>
              <a:tblGrid>
                <a:gridCol w="3624350">
                  <a:extLst>
                    <a:ext uri="{9D8B030D-6E8A-4147-A177-3AD203B41FA5}">
                      <a16:colId xmlns:a16="http://schemas.microsoft.com/office/drawing/2014/main" val="1775678113"/>
                    </a:ext>
                  </a:extLst>
                </a:gridCol>
                <a:gridCol w="3965172">
                  <a:extLst>
                    <a:ext uri="{9D8B030D-6E8A-4147-A177-3AD203B41FA5}">
                      <a16:colId xmlns:a16="http://schemas.microsoft.com/office/drawing/2014/main" val="2754329605"/>
                    </a:ext>
                  </a:extLst>
                </a:gridCol>
              </a:tblGrid>
              <a:tr h="437374">
                <a:tc>
                  <a:txBody>
                    <a:bodyPr/>
                    <a:lstStyle/>
                    <a:p>
                      <a:pPr algn="ctr"/>
                      <a:r>
                        <a:rPr lang="uk-UA" dirty="0">
                          <a:latin typeface="Times New Roman" panose="02020603050405020304" pitchFamily="18" charset="0"/>
                          <a:cs typeface="Times New Roman" panose="02020603050405020304" pitchFamily="18" charset="0"/>
                        </a:rPr>
                        <a:t>Професійні цінності</a:t>
                      </a:r>
                      <a:endParaRPr lang="ru-UA" dirty="0">
                        <a:latin typeface="Times New Roman" panose="02020603050405020304" pitchFamily="18" charset="0"/>
                        <a:cs typeface="Times New Roman" panose="02020603050405020304" pitchFamily="18" charset="0"/>
                      </a:endParaRPr>
                    </a:p>
                  </a:txBody>
                  <a:tcPr/>
                </a:tc>
                <a:tc>
                  <a:txBody>
                    <a:bodyPr/>
                    <a:lstStyle/>
                    <a:p>
                      <a:pPr algn="ctr"/>
                      <a:r>
                        <a:rPr lang="uk-UA" dirty="0">
                          <a:latin typeface="Times New Roman" panose="02020603050405020304" pitchFamily="18" charset="0"/>
                          <a:cs typeface="Times New Roman" panose="02020603050405020304" pitchFamily="18" charset="0"/>
                        </a:rPr>
                        <a:t>Непрофесійні цінності</a:t>
                      </a:r>
                      <a:endParaRPr lang="ru-UA"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13131556"/>
                  </a:ext>
                </a:extLst>
              </a:tr>
              <a:tr h="437374">
                <a:tc>
                  <a:txBody>
                    <a:bodyPr/>
                    <a:lstStyle/>
                    <a:p>
                      <a:pPr algn="just">
                        <a:lnSpc>
                          <a:spcPct val="115000"/>
                        </a:lnSpc>
                        <a:spcAft>
                          <a:spcPts val="1000"/>
                        </a:spcAft>
                      </a:pPr>
                      <a:r>
                        <a:rPr lang="uk-UA" sz="1400" kern="100">
                          <a:effectLst/>
                          <a:latin typeface="Times New Roman" panose="02020603050405020304" pitchFamily="18" charset="0"/>
                          <a:ea typeface="Times New Roman" panose="02020603050405020304" pitchFamily="18" charset="0"/>
                          <a:cs typeface="Times New Roman" panose="02020603050405020304" pitchFamily="18" charset="0"/>
                        </a:rPr>
                        <a:t>Забезпечення-задоволення</a:t>
                      </a:r>
                      <a:endParaRPr lang="ru-UA"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uk-UA" sz="1400" kern="100">
                          <a:effectLst/>
                          <a:latin typeface="Times New Roman" panose="02020603050405020304" pitchFamily="18" charset="0"/>
                          <a:ea typeface="Times New Roman" panose="02020603050405020304" pitchFamily="18" charset="0"/>
                          <a:cs typeface="Times New Roman" panose="02020603050405020304" pitchFamily="18" charset="0"/>
                        </a:rPr>
                        <a:t>Боротьба та заперечення</a:t>
                      </a:r>
                      <a:endParaRPr lang="ru-UA"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00360593"/>
                  </a:ext>
                </a:extLst>
              </a:tr>
              <a:tr h="437374">
                <a:tc>
                  <a:txBody>
                    <a:bodyPr/>
                    <a:lstStyle/>
                    <a:p>
                      <a:pPr algn="just">
                        <a:lnSpc>
                          <a:spcPct val="115000"/>
                        </a:lnSpc>
                        <a:spcAft>
                          <a:spcPts val="1000"/>
                        </a:spcAft>
                      </a:pPr>
                      <a:r>
                        <a:rPr lang="uk-UA" sz="1400" kern="100">
                          <a:effectLst/>
                          <a:latin typeface="Times New Roman" panose="02020603050405020304" pitchFamily="18" charset="0"/>
                          <a:ea typeface="Times New Roman" panose="02020603050405020304" pitchFamily="18" charset="0"/>
                          <a:cs typeface="Times New Roman" panose="02020603050405020304" pitchFamily="18" charset="0"/>
                        </a:rPr>
                        <a:t>Групова відповідальність</a:t>
                      </a:r>
                      <a:endParaRPr lang="ru-UA"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uk-UA" sz="1400" kern="100">
                          <a:effectLst/>
                          <a:latin typeface="Times New Roman" panose="02020603050405020304" pitchFamily="18" charset="0"/>
                          <a:ea typeface="Times New Roman" panose="02020603050405020304" pitchFamily="18" charset="0"/>
                          <a:cs typeface="Times New Roman" panose="02020603050405020304" pitchFamily="18" charset="0"/>
                        </a:rPr>
                        <a:t>Індивідуальна відповідальність</a:t>
                      </a:r>
                      <a:endParaRPr lang="ru-UA"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21867790"/>
                  </a:ext>
                </a:extLst>
              </a:tr>
              <a:tr h="437374">
                <a:tc>
                  <a:txBody>
                    <a:bodyPr/>
                    <a:lstStyle/>
                    <a:p>
                      <a:pPr algn="just">
                        <a:lnSpc>
                          <a:spcPct val="115000"/>
                        </a:lnSpc>
                        <a:spcAft>
                          <a:spcPts val="1000"/>
                        </a:spcAft>
                      </a:pPr>
                      <a:r>
                        <a:rPr lang="uk-UA" sz="1400" kern="100">
                          <a:effectLst/>
                          <a:latin typeface="Times New Roman" panose="02020603050405020304" pitchFamily="18" charset="0"/>
                          <a:ea typeface="Times New Roman" panose="02020603050405020304" pitchFamily="18" charset="0"/>
                          <a:cs typeface="Times New Roman" panose="02020603050405020304" pitchFamily="18" charset="0"/>
                        </a:rPr>
                        <a:t>Взаємозалежність</a:t>
                      </a:r>
                      <a:endParaRPr lang="ru-UA"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uk-UA" sz="1400" kern="100">
                          <a:effectLst/>
                          <a:latin typeface="Times New Roman" panose="02020603050405020304" pitchFamily="18" charset="0"/>
                          <a:ea typeface="Times New Roman" panose="02020603050405020304" pitchFamily="18" charset="0"/>
                          <a:cs typeface="Times New Roman" panose="02020603050405020304" pitchFamily="18" charset="0"/>
                        </a:rPr>
                        <a:t>Індивідуальна автономія</a:t>
                      </a:r>
                      <a:endParaRPr lang="ru-UA"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85364159"/>
                  </a:ext>
                </a:extLst>
              </a:tr>
              <a:tr h="437374">
                <a:tc>
                  <a:txBody>
                    <a:bodyPr/>
                    <a:lstStyle/>
                    <a:p>
                      <a:pPr algn="just">
                        <a:lnSpc>
                          <a:spcPct val="115000"/>
                        </a:lnSpc>
                        <a:spcAft>
                          <a:spcPts val="1000"/>
                        </a:spcAft>
                      </a:pPr>
                      <a:r>
                        <a:rPr lang="uk-UA" sz="1400" kern="100">
                          <a:effectLst/>
                          <a:latin typeface="Times New Roman" panose="02020603050405020304" pitchFamily="18" charset="0"/>
                          <a:ea typeface="Times New Roman" panose="02020603050405020304" pitchFamily="18" charset="0"/>
                          <a:cs typeface="Times New Roman" panose="02020603050405020304" pitchFamily="18" charset="0"/>
                        </a:rPr>
                        <a:t>Інновація - зміна</a:t>
                      </a:r>
                      <a:endParaRPr lang="ru-UA"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uk-UA" sz="1400" kern="100">
                          <a:effectLst/>
                          <a:latin typeface="Times New Roman" panose="02020603050405020304" pitchFamily="18" charset="0"/>
                          <a:ea typeface="Times New Roman" panose="02020603050405020304" pitchFamily="18" charset="0"/>
                          <a:cs typeface="Times New Roman" panose="02020603050405020304" pitchFamily="18" charset="0"/>
                        </a:rPr>
                        <a:t>Традиціоналізм</a:t>
                      </a:r>
                      <a:endParaRPr lang="ru-UA"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96991612"/>
                  </a:ext>
                </a:extLst>
              </a:tr>
              <a:tr h="437374">
                <a:tc>
                  <a:txBody>
                    <a:bodyPr/>
                    <a:lstStyle/>
                    <a:p>
                      <a:pPr algn="just">
                        <a:lnSpc>
                          <a:spcPct val="115000"/>
                        </a:lnSpc>
                        <a:spcAft>
                          <a:spcPts val="1000"/>
                        </a:spcAft>
                      </a:pPr>
                      <a:r>
                        <a:rPr lang="uk-UA" sz="1400" kern="100">
                          <a:effectLst/>
                          <a:latin typeface="Times New Roman" panose="02020603050405020304" pitchFamily="18" charset="0"/>
                          <a:ea typeface="Times New Roman" panose="02020603050405020304" pitchFamily="18" charset="0"/>
                          <a:cs typeface="Times New Roman" panose="02020603050405020304" pitchFamily="18" charset="0"/>
                        </a:rPr>
                        <a:t>Індивідуальна гідність</a:t>
                      </a:r>
                      <a:endParaRPr lang="ru-UA"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uk-UA" sz="1400" kern="100">
                          <a:effectLst/>
                          <a:latin typeface="Times New Roman" panose="02020603050405020304" pitchFamily="18" charset="0"/>
                          <a:ea typeface="Times New Roman" panose="02020603050405020304" pitchFamily="18" charset="0"/>
                          <a:cs typeface="Times New Roman" panose="02020603050405020304" pitchFamily="18" charset="0"/>
                        </a:rPr>
                        <a:t>Система цілей</a:t>
                      </a:r>
                      <a:endParaRPr lang="ru-UA"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84680060"/>
                  </a:ext>
                </a:extLst>
              </a:tr>
              <a:tr h="444360">
                <a:tc>
                  <a:txBody>
                    <a:bodyPr/>
                    <a:lstStyle/>
                    <a:p>
                      <a:pPr algn="just">
                        <a:lnSpc>
                          <a:spcPct val="115000"/>
                        </a:lnSpc>
                        <a:spcAft>
                          <a:spcPts val="1000"/>
                        </a:spcAft>
                      </a:pPr>
                      <a:r>
                        <a:rPr lang="uk-UA" sz="1400" kern="100">
                          <a:effectLst/>
                          <a:latin typeface="Times New Roman" panose="02020603050405020304" pitchFamily="18" charset="0"/>
                          <a:ea typeface="Times New Roman" panose="02020603050405020304" pitchFamily="18" charset="0"/>
                          <a:cs typeface="Times New Roman" panose="02020603050405020304" pitchFamily="18" charset="0"/>
                        </a:rPr>
                        <a:t>Культурний детермінізм</a:t>
                      </a:r>
                      <a:endParaRPr lang="ru-UA"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uk-UA" sz="1400" kern="100">
                          <a:effectLst/>
                          <a:latin typeface="Times New Roman" panose="02020603050405020304" pitchFamily="18" charset="0"/>
                          <a:ea typeface="Times New Roman" panose="02020603050405020304" pitchFamily="18" charset="0"/>
                          <a:cs typeface="Times New Roman" panose="02020603050405020304" pitchFamily="18" charset="0"/>
                        </a:rPr>
                        <a:t>Природовідповідність</a:t>
                      </a:r>
                      <a:endParaRPr lang="ru-UA"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2828504"/>
                  </a:ext>
                </a:extLst>
              </a:tr>
              <a:tr h="609776">
                <a:tc>
                  <a:txBody>
                    <a:bodyPr/>
                    <a:lstStyle/>
                    <a:p>
                      <a:pPr>
                        <a:lnSpc>
                          <a:spcPct val="115000"/>
                        </a:lnSpc>
                        <a:spcAft>
                          <a:spcPts val="1000"/>
                        </a:spcAft>
                      </a:pPr>
                      <a:r>
                        <a:rPr lang="uk-UA" sz="1400" kern="100" dirty="0">
                          <a:effectLst/>
                          <a:latin typeface="Times New Roman" panose="02020603050405020304" pitchFamily="18" charset="0"/>
                          <a:ea typeface="Times New Roman" panose="02020603050405020304" pitchFamily="18" charset="0"/>
                          <a:cs typeface="Times New Roman" panose="02020603050405020304" pitchFamily="18" charset="0"/>
                        </a:rPr>
                        <a:t>Різноманітність ідеалів, цінностей, стилів життя</a:t>
                      </a:r>
                      <a:endParaRPr lang="ru-UA" sz="11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uk-UA" sz="1400" kern="100" dirty="0">
                          <a:effectLst/>
                          <a:latin typeface="Times New Roman" panose="02020603050405020304" pitchFamily="18" charset="0"/>
                          <a:ea typeface="Times New Roman" panose="02020603050405020304" pitchFamily="18" charset="0"/>
                          <a:cs typeface="Times New Roman" panose="02020603050405020304" pitchFamily="18" charset="0"/>
                        </a:rPr>
                        <a:t>Однорідність</a:t>
                      </a:r>
                      <a:endParaRPr lang="ru-UA" sz="11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uk-UA"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1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06210524"/>
                  </a:ext>
                </a:extLst>
              </a:tr>
            </a:tbl>
          </a:graphicData>
        </a:graphic>
      </p:graphicFrame>
    </p:spTree>
    <p:extLst>
      <p:ext uri="{BB962C8B-B14F-4D97-AF65-F5344CB8AC3E}">
        <p14:creationId xmlns:p14="http://schemas.microsoft.com/office/powerpoint/2010/main" val="3597221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83140004-92EE-1CD0-25C5-9642A8BF95AC}"/>
              </a:ext>
            </a:extLst>
          </p:cNvPr>
          <p:cNvSpPr>
            <a:spLocks noGrp="1"/>
          </p:cNvSpPr>
          <p:nvPr>
            <p:ph idx="1"/>
          </p:nvPr>
        </p:nvSpPr>
        <p:spPr>
          <a:xfrm>
            <a:off x="1371600" y="789708"/>
            <a:ext cx="9486901" cy="5382491"/>
          </a:xfrm>
        </p:spPr>
        <p:txBody>
          <a:bodyPr>
            <a:normAutofit/>
          </a:bodyPr>
          <a:lstStyle/>
          <a:p>
            <a:pPr marL="0" indent="0" algn="ctr">
              <a:lnSpc>
                <a:spcPct val="115000"/>
              </a:lnSpc>
              <a:spcAft>
                <a:spcPts val="1000"/>
              </a:spcAft>
              <a:buNone/>
            </a:pPr>
            <a:endPar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lnSpc>
                <a:spcPct val="115000"/>
              </a:lnSpc>
              <a:spcAft>
                <a:spcPts val="1000"/>
              </a:spcAft>
              <a:buNone/>
            </a:pP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Класифікація </a:t>
            </a:r>
            <a:r>
              <a:rPr lang="uk-UA" sz="2000" b="1" dirty="0" err="1">
                <a:effectLst/>
                <a:latin typeface="Times New Roman" panose="02020603050405020304" pitchFamily="18" charset="0"/>
                <a:ea typeface="Times New Roman" panose="02020603050405020304" pitchFamily="18" charset="0"/>
                <a:cs typeface="Times New Roman" panose="02020603050405020304" pitchFamily="18" charset="0"/>
              </a:rPr>
              <a:t>Памфрея</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 запроваджує різні рівні цінностей. </a:t>
            </a:r>
            <a:endParaRPr lang="ru-UA" sz="2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До першого рівня він відносить абстрактні цінності, такі як демократія, справедливість, рівність, прогрес, свобода, мир, самореалізація. </a:t>
            </a:r>
            <a:endParaRPr lang="ru-UA"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До другого рівня відносяться цінності функціонуючої особистості: хороше/погане суспільство, хороша/погана сім’я, престижна/</a:t>
            </a:r>
            <a:r>
              <a:rPr lang="uk-UA" sz="2000" dirty="0" err="1">
                <a:effectLst/>
                <a:latin typeface="Times New Roman" panose="02020603050405020304" pitchFamily="18" charset="0"/>
                <a:ea typeface="Times New Roman" panose="02020603050405020304" pitchFamily="18" charset="0"/>
                <a:cs typeface="Times New Roman" panose="02020603050405020304" pitchFamily="18" charset="0"/>
              </a:rPr>
              <a:t>непристижна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робота і </a:t>
            </a:r>
            <a:r>
              <a:rPr lang="uk-UA" sz="2000" dirty="0" err="1">
                <a:effectLst/>
                <a:latin typeface="Times New Roman" panose="02020603050405020304" pitchFamily="18" charset="0"/>
                <a:ea typeface="Times New Roman" panose="02020603050405020304" pitchFamily="18" charset="0"/>
                <a:cs typeface="Times New Roman" panose="02020603050405020304" pitchFamily="18" charset="0"/>
              </a:rPr>
              <a:t>т.п</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Третій рівень становлять інструментальні, чи операційні, цінності. З точки зору </a:t>
            </a:r>
            <a:r>
              <a:rPr lang="uk-UA" sz="2000" dirty="0" err="1">
                <a:effectLst/>
                <a:latin typeface="Times New Roman" panose="02020603050405020304" pitchFamily="18" charset="0"/>
                <a:ea typeface="Times New Roman" panose="02020603050405020304" pitchFamily="18" charset="0"/>
                <a:cs typeface="Times New Roman" panose="02020603050405020304" pitchFamily="18" charset="0"/>
              </a:rPr>
              <a:t>зобов</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2000" dirty="0" err="1">
                <a:effectLst/>
                <a:latin typeface="Times New Roman" panose="02020603050405020304" pitchFamily="18" charset="0"/>
                <a:ea typeface="Times New Roman" panose="02020603050405020304" pitchFamily="18" charset="0"/>
                <a:cs typeface="Times New Roman" panose="02020603050405020304" pitchFamily="18" charset="0"/>
              </a:rPr>
              <a:t>язань</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які бере на себе людина в процесі функціонування в співтоваристві, вона може мати автентичні, адаптивні, </a:t>
            </a:r>
            <a:r>
              <a:rPr lang="uk-UA" sz="2000" dirty="0" err="1">
                <a:effectLst/>
                <a:latin typeface="Times New Roman" panose="02020603050405020304" pitchFamily="18" charset="0"/>
                <a:ea typeface="Times New Roman" panose="02020603050405020304" pitchFamily="18" charset="0"/>
                <a:cs typeface="Times New Roman" panose="02020603050405020304" pitchFamily="18" charset="0"/>
              </a:rPr>
              <a:t>аспіраційні</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цінності.</a:t>
            </a:r>
            <a:endParaRPr lang="ru-UA"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3175585042"/>
      </p:ext>
    </p:extLst>
  </p:cSld>
  <p:clrMapOvr>
    <a:masterClrMapping/>
  </p:clrMapOvr>
</p:sld>
</file>

<file path=ppt/theme/theme1.xml><?xml version="1.0" encoding="utf-8"?>
<a:theme xmlns:a="http://schemas.openxmlformats.org/drawingml/2006/main" name="ClassicFrameVTI">
  <a:themeElements>
    <a:clrScheme name="Custom 22">
      <a:dk1>
        <a:sysClr val="windowText" lastClr="000000"/>
      </a:dk1>
      <a:lt1>
        <a:sysClr val="window" lastClr="FFFFFF"/>
      </a:lt1>
      <a:dk2>
        <a:srgbClr val="293737"/>
      </a:dk2>
      <a:lt2>
        <a:srgbClr val="EEF2F0"/>
      </a:lt2>
      <a:accent1>
        <a:srgbClr val="749090"/>
      </a:accent1>
      <a:accent2>
        <a:srgbClr val="A5A5A5"/>
      </a:accent2>
      <a:accent3>
        <a:srgbClr val="91A39B"/>
      </a:accent3>
      <a:accent4>
        <a:srgbClr val="A9A698"/>
      </a:accent4>
      <a:accent5>
        <a:srgbClr val="A2A79A"/>
      </a:accent5>
      <a:accent6>
        <a:srgbClr val="897F65"/>
      </a:accent6>
      <a:hlink>
        <a:srgbClr val="92872F"/>
      </a:hlink>
      <a:folHlink>
        <a:srgbClr val="AB73A9"/>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docProps/app.xml><?xml version="1.0" encoding="utf-8"?>
<Properties xmlns="http://schemas.openxmlformats.org/officeDocument/2006/extended-properties" xmlns:vt="http://schemas.openxmlformats.org/officeDocument/2006/docPropsVTypes">
  <TotalTime>105</TotalTime>
  <Words>3480</Words>
  <Application>Microsoft Office PowerPoint</Application>
  <PresentationFormat>Широкий екран</PresentationFormat>
  <Paragraphs>172</Paragraphs>
  <Slides>23</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23</vt:i4>
      </vt:variant>
    </vt:vector>
  </HeadingPairs>
  <TitlesOfParts>
    <vt:vector size="30" baseType="lpstr">
      <vt:lpstr>Arial</vt:lpstr>
      <vt:lpstr>Calibri</vt:lpstr>
      <vt:lpstr>Gill Sans MT</vt:lpstr>
      <vt:lpstr>Goudy Old Style</vt:lpstr>
      <vt:lpstr>Symbol</vt:lpstr>
      <vt:lpstr>Times New Roman</vt:lpstr>
      <vt:lpstr>ClassicFrameVTI</vt:lpstr>
      <vt:lpstr>Навчальна дисципліна «Деонтологія» Лекція  «Формування професійних якостей фахівця соціальної роботи»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Навчальна дисципліна «Деонтологія» Лекція  «Формування професійних якостей фахівця соціальної роботи»  </dc:title>
  <dc:creator>Irina Ivanova</dc:creator>
  <cp:lastModifiedBy>Irina Ivanova</cp:lastModifiedBy>
  <cp:revision>3</cp:revision>
  <dcterms:created xsi:type="dcterms:W3CDTF">2023-11-05T13:33:45Z</dcterms:created>
  <dcterms:modified xsi:type="dcterms:W3CDTF">2023-11-06T11:08:08Z</dcterms:modified>
</cp:coreProperties>
</file>