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9" r:id="rId3"/>
    <p:sldId id="324" r:id="rId4"/>
    <p:sldId id="259" r:id="rId5"/>
    <p:sldId id="258" r:id="rId6"/>
    <p:sldId id="328" r:id="rId7"/>
    <p:sldId id="321" r:id="rId8"/>
    <p:sldId id="331" r:id="rId9"/>
    <p:sldId id="327" r:id="rId10"/>
    <p:sldId id="448" r:id="rId11"/>
    <p:sldId id="332" r:id="rId12"/>
    <p:sldId id="326" r:id="rId13"/>
    <p:sldId id="333" r:id="rId14"/>
    <p:sldId id="449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C09"/>
    <a:srgbClr val="D5970D"/>
    <a:srgbClr val="F7D98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3D4F65-7D56-4D9D-8DA0-08697BDCE89C}" type="doc">
      <dgm:prSet loTypeId="urn:microsoft.com/office/officeart/2005/8/layout/default#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uk-UA"/>
        </a:p>
      </dgm:t>
    </dgm:pt>
    <dgm:pt modelId="{F5883DFD-6E61-41BC-8E9D-170887F1B3F4}">
      <dgm:prSet phldrT="[Текст]"/>
      <dgm:spPr/>
      <dgm:t>
        <a:bodyPr/>
        <a:lstStyle/>
        <a:p>
          <a:r>
            <a:rPr lang="uk-UA" dirty="0">
              <a:solidFill>
                <a:srgbClr val="002060"/>
              </a:solidFill>
            </a:rPr>
            <a:t>1947 р. ОУН і УПА об’єдналися в єдину підпільну систему</a:t>
          </a:r>
        </a:p>
      </dgm:t>
    </dgm:pt>
    <dgm:pt modelId="{B2ED7071-7297-4240-8F0B-F253FCB02BB5}" type="parTrans" cxnId="{7EED1001-E4B4-471A-AD7E-6DFE2294C8F9}">
      <dgm:prSet/>
      <dgm:spPr/>
      <dgm:t>
        <a:bodyPr/>
        <a:lstStyle/>
        <a:p>
          <a:endParaRPr lang="uk-UA"/>
        </a:p>
      </dgm:t>
    </dgm:pt>
    <dgm:pt modelId="{1E371AED-7BE8-42D0-A7E7-6E869EFAAACC}" type="sibTrans" cxnId="{7EED1001-E4B4-471A-AD7E-6DFE2294C8F9}">
      <dgm:prSet/>
      <dgm:spPr/>
      <dgm:t>
        <a:bodyPr/>
        <a:lstStyle/>
        <a:p>
          <a:endParaRPr lang="uk-UA"/>
        </a:p>
      </dgm:t>
    </dgm:pt>
    <dgm:pt modelId="{07F563BB-ED0E-4D29-ACBF-05EB27D98E30}">
      <dgm:prSet phldrT="[Текст]"/>
      <dgm:spPr/>
      <dgm:t>
        <a:bodyPr/>
        <a:lstStyle/>
        <a:p>
          <a:r>
            <a:rPr lang="uk-UA" dirty="0">
              <a:solidFill>
                <a:srgbClr val="002060"/>
              </a:solidFill>
            </a:rPr>
            <a:t>УПА організовує рейди-прориви до Австрії та Західної Німеччини</a:t>
          </a:r>
        </a:p>
      </dgm:t>
    </dgm:pt>
    <dgm:pt modelId="{299BC9F3-2C98-42EA-9A5B-722BA4068F6B}" type="parTrans" cxnId="{C206A589-EAEB-4295-9FE8-ED9B538E06A5}">
      <dgm:prSet/>
      <dgm:spPr/>
      <dgm:t>
        <a:bodyPr/>
        <a:lstStyle/>
        <a:p>
          <a:endParaRPr lang="uk-UA"/>
        </a:p>
      </dgm:t>
    </dgm:pt>
    <dgm:pt modelId="{066FDA6B-0766-489A-AC7C-9640ACD2A43E}" type="sibTrans" cxnId="{C206A589-EAEB-4295-9FE8-ED9B538E06A5}">
      <dgm:prSet/>
      <dgm:spPr/>
      <dgm:t>
        <a:bodyPr/>
        <a:lstStyle/>
        <a:p>
          <a:endParaRPr lang="uk-UA"/>
        </a:p>
      </dgm:t>
    </dgm:pt>
    <dgm:pt modelId="{4290A296-F10D-471B-BB7B-6B8710EC8594}">
      <dgm:prSet phldrT="[Текст]"/>
      <dgm:spPr/>
      <dgm:t>
        <a:bodyPr/>
        <a:lstStyle/>
        <a:p>
          <a:r>
            <a:rPr lang="uk-UA" dirty="0">
              <a:solidFill>
                <a:srgbClr val="002060"/>
              </a:solidFill>
            </a:rPr>
            <a:t>Продовження боротьби ґрунтувалося на сподіваннях на воєнний конфлікт між США та СРСР, що мав стати результатом «холодної війни»</a:t>
          </a:r>
        </a:p>
      </dgm:t>
    </dgm:pt>
    <dgm:pt modelId="{1997C5C2-D6EB-480D-8F98-74A5317D923E}" type="parTrans" cxnId="{FD843AEC-F769-4BFA-BDDE-5AB9332B0F6F}">
      <dgm:prSet/>
      <dgm:spPr/>
      <dgm:t>
        <a:bodyPr/>
        <a:lstStyle/>
        <a:p>
          <a:endParaRPr lang="uk-UA"/>
        </a:p>
      </dgm:t>
    </dgm:pt>
    <dgm:pt modelId="{0B7C6EE2-29C2-4486-B941-20A547AA477B}" type="sibTrans" cxnId="{FD843AEC-F769-4BFA-BDDE-5AB9332B0F6F}">
      <dgm:prSet/>
      <dgm:spPr/>
      <dgm:t>
        <a:bodyPr/>
        <a:lstStyle/>
        <a:p>
          <a:endParaRPr lang="uk-UA"/>
        </a:p>
      </dgm:t>
    </dgm:pt>
    <dgm:pt modelId="{CDE289F3-294D-41A7-BE08-16B65DD08B5E}">
      <dgm:prSet phldrT="[Текст]"/>
      <dgm:spPr/>
      <dgm:t>
        <a:bodyPr/>
        <a:lstStyle/>
        <a:p>
          <a:r>
            <a:rPr lang="uk-UA" dirty="0">
              <a:solidFill>
                <a:srgbClr val="002060"/>
              </a:solidFill>
            </a:rPr>
            <a:t>З 1947 р. від широкомасштабних воєнних операції УПА перейшли до підпільної боротьби. Поява боївок – бойових груп по 10-15 осіб</a:t>
          </a:r>
        </a:p>
      </dgm:t>
    </dgm:pt>
    <dgm:pt modelId="{CAC7A983-145A-46CE-8B44-BA5A027F7EAB}" type="parTrans" cxnId="{323316FD-C327-4DFE-9B08-BEB7AA462431}">
      <dgm:prSet/>
      <dgm:spPr/>
      <dgm:t>
        <a:bodyPr/>
        <a:lstStyle/>
        <a:p>
          <a:endParaRPr lang="uk-UA"/>
        </a:p>
      </dgm:t>
    </dgm:pt>
    <dgm:pt modelId="{167F8951-D76A-4E8C-AED9-C6939747E355}" type="sibTrans" cxnId="{323316FD-C327-4DFE-9B08-BEB7AA462431}">
      <dgm:prSet/>
      <dgm:spPr/>
      <dgm:t>
        <a:bodyPr/>
        <a:lstStyle/>
        <a:p>
          <a:endParaRPr lang="uk-UA"/>
        </a:p>
      </dgm:t>
    </dgm:pt>
    <dgm:pt modelId="{84AC13E1-8EF8-487B-B1A1-28E2230E9429}">
      <dgm:prSet phldrT="[Текст]"/>
      <dgm:spPr/>
      <dgm:t>
        <a:bodyPr/>
        <a:lstStyle/>
        <a:p>
          <a:r>
            <a:rPr lang="uk-UA" dirty="0">
              <a:solidFill>
                <a:srgbClr val="002060"/>
              </a:solidFill>
            </a:rPr>
            <a:t>Українські національні сили несли значні втрати внаслідок об’єднання сил радянських військ, держбезпеки, прикордонників</a:t>
          </a:r>
        </a:p>
      </dgm:t>
    </dgm:pt>
    <dgm:pt modelId="{7BC21B57-4AD1-4F2D-BE18-C4CA87BBD168}" type="parTrans" cxnId="{B1840039-4358-4B5B-8C25-B5377F0D1896}">
      <dgm:prSet/>
      <dgm:spPr/>
      <dgm:t>
        <a:bodyPr/>
        <a:lstStyle/>
        <a:p>
          <a:endParaRPr lang="uk-UA"/>
        </a:p>
      </dgm:t>
    </dgm:pt>
    <dgm:pt modelId="{5DB104EB-3098-4D63-8D68-DBE588DD775B}" type="sibTrans" cxnId="{B1840039-4358-4B5B-8C25-B5377F0D1896}">
      <dgm:prSet/>
      <dgm:spPr/>
      <dgm:t>
        <a:bodyPr/>
        <a:lstStyle/>
        <a:p>
          <a:endParaRPr lang="uk-UA"/>
        </a:p>
      </dgm:t>
    </dgm:pt>
    <dgm:pt modelId="{A3D78413-9968-4F89-A844-D19E6BE466C9}" type="pres">
      <dgm:prSet presAssocID="{823D4F65-7D56-4D9D-8DA0-08697BDCE89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4770C6-5D7B-427D-8399-BE26D796BD4B}" type="pres">
      <dgm:prSet presAssocID="{F5883DFD-6E61-41BC-8E9D-170887F1B3F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DDB6E-7EB4-4784-8D05-EF51B4741196}" type="pres">
      <dgm:prSet presAssocID="{1E371AED-7BE8-42D0-A7E7-6E869EFAAACC}" presName="sibTrans" presStyleCnt="0"/>
      <dgm:spPr/>
    </dgm:pt>
    <dgm:pt modelId="{0E87F148-B37F-4426-AC91-CE8D1706A2B6}" type="pres">
      <dgm:prSet presAssocID="{07F563BB-ED0E-4D29-ACBF-05EB27D98E3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EAC38-1A6C-448A-9CAE-CA5C5D26B66E}" type="pres">
      <dgm:prSet presAssocID="{066FDA6B-0766-489A-AC7C-9640ACD2A43E}" presName="sibTrans" presStyleCnt="0"/>
      <dgm:spPr/>
    </dgm:pt>
    <dgm:pt modelId="{D481514E-C8F9-4511-B7EF-AE54C4E40FAE}" type="pres">
      <dgm:prSet presAssocID="{4290A296-F10D-471B-BB7B-6B8710EC859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9E4405-6DFA-456A-9351-12AA4DD7349E}" type="pres">
      <dgm:prSet presAssocID="{0B7C6EE2-29C2-4486-B941-20A547AA477B}" presName="sibTrans" presStyleCnt="0"/>
      <dgm:spPr/>
    </dgm:pt>
    <dgm:pt modelId="{862FD8AB-F7D2-41B4-A830-13B401CE3E7A}" type="pres">
      <dgm:prSet presAssocID="{CDE289F3-294D-41A7-BE08-16B65DD08B5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5D1CF-EC4B-47FE-B2AB-E4D5302F035E}" type="pres">
      <dgm:prSet presAssocID="{167F8951-D76A-4E8C-AED9-C6939747E355}" presName="sibTrans" presStyleCnt="0"/>
      <dgm:spPr/>
    </dgm:pt>
    <dgm:pt modelId="{263A7DAC-0CDE-466A-9B0C-2582A1AA68BD}" type="pres">
      <dgm:prSet presAssocID="{84AC13E1-8EF8-487B-B1A1-28E2230E942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6E12D3-4748-4739-ACA8-CB90EC6E5DCB}" type="presOf" srcId="{84AC13E1-8EF8-487B-B1A1-28E2230E9429}" destId="{263A7DAC-0CDE-466A-9B0C-2582A1AA68BD}" srcOrd="0" destOrd="0" presId="urn:microsoft.com/office/officeart/2005/8/layout/default#1"/>
    <dgm:cxn modelId="{F86A7531-1CF7-4C4A-8187-82ABB2893A17}" type="presOf" srcId="{4290A296-F10D-471B-BB7B-6B8710EC8594}" destId="{D481514E-C8F9-4511-B7EF-AE54C4E40FAE}" srcOrd="0" destOrd="0" presId="urn:microsoft.com/office/officeart/2005/8/layout/default#1"/>
    <dgm:cxn modelId="{3518DC41-A855-45CE-9F6F-EE644998A68E}" type="presOf" srcId="{CDE289F3-294D-41A7-BE08-16B65DD08B5E}" destId="{862FD8AB-F7D2-41B4-A830-13B401CE3E7A}" srcOrd="0" destOrd="0" presId="urn:microsoft.com/office/officeart/2005/8/layout/default#1"/>
    <dgm:cxn modelId="{61A9EDA8-1A21-4B4A-AA23-E1F42CA68BA2}" type="presOf" srcId="{823D4F65-7D56-4D9D-8DA0-08697BDCE89C}" destId="{A3D78413-9968-4F89-A844-D19E6BE466C9}" srcOrd="0" destOrd="0" presId="urn:microsoft.com/office/officeart/2005/8/layout/default#1"/>
    <dgm:cxn modelId="{FD843AEC-F769-4BFA-BDDE-5AB9332B0F6F}" srcId="{823D4F65-7D56-4D9D-8DA0-08697BDCE89C}" destId="{4290A296-F10D-471B-BB7B-6B8710EC8594}" srcOrd="2" destOrd="0" parTransId="{1997C5C2-D6EB-480D-8F98-74A5317D923E}" sibTransId="{0B7C6EE2-29C2-4486-B941-20A547AA477B}"/>
    <dgm:cxn modelId="{323316FD-C327-4DFE-9B08-BEB7AA462431}" srcId="{823D4F65-7D56-4D9D-8DA0-08697BDCE89C}" destId="{CDE289F3-294D-41A7-BE08-16B65DD08B5E}" srcOrd="3" destOrd="0" parTransId="{CAC7A983-145A-46CE-8B44-BA5A027F7EAB}" sibTransId="{167F8951-D76A-4E8C-AED9-C6939747E355}"/>
    <dgm:cxn modelId="{C206A589-EAEB-4295-9FE8-ED9B538E06A5}" srcId="{823D4F65-7D56-4D9D-8DA0-08697BDCE89C}" destId="{07F563BB-ED0E-4D29-ACBF-05EB27D98E30}" srcOrd="1" destOrd="0" parTransId="{299BC9F3-2C98-42EA-9A5B-722BA4068F6B}" sibTransId="{066FDA6B-0766-489A-AC7C-9640ACD2A43E}"/>
    <dgm:cxn modelId="{2D9F6735-9A16-4147-A29B-565A82462C72}" type="presOf" srcId="{07F563BB-ED0E-4D29-ACBF-05EB27D98E30}" destId="{0E87F148-B37F-4426-AC91-CE8D1706A2B6}" srcOrd="0" destOrd="0" presId="urn:microsoft.com/office/officeart/2005/8/layout/default#1"/>
    <dgm:cxn modelId="{7EED1001-E4B4-471A-AD7E-6DFE2294C8F9}" srcId="{823D4F65-7D56-4D9D-8DA0-08697BDCE89C}" destId="{F5883DFD-6E61-41BC-8E9D-170887F1B3F4}" srcOrd="0" destOrd="0" parTransId="{B2ED7071-7297-4240-8F0B-F253FCB02BB5}" sibTransId="{1E371AED-7BE8-42D0-A7E7-6E869EFAAACC}"/>
    <dgm:cxn modelId="{C7B61EE8-494F-4BB4-9D16-8011A5BC80B0}" type="presOf" srcId="{F5883DFD-6E61-41BC-8E9D-170887F1B3F4}" destId="{3B4770C6-5D7B-427D-8399-BE26D796BD4B}" srcOrd="0" destOrd="0" presId="urn:microsoft.com/office/officeart/2005/8/layout/default#1"/>
    <dgm:cxn modelId="{B1840039-4358-4B5B-8C25-B5377F0D1896}" srcId="{823D4F65-7D56-4D9D-8DA0-08697BDCE89C}" destId="{84AC13E1-8EF8-487B-B1A1-28E2230E9429}" srcOrd="4" destOrd="0" parTransId="{7BC21B57-4AD1-4F2D-BE18-C4CA87BBD168}" sibTransId="{5DB104EB-3098-4D63-8D68-DBE588DD775B}"/>
    <dgm:cxn modelId="{CDA9DAEA-4F81-4932-A867-66F111748A84}" type="presParOf" srcId="{A3D78413-9968-4F89-A844-D19E6BE466C9}" destId="{3B4770C6-5D7B-427D-8399-BE26D796BD4B}" srcOrd="0" destOrd="0" presId="urn:microsoft.com/office/officeart/2005/8/layout/default#1"/>
    <dgm:cxn modelId="{241B98DE-8ABA-4514-B317-1BD6C83A3616}" type="presParOf" srcId="{A3D78413-9968-4F89-A844-D19E6BE466C9}" destId="{DEADDB6E-7EB4-4784-8D05-EF51B4741196}" srcOrd="1" destOrd="0" presId="urn:microsoft.com/office/officeart/2005/8/layout/default#1"/>
    <dgm:cxn modelId="{7AABF35A-D4D4-42D3-91C6-258FC454F8C1}" type="presParOf" srcId="{A3D78413-9968-4F89-A844-D19E6BE466C9}" destId="{0E87F148-B37F-4426-AC91-CE8D1706A2B6}" srcOrd="2" destOrd="0" presId="urn:microsoft.com/office/officeart/2005/8/layout/default#1"/>
    <dgm:cxn modelId="{9B6368A3-4B0A-4E54-9AA7-F8A0EE97B9A0}" type="presParOf" srcId="{A3D78413-9968-4F89-A844-D19E6BE466C9}" destId="{7FEEAC38-1A6C-448A-9CAE-CA5C5D26B66E}" srcOrd="3" destOrd="0" presId="urn:microsoft.com/office/officeart/2005/8/layout/default#1"/>
    <dgm:cxn modelId="{0439AC02-5D82-43EF-AA1D-C93E92C1AB47}" type="presParOf" srcId="{A3D78413-9968-4F89-A844-D19E6BE466C9}" destId="{D481514E-C8F9-4511-B7EF-AE54C4E40FAE}" srcOrd="4" destOrd="0" presId="urn:microsoft.com/office/officeart/2005/8/layout/default#1"/>
    <dgm:cxn modelId="{B94B409A-C69F-4D01-9BEB-3990CA5837FF}" type="presParOf" srcId="{A3D78413-9968-4F89-A844-D19E6BE466C9}" destId="{A49E4405-6DFA-456A-9351-12AA4DD7349E}" srcOrd="5" destOrd="0" presId="urn:microsoft.com/office/officeart/2005/8/layout/default#1"/>
    <dgm:cxn modelId="{694E9D2C-3B13-4997-BE7D-DEFA774D4862}" type="presParOf" srcId="{A3D78413-9968-4F89-A844-D19E6BE466C9}" destId="{862FD8AB-F7D2-41B4-A830-13B401CE3E7A}" srcOrd="6" destOrd="0" presId="urn:microsoft.com/office/officeart/2005/8/layout/default#1"/>
    <dgm:cxn modelId="{E846830E-9007-45A2-BAAA-D01FD9EFE23E}" type="presParOf" srcId="{A3D78413-9968-4F89-A844-D19E6BE466C9}" destId="{A775D1CF-EC4B-47FE-B2AB-E4D5302F035E}" srcOrd="7" destOrd="0" presId="urn:microsoft.com/office/officeart/2005/8/layout/default#1"/>
    <dgm:cxn modelId="{3FB3232F-57F0-412A-A224-9466DE101D6B}" type="presParOf" srcId="{A3D78413-9968-4F89-A844-D19E6BE466C9}" destId="{263A7DAC-0CDE-466A-9B0C-2582A1AA68BD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770C6-5D7B-427D-8399-BE26D796BD4B}">
      <dsp:nvSpPr>
        <dsp:cNvPr id="0" name=""/>
        <dsp:cNvSpPr/>
      </dsp:nvSpPr>
      <dsp:spPr>
        <a:xfrm>
          <a:off x="0" y="178519"/>
          <a:ext cx="3624700" cy="217482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>
              <a:solidFill>
                <a:srgbClr val="002060"/>
              </a:solidFill>
            </a:rPr>
            <a:t>1947 р. ОУН і УПА об’єдналися в єдину підпільну систему</a:t>
          </a:r>
        </a:p>
      </dsp:txBody>
      <dsp:txXfrm>
        <a:off x="0" y="178519"/>
        <a:ext cx="3624700" cy="2174820"/>
      </dsp:txXfrm>
    </dsp:sp>
    <dsp:sp modelId="{0E87F148-B37F-4426-AC91-CE8D1706A2B6}">
      <dsp:nvSpPr>
        <dsp:cNvPr id="0" name=""/>
        <dsp:cNvSpPr/>
      </dsp:nvSpPr>
      <dsp:spPr>
        <a:xfrm>
          <a:off x="3987170" y="178519"/>
          <a:ext cx="3624700" cy="217482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>
              <a:solidFill>
                <a:srgbClr val="002060"/>
              </a:solidFill>
            </a:rPr>
            <a:t>УПА організовує рейди-прориви до Австрії та Західної Німеччини</a:t>
          </a:r>
        </a:p>
      </dsp:txBody>
      <dsp:txXfrm>
        <a:off x="3987170" y="178519"/>
        <a:ext cx="3624700" cy="2174820"/>
      </dsp:txXfrm>
    </dsp:sp>
    <dsp:sp modelId="{D481514E-C8F9-4511-B7EF-AE54C4E40FAE}">
      <dsp:nvSpPr>
        <dsp:cNvPr id="0" name=""/>
        <dsp:cNvSpPr/>
      </dsp:nvSpPr>
      <dsp:spPr>
        <a:xfrm>
          <a:off x="7974341" y="178519"/>
          <a:ext cx="3624700" cy="217482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>
              <a:solidFill>
                <a:srgbClr val="002060"/>
              </a:solidFill>
            </a:rPr>
            <a:t>Продовження боротьби ґрунтувалося на сподіваннях на воєнний конфлікт між США та СРСР, що мав стати результатом «холодної війни»</a:t>
          </a:r>
        </a:p>
      </dsp:txBody>
      <dsp:txXfrm>
        <a:off x="7974341" y="178519"/>
        <a:ext cx="3624700" cy="2174820"/>
      </dsp:txXfrm>
    </dsp:sp>
    <dsp:sp modelId="{862FD8AB-F7D2-41B4-A830-13B401CE3E7A}">
      <dsp:nvSpPr>
        <dsp:cNvPr id="0" name=""/>
        <dsp:cNvSpPr/>
      </dsp:nvSpPr>
      <dsp:spPr>
        <a:xfrm>
          <a:off x="1993585" y="2715809"/>
          <a:ext cx="3624700" cy="217482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>
              <a:solidFill>
                <a:srgbClr val="002060"/>
              </a:solidFill>
            </a:rPr>
            <a:t>З 1947 р. від широкомасштабних воєнних операції УПА перейшли до підпільної боротьби. Поява боївок – бойових груп по 10-15 осіб</a:t>
          </a:r>
        </a:p>
      </dsp:txBody>
      <dsp:txXfrm>
        <a:off x="1993585" y="2715809"/>
        <a:ext cx="3624700" cy="2174820"/>
      </dsp:txXfrm>
    </dsp:sp>
    <dsp:sp modelId="{263A7DAC-0CDE-466A-9B0C-2582A1AA68BD}">
      <dsp:nvSpPr>
        <dsp:cNvPr id="0" name=""/>
        <dsp:cNvSpPr/>
      </dsp:nvSpPr>
      <dsp:spPr>
        <a:xfrm>
          <a:off x="5980756" y="2715809"/>
          <a:ext cx="3624700" cy="217482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>
              <a:solidFill>
                <a:srgbClr val="002060"/>
              </a:solidFill>
            </a:rPr>
            <a:t>Українські національні сили несли значні втрати внаслідок об’єднання сил радянських військ, держбезпеки, прикордонників</a:t>
          </a:r>
        </a:p>
      </dsp:txBody>
      <dsp:txXfrm>
        <a:off x="5980756" y="2715809"/>
        <a:ext cx="3624700" cy="2174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0440C4-9729-4B5C-8AE0-E44E74220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A3557F7-0E6E-45C0-BFD8-423E82521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EFD1111-9C47-45D0-B0B0-C0B61E88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4ED5-D075-4088-BEAF-C809D0594A43}" type="datetimeFigureOut">
              <a:rPr lang="uk-UA" smtClean="0"/>
              <a:pPr/>
              <a:t>20.04.2023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9BD19AB-5834-4264-A7A7-0D6B5B461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17F6EFC-5645-43FD-BE25-79080DFF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7EEB-5F6E-48C9-99C4-8604AE55C00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89612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5FC1A7-C1B2-4248-94E3-59EC99625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8626BB6-E86A-42BD-9B69-CB6F4C773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6946338-3E8A-4C14-B8C6-588CD6C64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4ED5-D075-4088-BEAF-C809D0594A43}" type="datetimeFigureOut">
              <a:rPr lang="uk-UA" smtClean="0"/>
              <a:pPr/>
              <a:t>20.04.2023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19B2F0F-DA95-4D7C-83A8-49FE27459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DBF3A68-241B-4309-B909-50AB0EDC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7EEB-5F6E-48C9-99C4-8604AE55C00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9688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AB657D6-0247-4B04-A621-CE02FB04AA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209C347-B6B3-4A4A-8644-A67F1A70F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FD3F947-AFC9-4E13-9D40-EA0F4440F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4ED5-D075-4088-BEAF-C809D0594A43}" type="datetimeFigureOut">
              <a:rPr lang="uk-UA" smtClean="0"/>
              <a:pPr/>
              <a:t>20.04.2023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651CE0-96A8-4C16-90FB-93FC69829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CF4F119-F15B-4917-B824-E5E7EBD9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7EEB-5F6E-48C9-99C4-8604AE55C00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64851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329016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C3D305-DF31-46F8-B409-318EC22C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F9D450B-1FC7-4F8F-BBDD-5A2425C2E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DE362FA-6C97-4C54-889B-AAB2975AC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4ED5-D075-4088-BEAF-C809D0594A43}" type="datetimeFigureOut">
              <a:rPr lang="uk-UA" smtClean="0"/>
              <a:pPr/>
              <a:t>20.04.2023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4B86012-C9FD-4337-BD8F-D662E69BE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AF86855-EECB-4C00-981C-D2006C0B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7EEB-5F6E-48C9-99C4-8604AE55C00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05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AC5AAA-4BA6-47B9-A05A-F58C6E404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560406E-1893-40AF-80E1-15E9CECC7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02D9EB1-FDE9-46E0-8D8C-344C7633F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4ED5-D075-4088-BEAF-C809D0594A43}" type="datetimeFigureOut">
              <a:rPr lang="uk-UA" smtClean="0"/>
              <a:pPr/>
              <a:t>20.04.2023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A384D29-99F1-4D83-856C-65B4F06B4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7F23B5F-0850-48A3-B33C-C9037AEDB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7EEB-5F6E-48C9-99C4-8604AE55C00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54795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E07376-15B5-4FD0-B233-7828A101C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CF395AD-5B14-4D4C-9330-5AE435821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3AE6581-61DB-48DC-97EF-9A0FBA9C8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3A7A76C-E073-4C6C-95E6-A5D098A17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4ED5-D075-4088-BEAF-C809D0594A43}" type="datetimeFigureOut">
              <a:rPr lang="uk-UA" smtClean="0"/>
              <a:pPr/>
              <a:t>20.04.2023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93DDFB4-8E66-46F1-84AC-FEEB93748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02E2215-6B9C-40C1-91FE-70D311340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7EEB-5F6E-48C9-99C4-8604AE55C00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4728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A20E7B-36F6-4262-9CB7-9699E182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5B6D229-6BBB-425A-8C6D-F5CC74250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36C5168-0D08-4073-A231-E64FCC043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E43B92D-A587-417A-B66A-42406C78D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5F8CEFE-DA34-411E-A45E-B2FB704E7D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5C0FE71-3473-40C6-BC65-6F3DA42F9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4ED5-D075-4088-BEAF-C809D0594A43}" type="datetimeFigureOut">
              <a:rPr lang="uk-UA" smtClean="0"/>
              <a:pPr/>
              <a:t>20.04.2023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C85D62A-3755-461D-8D6F-980BAB444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F7B76EE-76F4-46D7-BAD9-BC22EB563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7EEB-5F6E-48C9-99C4-8604AE55C00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8430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380274-A14A-4652-B519-DAF8F1834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34373BD-0353-493E-9B9B-D33139C4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4ED5-D075-4088-BEAF-C809D0594A43}" type="datetimeFigureOut">
              <a:rPr lang="uk-UA" smtClean="0"/>
              <a:pPr/>
              <a:t>20.04.2023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5E0195D-0936-41C4-9695-50B348C1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F85D1AA-FB62-4718-8204-714D79B09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7EEB-5F6E-48C9-99C4-8604AE55C00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1040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CA7144B-D650-40D5-9910-A8CBDF93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4ED5-D075-4088-BEAF-C809D0594A43}" type="datetimeFigureOut">
              <a:rPr lang="uk-UA" smtClean="0"/>
              <a:pPr/>
              <a:t>20.04.2023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2EDDE8D-B834-467A-80CA-31A4EF4F9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221689B-7F00-4631-8DEB-28C9478EA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7EEB-5F6E-48C9-99C4-8604AE55C00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4260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3E6BA3-A35B-4B4E-A387-C5A1FFADC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242F333-C0D2-433F-ACD4-7A04C90C7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A858E35-6E18-41BA-9B5C-C762DB900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1EEAD98-EE1D-436B-A035-912BA34AE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4ED5-D075-4088-BEAF-C809D0594A43}" type="datetimeFigureOut">
              <a:rPr lang="uk-UA" smtClean="0"/>
              <a:pPr/>
              <a:t>20.04.2023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D0375F7-770F-44EF-97E3-0706D6607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0518EE1-4131-49A9-853C-A25C735BE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7EEB-5F6E-48C9-99C4-8604AE55C00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53183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1A0FFD-ADB9-4D0C-AB15-1E3465567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D9C9F77-F05A-446D-A3E6-4E334F6DC7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40B6A2A-078B-430C-A2C6-B87BE1577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033D0C9-5F8F-48B1-9A9D-C813AD85F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4ED5-D075-4088-BEAF-C809D0594A43}" type="datetimeFigureOut">
              <a:rPr lang="uk-UA" smtClean="0"/>
              <a:pPr/>
              <a:t>20.04.2023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8739996-E20F-43B5-A7AD-74F6B8ED8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8676066-A8C9-47F3-A23F-C9B6A593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7EEB-5F6E-48C9-99C4-8604AE55C00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6966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9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39F52C-7C4B-43AE-8070-320406152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7FC42F2-0F12-4A0B-81EC-BF4947E86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D09EC70-A656-4C8E-B597-C473CD9E0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D4ED5-D075-4088-BEAF-C809D0594A43}" type="datetimeFigureOut">
              <a:rPr lang="uk-UA" smtClean="0"/>
              <a:pPr/>
              <a:t>20.04.2023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BBE2250-4E5F-461B-9BD8-FA515FE8A7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B0F5145-8319-40E8-8026-15995FD26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17EEB-5F6E-48C9-99C4-8604AE55C00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4567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5.jpe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30.jpeg"/><Relationship Id="rId5" Type="http://schemas.openxmlformats.org/officeDocument/2006/relationships/image" Target="../media/image9.pn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42ACDD35-ED82-42DA-A2D0-9801C91F765B}"/>
              </a:ext>
            </a:extLst>
          </p:cNvPr>
          <p:cNvSpPr/>
          <p:nvPr/>
        </p:nvSpPr>
        <p:spPr>
          <a:xfrm>
            <a:off x="1968617" y="2949444"/>
            <a:ext cx="8254766" cy="11859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7C9233B-BF1A-44E5-8A30-42CEC40C9088}"/>
              </a:ext>
            </a:extLst>
          </p:cNvPr>
          <p:cNvSpPr txBox="1"/>
          <p:nvPr/>
        </p:nvSpPr>
        <p:spPr>
          <a:xfrm>
            <a:off x="3271706" y="2971015"/>
            <a:ext cx="7281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DniproCity" panose="02010503020200020004" pitchFamily="2" charset="-52"/>
              </a:rPr>
              <a:t>Історія України: Україна в перші повоєнні роки</a:t>
            </a:r>
            <a:endParaRPr lang="uk-UA" sz="2800" dirty="0">
              <a:latin typeface="DniproCity" panose="02010503020200020004" pitchFamily="2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182A237-B8EB-49B9-BDD7-38CC546B6E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8617" y="2811388"/>
            <a:ext cx="1492154" cy="141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838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1481 Ð³. ÐÑÑÐ¾Ð´Ð°ÑÐµ (ÑÐ¾Ð¶Ð¶ÐµÐ½Ð¸Ðµ ÐµÑÐµÑÐ¸ÐºÐ¾Ð²) ÑÐ¾ÑÑÐ¾ÑÐ»Ð¾ÑÑ Ð²Ð¿ÐµÑÐ²ÑÐµ Ð² Ð¡ÐµÐ²Ð¸Ð»ÑÐµ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: скругленные углы 3">
            <a:extLst>
              <a:ext uri="{FF2B5EF4-FFF2-40B4-BE49-F238E27FC236}">
                <a16:creationId xmlns="" xmlns:a16="http://schemas.microsoft.com/office/drawing/2014/main" id="{D21116D0-9111-41FE-A00D-36FCC7CC51CE}"/>
              </a:ext>
            </a:extLst>
          </p:cNvPr>
          <p:cNvSpPr/>
          <p:nvPr/>
        </p:nvSpPr>
        <p:spPr>
          <a:xfrm>
            <a:off x="234892" y="184557"/>
            <a:ext cx="5444454" cy="6878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A427818-0318-4615-AF14-3952A9434D2D}"/>
              </a:ext>
            </a:extLst>
          </p:cNvPr>
          <p:cNvSpPr txBox="1"/>
          <p:nvPr/>
        </p:nvSpPr>
        <p:spPr>
          <a:xfrm>
            <a:off x="872455" y="155623"/>
            <a:ext cx="4588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DniproCity" panose="02010503020200020004" pitchFamily="2" charset="-52"/>
              </a:rPr>
              <a:t>Історія України: </a:t>
            </a:r>
            <a:r>
              <a:rPr lang="uk-UA" b="1" dirty="0">
                <a:latin typeface="DniproCity" panose="02010503020200020004" pitchFamily="2" charset="-52"/>
              </a:rPr>
              <a:t>Україна в перші повоєнні роки</a:t>
            </a:r>
            <a:endParaRPr lang="uk-UA" dirty="0">
              <a:latin typeface="DniproCity" panose="02010503020200020004" pitchFamily="2" charset="-52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41B07EB7-3437-46AF-AD66-65FD89763A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10" y="69100"/>
            <a:ext cx="934530" cy="884821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="" xmlns:a16="http://schemas.microsoft.com/office/drawing/2014/main" id="{F897DC21-9B0E-4B7E-9AA1-AE8C4DC85645}"/>
              </a:ext>
            </a:extLst>
          </p:cNvPr>
          <p:cNvSpPr txBox="1">
            <a:spLocks/>
          </p:cNvSpPr>
          <p:nvPr/>
        </p:nvSpPr>
        <p:spPr>
          <a:xfrm>
            <a:off x="139338" y="1620142"/>
            <a:ext cx="4392021" cy="48445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err="1">
                <a:solidFill>
                  <a:srgbClr val="002060"/>
                </a:solidFill>
              </a:rPr>
              <a:t>Збройні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сили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заблокували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всі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райони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проживання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українців</a:t>
            </a:r>
            <a:r>
              <a:rPr lang="ru-RU" sz="2000" dirty="0">
                <a:solidFill>
                  <a:srgbClr val="002060"/>
                </a:solidFill>
              </a:rPr>
              <a:t> і провели </a:t>
            </a:r>
            <a:r>
              <a:rPr lang="ru-RU" sz="2000" dirty="0" err="1">
                <a:solidFill>
                  <a:srgbClr val="002060"/>
                </a:solidFill>
              </a:rPr>
              <a:t>насильницьке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виселення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r>
              <a:rPr lang="ru-RU" sz="2000" dirty="0" err="1">
                <a:solidFill>
                  <a:srgbClr val="002060"/>
                </a:solidFill>
              </a:rPr>
              <a:t>Виселення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супроводжувалося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руйнуванням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пам’яток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культури</a:t>
            </a:r>
            <a:r>
              <a:rPr lang="ru-RU" sz="2000" dirty="0">
                <a:solidFill>
                  <a:srgbClr val="002060"/>
                </a:solidFill>
              </a:rPr>
              <a:t>: </a:t>
            </a:r>
            <a:r>
              <a:rPr lang="ru-RU" sz="2000" dirty="0" err="1">
                <a:solidFill>
                  <a:srgbClr val="002060"/>
                </a:solidFill>
              </a:rPr>
              <a:t>церков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цвинтарів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музеїв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бібліотек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невиправданими</a:t>
            </a:r>
            <a:r>
              <a:rPr lang="ru-RU" sz="2000" dirty="0">
                <a:solidFill>
                  <a:srgbClr val="002060"/>
                </a:solidFill>
              </a:rPr>
              <a:t> актами </a:t>
            </a:r>
            <a:r>
              <a:rPr lang="ru-RU" sz="2000" dirty="0" err="1">
                <a:solidFill>
                  <a:srgbClr val="002060"/>
                </a:solidFill>
              </a:rPr>
              <a:t>насильства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  <a:p>
            <a:r>
              <a:rPr lang="ru-RU" sz="2000" dirty="0" err="1">
                <a:solidFill>
                  <a:srgbClr val="002060"/>
                </a:solidFill>
              </a:rPr>
              <a:t>Репресивна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акція</a:t>
            </a:r>
            <a:r>
              <a:rPr lang="ru-RU" sz="2000" dirty="0">
                <a:solidFill>
                  <a:srgbClr val="002060"/>
                </a:solidFill>
              </a:rPr>
              <a:t> «</a:t>
            </a:r>
            <a:r>
              <a:rPr lang="ru-RU" sz="2000" dirty="0" err="1">
                <a:solidFill>
                  <a:srgbClr val="002060"/>
                </a:solidFill>
              </a:rPr>
              <a:t>Вісла</a:t>
            </a:r>
            <a:r>
              <a:rPr lang="ru-RU" sz="2000" dirty="0">
                <a:solidFill>
                  <a:srgbClr val="002060"/>
                </a:solidFill>
              </a:rPr>
              <a:t>» </a:t>
            </a:r>
            <a:r>
              <a:rPr lang="ru-RU" sz="2000" dirty="0" err="1">
                <a:solidFill>
                  <a:srgbClr val="002060"/>
                </a:solidFill>
              </a:rPr>
              <a:t>була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скоординована</a:t>
            </a:r>
            <a:r>
              <a:rPr lang="ru-RU" sz="2000" dirty="0">
                <a:solidFill>
                  <a:srgbClr val="002060"/>
                </a:solidFill>
              </a:rPr>
              <a:t> з урядами СРСР і </a:t>
            </a:r>
            <a:r>
              <a:rPr lang="ru-RU" sz="2000" dirty="0" err="1">
                <a:solidFill>
                  <a:srgbClr val="002060"/>
                </a:solidFill>
              </a:rPr>
              <a:t>Чехословаччини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які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надали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збройні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сили</a:t>
            </a:r>
            <a:r>
              <a:rPr lang="ru-RU" sz="2000" dirty="0">
                <a:solidFill>
                  <a:srgbClr val="002060"/>
                </a:solidFill>
              </a:rPr>
              <a:t> для </a:t>
            </a:r>
            <a:r>
              <a:rPr lang="ru-RU" sz="2000" dirty="0" err="1">
                <a:solidFill>
                  <a:srgbClr val="002060"/>
                </a:solidFill>
              </a:rPr>
              <a:t>блокування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східних</a:t>
            </a:r>
            <a:r>
              <a:rPr lang="ru-RU" sz="2000" dirty="0">
                <a:solidFill>
                  <a:srgbClr val="002060"/>
                </a:solidFill>
              </a:rPr>
              <a:t> і </a:t>
            </a:r>
            <a:r>
              <a:rPr lang="ru-RU" sz="2000" dirty="0" err="1">
                <a:solidFill>
                  <a:srgbClr val="002060"/>
                </a:solidFill>
              </a:rPr>
              <a:t>південних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кордонів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Польщі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щоб</a:t>
            </a:r>
            <a:r>
              <a:rPr lang="ru-RU" sz="2000" dirty="0">
                <a:solidFill>
                  <a:srgbClr val="002060"/>
                </a:solidFill>
              </a:rPr>
              <a:t> не </a:t>
            </a:r>
            <a:r>
              <a:rPr lang="ru-RU" sz="2000" dirty="0" err="1">
                <a:solidFill>
                  <a:srgbClr val="002060"/>
                </a:solidFill>
              </a:rPr>
              <a:t>дозволити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українцям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сховатися</a:t>
            </a:r>
            <a:r>
              <a:rPr lang="ru-RU" sz="2000" dirty="0">
                <a:solidFill>
                  <a:srgbClr val="002060"/>
                </a:solidFill>
              </a:rPr>
              <a:t> на </a:t>
            </a:r>
            <a:r>
              <a:rPr lang="ru-RU" sz="2000" dirty="0" err="1">
                <a:solidFill>
                  <a:srgbClr val="002060"/>
                </a:solidFill>
              </a:rPr>
              <a:t>територіях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цих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сусідніх</a:t>
            </a:r>
            <a:r>
              <a:rPr lang="ru-RU" sz="2000" dirty="0">
                <a:solidFill>
                  <a:srgbClr val="002060"/>
                </a:solidFill>
              </a:rPr>
              <a:t> держав.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Мета</a:t>
            </a:r>
            <a:r>
              <a:rPr lang="ru-RU" sz="2000" dirty="0">
                <a:solidFill>
                  <a:srgbClr val="002060"/>
                </a:solidFill>
              </a:rPr>
              <a:t> – </a:t>
            </a:r>
            <a:r>
              <a:rPr lang="ru-RU" sz="2000" dirty="0" err="1">
                <a:solidFill>
                  <a:srgbClr val="002060"/>
                </a:solidFill>
              </a:rPr>
              <a:t>ліквідація</a:t>
            </a:r>
            <a:r>
              <a:rPr lang="ru-RU" sz="2000" dirty="0">
                <a:solidFill>
                  <a:srgbClr val="002060"/>
                </a:solidFill>
              </a:rPr>
              <a:t> УПА та ОУН (б) на </a:t>
            </a:r>
            <a:r>
              <a:rPr lang="ru-RU" sz="2000" dirty="0" err="1">
                <a:solidFill>
                  <a:srgbClr val="002060"/>
                </a:solidFill>
              </a:rPr>
              <a:t>території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Польської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Народної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Республіки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  <a:p>
            <a:r>
              <a:rPr lang="ru-RU" sz="2000" b="1" dirty="0" err="1">
                <a:solidFill>
                  <a:srgbClr val="002060"/>
                </a:solidFill>
              </a:rPr>
              <a:t>Наслідки</a:t>
            </a:r>
            <a:r>
              <a:rPr lang="ru-RU" sz="2000" b="1" dirty="0">
                <a:solidFill>
                  <a:srgbClr val="002060"/>
                </a:solidFill>
              </a:rPr>
              <a:t>: </a:t>
            </a:r>
            <a:r>
              <a:rPr lang="ru-RU" sz="2000" dirty="0">
                <a:solidFill>
                  <a:srgbClr val="002060"/>
                </a:solidFill>
              </a:rPr>
              <a:t>по </a:t>
            </a:r>
            <a:r>
              <a:rPr lang="ru-RU" sz="2000" dirty="0" err="1">
                <a:solidFill>
                  <a:srgbClr val="002060"/>
                </a:solidFill>
              </a:rPr>
              <a:t>завершенню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опеації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фактично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припинили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своє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існування</a:t>
            </a:r>
            <a:r>
              <a:rPr lang="ru-RU" sz="2000" dirty="0">
                <a:solidFill>
                  <a:srgbClr val="002060"/>
                </a:solidFill>
              </a:rPr>
              <a:t> УПА та ОУН (б).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EA227F71-E46E-4F30-84C2-AAA1B6C6B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3919" y="1479778"/>
            <a:ext cx="7265125" cy="513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519D08F-F127-43DD-8422-FDBE299A89EA}"/>
              </a:ext>
            </a:extLst>
          </p:cNvPr>
          <p:cNvSpPr txBox="1"/>
          <p:nvPr/>
        </p:nvSpPr>
        <p:spPr>
          <a:xfrm>
            <a:off x="5752328" y="208317"/>
            <a:ext cx="6081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C00000"/>
                </a:solidFill>
              </a:rPr>
              <a:t>Операція «Вісла»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9DC6683-A030-47E2-9E94-0EE593CED478}"/>
              </a:ext>
            </a:extLst>
          </p:cNvPr>
          <p:cNvSpPr txBox="1"/>
          <p:nvPr/>
        </p:nvSpPr>
        <p:spPr>
          <a:xfrm>
            <a:off x="234892" y="894287"/>
            <a:ext cx="9444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Розпочалася 28 квітня і тривала до кінця липня 1947 р.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6B9DF67-80C3-48B7-ACB7-42C1353416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18" r="5986" b="50000"/>
          <a:stretch/>
        </p:blipFill>
        <p:spPr>
          <a:xfrm>
            <a:off x="9471744" y="69100"/>
            <a:ext cx="2485364" cy="193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759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676"/>
    </mc:Choice>
    <mc:Fallback>
      <p:transition spd="slow" advTm="1567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1481 Ð³. ÐÑÑÐ¾Ð´Ð°ÑÐµ (ÑÐ¾Ð¶Ð¶ÐµÐ½Ð¸Ðµ ÐµÑÐµÑÐ¸ÐºÐ¾Ð²) ÑÐ¾ÑÑÐ¾ÑÐ»Ð¾ÑÑ Ð²Ð¿ÐµÑÐ²ÑÐµ Ð² Ð¡ÐµÐ²Ð¸Ð»ÑÐµ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Прямоугольник: скругленные углы 3">
            <a:extLst>
              <a:ext uri="{FF2B5EF4-FFF2-40B4-BE49-F238E27FC236}">
                <a16:creationId xmlns="" xmlns:a16="http://schemas.microsoft.com/office/drawing/2014/main" id="{6FED26F9-CED9-4B1E-A5FA-7E39C39A74DE}"/>
              </a:ext>
            </a:extLst>
          </p:cNvPr>
          <p:cNvSpPr/>
          <p:nvPr/>
        </p:nvSpPr>
        <p:spPr>
          <a:xfrm>
            <a:off x="234892" y="184557"/>
            <a:ext cx="5444454" cy="6878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DB3FFCD-E25F-49AE-8449-D8FAC639BD06}"/>
              </a:ext>
            </a:extLst>
          </p:cNvPr>
          <p:cNvSpPr txBox="1"/>
          <p:nvPr/>
        </p:nvSpPr>
        <p:spPr>
          <a:xfrm>
            <a:off x="872455" y="155623"/>
            <a:ext cx="4588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DniproCity" panose="02010503020200020004" pitchFamily="2" charset="-52"/>
              </a:rPr>
              <a:t>Історія України: </a:t>
            </a:r>
            <a:r>
              <a:rPr lang="uk-UA" b="1" dirty="0">
                <a:latin typeface="DniproCity" panose="02010503020200020004" pitchFamily="2" charset="-52"/>
              </a:rPr>
              <a:t>Україна в перші повоєнні роки</a:t>
            </a:r>
            <a:endParaRPr lang="uk-UA" dirty="0">
              <a:latin typeface="DniproCity" panose="02010503020200020004" pitchFamily="2" charset="-52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1C895C3-6B19-4E58-A92A-C176E951F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10" y="69100"/>
            <a:ext cx="934530" cy="884821"/>
          </a:xfrm>
          <a:prstGeom prst="rect">
            <a:avLst/>
          </a:prstGeom>
        </p:spPr>
      </p:pic>
      <p:pic>
        <p:nvPicPr>
          <p:cNvPr id="1026" name="Picture 2" descr="Переглянути вихідне зображення">
            <a:extLst>
              <a:ext uri="{FF2B5EF4-FFF2-40B4-BE49-F238E27FC236}">
                <a16:creationId xmlns="" xmlns:a16="http://schemas.microsoft.com/office/drawing/2014/main" id="{640CCA3F-38E3-4DE8-9740-2789D79AD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893" y="4307213"/>
            <a:ext cx="3475973" cy="239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20C32A2-3BCF-418E-87DF-1A34FF9B58B7}"/>
              </a:ext>
            </a:extLst>
          </p:cNvPr>
          <p:cNvSpPr txBox="1"/>
          <p:nvPr/>
        </p:nvSpPr>
        <p:spPr>
          <a:xfrm>
            <a:off x="5752328" y="208317"/>
            <a:ext cx="6081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</a:rPr>
              <a:t>Операція «Захід»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0714083-2EA5-4D4B-B662-A4AB77C34816}"/>
              </a:ext>
            </a:extLst>
          </p:cNvPr>
          <p:cNvSpPr txBox="1"/>
          <p:nvPr/>
        </p:nvSpPr>
        <p:spPr>
          <a:xfrm>
            <a:off x="234892" y="894287"/>
            <a:ext cx="11767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Масове виселення українців до Сибіру у 1947 р.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4714B16-50F7-4F5B-BB60-E9E2E470B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342" y="1429310"/>
            <a:ext cx="5654935" cy="3641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10DA5CD-C98F-4BE9-982A-2E3322CBDE7A}"/>
              </a:ext>
            </a:extLst>
          </p:cNvPr>
          <p:cNvSpPr txBox="1"/>
          <p:nvPr/>
        </p:nvSpPr>
        <p:spPr>
          <a:xfrm>
            <a:off x="362476" y="1377785"/>
            <a:ext cx="3232979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Для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реалізації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операції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задіяли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30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тисяч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солдатів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і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майже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16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тисяч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керівного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складу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силових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відомств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. 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606B52E-6B26-4B7D-B3FF-C8EF0F95E1BA}"/>
              </a:ext>
            </a:extLst>
          </p:cNvPr>
          <p:cNvSpPr txBox="1"/>
          <p:nvPr/>
        </p:nvSpPr>
        <p:spPr>
          <a:xfrm>
            <a:off x="362475" y="2189317"/>
            <a:ext cx="3232979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Озброєні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бійці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з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Держбезпеки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оточували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села й за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підготовленими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списками, після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обшуку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, у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вантажівках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відправляли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людей на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залізничні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станції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. </a:t>
            </a:r>
          </a:p>
          <a:p>
            <a:pPr lvl="0"/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На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збір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речей давали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дві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години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однак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під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час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акції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цього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не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дотримувались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.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E262A0A-8F11-4157-B96F-9F9A0E8133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2303" y="5504794"/>
            <a:ext cx="7670166" cy="12465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F3E7344-64DC-4B06-A1DF-181D698BA970}"/>
              </a:ext>
            </a:extLst>
          </p:cNvPr>
          <p:cNvSpPr txBox="1"/>
          <p:nvPr/>
        </p:nvSpPr>
        <p:spPr>
          <a:xfrm>
            <a:off x="3755204" y="3153051"/>
            <a:ext cx="2489726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altLang="ko-KR" b="1" dirty="0" err="1">
                <a:solidFill>
                  <a:srgbClr val="002060"/>
                </a:solidFill>
                <a:cs typeface="Arial" pitchFamily="34" charset="0"/>
              </a:rPr>
              <a:t>Депортованих</a:t>
            </a:r>
            <a:r>
              <a:rPr lang="ru-RU" altLang="ko-KR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b="1" dirty="0" err="1">
                <a:solidFill>
                  <a:srgbClr val="002060"/>
                </a:solidFill>
                <a:cs typeface="Arial" pitchFamily="34" charset="0"/>
              </a:rPr>
              <a:t>українців</a:t>
            </a:r>
            <a:r>
              <a:rPr lang="ru-RU" altLang="ko-KR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b="1" dirty="0" err="1">
                <a:solidFill>
                  <a:srgbClr val="002060"/>
                </a:solidFill>
                <a:cs typeface="Arial" pitchFamily="34" charset="0"/>
              </a:rPr>
              <a:t>чекали</a:t>
            </a:r>
            <a:r>
              <a:rPr lang="ru-RU" altLang="ko-KR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b="1" dirty="0" err="1">
                <a:solidFill>
                  <a:srgbClr val="002060"/>
                </a:solidFill>
                <a:cs typeface="Arial" pitchFamily="34" charset="0"/>
              </a:rPr>
              <a:t>каторжні</a:t>
            </a:r>
            <a:r>
              <a:rPr lang="ru-RU" altLang="ko-KR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b="1" dirty="0" err="1">
                <a:solidFill>
                  <a:srgbClr val="002060"/>
                </a:solidFill>
                <a:cs typeface="Arial" pitchFamily="34" charset="0"/>
              </a:rPr>
              <a:t>роботи</a:t>
            </a:r>
            <a:r>
              <a:rPr lang="ru-RU" altLang="ko-KR" b="1" dirty="0">
                <a:solidFill>
                  <a:srgbClr val="002060"/>
                </a:solidFill>
                <a:cs typeface="Arial" pitchFamily="34" charset="0"/>
              </a:rPr>
              <a:t> на </a:t>
            </a:r>
            <a:r>
              <a:rPr lang="ru-RU" altLang="ko-KR" b="1" dirty="0" err="1">
                <a:solidFill>
                  <a:srgbClr val="002060"/>
                </a:solidFill>
                <a:cs typeface="Arial" pitchFamily="34" charset="0"/>
              </a:rPr>
              <a:t>копальнях</a:t>
            </a:r>
            <a:r>
              <a:rPr lang="ru-RU" altLang="ko-KR" b="1" dirty="0">
                <a:solidFill>
                  <a:srgbClr val="002060"/>
                </a:solidFill>
                <a:cs typeface="Arial" pitchFamily="34" charset="0"/>
              </a:rPr>
              <a:t> ГУЛАГу і в </a:t>
            </a:r>
            <a:r>
              <a:rPr lang="ru-RU" altLang="ko-KR" b="1" dirty="0" err="1">
                <a:solidFill>
                  <a:srgbClr val="002060"/>
                </a:solidFill>
                <a:cs typeface="Arial" pitchFamily="34" charset="0"/>
              </a:rPr>
              <a:t>колгоспах</a:t>
            </a:r>
            <a:r>
              <a:rPr lang="ru-RU" altLang="ko-KR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b="1" dirty="0" err="1">
                <a:solidFill>
                  <a:srgbClr val="002060"/>
                </a:solidFill>
                <a:cs typeface="Arial" pitchFamily="34" charset="0"/>
              </a:rPr>
              <a:t>Сибіру</a:t>
            </a:r>
            <a:r>
              <a:rPr lang="ru-RU" altLang="ko-KR" b="1" dirty="0">
                <a:solidFill>
                  <a:srgbClr val="002060"/>
                </a:solidFill>
                <a:cs typeface="Arial" pitchFamily="34" charset="0"/>
              </a:rPr>
              <a:t>. Все </a:t>
            </a:r>
            <a:r>
              <a:rPr lang="ru-RU" altLang="ko-KR" b="1" dirty="0" err="1">
                <a:solidFill>
                  <a:srgbClr val="002060"/>
                </a:solidFill>
                <a:cs typeface="Arial" pitchFamily="34" charset="0"/>
              </a:rPr>
              <a:t>майно</a:t>
            </a:r>
            <a:r>
              <a:rPr lang="ru-RU" altLang="ko-KR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b="1" dirty="0" err="1">
                <a:solidFill>
                  <a:srgbClr val="002060"/>
                </a:solidFill>
                <a:cs typeface="Arial" pitchFamily="34" charset="0"/>
              </a:rPr>
              <a:t>виселенців</a:t>
            </a:r>
            <a:r>
              <a:rPr lang="ru-RU" altLang="ko-KR" b="1" dirty="0">
                <a:solidFill>
                  <a:srgbClr val="002060"/>
                </a:solidFill>
                <a:cs typeface="Arial" pitchFamily="34" charset="0"/>
              </a:rPr>
              <a:t> на </a:t>
            </a:r>
            <a:r>
              <a:rPr lang="ru-RU" altLang="ko-KR" b="1" dirty="0" err="1">
                <a:solidFill>
                  <a:srgbClr val="002060"/>
                </a:solidFill>
                <a:cs typeface="Arial" pitchFamily="34" charset="0"/>
              </a:rPr>
              <a:t>західноукраїнських</a:t>
            </a:r>
            <a:r>
              <a:rPr lang="ru-RU" altLang="ko-KR" b="1" dirty="0">
                <a:solidFill>
                  <a:srgbClr val="002060"/>
                </a:solidFill>
                <a:cs typeface="Arial" pitchFamily="34" charset="0"/>
              </a:rPr>
              <a:t> землях </a:t>
            </a:r>
            <a:r>
              <a:rPr lang="ru-RU" altLang="ko-KR" b="1" dirty="0" err="1">
                <a:solidFill>
                  <a:srgbClr val="002060"/>
                </a:solidFill>
                <a:cs typeface="Arial" pitchFamily="34" charset="0"/>
              </a:rPr>
              <a:t>розграбували</a:t>
            </a:r>
            <a:r>
              <a:rPr lang="ru-RU" altLang="ko-KR" b="1" dirty="0">
                <a:solidFill>
                  <a:srgbClr val="002060"/>
                </a:solidFill>
                <a:cs typeface="Arial" pitchFamily="34" charset="0"/>
              </a:rPr>
              <a:t>.</a:t>
            </a: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 pitchFamily="34" charset="0"/>
            </a:endParaRPr>
          </a:p>
        </p:txBody>
      </p:sp>
      <p:pic>
        <p:nvPicPr>
          <p:cNvPr id="14" name="Picture 2" descr="Операція &quot;Захід&quot;: примусове виселення 78 тисяч українців за 1 день |  Новинарня">
            <a:extLst>
              <a:ext uri="{FF2B5EF4-FFF2-40B4-BE49-F238E27FC236}">
                <a16:creationId xmlns="" xmlns:a16="http://schemas.microsoft.com/office/drawing/2014/main" id="{8861B4D8-EC0E-4241-AF97-9A1EDAD06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5204" y="1395591"/>
            <a:ext cx="2549686" cy="164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4852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1544"/>
    </mc:Choice>
    <mc:Fallback>
      <p:transition spd="slow" advTm="3154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1481 Ð³. ÐÑÑÐ¾Ð´Ð°ÑÐµ (ÑÐ¾Ð¶Ð¶ÐµÐ½Ð¸Ðµ ÐµÑÐµÑÐ¸ÐºÐ¾Ð²) ÑÐ¾ÑÑÐ¾ÑÐ»Ð¾ÑÑ Ð²Ð¿ÐµÑÐ²ÑÐµ Ð² Ð¡ÐµÐ²Ð¸Ð»ÑÐµ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: скругленные углы 3">
            <a:extLst>
              <a:ext uri="{FF2B5EF4-FFF2-40B4-BE49-F238E27FC236}">
                <a16:creationId xmlns="" xmlns:a16="http://schemas.microsoft.com/office/drawing/2014/main" id="{D21116D0-9111-41FE-A00D-36FCC7CC51CE}"/>
              </a:ext>
            </a:extLst>
          </p:cNvPr>
          <p:cNvSpPr/>
          <p:nvPr/>
        </p:nvSpPr>
        <p:spPr>
          <a:xfrm>
            <a:off x="234892" y="184557"/>
            <a:ext cx="5444454" cy="6878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A427818-0318-4615-AF14-3952A9434D2D}"/>
              </a:ext>
            </a:extLst>
          </p:cNvPr>
          <p:cNvSpPr txBox="1"/>
          <p:nvPr/>
        </p:nvSpPr>
        <p:spPr>
          <a:xfrm>
            <a:off x="872455" y="155623"/>
            <a:ext cx="4588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DniproCity" panose="02010503020200020004" pitchFamily="2" charset="-52"/>
              </a:rPr>
              <a:t>Історія України: </a:t>
            </a:r>
            <a:r>
              <a:rPr lang="uk-UA" b="1" dirty="0">
                <a:latin typeface="DniproCity" panose="02010503020200020004" pitchFamily="2" charset="-52"/>
              </a:rPr>
              <a:t>Україна в перші повоєнні роки</a:t>
            </a:r>
            <a:endParaRPr lang="uk-UA" dirty="0">
              <a:latin typeface="DniproCity" panose="02010503020200020004" pitchFamily="2" charset="-52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41B07EB7-3437-46AF-AD66-65FD89763A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10" y="69100"/>
            <a:ext cx="934530" cy="8848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F104FD1-1A78-4007-8148-F6D8C6A5BCCB}"/>
              </a:ext>
            </a:extLst>
          </p:cNvPr>
          <p:cNvSpPr txBox="1"/>
          <p:nvPr/>
        </p:nvSpPr>
        <p:spPr>
          <a:xfrm>
            <a:off x="5752328" y="-39310"/>
            <a:ext cx="60816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</a:rPr>
              <a:t>Боротьба ОУН та УПА </a:t>
            </a:r>
          </a:p>
          <a:p>
            <a:pPr algn="ctr"/>
            <a:r>
              <a:rPr lang="uk-UA" sz="3600" b="1" dirty="0">
                <a:solidFill>
                  <a:srgbClr val="C00000"/>
                </a:solidFill>
              </a:rPr>
              <a:t>з радянською владою в повоєнні роки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="" xmlns:a16="http://schemas.microsoft.com/office/drawing/2014/main" id="{CE99A3B3-45BB-4E86-B671-9BC0BFF6A2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82477115"/>
              </p:ext>
            </p:extLst>
          </p:nvPr>
        </p:nvGraphicFramePr>
        <p:xfrm>
          <a:off x="234892" y="1604294"/>
          <a:ext cx="11599042" cy="5069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017385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676"/>
    </mc:Choice>
    <mc:Fallback>
      <p:transition spd="slow" advTm="1567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1481 Ð³. ÐÑÑÐ¾Ð´Ð°ÑÐµ (ÑÐ¾Ð¶Ð¶ÐµÐ½Ð¸Ðµ ÐµÑÐµÑÐ¸ÐºÐ¾Ð²) ÑÐ¾ÑÑÐ¾ÑÐ»Ð¾ÑÑ Ð²Ð¿ÐµÑÐ²ÑÐµ Ð² Ð¡ÐµÐ²Ð¸Ð»ÑÐµ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Прямоугольник: скругленные углы 3">
            <a:extLst>
              <a:ext uri="{FF2B5EF4-FFF2-40B4-BE49-F238E27FC236}">
                <a16:creationId xmlns="" xmlns:a16="http://schemas.microsoft.com/office/drawing/2014/main" id="{6FED26F9-CED9-4B1E-A5FA-7E39C39A74DE}"/>
              </a:ext>
            </a:extLst>
          </p:cNvPr>
          <p:cNvSpPr/>
          <p:nvPr/>
        </p:nvSpPr>
        <p:spPr>
          <a:xfrm>
            <a:off x="234892" y="184557"/>
            <a:ext cx="5444454" cy="6878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DB3FFCD-E25F-49AE-8449-D8FAC639BD06}"/>
              </a:ext>
            </a:extLst>
          </p:cNvPr>
          <p:cNvSpPr txBox="1"/>
          <p:nvPr/>
        </p:nvSpPr>
        <p:spPr>
          <a:xfrm>
            <a:off x="872455" y="155623"/>
            <a:ext cx="4588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DniproCity" panose="02010503020200020004" pitchFamily="2" charset="-52"/>
              </a:rPr>
              <a:t>Історія України: </a:t>
            </a:r>
            <a:r>
              <a:rPr lang="uk-UA" b="1" dirty="0">
                <a:latin typeface="DniproCity" panose="02010503020200020004" pitchFamily="2" charset="-52"/>
              </a:rPr>
              <a:t>Україна в перші повоєнні роки</a:t>
            </a:r>
            <a:endParaRPr lang="uk-UA" dirty="0">
              <a:latin typeface="DniproCity" panose="02010503020200020004" pitchFamily="2" charset="-52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1C895C3-6B19-4E58-A92A-C176E951F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10" y="69100"/>
            <a:ext cx="934530" cy="884821"/>
          </a:xfrm>
          <a:prstGeom prst="rect">
            <a:avLst/>
          </a:prstGeom>
        </p:spPr>
      </p:pic>
      <p:pic>
        <p:nvPicPr>
          <p:cNvPr id="6" name="Picture 2" descr="Боротьба УПА проти німецьких окупантів — Вікіпедія">
            <a:extLst>
              <a:ext uri="{FF2B5EF4-FFF2-40B4-BE49-F238E27FC236}">
                <a16:creationId xmlns="" xmlns:a16="http://schemas.microsoft.com/office/drawing/2014/main" id="{D8B0D57D-D07F-4A68-A03D-5E6EB1F99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466" y="1726596"/>
            <a:ext cx="3385461" cy="376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4">
            <a:extLst>
              <a:ext uri="{FF2B5EF4-FFF2-40B4-BE49-F238E27FC236}">
                <a16:creationId xmlns="" xmlns:a16="http://schemas.microsoft.com/office/drawing/2014/main" id="{3C6611A1-701A-462E-BCDD-F90C18D1CCA9}"/>
              </a:ext>
            </a:extLst>
          </p:cNvPr>
          <p:cNvSpPr txBox="1">
            <a:spLocks/>
          </p:cNvSpPr>
          <p:nvPr/>
        </p:nvSpPr>
        <p:spPr>
          <a:xfrm>
            <a:off x="234892" y="5708716"/>
            <a:ext cx="5742568" cy="94985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err="1">
                <a:solidFill>
                  <a:srgbClr val="002060"/>
                </a:solidFill>
              </a:rPr>
              <a:t>Остання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сутичка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кількох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вояків</a:t>
            </a:r>
            <a:r>
              <a:rPr lang="ru-RU" sz="1800" b="1" dirty="0">
                <a:solidFill>
                  <a:srgbClr val="002060"/>
                </a:solidFill>
              </a:rPr>
              <a:t> УПА </a:t>
            </a:r>
            <a:r>
              <a:rPr lang="ru-RU" sz="1800" b="1" dirty="0" err="1">
                <a:solidFill>
                  <a:srgbClr val="002060"/>
                </a:solidFill>
              </a:rPr>
              <a:t>зі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службовцями</a:t>
            </a:r>
            <a:r>
              <a:rPr lang="ru-RU" sz="1800" b="1" dirty="0">
                <a:solidFill>
                  <a:srgbClr val="002060"/>
                </a:solidFill>
              </a:rPr>
              <a:t> МВС і КДБ </a:t>
            </a:r>
            <a:r>
              <a:rPr lang="ru-RU" sz="1800" b="1" dirty="0" err="1">
                <a:solidFill>
                  <a:srgbClr val="002060"/>
                </a:solidFill>
              </a:rPr>
              <a:t>відбулася</a:t>
            </a:r>
            <a:r>
              <a:rPr lang="ru-RU" sz="1800" b="1" dirty="0">
                <a:solidFill>
                  <a:srgbClr val="002060"/>
                </a:solidFill>
              </a:rPr>
              <a:t> 14 </a:t>
            </a:r>
            <a:r>
              <a:rPr lang="ru-RU" sz="1800" b="1" dirty="0" err="1">
                <a:solidFill>
                  <a:srgbClr val="002060"/>
                </a:solidFill>
              </a:rPr>
              <a:t>квітня</a:t>
            </a:r>
            <a:r>
              <a:rPr lang="ru-RU" sz="1800" b="1" dirty="0">
                <a:solidFill>
                  <a:srgbClr val="002060"/>
                </a:solidFill>
              </a:rPr>
              <a:t> 1960 р. </a:t>
            </a:r>
            <a:r>
              <a:rPr lang="ru-RU" sz="1800" b="1" dirty="0" err="1">
                <a:solidFill>
                  <a:srgbClr val="002060"/>
                </a:solidFill>
              </a:rPr>
              <a:t>поблизу</a:t>
            </a:r>
            <a:r>
              <a:rPr lang="ru-RU" sz="1800" b="1" dirty="0">
                <a:solidFill>
                  <a:srgbClr val="002060"/>
                </a:solidFill>
              </a:rPr>
              <a:t> хутора </a:t>
            </a:r>
            <a:r>
              <a:rPr lang="ru-RU" sz="1800" b="1" dirty="0" err="1">
                <a:solidFill>
                  <a:srgbClr val="002060"/>
                </a:solidFill>
              </a:rPr>
              <a:t>Лози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Підгаєцького</a:t>
            </a:r>
            <a:r>
              <a:rPr lang="ru-RU" sz="1800" b="1" dirty="0">
                <a:solidFill>
                  <a:srgbClr val="002060"/>
                </a:solidFill>
              </a:rPr>
              <a:t> району на </a:t>
            </a:r>
            <a:r>
              <a:rPr lang="ru-RU" sz="1800" b="1" dirty="0" err="1">
                <a:solidFill>
                  <a:srgbClr val="002060"/>
                </a:solidFill>
              </a:rPr>
              <a:t>Тернопільщині</a:t>
            </a:r>
            <a:r>
              <a:rPr lang="ru-RU" sz="1800" b="1" dirty="0">
                <a:solidFill>
                  <a:srgbClr val="002060"/>
                </a:solidFill>
              </a:rPr>
              <a:t>.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9A48409-33A9-495F-9631-CD9A1913CA9A}"/>
              </a:ext>
            </a:extLst>
          </p:cNvPr>
          <p:cNvSpPr txBox="1"/>
          <p:nvPr/>
        </p:nvSpPr>
        <p:spPr>
          <a:xfrm>
            <a:off x="5752328" y="-39310"/>
            <a:ext cx="60816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</a:rPr>
              <a:t>Боротьба ОУН та УПА </a:t>
            </a:r>
          </a:p>
          <a:p>
            <a:pPr algn="ctr"/>
            <a:r>
              <a:rPr lang="uk-UA" sz="3600" b="1" dirty="0">
                <a:solidFill>
                  <a:srgbClr val="C00000"/>
                </a:solidFill>
              </a:rPr>
              <a:t>з радянською владою в повоєнні роки</a:t>
            </a:r>
          </a:p>
        </p:txBody>
      </p:sp>
      <p:pic>
        <p:nvPicPr>
          <p:cNvPr id="9" name="Picture 5" descr="C:\Users\1\Desktop\11 УКР\Урок 10 Советизация западных областей Украины\Урок 10 Советизация западных областей Украины\Иллюстрации\Роман Шухевич.jpg">
            <a:extLst>
              <a:ext uri="{FF2B5EF4-FFF2-40B4-BE49-F238E27FC236}">
                <a16:creationId xmlns="" xmlns:a16="http://schemas.microsoft.com/office/drawing/2014/main" id="{5BF58896-DCB6-474C-BFB8-3528B1FFB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2011" y="1048363"/>
            <a:ext cx="2248239" cy="370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Василь Кук: Хто він - загадковий останній головнокомандувач УПА - фото 2">
            <a:extLst>
              <a:ext uri="{FF2B5EF4-FFF2-40B4-BE49-F238E27FC236}">
                <a16:creationId xmlns="" xmlns:a16="http://schemas.microsoft.com/office/drawing/2014/main" id="{6FEB84B6-A42E-4D55-80CE-93D584A67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30906" y="1653862"/>
            <a:ext cx="2320692" cy="403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увій: горизонтальний 10">
            <a:extLst>
              <a:ext uri="{FF2B5EF4-FFF2-40B4-BE49-F238E27FC236}">
                <a16:creationId xmlns="" xmlns:a16="http://schemas.microsoft.com/office/drawing/2014/main" id="{0A338F1D-E661-4163-BA82-46C4EE170416}"/>
              </a:ext>
            </a:extLst>
          </p:cNvPr>
          <p:cNvSpPr/>
          <p:nvPr/>
        </p:nvSpPr>
        <p:spPr>
          <a:xfrm>
            <a:off x="9553998" y="5216209"/>
            <a:ext cx="2561094" cy="687897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Василь Кук</a:t>
            </a:r>
          </a:p>
        </p:txBody>
      </p:sp>
      <p:sp>
        <p:nvSpPr>
          <p:cNvPr id="12" name="Сувій: горизонтальний 11">
            <a:extLst>
              <a:ext uri="{FF2B5EF4-FFF2-40B4-BE49-F238E27FC236}">
                <a16:creationId xmlns="" xmlns:a16="http://schemas.microsoft.com/office/drawing/2014/main" id="{6C9290C9-998E-4E4B-A485-FA64F2D196CE}"/>
              </a:ext>
            </a:extLst>
          </p:cNvPr>
          <p:cNvSpPr/>
          <p:nvPr/>
        </p:nvSpPr>
        <p:spPr>
          <a:xfrm>
            <a:off x="3611134" y="4166677"/>
            <a:ext cx="2449116" cy="687897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Роман Шухевич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22AEBB7-6A4F-4BAE-B654-3C690047FC66}"/>
              </a:ext>
            </a:extLst>
          </p:cNvPr>
          <p:cNvSpPr txBox="1"/>
          <p:nvPr/>
        </p:nvSpPr>
        <p:spPr>
          <a:xfrm>
            <a:off x="6060250" y="3610379"/>
            <a:ext cx="3502952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sz="1700" b="1" i="0" dirty="0">
                <a:solidFill>
                  <a:srgbClr val="002060"/>
                </a:solidFill>
                <a:effectLst/>
              </a:rPr>
              <a:t>З 1947 року Кук </a:t>
            </a:r>
            <a:r>
              <a:rPr lang="ru-RU" sz="1700" b="1" i="0" dirty="0" err="1">
                <a:solidFill>
                  <a:srgbClr val="002060"/>
                </a:solidFill>
                <a:effectLst/>
              </a:rPr>
              <a:t>був</a:t>
            </a:r>
            <a:r>
              <a:rPr lang="ru-RU" sz="1700" b="1" i="0" dirty="0">
                <a:solidFill>
                  <a:srgbClr val="002060"/>
                </a:solidFill>
                <a:effectLst/>
              </a:rPr>
              <a:t> заступником </a:t>
            </a:r>
          </a:p>
          <a:p>
            <a:pPr algn="ctr" fontAlgn="base"/>
            <a:r>
              <a:rPr lang="ru-RU" sz="1700" b="1" i="0" dirty="0">
                <a:solidFill>
                  <a:srgbClr val="002060"/>
                </a:solidFill>
                <a:effectLst/>
              </a:rPr>
              <a:t>Р. Шухевича на </a:t>
            </a:r>
            <a:r>
              <a:rPr lang="ru-RU" sz="1700" b="1" i="0" dirty="0" err="1">
                <a:solidFill>
                  <a:srgbClr val="002060"/>
                </a:solidFill>
                <a:effectLst/>
              </a:rPr>
              <a:t>всіх</a:t>
            </a:r>
            <a:r>
              <a:rPr lang="ru-RU" sz="1700" b="1" i="0" dirty="0">
                <a:solidFill>
                  <a:srgbClr val="002060"/>
                </a:solidFill>
                <a:effectLst/>
              </a:rPr>
              <a:t> </a:t>
            </a:r>
            <a:r>
              <a:rPr lang="ru-RU" sz="1700" b="1" i="0" dirty="0" err="1">
                <a:solidFill>
                  <a:srgbClr val="002060"/>
                </a:solidFill>
                <a:effectLst/>
              </a:rPr>
              <a:t>його</a:t>
            </a:r>
            <a:r>
              <a:rPr lang="ru-RU" sz="1700" b="1" i="0" dirty="0">
                <a:solidFill>
                  <a:srgbClr val="002060"/>
                </a:solidFill>
                <a:effectLst/>
              </a:rPr>
              <a:t> посадах, а </a:t>
            </a:r>
            <a:r>
              <a:rPr lang="ru-RU" sz="1700" b="1" i="0" dirty="0" err="1">
                <a:solidFill>
                  <a:srgbClr val="002060"/>
                </a:solidFill>
                <a:effectLst/>
              </a:rPr>
              <a:t>після</a:t>
            </a:r>
            <a:r>
              <a:rPr lang="ru-RU" sz="1700" b="1" i="0" dirty="0">
                <a:solidFill>
                  <a:srgbClr val="002060"/>
                </a:solidFill>
                <a:effectLst/>
              </a:rPr>
              <a:t> </a:t>
            </a:r>
            <a:r>
              <a:rPr lang="ru-RU" sz="1700" b="1" i="0" dirty="0" err="1">
                <a:solidFill>
                  <a:srgbClr val="002060"/>
                </a:solidFill>
                <a:effectLst/>
              </a:rPr>
              <a:t>загибелі</a:t>
            </a:r>
            <a:r>
              <a:rPr lang="ru-RU" sz="1700" b="1" i="0" dirty="0">
                <a:solidFill>
                  <a:srgbClr val="002060"/>
                </a:solidFill>
                <a:effectLst/>
              </a:rPr>
              <a:t> </a:t>
            </a:r>
            <a:r>
              <a:rPr lang="ru-RU" sz="1700" b="1" i="0" dirty="0" err="1">
                <a:solidFill>
                  <a:srgbClr val="002060"/>
                </a:solidFill>
                <a:effectLst/>
              </a:rPr>
              <a:t>генарала</a:t>
            </a:r>
            <a:r>
              <a:rPr lang="ru-RU" sz="1700" b="1" i="0" dirty="0">
                <a:solidFill>
                  <a:srgbClr val="002060"/>
                </a:solidFill>
                <a:effectLst/>
              </a:rPr>
              <a:t> 5 </a:t>
            </a:r>
            <a:r>
              <a:rPr lang="ru-RU" sz="1700" b="1" i="0" dirty="0" err="1">
                <a:solidFill>
                  <a:srgbClr val="002060"/>
                </a:solidFill>
                <a:effectLst/>
              </a:rPr>
              <a:t>березня</a:t>
            </a:r>
            <a:r>
              <a:rPr lang="ru-RU" sz="1700" b="1" i="0" dirty="0">
                <a:solidFill>
                  <a:srgbClr val="002060"/>
                </a:solidFill>
                <a:effectLst/>
              </a:rPr>
              <a:t> 1950 р. Василя Кука </a:t>
            </a:r>
            <a:r>
              <a:rPr lang="ru-RU" sz="1700" b="1" i="0" dirty="0" err="1">
                <a:solidFill>
                  <a:srgbClr val="002060"/>
                </a:solidFill>
                <a:effectLst/>
              </a:rPr>
              <a:t>було</a:t>
            </a:r>
            <a:r>
              <a:rPr lang="ru-RU" sz="1700" b="1" i="0" dirty="0">
                <a:solidFill>
                  <a:srgbClr val="002060"/>
                </a:solidFill>
                <a:effectLst/>
              </a:rPr>
              <a:t> </a:t>
            </a:r>
            <a:r>
              <a:rPr lang="ru-RU" sz="1700" b="1" i="0" dirty="0" err="1">
                <a:solidFill>
                  <a:srgbClr val="002060"/>
                </a:solidFill>
                <a:effectLst/>
              </a:rPr>
              <a:t>обрано</a:t>
            </a:r>
            <a:r>
              <a:rPr lang="ru-RU" sz="1700" b="1" i="0" dirty="0">
                <a:solidFill>
                  <a:srgbClr val="002060"/>
                </a:solidFill>
                <a:effectLst/>
              </a:rPr>
              <a:t> Головою Проводу ОУН в </a:t>
            </a:r>
            <a:r>
              <a:rPr lang="ru-RU" sz="1700" b="1" i="0" dirty="0" err="1">
                <a:solidFill>
                  <a:srgbClr val="002060"/>
                </a:solidFill>
                <a:effectLst/>
              </a:rPr>
              <a:t>Україні</a:t>
            </a:r>
            <a:r>
              <a:rPr lang="ru-RU" sz="1700" b="1" i="0" dirty="0">
                <a:solidFill>
                  <a:srgbClr val="002060"/>
                </a:solidFill>
                <a:effectLst/>
              </a:rPr>
              <a:t>, </a:t>
            </a:r>
            <a:r>
              <a:rPr lang="ru-RU" sz="1700" b="1" i="0" dirty="0" err="1">
                <a:solidFill>
                  <a:srgbClr val="002060"/>
                </a:solidFill>
                <a:effectLst/>
              </a:rPr>
              <a:t>Головним</a:t>
            </a:r>
            <a:r>
              <a:rPr lang="ru-RU" sz="1700" b="1" i="0" dirty="0">
                <a:solidFill>
                  <a:srgbClr val="002060"/>
                </a:solidFill>
                <a:effectLst/>
              </a:rPr>
              <a:t> Командиром УПА та Головою Генерального </a:t>
            </a:r>
            <a:r>
              <a:rPr lang="ru-RU" sz="1700" b="1" i="0" dirty="0" err="1">
                <a:solidFill>
                  <a:srgbClr val="002060"/>
                </a:solidFill>
                <a:effectLst/>
              </a:rPr>
              <a:t>Секретаріату</a:t>
            </a:r>
            <a:r>
              <a:rPr lang="ru-RU" sz="1700" b="1" i="0" dirty="0">
                <a:solidFill>
                  <a:srgbClr val="002060"/>
                </a:solidFill>
                <a:effectLst/>
              </a:rPr>
              <a:t> </a:t>
            </a:r>
            <a:r>
              <a:rPr lang="ru-RU" sz="1700" b="1" i="0" dirty="0" err="1">
                <a:solidFill>
                  <a:srgbClr val="002060"/>
                </a:solidFill>
                <a:effectLst/>
              </a:rPr>
              <a:t>Української</a:t>
            </a:r>
            <a:r>
              <a:rPr lang="ru-RU" sz="1700" b="1" i="0" dirty="0">
                <a:solidFill>
                  <a:srgbClr val="002060"/>
                </a:solidFill>
                <a:effectLst/>
              </a:rPr>
              <a:t> </a:t>
            </a:r>
            <a:r>
              <a:rPr lang="ru-RU" sz="1700" b="1" i="0" dirty="0" err="1">
                <a:solidFill>
                  <a:srgbClr val="002060"/>
                </a:solidFill>
                <a:effectLst/>
              </a:rPr>
              <a:t>Головної</a:t>
            </a:r>
            <a:r>
              <a:rPr lang="ru-RU" sz="1700" b="1" i="0" dirty="0">
                <a:solidFill>
                  <a:srgbClr val="002060"/>
                </a:solidFill>
                <a:effectLst/>
              </a:rPr>
              <a:t> </a:t>
            </a:r>
            <a:r>
              <a:rPr lang="ru-RU" sz="1700" b="1" i="0" dirty="0" err="1">
                <a:solidFill>
                  <a:srgbClr val="002060"/>
                </a:solidFill>
                <a:effectLst/>
              </a:rPr>
              <a:t>Визвольної</a:t>
            </a:r>
            <a:r>
              <a:rPr lang="ru-RU" sz="1700" b="1" i="0" dirty="0">
                <a:solidFill>
                  <a:srgbClr val="002060"/>
                </a:solidFill>
                <a:effectLst/>
              </a:rPr>
              <a:t> Ради.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="" xmlns:a16="http://schemas.microsoft.com/office/drawing/2014/main" id="{50501BDA-A44C-4934-A1E9-7A185BE05A39}"/>
              </a:ext>
            </a:extLst>
          </p:cNvPr>
          <p:cNvSpPr txBox="1">
            <a:spLocks/>
          </p:cNvSpPr>
          <p:nvPr/>
        </p:nvSpPr>
        <p:spPr>
          <a:xfrm>
            <a:off x="6020250" y="1653862"/>
            <a:ext cx="3456366" cy="18766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err="1">
                <a:solidFill>
                  <a:srgbClr val="002060"/>
                </a:solidFill>
              </a:rPr>
              <a:t>Після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загибелі</a:t>
            </a:r>
            <a:r>
              <a:rPr lang="ru-RU" sz="1600" b="1" dirty="0">
                <a:solidFill>
                  <a:srgbClr val="002060"/>
                </a:solidFill>
              </a:rPr>
              <a:t> в 1950 р. Романа Шухевича </a:t>
            </a:r>
            <a:r>
              <a:rPr lang="ru-RU" sz="1600" b="1" dirty="0" err="1">
                <a:solidFill>
                  <a:srgbClr val="002060"/>
                </a:solidFill>
              </a:rPr>
              <a:t>організовані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дії</a:t>
            </a:r>
            <a:r>
              <a:rPr lang="ru-RU" sz="1600" b="1" dirty="0">
                <a:solidFill>
                  <a:srgbClr val="002060"/>
                </a:solidFill>
              </a:rPr>
              <a:t> УПА </a:t>
            </a:r>
            <a:r>
              <a:rPr lang="ru-RU" sz="1600" b="1" dirty="0" err="1">
                <a:solidFill>
                  <a:srgbClr val="002060"/>
                </a:solidFill>
              </a:rPr>
              <a:t>фактично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припинилися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хоч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окремі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боївки</a:t>
            </a:r>
            <a:r>
              <a:rPr lang="ru-RU" sz="1600" b="1" dirty="0">
                <a:solidFill>
                  <a:srgbClr val="002060"/>
                </a:solidFill>
              </a:rPr>
              <a:t> «</a:t>
            </a:r>
            <a:r>
              <a:rPr lang="ru-RU" sz="1600" b="1" dirty="0" err="1">
                <a:solidFill>
                  <a:srgbClr val="002060"/>
                </a:solidFill>
              </a:rPr>
              <a:t>збройного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підпілля</a:t>
            </a:r>
            <a:r>
              <a:rPr lang="ru-RU" sz="1600" b="1" dirty="0">
                <a:solidFill>
                  <a:srgbClr val="002060"/>
                </a:solidFill>
              </a:rPr>
              <a:t>» </a:t>
            </a:r>
            <a:r>
              <a:rPr lang="ru-RU" sz="1600" b="1" dirty="0" err="1">
                <a:solidFill>
                  <a:srgbClr val="002060"/>
                </a:solidFill>
              </a:rPr>
              <a:t>діяли</a:t>
            </a:r>
            <a:r>
              <a:rPr lang="ru-RU" sz="1600" b="1" dirty="0">
                <a:solidFill>
                  <a:srgbClr val="002060"/>
                </a:solidFill>
              </a:rPr>
              <a:t> до </a:t>
            </a:r>
            <a:r>
              <a:rPr lang="ru-RU" sz="1600" b="1" dirty="0" err="1">
                <a:solidFill>
                  <a:srgbClr val="002060"/>
                </a:solidFill>
              </a:rPr>
              <a:t>середини</a:t>
            </a:r>
            <a:r>
              <a:rPr lang="ru-RU" sz="1600" b="1" dirty="0">
                <a:solidFill>
                  <a:srgbClr val="002060"/>
                </a:solidFill>
              </a:rPr>
              <a:t> 1950-х </a:t>
            </a:r>
            <a:r>
              <a:rPr lang="ru-RU" sz="1600" b="1" dirty="0" err="1">
                <a:solidFill>
                  <a:srgbClr val="002060"/>
                </a:solidFill>
              </a:rPr>
              <a:t>рр</a:t>
            </a:r>
            <a:r>
              <a:rPr lang="ru-RU" sz="1600" b="1" dirty="0">
                <a:solidFill>
                  <a:srgbClr val="002060"/>
                </a:solidFill>
              </a:rPr>
              <a:t>., </a:t>
            </a:r>
            <a:r>
              <a:rPr lang="ru-RU" sz="1600" b="1" dirty="0" err="1">
                <a:solidFill>
                  <a:srgbClr val="002060"/>
                </a:solidFill>
              </a:rPr>
              <a:t>зосередивши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сили</a:t>
            </a:r>
            <a:r>
              <a:rPr lang="ru-RU" sz="1600" b="1" dirty="0">
                <a:solidFill>
                  <a:srgbClr val="002060"/>
                </a:solidFill>
              </a:rPr>
              <a:t> на </a:t>
            </a:r>
            <a:r>
              <a:rPr lang="ru-RU" sz="1600" b="1" dirty="0" err="1">
                <a:solidFill>
                  <a:srgbClr val="002060"/>
                </a:solidFill>
              </a:rPr>
              <a:t>пропагандистській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роботі</a:t>
            </a:r>
            <a:r>
              <a:rPr lang="ru-RU" sz="1600" b="1" dirty="0">
                <a:solidFill>
                  <a:srgbClr val="002060"/>
                </a:solidFill>
              </a:rPr>
              <a:t> та </a:t>
            </a:r>
            <a:r>
              <a:rPr lang="ru-RU" sz="1600" b="1" dirty="0" err="1">
                <a:solidFill>
                  <a:srgbClr val="002060"/>
                </a:solidFill>
              </a:rPr>
              <a:t>саботажі</a:t>
            </a:r>
            <a:r>
              <a:rPr lang="ru-RU" sz="1600" b="1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4294916-AA69-41FF-B582-5FAD445F2F60}"/>
              </a:ext>
            </a:extLst>
          </p:cNvPr>
          <p:cNvSpPr txBox="1"/>
          <p:nvPr/>
        </p:nvSpPr>
        <p:spPr>
          <a:xfrm>
            <a:off x="6492529" y="6122639"/>
            <a:ext cx="5572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b="1" i="0" dirty="0">
                <a:solidFill>
                  <a:srgbClr val="002060"/>
                </a:solidFill>
                <a:effectLst/>
              </a:rPr>
              <a:t>1954 року </a:t>
            </a:r>
            <a:r>
              <a:rPr lang="ru-RU" b="1" i="0" dirty="0" err="1">
                <a:solidFill>
                  <a:srgbClr val="002060"/>
                </a:solidFill>
                <a:effectLst/>
              </a:rPr>
              <a:t>був</a:t>
            </a:r>
            <a:r>
              <a:rPr lang="ru-RU" b="1" i="0" dirty="0">
                <a:solidFill>
                  <a:srgbClr val="002060"/>
                </a:solidFill>
                <a:effectLst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</a:rPr>
              <a:t>заарештований</a:t>
            </a:r>
            <a:r>
              <a:rPr lang="ru-RU" b="1" i="0" dirty="0">
                <a:solidFill>
                  <a:srgbClr val="002060"/>
                </a:solidFill>
                <a:effectLst/>
              </a:rPr>
              <a:t> і </a:t>
            </a:r>
            <a:r>
              <a:rPr lang="ru-RU" b="1" i="0" dirty="0" err="1">
                <a:solidFill>
                  <a:srgbClr val="002060"/>
                </a:solidFill>
                <a:effectLst/>
              </a:rPr>
              <a:t>відсидів</a:t>
            </a:r>
            <a:r>
              <a:rPr lang="ru-RU" b="1" i="0" dirty="0">
                <a:solidFill>
                  <a:srgbClr val="002060"/>
                </a:solidFill>
                <a:effectLst/>
              </a:rPr>
              <a:t> у </a:t>
            </a:r>
            <a:r>
              <a:rPr lang="ru-RU" b="1" i="0" dirty="0" err="1">
                <a:solidFill>
                  <a:srgbClr val="002060"/>
                </a:solidFill>
                <a:effectLst/>
              </a:rPr>
              <a:t>радянських</a:t>
            </a:r>
            <a:r>
              <a:rPr lang="ru-RU" b="1" i="0" dirty="0">
                <a:solidFill>
                  <a:srgbClr val="002060"/>
                </a:solidFill>
                <a:effectLst/>
              </a:rPr>
              <a:t> </a:t>
            </a:r>
            <a:r>
              <a:rPr lang="ru-RU" b="1" i="0" dirty="0" err="1">
                <a:solidFill>
                  <a:srgbClr val="002060"/>
                </a:solidFill>
                <a:effectLst/>
              </a:rPr>
              <a:t>в'язницях</a:t>
            </a:r>
            <a:r>
              <a:rPr lang="ru-RU" b="1" i="0" dirty="0">
                <a:solidFill>
                  <a:srgbClr val="002060"/>
                </a:solidFill>
                <a:effectLst/>
              </a:rPr>
              <a:t> і таборах, не </a:t>
            </a:r>
            <a:r>
              <a:rPr lang="ru-RU" b="1" i="0" dirty="0" err="1">
                <a:solidFill>
                  <a:srgbClr val="002060"/>
                </a:solidFill>
                <a:effectLst/>
              </a:rPr>
              <a:t>дочекавшися</a:t>
            </a:r>
            <a:r>
              <a:rPr lang="ru-RU" b="1" i="0" dirty="0">
                <a:solidFill>
                  <a:srgbClr val="002060"/>
                </a:solidFill>
                <a:effectLst/>
              </a:rPr>
              <a:t> суду, 6 </a:t>
            </a:r>
            <a:r>
              <a:rPr lang="ru-RU" b="1" i="0" dirty="0" err="1">
                <a:solidFill>
                  <a:srgbClr val="002060"/>
                </a:solidFill>
                <a:effectLst/>
              </a:rPr>
              <a:t>років</a:t>
            </a:r>
            <a:r>
              <a:rPr lang="ru-RU" b="1" i="0" dirty="0">
                <a:solidFill>
                  <a:srgbClr val="002060"/>
                </a:solidFill>
                <a:effectLst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xmlns="" val="2408296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1544"/>
    </mc:Choice>
    <mc:Fallback>
      <p:transition spd="slow" advTm="3154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1481 Ð³. ÐÑÑÐ¾Ð´Ð°ÑÐµ (ÑÐ¾Ð¶Ð¶ÐµÐ½Ð¸Ðµ ÐµÑÐµÑÐ¸ÐºÐ¾Ð²) ÑÐ¾ÑÑÐ¾ÑÐ»Ð¾ÑÑ Ð²Ð¿ÐµÑÐ²ÑÐµ Ð² Ð¡ÐµÐ²Ð¸Ð»ÑÐµ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: скругленные углы 3">
            <a:extLst>
              <a:ext uri="{FF2B5EF4-FFF2-40B4-BE49-F238E27FC236}">
                <a16:creationId xmlns="" xmlns:a16="http://schemas.microsoft.com/office/drawing/2014/main" id="{D21116D0-9111-41FE-A00D-36FCC7CC51CE}"/>
              </a:ext>
            </a:extLst>
          </p:cNvPr>
          <p:cNvSpPr/>
          <p:nvPr/>
        </p:nvSpPr>
        <p:spPr>
          <a:xfrm>
            <a:off x="234892" y="184557"/>
            <a:ext cx="5444454" cy="6878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A427818-0318-4615-AF14-3952A9434D2D}"/>
              </a:ext>
            </a:extLst>
          </p:cNvPr>
          <p:cNvSpPr txBox="1"/>
          <p:nvPr/>
        </p:nvSpPr>
        <p:spPr>
          <a:xfrm>
            <a:off x="872455" y="155623"/>
            <a:ext cx="4588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DniproCity" panose="02010503020200020004" pitchFamily="2" charset="-52"/>
              </a:rPr>
              <a:t>Історія України: </a:t>
            </a:r>
            <a:r>
              <a:rPr lang="uk-UA" b="1" dirty="0">
                <a:latin typeface="DniproCity" panose="02010503020200020004" pitchFamily="2" charset="-52"/>
              </a:rPr>
              <a:t>Україна в перші повоєнні роки</a:t>
            </a:r>
            <a:endParaRPr lang="uk-UA" dirty="0">
              <a:latin typeface="DniproCity" panose="02010503020200020004" pitchFamily="2" charset="-52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41B07EB7-3437-46AF-AD66-65FD89763A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10" y="69100"/>
            <a:ext cx="934530" cy="8848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F104FD1-1A78-4007-8148-F6D8C6A5BCCB}"/>
              </a:ext>
            </a:extLst>
          </p:cNvPr>
          <p:cNvSpPr txBox="1"/>
          <p:nvPr/>
        </p:nvSpPr>
        <p:spPr>
          <a:xfrm>
            <a:off x="5752328" y="-39310"/>
            <a:ext cx="6081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</a:rPr>
              <a:t>Розвиток культури</a:t>
            </a:r>
          </a:p>
        </p:txBody>
      </p:sp>
      <p:pic>
        <p:nvPicPr>
          <p:cNvPr id="3074" name="Picture 2" descr="Переглянути вихідне зображення">
            <a:extLst>
              <a:ext uri="{FF2B5EF4-FFF2-40B4-BE49-F238E27FC236}">
                <a16:creationId xmlns="" xmlns:a16="http://schemas.microsoft.com/office/drawing/2014/main" id="{619BC2FF-8887-4176-A110-5A47B53CB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473" y="1041471"/>
            <a:ext cx="1978560" cy="25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увій: горизонтальний 8">
            <a:extLst>
              <a:ext uri="{FF2B5EF4-FFF2-40B4-BE49-F238E27FC236}">
                <a16:creationId xmlns="" xmlns:a16="http://schemas.microsoft.com/office/drawing/2014/main" id="{71C9036E-7941-4C27-BE1B-EB3AF27404A9}"/>
              </a:ext>
            </a:extLst>
          </p:cNvPr>
          <p:cNvSpPr/>
          <p:nvPr/>
        </p:nvSpPr>
        <p:spPr>
          <a:xfrm>
            <a:off x="121470" y="3068394"/>
            <a:ext cx="2281559" cy="962438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Олександр Богомолець</a:t>
            </a:r>
          </a:p>
        </p:txBody>
      </p:sp>
      <p:pic>
        <p:nvPicPr>
          <p:cNvPr id="3076" name="Picture 4" descr="Переглянути вихідне зображення">
            <a:extLst>
              <a:ext uri="{FF2B5EF4-FFF2-40B4-BE49-F238E27FC236}">
                <a16:creationId xmlns="" xmlns:a16="http://schemas.microsoft.com/office/drawing/2014/main" id="{9BD188D4-EE5B-4C32-B595-2B024141D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6461" y="1037591"/>
            <a:ext cx="1962150" cy="2724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Сувій: горизонтальний 10">
            <a:extLst>
              <a:ext uri="{FF2B5EF4-FFF2-40B4-BE49-F238E27FC236}">
                <a16:creationId xmlns="" xmlns:a16="http://schemas.microsoft.com/office/drawing/2014/main" id="{4CA2487F-6661-4F74-9C11-9CE557F4CCA6}"/>
              </a:ext>
            </a:extLst>
          </p:cNvPr>
          <p:cNvSpPr/>
          <p:nvPr/>
        </p:nvSpPr>
        <p:spPr>
          <a:xfrm>
            <a:off x="2497628" y="3055316"/>
            <a:ext cx="2168235" cy="962438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Сергій Лебедєв</a:t>
            </a:r>
          </a:p>
        </p:txBody>
      </p:sp>
      <p:pic>
        <p:nvPicPr>
          <p:cNvPr id="14" name="Picture 2" descr="Олександр Довженко Хмельницька міська централізована бібліотечна система">
            <a:extLst>
              <a:ext uri="{FF2B5EF4-FFF2-40B4-BE49-F238E27FC236}">
                <a16:creationId xmlns="" xmlns:a16="http://schemas.microsoft.com/office/drawing/2014/main" id="{EEC19EF3-C08D-4AB4-AE4C-67486A3E2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2579" y="894287"/>
            <a:ext cx="1147387" cy="1929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4" descr="Максим Рильський - Видатні постаті України">
            <a:extLst>
              <a:ext uri="{FF2B5EF4-FFF2-40B4-BE49-F238E27FC236}">
                <a16:creationId xmlns="" xmlns:a16="http://schemas.microsoft.com/office/drawing/2014/main" id="{1194502F-BE35-4158-B4FB-7A4998C64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0761" y="872454"/>
            <a:ext cx="1288179" cy="1918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6" descr="Шкільні підручники (учебники) - читати онлайн, скачати бесплатно з  Knigi.at.ua">
            <a:extLst>
              <a:ext uri="{FF2B5EF4-FFF2-40B4-BE49-F238E27FC236}">
                <a16:creationId xmlns="" xmlns:a16="http://schemas.microsoft.com/office/drawing/2014/main" id="{8D96A367-BCDF-4C9F-85B5-667C52108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0355" y="894287"/>
            <a:ext cx="1356108" cy="1918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0" name="Picture 8" descr="Переглянути вихідне зображення">
            <a:extLst>
              <a:ext uri="{FF2B5EF4-FFF2-40B4-BE49-F238E27FC236}">
                <a16:creationId xmlns="" xmlns:a16="http://schemas.microsoft.com/office/drawing/2014/main" id="{968CFED2-7C0C-4076-8D4F-A4CCFBCA2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25056" y="858556"/>
            <a:ext cx="1441465" cy="2000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2" name="Picture 10" descr="Переглянути вихідне зображення">
            <a:extLst>
              <a:ext uri="{FF2B5EF4-FFF2-40B4-BE49-F238E27FC236}">
                <a16:creationId xmlns="" xmlns:a16="http://schemas.microsoft.com/office/drawing/2014/main" id="{9AEB7621-3729-410B-9644-3FE4EE981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4246" y="4004675"/>
            <a:ext cx="1787692" cy="2506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Сувій: горизонтальний 12">
            <a:extLst>
              <a:ext uri="{FF2B5EF4-FFF2-40B4-BE49-F238E27FC236}">
                <a16:creationId xmlns="" xmlns:a16="http://schemas.microsoft.com/office/drawing/2014/main" id="{2B61EEFF-62DE-40F6-A5BD-F3173B265748}"/>
              </a:ext>
            </a:extLst>
          </p:cNvPr>
          <p:cNvSpPr/>
          <p:nvPr/>
        </p:nvSpPr>
        <p:spPr>
          <a:xfrm>
            <a:off x="1181765" y="5969477"/>
            <a:ext cx="2392654" cy="962438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Володимир Філатов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F35C9BEB-5FB4-4EA4-9AE6-CE36331CC1C5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9719" y="3307314"/>
            <a:ext cx="3630261" cy="257305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Переглянути вихідне зображення">
            <a:extLst>
              <a:ext uri="{FF2B5EF4-FFF2-40B4-BE49-F238E27FC236}">
                <a16:creationId xmlns="" xmlns:a16="http://schemas.microsoft.com/office/drawing/2014/main" id="{DFDD98A9-4A3C-401D-BEA5-4458BA9D3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4069" y="3110125"/>
            <a:ext cx="2359988" cy="347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увій: горизонтальний 20">
            <a:extLst>
              <a:ext uri="{FF2B5EF4-FFF2-40B4-BE49-F238E27FC236}">
                <a16:creationId xmlns="" xmlns:a16="http://schemas.microsoft.com/office/drawing/2014/main" id="{49FBFE86-D709-4937-AF1D-D22F6373CA16}"/>
              </a:ext>
            </a:extLst>
          </p:cNvPr>
          <p:cNvSpPr/>
          <p:nvPr/>
        </p:nvSpPr>
        <p:spPr>
          <a:xfrm>
            <a:off x="9135044" y="5880364"/>
            <a:ext cx="2698890" cy="962438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Тетяна Яблонська</a:t>
            </a:r>
          </a:p>
        </p:txBody>
      </p:sp>
      <p:sp>
        <p:nvSpPr>
          <p:cNvPr id="3" name="Сувій: горизонтальний 2">
            <a:extLst>
              <a:ext uri="{FF2B5EF4-FFF2-40B4-BE49-F238E27FC236}">
                <a16:creationId xmlns="" xmlns:a16="http://schemas.microsoft.com/office/drawing/2014/main" id="{F6057E9B-CAB4-482E-8C98-28BF4135AB83}"/>
              </a:ext>
            </a:extLst>
          </p:cNvPr>
          <p:cNvSpPr/>
          <p:nvPr/>
        </p:nvSpPr>
        <p:spPr>
          <a:xfrm>
            <a:off x="4600740" y="5512846"/>
            <a:ext cx="4048217" cy="1207165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Картина «Хліб» 1949 р.</a:t>
            </a:r>
          </a:p>
        </p:txBody>
      </p:sp>
      <p:sp>
        <p:nvSpPr>
          <p:cNvPr id="4" name="Стрілка: вліво 3">
            <a:extLst>
              <a:ext uri="{FF2B5EF4-FFF2-40B4-BE49-F238E27FC236}">
                <a16:creationId xmlns="" xmlns:a16="http://schemas.microsoft.com/office/drawing/2014/main" id="{678DBE27-E5A4-404B-8A9B-E3205E01E4D1}"/>
              </a:ext>
            </a:extLst>
          </p:cNvPr>
          <p:cNvSpPr/>
          <p:nvPr/>
        </p:nvSpPr>
        <p:spPr>
          <a:xfrm>
            <a:off x="8192561" y="4266852"/>
            <a:ext cx="1121508" cy="1161624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63209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676"/>
    </mc:Choice>
    <mc:Fallback>
      <p:transition spd="slow" advTm="1567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3">
            <a:extLst>
              <a:ext uri="{FF2B5EF4-FFF2-40B4-BE49-F238E27FC236}">
                <a16:creationId xmlns="" xmlns:a16="http://schemas.microsoft.com/office/drawing/2014/main" id="{ED26F5EA-3257-48BF-9A49-083C1FF26398}"/>
              </a:ext>
            </a:extLst>
          </p:cNvPr>
          <p:cNvSpPr/>
          <p:nvPr/>
        </p:nvSpPr>
        <p:spPr>
          <a:xfrm>
            <a:off x="234892" y="184557"/>
            <a:ext cx="5444454" cy="6878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DFC33C9-FDBD-4BEF-A0A4-D7E7FC9AAB84}"/>
              </a:ext>
            </a:extLst>
          </p:cNvPr>
          <p:cNvSpPr txBox="1"/>
          <p:nvPr/>
        </p:nvSpPr>
        <p:spPr>
          <a:xfrm>
            <a:off x="872455" y="155623"/>
            <a:ext cx="4588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DniproCity" panose="02010503020200020004" pitchFamily="2" charset="-52"/>
              </a:rPr>
              <a:t>Історія України: </a:t>
            </a:r>
            <a:r>
              <a:rPr lang="uk-UA" b="1" dirty="0">
                <a:latin typeface="DniproCity" panose="02010503020200020004" pitchFamily="2" charset="-52"/>
              </a:rPr>
              <a:t>Україна в перші повоєнні роки</a:t>
            </a:r>
            <a:endParaRPr lang="uk-UA" dirty="0">
              <a:latin typeface="DniproCity" panose="02010503020200020004" pitchFamily="2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6255E21-08C2-4822-ADDE-5267885024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10" y="69100"/>
            <a:ext cx="934530" cy="8848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F6B07D3-5BE3-4649-940D-E8069DB215BF}"/>
              </a:ext>
            </a:extLst>
          </p:cNvPr>
          <p:cNvSpPr txBox="1"/>
          <p:nvPr/>
        </p:nvSpPr>
        <p:spPr>
          <a:xfrm>
            <a:off x="5752328" y="35597"/>
            <a:ext cx="6081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</a:rPr>
              <a:t>Україна – </a:t>
            </a:r>
          </a:p>
          <a:p>
            <a:pPr algn="ctr"/>
            <a:r>
              <a:rPr lang="uk-UA" sz="3600" b="1" dirty="0">
                <a:solidFill>
                  <a:srgbClr val="C00000"/>
                </a:solidFill>
              </a:rPr>
              <a:t>співзасновниця ООН</a:t>
            </a:r>
            <a:endParaRPr lang="uk-UA" sz="36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750AF1D-1142-46F2-B465-E204C9AD4D31}"/>
              </a:ext>
            </a:extLst>
          </p:cNvPr>
          <p:cNvSpPr txBox="1"/>
          <p:nvPr/>
        </p:nvSpPr>
        <p:spPr>
          <a:xfrm>
            <a:off x="374185" y="1039951"/>
            <a:ext cx="31997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</a:rPr>
              <a:t>1944 р.  - створення Народного комісаріату закордонних справ УРСР на чолі з Дмитром Мануїльським.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814DF38-26BB-403D-8885-CD6D163B5A3F}"/>
              </a:ext>
            </a:extLst>
          </p:cNvPr>
          <p:cNvSpPr txBox="1"/>
          <p:nvPr/>
        </p:nvSpPr>
        <p:spPr>
          <a:xfrm>
            <a:off x="3462263" y="1246036"/>
            <a:ext cx="8357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У червні 1945 р. УРСР стала членом-засновницею ООН.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0E240FF-1253-4293-8563-3EBBD52367CA}"/>
              </a:ext>
            </a:extLst>
          </p:cNvPr>
          <p:cNvSpPr txBox="1"/>
          <p:nvPr/>
        </p:nvSpPr>
        <p:spPr>
          <a:xfrm>
            <a:off x="8232894" y="1836655"/>
            <a:ext cx="38088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002060"/>
                </a:solidFill>
                <a:cs typeface="Times New Roman" pitchFamily="18" charset="0"/>
              </a:rPr>
              <a:t>6 травня 1945 р.</a:t>
            </a:r>
            <a:r>
              <a:rPr lang="uk-UA" sz="2200" b="1" dirty="0">
                <a:solidFill>
                  <a:srgbClr val="002060"/>
                </a:solidFill>
              </a:rPr>
              <a:t> </a:t>
            </a:r>
            <a:r>
              <a:rPr lang="uk-UA" sz="2200" b="1" dirty="0">
                <a:solidFill>
                  <a:srgbClr val="002060"/>
                </a:solidFill>
                <a:cs typeface="Times New Roman" pitchFamily="18" charset="0"/>
              </a:rPr>
              <a:t>Участь української делегації у роботі установчої конференції ООН у Сан-Франциско. </a:t>
            </a:r>
            <a:r>
              <a:rPr lang="uk-UA" sz="2200" b="1" dirty="0">
                <a:solidFill>
                  <a:srgbClr val="002060"/>
                </a:solidFill>
              </a:rPr>
              <a:t> Зокрема, </a:t>
            </a:r>
          </a:p>
          <a:p>
            <a:pPr algn="ctr"/>
            <a:r>
              <a:rPr lang="uk-UA" sz="2200" b="1" dirty="0">
                <a:solidFill>
                  <a:srgbClr val="002060"/>
                </a:solidFill>
              </a:rPr>
              <a:t>Д. Мануїльський очолив комітет конференції, що мав підготувати текст преамбули (вступу) і першого розділу Статуту — «Цілі та принципи» ООН</a:t>
            </a:r>
            <a:r>
              <a:rPr lang="ru-RU" sz="2200" b="1" dirty="0">
                <a:solidFill>
                  <a:srgbClr val="002060"/>
                </a:solidFill>
              </a:rPr>
              <a:t>. </a:t>
            </a:r>
            <a:endParaRPr lang="uk-UA" sz="2200" b="1" dirty="0">
              <a:solidFill>
                <a:srgbClr val="002060"/>
              </a:solidFill>
              <a:latin typeface="DniproCity" panose="02010503020200020004" pitchFamily="2" charset="-52"/>
            </a:endParaRPr>
          </a:p>
        </p:txBody>
      </p:sp>
      <p:pic>
        <p:nvPicPr>
          <p:cNvPr id="12" name="Picture 7" descr="C:\Users\1\Desktop\11 УКР\Урок 9 Украина в период послевоенного восстановления\Урок 9 Украина в период послевоенного восстановления\Иллюстрации\Д.Мануильский.jpg">
            <a:extLst>
              <a:ext uri="{FF2B5EF4-FFF2-40B4-BE49-F238E27FC236}">
                <a16:creationId xmlns="" xmlns:a16="http://schemas.microsoft.com/office/drawing/2014/main" id="{2F90A7D6-9EBD-459A-84A3-C20502908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455" y="2757197"/>
            <a:ext cx="2255319" cy="3312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Сувій: горизонтальний 12">
            <a:extLst>
              <a:ext uri="{FF2B5EF4-FFF2-40B4-BE49-F238E27FC236}">
                <a16:creationId xmlns="" xmlns:a16="http://schemas.microsoft.com/office/drawing/2014/main" id="{2F205274-70E1-461E-B257-FF89D3DD6DEA}"/>
              </a:ext>
            </a:extLst>
          </p:cNvPr>
          <p:cNvSpPr/>
          <p:nvPr/>
        </p:nvSpPr>
        <p:spPr>
          <a:xfrm>
            <a:off x="3291840" y="5283559"/>
            <a:ext cx="8432800" cy="1381401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Україна втягнута в «холодну війну» - глобальне протистояння наддержав СРСР та США.</a:t>
            </a:r>
          </a:p>
        </p:txBody>
      </p:sp>
      <p:pic>
        <p:nvPicPr>
          <p:cNvPr id="14" name="Picture 8" descr="C:\Users\1\Desktop\11 УКР\Урок 9 Украина в период послевоенного восстановления\Урок 9 Украина в период послевоенного восстановления\Иллюстрации\ООН.jpg">
            <a:extLst>
              <a:ext uri="{FF2B5EF4-FFF2-40B4-BE49-F238E27FC236}">
                <a16:creationId xmlns="" xmlns:a16="http://schemas.microsoft.com/office/drawing/2014/main" id="{B51EBCEC-46C9-4103-B1F4-9BB2A6CB4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3981" y="1919622"/>
            <a:ext cx="4212707" cy="324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трілка: вліво 14">
            <a:extLst>
              <a:ext uri="{FF2B5EF4-FFF2-40B4-BE49-F238E27FC236}">
                <a16:creationId xmlns="" xmlns:a16="http://schemas.microsoft.com/office/drawing/2014/main" id="{86E20BF0-9901-4672-B178-E00C5DBA4FC9}"/>
              </a:ext>
            </a:extLst>
          </p:cNvPr>
          <p:cNvSpPr/>
          <p:nvPr/>
        </p:nvSpPr>
        <p:spPr>
          <a:xfrm>
            <a:off x="7735390" y="2887563"/>
            <a:ext cx="545010" cy="1074837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87291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7FD56DB3-00F7-4ACE-A953-99AC467454FD}"/>
              </a:ext>
            </a:extLst>
          </p:cNvPr>
          <p:cNvSpPr txBox="1"/>
          <p:nvPr/>
        </p:nvSpPr>
        <p:spPr>
          <a:xfrm>
            <a:off x="808490" y="1990770"/>
            <a:ext cx="3190672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66" y="1864543"/>
            <a:ext cx="2237514" cy="1801351"/>
          </a:xfrm>
          <a:prstGeom prst="ellipse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03825" y="3112642"/>
            <a:ext cx="4396470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Протягом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липня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1946 р. — лютого 1947 р.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українська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делегація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брала участь у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Паризькій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конференції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уклавши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мирні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договори з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Італією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Румунією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Угорщиною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Болгарією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Фінляндією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8139" y="5091028"/>
            <a:ext cx="4021265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1948 р. УРСР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узяла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участь у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Дунайській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конференції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, яка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врегулювала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питання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судноплавства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Дунаї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Прямоугольник: скругленные углы 3">
            <a:extLst>
              <a:ext uri="{FF2B5EF4-FFF2-40B4-BE49-F238E27FC236}">
                <a16:creationId xmlns="" xmlns:a16="http://schemas.microsoft.com/office/drawing/2014/main" id="{4DD29C8B-6ABD-423F-83E2-444AD1A09BC7}"/>
              </a:ext>
            </a:extLst>
          </p:cNvPr>
          <p:cNvSpPr/>
          <p:nvPr/>
        </p:nvSpPr>
        <p:spPr>
          <a:xfrm>
            <a:off x="234892" y="184557"/>
            <a:ext cx="5444454" cy="6878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CDE0868-274D-4B12-9F8A-D3B28F04AC9C}"/>
              </a:ext>
            </a:extLst>
          </p:cNvPr>
          <p:cNvSpPr txBox="1"/>
          <p:nvPr/>
        </p:nvSpPr>
        <p:spPr>
          <a:xfrm>
            <a:off x="872455" y="155623"/>
            <a:ext cx="4588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DniproCity" panose="02010503020200020004" pitchFamily="2" charset="-52"/>
              </a:rPr>
              <a:t>Історія України: </a:t>
            </a:r>
            <a:r>
              <a:rPr lang="uk-UA" b="1" dirty="0">
                <a:latin typeface="DniproCity" panose="02010503020200020004" pitchFamily="2" charset="-52"/>
              </a:rPr>
              <a:t>Україна в перші повоєнні роки</a:t>
            </a:r>
            <a:endParaRPr lang="uk-UA" dirty="0">
              <a:latin typeface="DniproCity" panose="02010503020200020004" pitchFamily="2" charset="-52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38DBF204-BD07-4379-94B9-3AC10D59C5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10" y="69100"/>
            <a:ext cx="934530" cy="884821"/>
          </a:xfrm>
          <a:prstGeom prst="rect">
            <a:avLst/>
          </a:prstGeom>
        </p:spPr>
      </p:pic>
      <p:sp>
        <p:nvSpPr>
          <p:cNvPr id="17" name="Сувій: горизонтальний 16">
            <a:extLst>
              <a:ext uri="{FF2B5EF4-FFF2-40B4-BE49-F238E27FC236}">
                <a16:creationId xmlns="" xmlns:a16="http://schemas.microsoft.com/office/drawing/2014/main" id="{0C914454-DF07-4EDD-AEE9-59C6158F9F88}"/>
              </a:ext>
            </a:extLst>
          </p:cNvPr>
          <p:cNvSpPr/>
          <p:nvPr/>
        </p:nvSpPr>
        <p:spPr>
          <a:xfrm>
            <a:off x="161910" y="886369"/>
            <a:ext cx="5707668" cy="82556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Участь у роботі комісій ООН</a:t>
            </a:r>
          </a:p>
        </p:txBody>
      </p:sp>
      <p:sp>
        <p:nvSpPr>
          <p:cNvPr id="18" name="Прямоугольник 14">
            <a:extLst>
              <a:ext uri="{FF2B5EF4-FFF2-40B4-BE49-F238E27FC236}">
                <a16:creationId xmlns="" xmlns:a16="http://schemas.microsoft.com/office/drawing/2014/main" id="{45084768-1E3E-46C0-A695-729E7C020481}"/>
              </a:ext>
            </a:extLst>
          </p:cNvPr>
          <p:cNvSpPr/>
          <p:nvPr/>
        </p:nvSpPr>
        <p:spPr>
          <a:xfrm>
            <a:off x="2975104" y="1900147"/>
            <a:ext cx="4021265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Комісія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з прав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людини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Комітет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в справах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біженців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переміщених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Статистична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комісія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Сувій: горизонтальний 18">
            <a:extLst>
              <a:ext uri="{FF2B5EF4-FFF2-40B4-BE49-F238E27FC236}">
                <a16:creationId xmlns="" xmlns:a16="http://schemas.microsoft.com/office/drawing/2014/main" id="{69CE46B3-5AFE-4F12-BE6B-1B3672ECFB80}"/>
              </a:ext>
            </a:extLst>
          </p:cNvPr>
          <p:cNvSpPr/>
          <p:nvPr/>
        </p:nvSpPr>
        <p:spPr>
          <a:xfrm>
            <a:off x="6096000" y="797839"/>
            <a:ext cx="5934090" cy="82556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Участь у роботі світових організацій</a:t>
            </a:r>
          </a:p>
        </p:txBody>
      </p:sp>
      <p:sp>
        <p:nvSpPr>
          <p:cNvPr id="21" name="Прямоугольник 7">
            <a:extLst>
              <a:ext uri="{FF2B5EF4-FFF2-40B4-BE49-F238E27FC236}">
                <a16:creationId xmlns="" xmlns:a16="http://schemas.microsoft.com/office/drawing/2014/main" id="{42E86336-63A1-4FE7-9244-B65260CFBC2B}"/>
              </a:ext>
            </a:extLst>
          </p:cNvPr>
          <p:cNvSpPr/>
          <p:nvPr/>
        </p:nvSpPr>
        <p:spPr>
          <a:xfrm>
            <a:off x="7834652" y="3665894"/>
            <a:ext cx="4027825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У 1954 р. УРСР стала членом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Комісії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ООН з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питань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освіти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, науки та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культури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— ЮНЕСКО. </a:t>
            </a:r>
          </a:p>
          <a:p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До 1958 р. УРСР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набула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членства у 28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міжнародних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організаціях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їхніх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органах. </a:t>
            </a:r>
          </a:p>
        </p:txBody>
      </p:sp>
      <p:sp>
        <p:nvSpPr>
          <p:cNvPr id="22" name="Прямоугольник 14">
            <a:extLst>
              <a:ext uri="{FF2B5EF4-FFF2-40B4-BE49-F238E27FC236}">
                <a16:creationId xmlns="" xmlns:a16="http://schemas.microsoft.com/office/drawing/2014/main" id="{C9E9CFCC-FFCC-4CA8-B7AE-302E0EF72A3E}"/>
              </a:ext>
            </a:extLst>
          </p:cNvPr>
          <p:cNvSpPr/>
          <p:nvPr/>
        </p:nvSpPr>
        <p:spPr>
          <a:xfrm>
            <a:off x="7868412" y="5566231"/>
            <a:ext cx="4021266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Москва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забороняла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Україні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встановлювати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будь-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прямі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дипломатичні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відносини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іншими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країнами</a:t>
            </a:r>
            <a:endParaRPr lang="ru-RU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7">
            <a:extLst>
              <a:ext uri="{FF2B5EF4-FFF2-40B4-BE49-F238E27FC236}">
                <a16:creationId xmlns="" xmlns:a16="http://schemas.microsoft.com/office/drawing/2014/main" id="{B46AD073-2A75-4426-9D7B-21AADCFE33E2}"/>
              </a:ext>
            </a:extLst>
          </p:cNvPr>
          <p:cNvSpPr/>
          <p:nvPr/>
        </p:nvSpPr>
        <p:spPr>
          <a:xfrm>
            <a:off x="7825122" y="1720363"/>
            <a:ext cx="4027825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Представники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УРСР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увійшли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Всесвітньої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ради миру. У 1950 р.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Майже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20 млн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робітників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УРСР поставили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свої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підписи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під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відозвою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народів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світу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заборону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атомної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зброї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 descr="Статья Председателя Комиссии Российской Федерации по делам ЮНЕСКО, Министра  иностранных дел Российской Федерации С.Лаврова «Гуманитарные горизонты  ЮНЕСКО»">
            <a:extLst>
              <a:ext uri="{FF2B5EF4-FFF2-40B4-BE49-F238E27FC236}">
                <a16:creationId xmlns="" xmlns:a16="http://schemas.microsoft.com/office/drawing/2014/main" id="{A35FC693-5870-41F2-BA35-BEBEB24A7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000" b="98000" l="5570" r="95612">
                        <a14:foregroundMark x1="47257" y1="13333" x2="47257" y2="13333"/>
                        <a14:foregroundMark x1="44810" y1="5000" x2="44810" y2="5000"/>
                        <a14:foregroundMark x1="58312" y1="28000" x2="58312" y2="28000"/>
                        <a14:foregroundMark x1="14684" y1="54111" x2="14684" y2="54111"/>
                        <a14:foregroundMark x1="29367" y1="51000" x2="29367" y2="51000"/>
                        <a14:foregroundMark x1="43291" y1="53000" x2="43291" y2="53000"/>
                        <a14:foregroundMark x1="57131" y1="56222" x2="57131" y2="56222"/>
                        <a14:foregroundMark x1="69451" y1="58222" x2="69451" y2="58222"/>
                        <a14:foregroundMark x1="87679" y1="64000" x2="87679" y2="64000"/>
                        <a14:foregroundMark x1="94093" y1="98000" x2="94093" y2="98000"/>
                        <a14:foregroundMark x1="88523" y1="81778" x2="88523" y2="81778"/>
                        <a14:foregroundMark x1="95612" y1="90111" x2="95612" y2="90111"/>
                        <a14:foregroundMark x1="27764" y1="72333" x2="27764" y2="72333"/>
                        <a14:foregroundMark x1="5570" y1="89111" x2="5570" y2="89111"/>
                        <a14:foregroundMark x1="59156" y1="44111" x2="59156" y2="44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6180" y="4729413"/>
            <a:ext cx="2559639" cy="194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D55D58F-0CD6-4A18-AB6A-27205CB16290}"/>
              </a:ext>
            </a:extLst>
          </p:cNvPr>
          <p:cNvSpPr txBox="1"/>
          <p:nvPr/>
        </p:nvSpPr>
        <p:spPr>
          <a:xfrm>
            <a:off x="5770880" y="35597"/>
            <a:ext cx="6266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</a:rPr>
              <a:t>Україна на міжнародній арені</a:t>
            </a:r>
            <a:endParaRPr lang="uk-UA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85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9F6AAC8-0958-4FA7-8051-C1741F57D5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4" t="51521" r="1944"/>
          <a:stretch/>
        </p:blipFill>
        <p:spPr>
          <a:xfrm>
            <a:off x="4410735" y="2794221"/>
            <a:ext cx="3501439" cy="2488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EDA8B50-737C-4CEE-BD40-2365419AF530}"/>
              </a:ext>
            </a:extLst>
          </p:cNvPr>
          <p:cNvSpPr txBox="1"/>
          <p:nvPr/>
        </p:nvSpPr>
        <p:spPr>
          <a:xfrm>
            <a:off x="4185920" y="878877"/>
            <a:ext cx="37262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</a:rPr>
              <a:t>Адміністративно-територіальні зміни УРСР</a:t>
            </a:r>
            <a:endParaRPr lang="uk-UA" sz="3600" dirty="0">
              <a:solidFill>
                <a:srgbClr val="C00000"/>
              </a:solidFill>
            </a:endParaRPr>
          </a:p>
        </p:txBody>
      </p:sp>
      <p:sp>
        <p:nvSpPr>
          <p:cNvPr id="10" name="Стрілка: вправо 9">
            <a:extLst>
              <a:ext uri="{FF2B5EF4-FFF2-40B4-BE49-F238E27FC236}">
                <a16:creationId xmlns="" xmlns:a16="http://schemas.microsoft.com/office/drawing/2014/main" id="{64AABB8A-879A-4EE1-B999-DAEE5068FC3E}"/>
              </a:ext>
            </a:extLst>
          </p:cNvPr>
          <p:cNvSpPr/>
          <p:nvPr/>
        </p:nvSpPr>
        <p:spPr>
          <a:xfrm>
            <a:off x="241894" y="917953"/>
            <a:ext cx="4168841" cy="176784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1945 р. Договір про радянсько-польський державний кордон.</a:t>
            </a:r>
          </a:p>
          <a:p>
            <a:pPr algn="ctr"/>
            <a:r>
              <a:rPr lang="uk-UA" dirty="0"/>
              <a:t>Лютий 1951 р. обмін територіями.</a:t>
            </a:r>
          </a:p>
        </p:txBody>
      </p:sp>
      <p:sp>
        <p:nvSpPr>
          <p:cNvPr id="11" name="Стрілка: вправо 10">
            <a:extLst>
              <a:ext uri="{FF2B5EF4-FFF2-40B4-BE49-F238E27FC236}">
                <a16:creationId xmlns="" xmlns:a16="http://schemas.microsoft.com/office/drawing/2014/main" id="{1957F527-0457-46F8-8278-DEC516567F91}"/>
              </a:ext>
            </a:extLst>
          </p:cNvPr>
          <p:cNvSpPr/>
          <p:nvPr/>
        </p:nvSpPr>
        <p:spPr>
          <a:xfrm>
            <a:off x="292693" y="2813762"/>
            <a:ext cx="4168841" cy="186999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29 червня 1945 р. Радянсько-чехословацький  договір</a:t>
            </a:r>
          </a:p>
        </p:txBody>
      </p:sp>
      <p:sp>
        <p:nvSpPr>
          <p:cNvPr id="12" name="Стрілка: вправо 11">
            <a:extLst>
              <a:ext uri="{FF2B5EF4-FFF2-40B4-BE49-F238E27FC236}">
                <a16:creationId xmlns="" xmlns:a16="http://schemas.microsoft.com/office/drawing/2014/main" id="{93814638-BE68-4DF2-AF04-16EB8D2A5DDD}"/>
              </a:ext>
            </a:extLst>
          </p:cNvPr>
          <p:cNvSpPr/>
          <p:nvPr/>
        </p:nvSpPr>
        <p:spPr>
          <a:xfrm>
            <a:off x="286945" y="4839844"/>
            <a:ext cx="4168841" cy="186999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10 лютого 1947 р. Мирний договір з Румунією</a:t>
            </a:r>
          </a:p>
        </p:txBody>
      </p:sp>
      <p:sp>
        <p:nvSpPr>
          <p:cNvPr id="13" name="Хвиля 12">
            <a:extLst>
              <a:ext uri="{FF2B5EF4-FFF2-40B4-BE49-F238E27FC236}">
                <a16:creationId xmlns="" xmlns:a16="http://schemas.microsoft.com/office/drawing/2014/main" id="{0263ED1A-CAF0-45C2-B8CD-C727C5499459}"/>
              </a:ext>
            </a:extLst>
          </p:cNvPr>
          <p:cNvSpPr/>
          <p:nvPr/>
        </p:nvSpPr>
        <p:spPr>
          <a:xfrm>
            <a:off x="8117840" y="399245"/>
            <a:ext cx="3982720" cy="2414518"/>
          </a:xfrm>
          <a:prstGeom prst="wav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Кордон по лінії </a:t>
            </a:r>
            <a:r>
              <a:rPr lang="uk-UA" dirty="0" err="1">
                <a:solidFill>
                  <a:srgbClr val="002060"/>
                </a:solidFill>
              </a:rPr>
              <a:t>Керзона</a:t>
            </a:r>
            <a:r>
              <a:rPr lang="uk-UA" dirty="0">
                <a:solidFill>
                  <a:srgbClr val="002060"/>
                </a:solidFill>
              </a:rPr>
              <a:t>. </a:t>
            </a:r>
          </a:p>
          <a:p>
            <a:pPr algn="ctr"/>
            <a:r>
              <a:rPr lang="uk-UA" dirty="0">
                <a:solidFill>
                  <a:srgbClr val="002060"/>
                </a:solidFill>
              </a:rPr>
              <a:t>Східна Галичини, Західна Волинь.</a:t>
            </a:r>
          </a:p>
          <a:p>
            <a:pPr algn="ctr"/>
            <a:endParaRPr lang="uk-UA" sz="1050" dirty="0">
              <a:solidFill>
                <a:srgbClr val="002060"/>
              </a:solidFill>
            </a:endParaRPr>
          </a:p>
          <a:p>
            <a:pPr algn="ctr"/>
            <a:r>
              <a:rPr lang="uk-UA" dirty="0">
                <a:solidFill>
                  <a:srgbClr val="002060"/>
                </a:solidFill>
              </a:rPr>
              <a:t>До УРСР Забузький район та</a:t>
            </a:r>
          </a:p>
          <a:p>
            <a:pPr algn="ctr"/>
            <a:r>
              <a:rPr lang="uk-UA" dirty="0">
                <a:solidFill>
                  <a:srgbClr val="002060"/>
                </a:solidFill>
              </a:rPr>
              <a:t>м. Червоноград, а Польщі </a:t>
            </a:r>
            <a:r>
              <a:rPr lang="uk-UA" dirty="0" err="1">
                <a:solidFill>
                  <a:srgbClr val="002060"/>
                </a:solidFill>
              </a:rPr>
              <a:t>Нижньо-Устрицький</a:t>
            </a:r>
            <a:r>
              <a:rPr lang="uk-UA" dirty="0">
                <a:solidFill>
                  <a:srgbClr val="002060"/>
                </a:solidFill>
              </a:rPr>
              <a:t> район Дрогобицької обл.</a:t>
            </a:r>
          </a:p>
        </p:txBody>
      </p:sp>
      <p:sp>
        <p:nvSpPr>
          <p:cNvPr id="14" name="Хвиля 13">
            <a:extLst>
              <a:ext uri="{FF2B5EF4-FFF2-40B4-BE49-F238E27FC236}">
                <a16:creationId xmlns="" xmlns:a16="http://schemas.microsoft.com/office/drawing/2014/main" id="{C3757433-8941-49E9-ADAE-AAA9AB808953}"/>
              </a:ext>
            </a:extLst>
          </p:cNvPr>
          <p:cNvSpPr/>
          <p:nvPr/>
        </p:nvSpPr>
        <p:spPr>
          <a:xfrm>
            <a:off x="8117840" y="2733040"/>
            <a:ext cx="3982720" cy="2077720"/>
          </a:xfrm>
          <a:prstGeom prst="wav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Закарпатська Україна.</a:t>
            </a:r>
          </a:p>
          <a:p>
            <a:pPr algn="ctr"/>
            <a:r>
              <a:rPr lang="uk-UA" dirty="0">
                <a:solidFill>
                  <a:srgbClr val="002060"/>
                </a:solidFill>
              </a:rPr>
              <a:t>26 січня 1946 р. створено Закарпатську область з центром в Ужгороді.</a:t>
            </a:r>
          </a:p>
        </p:txBody>
      </p:sp>
      <p:sp>
        <p:nvSpPr>
          <p:cNvPr id="15" name="Хвиля 14">
            <a:extLst>
              <a:ext uri="{FF2B5EF4-FFF2-40B4-BE49-F238E27FC236}">
                <a16:creationId xmlns="" xmlns:a16="http://schemas.microsoft.com/office/drawing/2014/main" id="{D59B6A5D-8B46-4E7C-9997-33A251E9C0C3}"/>
              </a:ext>
            </a:extLst>
          </p:cNvPr>
          <p:cNvSpPr/>
          <p:nvPr/>
        </p:nvSpPr>
        <p:spPr>
          <a:xfrm>
            <a:off x="8109626" y="4928716"/>
            <a:ext cx="3982720" cy="1795529"/>
          </a:xfrm>
          <a:prstGeom prst="wav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Бессарабія та Північна Буковина</a:t>
            </a:r>
          </a:p>
        </p:txBody>
      </p:sp>
      <p:sp>
        <p:nvSpPr>
          <p:cNvPr id="16" name="Прямоугольник: скругленные углы 3">
            <a:extLst>
              <a:ext uri="{FF2B5EF4-FFF2-40B4-BE49-F238E27FC236}">
                <a16:creationId xmlns="" xmlns:a16="http://schemas.microsoft.com/office/drawing/2014/main" id="{B9F43D0B-2796-4BFF-8EC3-DEAFB58E0971}"/>
              </a:ext>
            </a:extLst>
          </p:cNvPr>
          <p:cNvSpPr/>
          <p:nvPr/>
        </p:nvSpPr>
        <p:spPr>
          <a:xfrm>
            <a:off x="234892" y="184557"/>
            <a:ext cx="5444454" cy="6878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ED67BFD-D5C9-485D-B717-EF6609403140}"/>
              </a:ext>
            </a:extLst>
          </p:cNvPr>
          <p:cNvSpPr txBox="1"/>
          <p:nvPr/>
        </p:nvSpPr>
        <p:spPr>
          <a:xfrm>
            <a:off x="872455" y="155623"/>
            <a:ext cx="4588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DniproCity" panose="02010503020200020004" pitchFamily="2" charset="-52"/>
              </a:rPr>
              <a:t>Історія України: </a:t>
            </a:r>
            <a:r>
              <a:rPr lang="uk-UA" b="1" dirty="0">
                <a:latin typeface="DniproCity" panose="02010503020200020004" pitchFamily="2" charset="-52"/>
              </a:rPr>
              <a:t>Україна в перші повоєнні роки</a:t>
            </a:r>
            <a:endParaRPr lang="uk-UA" dirty="0">
              <a:latin typeface="DniproCity" panose="02010503020200020004" pitchFamily="2" charset="-52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B1911416-8A4B-438C-8E22-4826A14C39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10" y="69100"/>
            <a:ext cx="934530" cy="8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90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CE62BA58-ECB5-4190-9B35-02405BAC1AD2}"/>
              </a:ext>
            </a:extLst>
          </p:cNvPr>
          <p:cNvSpPr/>
          <p:nvPr/>
        </p:nvSpPr>
        <p:spPr>
          <a:xfrm>
            <a:off x="234892" y="184557"/>
            <a:ext cx="5444454" cy="6878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60909DD-278F-456D-8B39-2C1CF1A66E49}"/>
              </a:ext>
            </a:extLst>
          </p:cNvPr>
          <p:cNvSpPr txBox="1"/>
          <p:nvPr/>
        </p:nvSpPr>
        <p:spPr>
          <a:xfrm>
            <a:off x="872455" y="155623"/>
            <a:ext cx="4588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DniproCity" panose="02010503020200020004" pitchFamily="2" charset="-52"/>
              </a:rPr>
              <a:t>Історія України: </a:t>
            </a:r>
            <a:r>
              <a:rPr lang="uk-UA" b="1" dirty="0">
                <a:latin typeface="DniproCity" panose="02010503020200020004" pitchFamily="2" charset="-52"/>
              </a:rPr>
              <a:t>Україна в перші повоєнні роки</a:t>
            </a:r>
            <a:endParaRPr lang="uk-UA" dirty="0">
              <a:latin typeface="DniproCity" panose="02010503020200020004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76BC62B-3F6D-4F71-AE89-F73ECB14C1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10" y="69100"/>
            <a:ext cx="934530" cy="8848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13C72E7-F509-4D50-821D-3D6ECA795872}"/>
              </a:ext>
            </a:extLst>
          </p:cNvPr>
          <p:cNvSpPr txBox="1"/>
          <p:nvPr/>
        </p:nvSpPr>
        <p:spPr>
          <a:xfrm>
            <a:off x="5752328" y="35597"/>
            <a:ext cx="6081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</a:rPr>
              <a:t>Ідеологічні кампанії. «Чистки» творчої інтелігенції.</a:t>
            </a:r>
            <a:endParaRPr lang="uk-UA" sz="36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E069FE1-E179-429A-8185-6ABF3C36A5E1}"/>
              </a:ext>
            </a:extLst>
          </p:cNvPr>
          <p:cNvSpPr txBox="1"/>
          <p:nvPr/>
        </p:nvSpPr>
        <p:spPr>
          <a:xfrm>
            <a:off x="234892" y="1120550"/>
            <a:ext cx="8357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Репресії, цькування національної культури та інтелігенції.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37F43D8-2B67-4E75-8037-9A9C15421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3802" y="2698187"/>
            <a:ext cx="2385134" cy="297602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E034690-9155-4FBE-8CB7-B3D22AAA28E2}"/>
              </a:ext>
            </a:extLst>
          </p:cNvPr>
          <p:cNvSpPr txBox="1"/>
          <p:nvPr/>
        </p:nvSpPr>
        <p:spPr>
          <a:xfrm>
            <a:off x="8798283" y="5813037"/>
            <a:ext cx="3376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«</a:t>
            </a:r>
            <a:r>
              <a:rPr lang="uk-UA" sz="2400" b="1" dirty="0" err="1">
                <a:solidFill>
                  <a:srgbClr val="002060"/>
                </a:solidFill>
              </a:rPr>
              <a:t>Лисенківщина</a:t>
            </a:r>
            <a:r>
              <a:rPr lang="uk-UA" sz="2400" b="1" dirty="0">
                <a:solidFill>
                  <a:srgbClr val="002060"/>
                </a:solidFill>
              </a:rPr>
              <a:t>» – боротьба з генетикою.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C86509F-8934-44C6-B5B5-51CC61A7D1A7}"/>
              </a:ext>
            </a:extLst>
          </p:cNvPr>
          <p:cNvSpPr txBox="1"/>
          <p:nvPr/>
        </p:nvSpPr>
        <p:spPr>
          <a:xfrm>
            <a:off x="-304108" y="1692964"/>
            <a:ext cx="5343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Звинувачення у «буржуазному націоналізмі».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2F92690-09D5-42DC-A2E0-170F4275B27C}"/>
              </a:ext>
            </a:extLst>
          </p:cNvPr>
          <p:cNvSpPr txBox="1"/>
          <p:nvPr/>
        </p:nvSpPr>
        <p:spPr>
          <a:xfrm>
            <a:off x="8665839" y="1235926"/>
            <a:ext cx="33761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</a:rPr>
              <a:t>Тотальний контроль над суспільством, культурою і будь-якими проявами інакодумства.</a:t>
            </a:r>
          </a:p>
        </p:txBody>
      </p:sp>
      <p:sp>
        <p:nvSpPr>
          <p:cNvPr id="17" name="Сувій: горизонтальний 16">
            <a:extLst>
              <a:ext uri="{FF2B5EF4-FFF2-40B4-BE49-F238E27FC236}">
                <a16:creationId xmlns="" xmlns:a16="http://schemas.microsoft.com/office/drawing/2014/main" id="{16EA22B8-9477-4234-BD07-52D6FF95C613}"/>
              </a:ext>
            </a:extLst>
          </p:cNvPr>
          <p:cNvSpPr/>
          <p:nvPr/>
        </p:nvSpPr>
        <p:spPr>
          <a:xfrm>
            <a:off x="160057" y="5911676"/>
            <a:ext cx="8432800" cy="1007559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02060"/>
                </a:solidFill>
              </a:rPr>
              <a:t>Посилення ідеологічного тиску на суспільство. Боротьба з уявними внутрішніми та зовнішніми ворогами.</a:t>
            </a:r>
          </a:p>
        </p:txBody>
      </p:sp>
      <p:pic>
        <p:nvPicPr>
          <p:cNvPr id="1026" name="Picture 2" descr="Олександр Довженко Хмельницька міська централізована бібліотечна система">
            <a:extLst>
              <a:ext uri="{FF2B5EF4-FFF2-40B4-BE49-F238E27FC236}">
                <a16:creationId xmlns="" xmlns:a16="http://schemas.microsoft.com/office/drawing/2014/main" id="{06279EDE-E5A5-4C23-96C5-5411CDAD1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973" y="2809843"/>
            <a:ext cx="1147387" cy="1929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Максим Рильський - Видатні постаті України">
            <a:extLst>
              <a:ext uri="{FF2B5EF4-FFF2-40B4-BE49-F238E27FC236}">
                <a16:creationId xmlns="" xmlns:a16="http://schemas.microsoft.com/office/drawing/2014/main" id="{50146E10-D88F-4562-AD17-0385E811E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7307" y="2842190"/>
            <a:ext cx="1288179" cy="1918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Шкільні підручники (учебники) - читати онлайн, скачати бесплатно з  Knigi.at.ua">
            <a:extLst>
              <a:ext uri="{FF2B5EF4-FFF2-40B4-BE49-F238E27FC236}">
                <a16:creationId xmlns="" xmlns:a16="http://schemas.microsoft.com/office/drawing/2014/main" id="{0FE146F7-F7ED-4204-A418-8925786C8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972" y="2827023"/>
            <a:ext cx="1356108" cy="1918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9" name="Пряма зі стрілкою 18">
            <a:extLst>
              <a:ext uri="{FF2B5EF4-FFF2-40B4-BE49-F238E27FC236}">
                <a16:creationId xmlns="" xmlns:a16="http://schemas.microsoft.com/office/drawing/2014/main" id="{E6D99957-5BFC-45B2-A5CD-EE240CBD86B5}"/>
              </a:ext>
            </a:extLst>
          </p:cNvPr>
          <p:cNvCxnSpPr>
            <a:stCxn id="15" idx="2"/>
          </p:cNvCxnSpPr>
          <p:nvPr/>
        </p:nvCxnSpPr>
        <p:spPr>
          <a:xfrm flipH="1">
            <a:off x="456360" y="2523961"/>
            <a:ext cx="1911219" cy="1742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="" xmlns:a16="http://schemas.microsoft.com/office/drawing/2014/main" id="{7176AB0E-F8C2-4DCD-93D2-0C865D4B7D50}"/>
              </a:ext>
            </a:extLst>
          </p:cNvPr>
          <p:cNvCxnSpPr>
            <a:cxnSpLocks/>
            <a:stCxn id="15" idx="2"/>
            <a:endCxn id="1028" idx="0"/>
          </p:cNvCxnSpPr>
          <p:nvPr/>
        </p:nvCxnSpPr>
        <p:spPr>
          <a:xfrm>
            <a:off x="2367579" y="2523961"/>
            <a:ext cx="1613818" cy="3182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зі стрілкою 26">
            <a:extLst>
              <a:ext uri="{FF2B5EF4-FFF2-40B4-BE49-F238E27FC236}">
                <a16:creationId xmlns="" xmlns:a16="http://schemas.microsoft.com/office/drawing/2014/main" id="{ABD19B3C-34D7-42FB-AB4A-90D92CAA4E1F}"/>
              </a:ext>
            </a:extLst>
          </p:cNvPr>
          <p:cNvCxnSpPr>
            <a:cxnSpLocks/>
            <a:stCxn id="15" idx="2"/>
            <a:endCxn id="1030" idx="0"/>
          </p:cNvCxnSpPr>
          <p:nvPr/>
        </p:nvCxnSpPr>
        <p:spPr>
          <a:xfrm>
            <a:off x="2367579" y="2523961"/>
            <a:ext cx="25447" cy="3030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кутник: округлені кути 29">
            <a:extLst>
              <a:ext uri="{FF2B5EF4-FFF2-40B4-BE49-F238E27FC236}">
                <a16:creationId xmlns="" xmlns:a16="http://schemas.microsoft.com/office/drawing/2014/main" id="{7B44C84C-53D4-41D9-9782-2DA4D93E7E3F}"/>
              </a:ext>
            </a:extLst>
          </p:cNvPr>
          <p:cNvSpPr/>
          <p:nvPr/>
        </p:nvSpPr>
        <p:spPr>
          <a:xfrm>
            <a:off x="4779748" y="1583425"/>
            <a:ext cx="4132286" cy="260277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F7470A8-2494-48AD-8491-0FF395D1CE10}"/>
              </a:ext>
            </a:extLst>
          </p:cNvPr>
          <p:cNvSpPr txBox="1"/>
          <p:nvPr/>
        </p:nvSpPr>
        <p:spPr>
          <a:xfrm>
            <a:off x="4729050" y="1717702"/>
            <a:ext cx="43362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«</a:t>
            </a:r>
            <a:r>
              <a:rPr lang="uk-UA" sz="2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Ждановщина</a:t>
            </a:r>
            <a:r>
              <a:rPr lang="uk-UA" sz="2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» - </a:t>
            </a:r>
            <a:r>
              <a:rPr lang="uk-UA" sz="20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ідеологічний наступ на радянське суспільство сталінського режиму після завершення Другої світової війни, пов’язане з іменем секретаря ЦК ВКП(б) з питань ідеології А. Ждановим.</a:t>
            </a:r>
            <a:endParaRPr lang="uk-UA" sz="2000" dirty="0">
              <a:solidFill>
                <a:srgbClr val="002060"/>
              </a:solidFill>
            </a:endParaRPr>
          </a:p>
        </p:txBody>
      </p:sp>
      <p:sp>
        <p:nvSpPr>
          <p:cNvPr id="41" name="Прямокутник: загнутий кут 40">
            <a:extLst>
              <a:ext uri="{FF2B5EF4-FFF2-40B4-BE49-F238E27FC236}">
                <a16:creationId xmlns="" xmlns:a16="http://schemas.microsoft.com/office/drawing/2014/main" id="{8EDA287B-D9CB-4999-A15D-462DA68F4EE4}"/>
              </a:ext>
            </a:extLst>
          </p:cNvPr>
          <p:cNvSpPr/>
          <p:nvPr/>
        </p:nvSpPr>
        <p:spPr>
          <a:xfrm>
            <a:off x="263320" y="5039360"/>
            <a:ext cx="4674440" cy="830996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02060"/>
                </a:solidFill>
              </a:rPr>
              <a:t>«Справа лікарів». Розгортання антисемітських репресивних справ.</a:t>
            </a:r>
          </a:p>
        </p:txBody>
      </p:sp>
      <p:sp>
        <p:nvSpPr>
          <p:cNvPr id="45" name="Прямокутник: загнутий кут 44">
            <a:extLst>
              <a:ext uri="{FF2B5EF4-FFF2-40B4-BE49-F238E27FC236}">
                <a16:creationId xmlns="" xmlns:a16="http://schemas.microsoft.com/office/drawing/2014/main" id="{45461954-4A94-413C-AD32-A97DCC031DF4}"/>
              </a:ext>
            </a:extLst>
          </p:cNvPr>
          <p:cNvSpPr/>
          <p:nvPr/>
        </p:nvSpPr>
        <p:spPr>
          <a:xfrm>
            <a:off x="5120262" y="4347833"/>
            <a:ext cx="3861266" cy="1407643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000" b="1" dirty="0">
              <a:solidFill>
                <a:srgbClr val="002060"/>
              </a:solidFill>
            </a:endParaRPr>
          </a:p>
          <a:p>
            <a:pPr algn="ctr"/>
            <a:r>
              <a:rPr lang="uk-UA" sz="2000" b="1" dirty="0">
                <a:solidFill>
                  <a:srgbClr val="002060"/>
                </a:solidFill>
              </a:rPr>
              <a:t>Боротьба з «безрідним космополітизмом», «низькопоклонством перед Заходом».</a:t>
            </a:r>
          </a:p>
        </p:txBody>
      </p:sp>
    </p:spTree>
    <p:extLst>
      <p:ext uri="{BB962C8B-B14F-4D97-AF65-F5344CB8AC3E}">
        <p14:creationId xmlns:p14="http://schemas.microsoft.com/office/powerpoint/2010/main" xmlns="" val="422286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>
            <a:extLst>
              <a:ext uri="{FF2B5EF4-FFF2-40B4-BE49-F238E27FC236}">
                <a16:creationId xmlns="" xmlns:a16="http://schemas.microsoft.com/office/drawing/2014/main" id="{2732A01F-1197-48A7-800D-8252FE0327CE}"/>
              </a:ext>
            </a:extLst>
          </p:cNvPr>
          <p:cNvGrpSpPr/>
          <p:nvPr/>
        </p:nvGrpSpPr>
        <p:grpSpPr>
          <a:xfrm>
            <a:off x="5679346" y="0"/>
            <a:ext cx="6437172" cy="1949865"/>
            <a:chOff x="4929190" y="1320875"/>
            <a:chExt cx="3857652" cy="2610599"/>
          </a:xfrm>
        </p:grpSpPr>
        <p:pic>
          <p:nvPicPr>
            <p:cNvPr id="3" name="Picture 3" descr="C:\Users\Nech\Desktop\1557c53a79706d8.jpg">
              <a:extLst>
                <a:ext uri="{FF2B5EF4-FFF2-40B4-BE49-F238E27FC236}">
                  <a16:creationId xmlns="" xmlns:a16="http://schemas.microsoft.com/office/drawing/2014/main" id="{F9349CF7-0920-493E-B2FD-AD5E748C37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6461" b="92135" l="4000" r="94154">
                          <a14:foregroundMark x1="5692" y1="73596" x2="5692" y2="73596"/>
                          <a14:foregroundMark x1="6000" y1="56742" x2="6000" y2="56742"/>
                          <a14:foregroundMark x1="6154" y1="25000" x2="6154" y2="25000"/>
                          <a14:foregroundMark x1="6769" y1="9270" x2="6769" y2="9270"/>
                          <a14:foregroundMark x1="9846" y1="43820" x2="9846" y2="43820"/>
                          <a14:foregroundMark x1="7385" y1="35112" x2="7385" y2="35112"/>
                          <a14:foregroundMark x1="94154" y1="48876" x2="94154" y2="48876"/>
                          <a14:foregroundMark x1="93077" y1="18820" x2="93077" y2="18820"/>
                          <a14:foregroundMark x1="91538" y1="6461" x2="91538" y2="6461"/>
                          <a14:foregroundMark x1="88462" y1="87640" x2="88462" y2="87640"/>
                          <a14:foregroundMark x1="90000" y1="89326" x2="90000" y2="89326"/>
                          <a14:foregroundMark x1="4615" y1="89326" x2="4615" y2="89326"/>
                          <a14:foregroundMark x1="4000" y1="70225" x2="4000" y2="70225"/>
                          <a14:backgroundMark x1="615" y1="17135" x2="615" y2="17135"/>
                          <a14:backgroundMark x1="2462" y1="17135" x2="2462" y2="17135"/>
                          <a14:backgroundMark x1="98308" y1="54494" x2="98308" y2="54494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190" y="1320875"/>
              <a:ext cx="3857652" cy="2610599"/>
            </a:xfrm>
            <a:prstGeom prst="rect">
              <a:avLst/>
            </a:prstGeom>
            <a:noFill/>
          </p:spPr>
        </p:pic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0C7E60BC-A99A-4C12-8299-947D90E52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4629" y="1765457"/>
              <a:ext cx="3000397" cy="1607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uk-UA" sz="2400" b="1" dirty="0">
                  <a:latin typeface="Bookman Old Style" pitchFamily="18" charset="0"/>
                </a:rPr>
                <a:t>Відбудова</a:t>
              </a:r>
              <a:r>
                <a:rPr lang="uk-UA" sz="2400" dirty="0">
                  <a:latin typeface="Bookman Old Style" pitchFamily="18" charset="0"/>
                </a:rPr>
                <a:t> — відновлення зруйнованого під час бойових дій господарства.</a:t>
              </a:r>
              <a:endPara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endParaRPr>
            </a:p>
          </p:txBody>
        </p:sp>
      </p:grpSp>
      <p:sp>
        <p:nvSpPr>
          <p:cNvPr id="5" name="Прямоугольник: скругленные углы 3">
            <a:extLst>
              <a:ext uri="{FF2B5EF4-FFF2-40B4-BE49-F238E27FC236}">
                <a16:creationId xmlns="" xmlns:a16="http://schemas.microsoft.com/office/drawing/2014/main" id="{B043F45E-EF57-419F-9353-29162543098A}"/>
              </a:ext>
            </a:extLst>
          </p:cNvPr>
          <p:cNvSpPr/>
          <p:nvPr/>
        </p:nvSpPr>
        <p:spPr>
          <a:xfrm>
            <a:off x="234892" y="184557"/>
            <a:ext cx="5444454" cy="6878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06BB3F8-3021-4920-80AC-E29DC3521CE6}"/>
              </a:ext>
            </a:extLst>
          </p:cNvPr>
          <p:cNvSpPr txBox="1"/>
          <p:nvPr/>
        </p:nvSpPr>
        <p:spPr>
          <a:xfrm>
            <a:off x="872455" y="155623"/>
            <a:ext cx="4588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DniproCity" panose="02010503020200020004" pitchFamily="2" charset="-52"/>
              </a:rPr>
              <a:t>Історія України: </a:t>
            </a:r>
            <a:r>
              <a:rPr lang="uk-UA" b="1" dirty="0">
                <a:latin typeface="DniproCity" panose="02010503020200020004" pitchFamily="2" charset="-52"/>
              </a:rPr>
              <a:t>Україна в перші повоєнні роки</a:t>
            </a:r>
            <a:endParaRPr lang="uk-UA" dirty="0">
              <a:latin typeface="DniproCity" panose="02010503020200020004" pitchFamily="2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B099597-3635-4CE2-9E7C-0A21597724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10" y="69100"/>
            <a:ext cx="934530" cy="8848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F8AD25F-0288-42E4-9B19-E0A273B9E36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6701" y="2194560"/>
            <a:ext cx="6698598" cy="4236720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Прямокутник: загнутий кут 8">
            <a:extLst>
              <a:ext uri="{FF2B5EF4-FFF2-40B4-BE49-F238E27FC236}">
                <a16:creationId xmlns="" xmlns:a16="http://schemas.microsoft.com/office/drawing/2014/main" id="{87D19C9F-A817-4598-97D3-0265CF53DD4D}"/>
              </a:ext>
            </a:extLst>
          </p:cNvPr>
          <p:cNvSpPr/>
          <p:nvPr/>
        </p:nvSpPr>
        <p:spPr>
          <a:xfrm>
            <a:off x="234892" y="2739563"/>
            <a:ext cx="2101908" cy="3671397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1946-1950 рр. п’ятирічний план відбудови і розвитку народного господарства.</a:t>
            </a:r>
          </a:p>
        </p:txBody>
      </p:sp>
      <p:sp>
        <p:nvSpPr>
          <p:cNvPr id="10" name="Прямокутник: загнутий кут 9">
            <a:extLst>
              <a:ext uri="{FF2B5EF4-FFF2-40B4-BE49-F238E27FC236}">
                <a16:creationId xmlns="" xmlns:a16="http://schemas.microsoft.com/office/drawing/2014/main" id="{6325F2B4-CE03-46F6-89AE-C753F3887372}"/>
              </a:ext>
            </a:extLst>
          </p:cNvPr>
          <p:cNvSpPr/>
          <p:nvPr/>
        </p:nvSpPr>
        <p:spPr>
          <a:xfrm>
            <a:off x="9825932" y="2759883"/>
            <a:ext cx="2101908" cy="3671397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Напружена міжнародна обстановка – «холодна війна» та «гонка озброєнь».</a:t>
            </a:r>
          </a:p>
        </p:txBody>
      </p:sp>
    </p:spTree>
    <p:extLst>
      <p:ext uri="{BB962C8B-B14F-4D97-AF65-F5344CB8AC3E}">
        <p14:creationId xmlns:p14="http://schemas.microsoft.com/office/powerpoint/2010/main" xmlns="" val="320940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1481 Ð³. ÐÑÑÐ¾Ð´Ð°ÑÐµ (ÑÐ¾Ð¶Ð¶ÐµÐ½Ð¸Ðµ ÐµÑÐµÑÐ¸ÐºÐ¾Ð²) ÑÐ¾ÑÑÐ¾ÑÐ»Ð¾ÑÑ Ð²Ð¿ÐµÑÐ²ÑÐµ Ð² Ð¡ÐµÐ²Ð¸Ð»ÑÐµ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Прямоугольник: скругленные углы 3">
            <a:extLst>
              <a:ext uri="{FF2B5EF4-FFF2-40B4-BE49-F238E27FC236}">
                <a16:creationId xmlns="" xmlns:a16="http://schemas.microsoft.com/office/drawing/2014/main" id="{6FED26F9-CED9-4B1E-A5FA-7E39C39A74DE}"/>
              </a:ext>
            </a:extLst>
          </p:cNvPr>
          <p:cNvSpPr/>
          <p:nvPr/>
        </p:nvSpPr>
        <p:spPr>
          <a:xfrm>
            <a:off x="234892" y="184557"/>
            <a:ext cx="5444454" cy="6878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DB3FFCD-E25F-49AE-8449-D8FAC639BD06}"/>
              </a:ext>
            </a:extLst>
          </p:cNvPr>
          <p:cNvSpPr txBox="1"/>
          <p:nvPr/>
        </p:nvSpPr>
        <p:spPr>
          <a:xfrm>
            <a:off x="872455" y="155623"/>
            <a:ext cx="4588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DniproCity" panose="02010503020200020004" pitchFamily="2" charset="-52"/>
              </a:rPr>
              <a:t>Історія України: </a:t>
            </a:r>
            <a:r>
              <a:rPr lang="uk-UA" b="1" dirty="0">
                <a:latin typeface="DniproCity" panose="02010503020200020004" pitchFamily="2" charset="-52"/>
              </a:rPr>
              <a:t>Україна в перші повоєнні роки</a:t>
            </a:r>
            <a:endParaRPr lang="uk-UA" dirty="0">
              <a:latin typeface="DniproCity" panose="02010503020200020004" pitchFamily="2" charset="-52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1C895C3-6B19-4E58-A92A-C176E951F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10" y="69100"/>
            <a:ext cx="934530" cy="88482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4B74573-E001-486F-B29E-1CD29D5E9D77}"/>
              </a:ext>
            </a:extLst>
          </p:cNvPr>
          <p:cNvSpPr txBox="1"/>
          <p:nvPr/>
        </p:nvSpPr>
        <p:spPr>
          <a:xfrm>
            <a:off x="5752328" y="177837"/>
            <a:ext cx="6081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</a:rPr>
              <a:t>Особливості відбудови:</a:t>
            </a:r>
            <a:endParaRPr lang="uk-UA" sz="3600" dirty="0">
              <a:solidFill>
                <a:srgbClr val="C00000"/>
              </a:solidFill>
            </a:endParaRPr>
          </a:p>
        </p:txBody>
      </p:sp>
      <p:sp>
        <p:nvSpPr>
          <p:cNvPr id="20" name="Сувій: горизонтальний 19">
            <a:extLst>
              <a:ext uri="{FF2B5EF4-FFF2-40B4-BE49-F238E27FC236}">
                <a16:creationId xmlns="" xmlns:a16="http://schemas.microsoft.com/office/drawing/2014/main" id="{9ACE7DDD-96E4-47C4-839C-0DEE9C047EBD}"/>
              </a:ext>
            </a:extLst>
          </p:cNvPr>
          <p:cNvSpPr/>
          <p:nvPr/>
        </p:nvSpPr>
        <p:spPr>
          <a:xfrm>
            <a:off x="4287520" y="5985546"/>
            <a:ext cx="4114800" cy="687897"/>
          </a:xfrm>
          <a:prstGeom prst="horizontalScroll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Голод 1946-1947 рр.</a:t>
            </a:r>
          </a:p>
        </p:txBody>
      </p:sp>
      <p:sp>
        <p:nvSpPr>
          <p:cNvPr id="2" name="Прямокутник: загнутий кут 1">
            <a:extLst>
              <a:ext uri="{FF2B5EF4-FFF2-40B4-BE49-F238E27FC236}">
                <a16:creationId xmlns="" xmlns:a16="http://schemas.microsoft.com/office/drawing/2014/main" id="{CDB996EE-41A5-4AAB-9C89-14557C9A4891}"/>
              </a:ext>
            </a:extLst>
          </p:cNvPr>
          <p:cNvSpPr/>
          <p:nvPr/>
        </p:nvSpPr>
        <p:spPr>
          <a:xfrm>
            <a:off x="234892" y="1087120"/>
            <a:ext cx="5861108" cy="4828307"/>
          </a:xfrm>
          <a:prstGeom prst="foldedCorne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>
              <a:solidFill>
                <a:srgbClr val="002060"/>
              </a:solidFill>
            </a:endParaRPr>
          </a:p>
          <a:p>
            <a:pPr algn="ctr"/>
            <a:r>
              <a:rPr lang="uk-UA" sz="2400" b="1" dirty="0">
                <a:solidFill>
                  <a:srgbClr val="002060"/>
                </a:solidFill>
              </a:rPr>
              <a:t>Промисловість:</a:t>
            </a:r>
          </a:p>
          <a:p>
            <a:pPr algn="ctr"/>
            <a:endParaRPr lang="uk-UA" sz="14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2060"/>
                </a:solidFill>
              </a:rPr>
              <a:t>більші масштаби відбудовчих робіт, ніж у будь-якій іншій країні Європи;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2060"/>
                </a:solidFill>
              </a:rPr>
              <a:t>проблема капіталовкладень (відмова від плану Маршалла, розрахунок на власні резерви);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2060"/>
                </a:solidFill>
              </a:rPr>
              <a:t>початок відбудови з важкої промисловості (шахти Донбасу, Дніпрогес, електростанції та металургійні заводи);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2060"/>
                </a:solidFill>
              </a:rPr>
              <a:t>розвиток важкої промисловості за рахунок легкої, с/г, науки і культури;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2060"/>
                </a:solidFill>
              </a:rPr>
              <a:t>посилення диспропорції на користь ВПК;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2060"/>
                </a:solidFill>
              </a:rPr>
              <a:t>повільне впровадження науково-технічного прогресу.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21" name="Прямокутник: загнутий кут 20">
            <a:extLst>
              <a:ext uri="{FF2B5EF4-FFF2-40B4-BE49-F238E27FC236}">
                <a16:creationId xmlns="" xmlns:a16="http://schemas.microsoft.com/office/drawing/2014/main" id="{4126F08A-C957-400B-8B5B-515264B39594}"/>
              </a:ext>
            </a:extLst>
          </p:cNvPr>
          <p:cNvSpPr/>
          <p:nvPr/>
        </p:nvSpPr>
        <p:spPr>
          <a:xfrm>
            <a:off x="6197600" y="1087120"/>
            <a:ext cx="5861108" cy="4828307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000" b="1" dirty="0">
              <a:solidFill>
                <a:srgbClr val="002060"/>
              </a:solidFill>
            </a:endParaRPr>
          </a:p>
          <a:p>
            <a:pPr algn="ctr"/>
            <a:endParaRPr lang="uk-UA" sz="2400" b="1" dirty="0">
              <a:solidFill>
                <a:srgbClr val="002060"/>
              </a:solidFill>
            </a:endParaRPr>
          </a:p>
          <a:p>
            <a:pPr algn="ctr"/>
            <a:r>
              <a:rPr lang="uk-UA" sz="2400" b="1" dirty="0">
                <a:solidFill>
                  <a:srgbClr val="002060"/>
                </a:solidFill>
              </a:rPr>
              <a:t>Сільське господарство</a:t>
            </a:r>
            <a:r>
              <a:rPr lang="uk-UA" sz="2000" b="1" dirty="0">
                <a:solidFill>
                  <a:srgbClr val="002060"/>
                </a:solidFill>
              </a:rPr>
              <a:t>:</a:t>
            </a:r>
          </a:p>
          <a:p>
            <a:pPr algn="ctr"/>
            <a:endParaRPr lang="uk-UA" sz="12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2060"/>
                </a:solidFill>
              </a:rPr>
              <a:t>надзвичайно складні умови (скорочення посівних площ, поголів'я худоби, нестача робочих рук, техніки);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2060"/>
                </a:solidFill>
              </a:rPr>
              <a:t>мізерні капіталовкладення – 7% від загального обсягу асигнувань;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2060"/>
                </a:solidFill>
              </a:rPr>
              <a:t>важке становище селян (мізерна оплата праці, високі податки на підсобне господарство, відсутність паспортів у селян, несплата пенсій).</a:t>
            </a:r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352553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1544"/>
    </mc:Choice>
    <mc:Fallback>
      <p:transition spd="slow" advTm="3154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1481 Ð³. ÐÑÑÐ¾Ð´Ð°ÑÐµ (ÑÐ¾Ð¶Ð¶ÐµÐ½Ð¸Ðµ ÐµÑÐµÑÐ¸ÐºÐ¾Ð²) ÑÐ¾ÑÑÐ¾ÑÐ»Ð¾ÑÑ Ð²Ð¿ÐµÑÐ²ÑÐµ Ð² Ð¡ÐµÐ²Ð¸Ð»ÑÐµ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Прямоугольник: скругленные углы 3">
            <a:extLst>
              <a:ext uri="{FF2B5EF4-FFF2-40B4-BE49-F238E27FC236}">
                <a16:creationId xmlns="" xmlns:a16="http://schemas.microsoft.com/office/drawing/2014/main" id="{6FED26F9-CED9-4B1E-A5FA-7E39C39A74DE}"/>
              </a:ext>
            </a:extLst>
          </p:cNvPr>
          <p:cNvSpPr/>
          <p:nvPr/>
        </p:nvSpPr>
        <p:spPr>
          <a:xfrm>
            <a:off x="234892" y="184557"/>
            <a:ext cx="5444454" cy="6878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DB3FFCD-E25F-49AE-8449-D8FAC639BD06}"/>
              </a:ext>
            </a:extLst>
          </p:cNvPr>
          <p:cNvSpPr txBox="1"/>
          <p:nvPr/>
        </p:nvSpPr>
        <p:spPr>
          <a:xfrm>
            <a:off x="872455" y="155623"/>
            <a:ext cx="4588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DniproCity" panose="02010503020200020004" pitchFamily="2" charset="-52"/>
              </a:rPr>
              <a:t>Історія України: </a:t>
            </a:r>
            <a:r>
              <a:rPr lang="uk-UA" b="1" dirty="0">
                <a:latin typeface="DniproCity" panose="02010503020200020004" pitchFamily="2" charset="-52"/>
              </a:rPr>
              <a:t>Україна в перші повоєнні роки</a:t>
            </a:r>
            <a:endParaRPr lang="uk-UA" dirty="0">
              <a:latin typeface="DniproCity" panose="02010503020200020004" pitchFamily="2" charset="-52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1C895C3-6B19-4E58-A92A-C176E951F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10" y="69100"/>
            <a:ext cx="934530" cy="8848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E549C2C-EB8D-49AA-8264-27A84E06F013}"/>
              </a:ext>
            </a:extLst>
          </p:cNvPr>
          <p:cNvSpPr txBox="1"/>
          <p:nvPr/>
        </p:nvSpPr>
        <p:spPr>
          <a:xfrm>
            <a:off x="5752328" y="-15203"/>
            <a:ext cx="6081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</a:rPr>
              <a:t>Радянізація західних областей</a:t>
            </a:r>
            <a:endParaRPr lang="uk-UA" sz="3600" dirty="0">
              <a:solidFill>
                <a:srgbClr val="C00000"/>
              </a:solidFill>
            </a:endParaRPr>
          </a:p>
        </p:txBody>
      </p:sp>
      <p:sp>
        <p:nvSpPr>
          <p:cNvPr id="2" name="Блок-схема: документ 1">
            <a:extLst>
              <a:ext uri="{FF2B5EF4-FFF2-40B4-BE49-F238E27FC236}">
                <a16:creationId xmlns="" xmlns:a16="http://schemas.microsoft.com/office/drawing/2014/main" id="{BAA4F867-3598-4091-B72D-8173C586CA75}"/>
              </a:ext>
            </a:extLst>
          </p:cNvPr>
          <p:cNvSpPr/>
          <p:nvPr/>
        </p:nvSpPr>
        <p:spPr>
          <a:xfrm>
            <a:off x="161910" y="1198880"/>
            <a:ext cx="3860800" cy="5344160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Створення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нових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галузей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(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машинобудівної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приладобудівної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хімічної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швейної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та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ін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.),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модернізація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наявних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(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нафтової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деревообробної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побутової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та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ін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.);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Модернізація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промисловості</a:t>
            </a:r>
            <a:endParaRPr lang="ru-RU" altLang="ko-KR" sz="1400" dirty="0">
              <a:solidFill>
                <a:srgbClr val="002060"/>
              </a:solidFill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Включення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підприємств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у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загальносоюзну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схему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підпорядкування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Освоєння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та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розробка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місцевих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природних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ресурсів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(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розширюється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видобуток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і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переробка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природного газу,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ведеться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пошук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нових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родовищ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корисних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копалин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);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Збільшення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диспропорції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в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розвитку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важкої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та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легкої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промисловості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на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користь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першої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Трансформації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в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системі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трудових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ресурсів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: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суттєве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збільшення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прошарку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робітників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В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економічно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відсталому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до того часу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регіоні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який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спеціалізувався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на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переробці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агросировини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з’явилися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потужні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сучасні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виробництва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.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Пришвидшилась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урбанізація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регіону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.</a:t>
            </a:r>
            <a:endParaRPr lang="uk-UA" sz="1400" dirty="0">
              <a:solidFill>
                <a:srgbClr val="002060"/>
              </a:solidFill>
            </a:endParaRPr>
          </a:p>
        </p:txBody>
      </p:sp>
      <p:sp>
        <p:nvSpPr>
          <p:cNvPr id="12" name="Блок-схема: документ 11">
            <a:extLst>
              <a:ext uri="{FF2B5EF4-FFF2-40B4-BE49-F238E27FC236}">
                <a16:creationId xmlns="" xmlns:a16="http://schemas.microsoft.com/office/drawing/2014/main" id="{B7398CF7-EC8C-416E-A0EB-7ECF26EA3258}"/>
              </a:ext>
            </a:extLst>
          </p:cNvPr>
          <p:cNvSpPr/>
          <p:nvPr/>
        </p:nvSpPr>
        <p:spPr>
          <a:xfrm>
            <a:off x="4266875" y="1209345"/>
            <a:ext cx="3738880" cy="5344160"/>
          </a:xfrm>
          <a:prstGeom prst="flowChart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Перебудова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в аграрному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секторі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: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втручання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в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наявну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систему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господарювання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шляхом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перерозподілу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земельних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ресурсів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(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наділення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сільської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бідноти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землею);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Створення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та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налагодження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роботи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МТС;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Уведення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селянських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господарств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в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єдину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податкову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систему,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що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зробило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ведення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індивідуального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господарства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економічно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невигідним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Остаточна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колективізація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селянських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господарств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(через примус, погрози,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репресії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виселення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у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віддалені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райони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СРСР). До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середини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1951 р. у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колгоспи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регіону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було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об’єднано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понад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95 %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селянських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господарств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.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Найміцніші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селянські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господарства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було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ліквідовано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.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ndara"/>
              <a:cs typeface="Arial" pitchFamily="34" charset="0"/>
            </a:endParaRPr>
          </a:p>
        </p:txBody>
      </p:sp>
      <p:sp>
        <p:nvSpPr>
          <p:cNvPr id="13" name="Блок-схема: документ 12">
            <a:extLst>
              <a:ext uri="{FF2B5EF4-FFF2-40B4-BE49-F238E27FC236}">
                <a16:creationId xmlns="" xmlns:a16="http://schemas.microsoft.com/office/drawing/2014/main" id="{7DAC1C02-7B5E-49AA-B12F-D119C3014484}"/>
              </a:ext>
            </a:extLst>
          </p:cNvPr>
          <p:cNvSpPr/>
          <p:nvPr/>
        </p:nvSpPr>
        <p:spPr>
          <a:xfrm>
            <a:off x="8249920" y="1198880"/>
            <a:ext cx="3860800" cy="5344160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Для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прискорення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змін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провадилася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активна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агітаційно-пропагандистська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діяльність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.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Вплив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на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формування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громадської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думки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здійснювався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через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засоби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масової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інформації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, мережу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громадських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культурних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закладів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Було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ліквідовано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неписьменність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та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малописьменність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розширено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мережу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початкової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та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вищої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освіти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запроваджено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низку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соціальних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програм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. Основою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цих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перетворень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була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dirty="0" err="1">
                <a:solidFill>
                  <a:srgbClr val="002060"/>
                </a:solidFill>
                <a:cs typeface="Arial" pitchFamily="34" charset="0"/>
              </a:rPr>
              <a:t>русифікація</a:t>
            </a:r>
            <a:r>
              <a:rPr lang="ru-RU" altLang="ko-KR" sz="1400" dirty="0">
                <a:solidFill>
                  <a:srgbClr val="002060"/>
                </a:solidFill>
                <a:cs typeface="Arial" pitchFamily="34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Діячі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культури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також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зазнали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партійного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1400" b="1" dirty="0" err="1">
                <a:solidFill>
                  <a:srgbClr val="002060"/>
                </a:solidFill>
                <a:cs typeface="Arial" pitchFamily="34" charset="0"/>
              </a:rPr>
              <a:t>тиску</a:t>
            </a:r>
            <a:r>
              <a:rPr lang="ru-RU" altLang="ko-KR" sz="1400" b="1" dirty="0">
                <a:solidFill>
                  <a:srgbClr val="002060"/>
                </a:solidFill>
                <a:cs typeface="Arial" pitchFamily="34" charset="0"/>
              </a:rPr>
              <a:t> та контролю.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ndara"/>
              <a:cs typeface="Arial" pitchFamily="34" charset="0"/>
            </a:endParaRPr>
          </a:p>
        </p:txBody>
      </p:sp>
      <p:sp>
        <p:nvSpPr>
          <p:cNvPr id="11" name="Сувій: горизонтальний 10">
            <a:extLst>
              <a:ext uri="{FF2B5EF4-FFF2-40B4-BE49-F238E27FC236}">
                <a16:creationId xmlns="" xmlns:a16="http://schemas.microsoft.com/office/drawing/2014/main" id="{19BD6F89-D00F-4961-9F0A-DF78CA7298C0}"/>
              </a:ext>
            </a:extLst>
          </p:cNvPr>
          <p:cNvSpPr/>
          <p:nvPr/>
        </p:nvSpPr>
        <p:spPr>
          <a:xfrm>
            <a:off x="152075" y="6100102"/>
            <a:ext cx="3870635" cy="687897"/>
          </a:xfrm>
          <a:prstGeom prst="horizontalScroll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Індустріалізація</a:t>
            </a:r>
          </a:p>
        </p:txBody>
      </p:sp>
      <p:sp>
        <p:nvSpPr>
          <p:cNvPr id="14" name="Сувій: горизонтальний 13">
            <a:extLst>
              <a:ext uri="{FF2B5EF4-FFF2-40B4-BE49-F238E27FC236}">
                <a16:creationId xmlns="" xmlns:a16="http://schemas.microsoft.com/office/drawing/2014/main" id="{026E05C4-3048-4403-85BB-26FC94C08305}"/>
              </a:ext>
            </a:extLst>
          </p:cNvPr>
          <p:cNvSpPr/>
          <p:nvPr/>
        </p:nvSpPr>
        <p:spPr>
          <a:xfrm>
            <a:off x="8240085" y="6034176"/>
            <a:ext cx="3870635" cy="687897"/>
          </a:xfrm>
          <a:prstGeom prst="horizontalScroll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«Культурна революція»</a:t>
            </a:r>
          </a:p>
        </p:txBody>
      </p:sp>
      <p:sp>
        <p:nvSpPr>
          <p:cNvPr id="18" name="Сувій: горизонтальний 17">
            <a:extLst>
              <a:ext uri="{FF2B5EF4-FFF2-40B4-BE49-F238E27FC236}">
                <a16:creationId xmlns="" xmlns:a16="http://schemas.microsoft.com/office/drawing/2014/main" id="{EE6AA2BD-D228-4FF1-92EC-09F7C90BC48B}"/>
              </a:ext>
            </a:extLst>
          </p:cNvPr>
          <p:cNvSpPr/>
          <p:nvPr/>
        </p:nvSpPr>
        <p:spPr>
          <a:xfrm>
            <a:off x="4160682" y="6063962"/>
            <a:ext cx="3870635" cy="687897"/>
          </a:xfrm>
          <a:prstGeom prst="horizontalScroll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Колективізація</a:t>
            </a:r>
          </a:p>
        </p:txBody>
      </p:sp>
    </p:spTree>
    <p:extLst>
      <p:ext uri="{BB962C8B-B14F-4D97-AF65-F5344CB8AC3E}">
        <p14:creationId xmlns:p14="http://schemas.microsoft.com/office/powerpoint/2010/main" xmlns="" val="74467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1544"/>
    </mc:Choice>
    <mc:Fallback>
      <p:transition spd="slow" advTm="3154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3">
            <a:extLst>
              <a:ext uri="{FF2B5EF4-FFF2-40B4-BE49-F238E27FC236}">
                <a16:creationId xmlns="" xmlns:a16="http://schemas.microsoft.com/office/drawing/2014/main" id="{ED26F5EA-3257-48BF-9A49-083C1FF26398}"/>
              </a:ext>
            </a:extLst>
          </p:cNvPr>
          <p:cNvSpPr/>
          <p:nvPr/>
        </p:nvSpPr>
        <p:spPr>
          <a:xfrm>
            <a:off x="234892" y="184557"/>
            <a:ext cx="5444454" cy="6878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DFC33C9-FDBD-4BEF-A0A4-D7E7FC9AAB84}"/>
              </a:ext>
            </a:extLst>
          </p:cNvPr>
          <p:cNvSpPr txBox="1"/>
          <p:nvPr/>
        </p:nvSpPr>
        <p:spPr>
          <a:xfrm>
            <a:off x="872455" y="155623"/>
            <a:ext cx="4588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DniproCity" panose="02010503020200020004" pitchFamily="2" charset="-52"/>
              </a:rPr>
              <a:t>Історія України: </a:t>
            </a:r>
            <a:r>
              <a:rPr lang="uk-UA" b="1" dirty="0">
                <a:latin typeface="DniproCity" panose="02010503020200020004" pitchFamily="2" charset="-52"/>
              </a:rPr>
              <a:t>Україна в перші повоєнні роки</a:t>
            </a:r>
            <a:endParaRPr lang="uk-UA" dirty="0">
              <a:latin typeface="DniproCity" panose="02010503020200020004" pitchFamily="2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6255E21-08C2-4822-ADDE-5267885024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10" y="69100"/>
            <a:ext cx="934530" cy="8848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F6B07D3-5BE3-4649-940D-E8069DB215BF}"/>
              </a:ext>
            </a:extLst>
          </p:cNvPr>
          <p:cNvSpPr txBox="1"/>
          <p:nvPr/>
        </p:nvSpPr>
        <p:spPr>
          <a:xfrm>
            <a:off x="5817072" y="71355"/>
            <a:ext cx="6081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</a:rPr>
              <a:t>Ліквідація Української греко-католицької церкви (УГКЦ)</a:t>
            </a:r>
            <a:endParaRPr lang="uk-UA" sz="3600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Андрей (Шептицький) — Вікіпедія">
            <a:extLst>
              <a:ext uri="{FF2B5EF4-FFF2-40B4-BE49-F238E27FC236}">
                <a16:creationId xmlns="" xmlns:a16="http://schemas.microsoft.com/office/drawing/2014/main" id="{A0F77801-509E-4557-8280-9AF20AF2575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013" y="1040444"/>
            <a:ext cx="2776048" cy="3451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ÐÐ°ÑÑÐ¸Ð½ÐºÐ¸ Ð¿Ð¾ Ð·Ð°Ð¿ÑÐ¾ÑÑ Ð¹Ð¾ÑÐ¸Ð¿ ÑÐ»ÑÐ¿Ð¸Ð¹">
            <a:extLst>
              <a:ext uri="{FF2B5EF4-FFF2-40B4-BE49-F238E27FC236}">
                <a16:creationId xmlns="" xmlns:a16="http://schemas.microsoft.com/office/drawing/2014/main" id="{D6DB28B4-9833-415F-A802-F87D1B1408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8720" y="2766355"/>
            <a:ext cx="2297430" cy="2959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увій: вертикальний 7">
            <a:extLst>
              <a:ext uri="{FF2B5EF4-FFF2-40B4-BE49-F238E27FC236}">
                <a16:creationId xmlns="" xmlns:a16="http://schemas.microsoft.com/office/drawing/2014/main" id="{5EF75A71-ADF2-4989-87D3-C9592DB4FEA5}"/>
              </a:ext>
            </a:extLst>
          </p:cNvPr>
          <p:cNvSpPr/>
          <p:nvPr/>
        </p:nvSpPr>
        <p:spPr>
          <a:xfrm>
            <a:off x="3403600" y="1493520"/>
            <a:ext cx="4511040" cy="489712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dirty="0">
                <a:solidFill>
                  <a:srgbClr val="002060"/>
                </a:solidFill>
              </a:rPr>
              <a:t>1946 р. – Львівський собор, </a:t>
            </a:r>
            <a:r>
              <a:rPr lang="uk-UA" sz="2200" dirty="0">
                <a:solidFill>
                  <a:srgbClr val="002060"/>
                </a:solidFill>
              </a:rPr>
              <a:t>який скасував Берестейську церковну унію 1596 р. і </a:t>
            </a:r>
            <a:r>
              <a:rPr lang="uk-UA" sz="2200" b="1" dirty="0">
                <a:solidFill>
                  <a:srgbClr val="002060"/>
                </a:solidFill>
              </a:rPr>
              <a:t>проголосив возз’єднання греко-католицької церкви з російською православною </a:t>
            </a:r>
            <a:r>
              <a:rPr lang="uk-UA" sz="2200" dirty="0">
                <a:solidFill>
                  <a:srgbClr val="002060"/>
                </a:solidFill>
              </a:rPr>
              <a:t>– УГКЦ змушена була  проголосити «саморозпуск» і піти у підпілля.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750AF1D-1142-46F2-B465-E204C9AD4D31}"/>
              </a:ext>
            </a:extLst>
          </p:cNvPr>
          <p:cNvSpPr txBox="1"/>
          <p:nvPr/>
        </p:nvSpPr>
        <p:spPr>
          <a:xfrm>
            <a:off x="183484" y="4577140"/>
            <a:ext cx="3199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1 листопада 1944 р.  - смерть митрополита </a:t>
            </a:r>
          </a:p>
          <a:p>
            <a:pPr algn="ctr"/>
            <a:r>
              <a:rPr lang="uk-UA" sz="2400" b="1" dirty="0">
                <a:solidFill>
                  <a:srgbClr val="002060"/>
                </a:solidFill>
              </a:rPr>
              <a:t>А. Шептицького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0E240FF-1253-4293-8563-3EBBD52367CA}"/>
              </a:ext>
            </a:extLst>
          </p:cNvPr>
          <p:cNvSpPr txBox="1"/>
          <p:nvPr/>
        </p:nvSpPr>
        <p:spPr>
          <a:xfrm>
            <a:off x="8028179" y="5910815"/>
            <a:ext cx="4069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Йосипа Сліпого </a:t>
            </a:r>
          </a:p>
          <a:p>
            <a:pPr algn="ctr"/>
            <a:r>
              <a:rPr lang="uk-UA" sz="2400" b="1" dirty="0">
                <a:solidFill>
                  <a:srgbClr val="002060"/>
                </a:solidFill>
              </a:rPr>
              <a:t>депортовано до Сибіру.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2625B38-BF4D-4F70-986A-C6C9F2CBE2BA}"/>
              </a:ext>
            </a:extLst>
          </p:cNvPr>
          <p:cNvSpPr txBox="1"/>
          <p:nvPr/>
        </p:nvSpPr>
        <p:spPr>
          <a:xfrm>
            <a:off x="7836990" y="1381401"/>
            <a:ext cx="4069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Репресії щодо священників, які не приєдналися до православної церкви.</a:t>
            </a:r>
          </a:p>
        </p:txBody>
      </p:sp>
    </p:spTree>
    <p:extLst>
      <p:ext uri="{BB962C8B-B14F-4D97-AF65-F5344CB8AC3E}">
        <p14:creationId xmlns:p14="http://schemas.microsoft.com/office/powerpoint/2010/main" xmlns="" val="269024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321154637SlideId27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1464</Words>
  <Application>Microsoft Office PowerPoint</Application>
  <PresentationFormat>Произвольный</PresentationFormat>
  <Paragraphs>134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student</cp:lastModifiedBy>
  <cp:revision>29</cp:revision>
  <dcterms:created xsi:type="dcterms:W3CDTF">2022-04-18T14:27:14Z</dcterms:created>
  <dcterms:modified xsi:type="dcterms:W3CDTF">2023-04-20T12:55:54Z</dcterms:modified>
</cp:coreProperties>
</file>