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6"/>
  </p:notesMasterIdLst>
  <p:sldIdLst>
    <p:sldId id="388" r:id="rId2"/>
    <p:sldId id="389" r:id="rId3"/>
    <p:sldId id="390" r:id="rId4"/>
    <p:sldId id="391" r:id="rId5"/>
    <p:sldId id="392" r:id="rId6"/>
    <p:sldId id="393" r:id="rId7"/>
    <p:sldId id="394" r:id="rId8"/>
    <p:sldId id="395" r:id="rId9"/>
    <p:sldId id="396" r:id="rId10"/>
    <p:sldId id="397" r:id="rId11"/>
    <p:sldId id="399" r:id="rId12"/>
    <p:sldId id="400" r:id="rId13"/>
    <p:sldId id="401" r:id="rId14"/>
    <p:sldId id="39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3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DF251F-02D3-49C1-9DC7-FA337F131867}" type="datetimeFigureOut">
              <a:rPr lang="uk-UA" smtClean="0"/>
              <a:t>25.03.2023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7A4C25-42A9-42DB-A601-5CF44B10990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36444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A4C25-42A9-42DB-A601-5CF44B109903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87240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кут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кут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кут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кут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кут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Округлений прямокут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Округлений прямокут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кут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кут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кут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кут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9" name="Пі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28" name="Місце для дати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9E66D6A-0135-4814-A858-D7E40CC2988B}" type="datetimeFigureOut">
              <a:rPr lang="ru-RU" smtClean="0"/>
              <a:pPr/>
              <a:t>25.03.2023</a:t>
            </a:fld>
            <a:endParaRPr lang="ru-RU"/>
          </a:p>
        </p:txBody>
      </p:sp>
      <p:sp>
        <p:nvSpPr>
          <p:cNvPr id="17" name="Місце для нижнього колонтитула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Місце для номера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EE54917-46DC-46B9-8878-41B0BE95612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66D6A-0135-4814-A858-D7E40CC2988B}" type="datetimeFigureOut">
              <a:rPr lang="ru-RU" smtClean="0"/>
              <a:pPr/>
              <a:t>25.03.2023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54917-46DC-46B9-8878-41B0BE95612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66D6A-0135-4814-A858-D7E40CC2988B}" type="datetimeFigureOut">
              <a:rPr lang="ru-RU" smtClean="0"/>
              <a:pPr/>
              <a:t>25.03.2023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54917-46DC-46B9-8878-41B0BE95612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66D6A-0135-4814-A858-D7E40CC2988B}" type="datetimeFigureOut">
              <a:rPr lang="ru-RU" smtClean="0"/>
              <a:pPr/>
              <a:t>25.03.2023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54917-46DC-46B9-8878-41B0BE95612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66D6A-0135-4814-A858-D7E40CC2988B}" type="datetimeFigureOut">
              <a:rPr lang="ru-RU" smtClean="0"/>
              <a:pPr/>
              <a:t>25.03.2023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54917-46DC-46B9-8878-41B0BE95612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66D6A-0135-4814-A858-D7E40CC2988B}" type="datetimeFigureOut">
              <a:rPr lang="ru-RU" smtClean="0"/>
              <a:pPr/>
              <a:t>25.03.2023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54917-46DC-46B9-8878-41B0BE95612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6" name="Місце для дати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9E66D6A-0135-4814-A858-D7E40CC2988B}" type="datetimeFigureOut">
              <a:rPr lang="ru-RU" smtClean="0"/>
              <a:pPr/>
              <a:t>25.03.2023</a:t>
            </a:fld>
            <a:endParaRPr lang="ru-RU"/>
          </a:p>
        </p:txBody>
      </p:sp>
      <p:sp>
        <p:nvSpPr>
          <p:cNvPr id="27" name="Місце для номера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EE54917-46DC-46B9-8878-41B0BE95612A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28" name="Місце для нижнього колонтитула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9E66D6A-0135-4814-A858-D7E40CC2988B}" type="datetimeFigureOut">
              <a:rPr lang="ru-RU" smtClean="0"/>
              <a:pPr/>
              <a:t>25.03.2023</a:t>
            </a:fld>
            <a:endParaRPr lang="ru-RU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EE54917-46DC-46B9-8878-41B0BE95612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66D6A-0135-4814-A858-D7E40CC2988B}" type="datetimeFigureOut">
              <a:rPr lang="ru-RU" smtClean="0"/>
              <a:pPr/>
              <a:t>25.03.2023</a:t>
            </a:fld>
            <a:endParaRPr lang="ru-RU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54917-46DC-46B9-8878-41B0BE95612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66D6A-0135-4814-A858-D7E40CC2988B}" type="datetimeFigureOut">
              <a:rPr lang="ru-RU" smtClean="0"/>
              <a:pPr/>
              <a:t>25.03.2023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54917-46DC-46B9-8878-41B0BE95612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66D6A-0135-4814-A858-D7E40CC2988B}" type="datetimeFigureOut">
              <a:rPr lang="ru-RU" smtClean="0"/>
              <a:pPr/>
              <a:t>25.03.2023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54917-46DC-46B9-8878-41B0BE95612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кут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кут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кут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кут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кут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Округлений прямокут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Округлений прямокут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кут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кут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кут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кут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кут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кут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Місце для заголовка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3" name="Місце для тексту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4" name="Місце для дати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9E66D6A-0135-4814-A858-D7E40CC2988B}" type="datetimeFigureOut">
              <a:rPr lang="ru-RU" smtClean="0"/>
              <a:pPr/>
              <a:t>25.03.2023</a:t>
            </a:fld>
            <a:endParaRPr lang="ru-RU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Місце для номера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EE54917-46DC-46B9-8878-41B0BE95612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1268760"/>
            <a:ext cx="8640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ПРЕЗЕНТАЦІЯ ДИСЦИПЛІНИ</a:t>
            </a:r>
          </a:p>
          <a:p>
            <a:pPr algn="ctr"/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ОСНОВИ БІОЛОГІЇ  ТА ГЕНЕТИКИ</a:t>
            </a:r>
            <a:endParaRPr lang="uk-UA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068961"/>
            <a:ext cx="4500501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163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539552" y="692696"/>
            <a:ext cx="799288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Спадковість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властивість організмів зберігати і передавати ознаки та особливості онтогенезу наступним поколінням за певних умов існування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Мінливість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властивість набувати нових ознак в процесі онтогенезу.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Ген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це ділянка молекули нуклеїнової кислоти, яка визначає спадкові ознаки організмів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Геном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сукупність генів, які містяться в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гаплоїдному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наборі хромосом клітини організмів певного виду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Генотип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сукупність генетичної інформації, закодованої в генах клітини або організму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Генофонд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сукупність генів особин певної популяції або виду.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Фенотип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сукупність усіх ознак і властивостей організму, які формуються внаслідок взаємодії генотипу з чинниками навколишнього середовища.</a:t>
            </a:r>
          </a:p>
        </p:txBody>
      </p:sp>
    </p:spTree>
    <p:extLst>
      <p:ext uri="{BB962C8B-B14F-4D97-AF65-F5344CB8AC3E}">
        <p14:creationId xmlns:p14="http://schemas.microsoft.com/office/powerpoint/2010/main" val="420648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467544" y="404664"/>
            <a:ext cx="8064896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Антропогенетика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це наука,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що вивчає особливості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вияву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властивих так і патологічних ознак у людини, залежність захворювання від генетичної схильності та чинників довкілля.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Медична генетика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вивчає спадковість і мінливість патологічних ознак людини.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Ознаками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спадкової патології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є: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розповсюдженість,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важкий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хронічний перебіг і охоплення патологічним процесом кількох систем органів, </a:t>
            </a:r>
            <a:endParaRPr lang="uk-UA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можливий вияв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народженні, в юнацькому, зрілому і похилому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віці,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виражений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клінічний чи генетичний поліморфізм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визначеність характеру успадкування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вроджені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вади розвитку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затримка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фізичного, психічного розвитку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виражена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неврологічна симптоматика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статевої системи та репродуктивної функції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зниження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тривалості життя й зростання смертності хворих, резистентність до терапії.</a:t>
            </a:r>
          </a:p>
          <a:p>
            <a:pPr algn="just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Спадкові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хвороби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це хвороби, що виникають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внаслідок порушення структури гена,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кількісних і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якісних змін хромосом або функції генетичного апарату клітини, що визначає їх типи: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моногенні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або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молекулярні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хромосомні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мультифакторіальні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9347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611560" y="692696"/>
            <a:ext cx="8136904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Систематичне положення </a:t>
            </a:r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виду </a:t>
            </a:r>
            <a:r>
              <a:rPr lang="uk-UA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Homo</a:t>
            </a:r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sapiens</a:t>
            </a:r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системі тваринного </a:t>
            </a:r>
            <a:r>
              <a:rPr lang="uk-UA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світу</a:t>
            </a:r>
          </a:p>
          <a:p>
            <a:r>
              <a:rPr lang="uk-UA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Людина як біологічна істота відноситься до </a:t>
            </a:r>
            <a:r>
              <a:rPr lang="uk-UA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домену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Еукаріоти, </a:t>
            </a:r>
            <a:endParaRPr lang="uk-UA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субдомену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Аморфеї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uk-UA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надцарства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Опістоконти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uk-UA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царства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Справжні тварини, </a:t>
            </a:r>
            <a:endParaRPr lang="uk-UA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підцарства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Багатоклітинні тварини, </a:t>
            </a:r>
            <a:endParaRPr lang="uk-UA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типу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Хордові, </a:t>
            </a:r>
            <a:endParaRPr lang="uk-UA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підтипу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Черепні, </a:t>
            </a:r>
            <a:endParaRPr lang="uk-UA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надклас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Щелепні, </a:t>
            </a:r>
            <a:endParaRPr lang="uk-UA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Ссавці, </a:t>
            </a:r>
            <a:endParaRPr lang="uk-UA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підклас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Плацентарні, </a:t>
            </a:r>
            <a:endParaRPr lang="uk-UA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ряд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Примати, </a:t>
            </a:r>
            <a:endParaRPr lang="uk-UA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родина 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Гомініди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uk-UA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рід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Людина, </a:t>
            </a:r>
            <a:endParaRPr lang="uk-UA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Людина розумна.</a:t>
            </a:r>
            <a:endParaRPr lang="uk-UA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54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971600" y="836712"/>
            <a:ext cx="763284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Екологія людини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це розділ загальної екології, що вивчає взаємовідносини людини з навколишнім середовищем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Щодо адаптивних можливостей людини виділяють кілька генетично зумовлених конститутивних типів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людей: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“Спринтер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– здатний витримувати потужні, водночас короткотривалі навантаження; характеризується значними фізіологічними реакціями у відповідь на виражені зміни довкілля. Такий тип людей має великі резервні можливості, здатний швидко мобілізуватись, водночас потребує тривалого відновлення.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Стаєр” – стійкий тип до тривалого рівномірного навантаження, водночас має невисокі резервні можливості зі сталим відновленням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“Мікст” – тип із проміжними адаптивними можливостями, зокрема з оптимально-адекватним способом реагування на зміни навколишнього середовища. Безперечно, що такі набуті знання і навички стануть у нагоді в майбутній медичній практиці.</a:t>
            </a:r>
          </a:p>
        </p:txBody>
      </p:sp>
    </p:spTree>
    <p:extLst>
      <p:ext uri="{BB962C8B-B14F-4D97-AF65-F5344CB8AC3E}">
        <p14:creationId xmlns:p14="http://schemas.microsoft.com/office/powerpoint/2010/main" val="208543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5776" y="1737281"/>
            <a:ext cx="40324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Дякуємо за увагу!</a:t>
            </a:r>
            <a:endParaRPr lang="uk-UA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3" y="2636912"/>
            <a:ext cx="4500501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387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395536" y="548680"/>
            <a:ext cx="813690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АНОТАЦІЯ</a:t>
            </a:r>
          </a:p>
          <a:p>
            <a:endParaRPr lang="uk-U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Біологія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однією з природничих наук, що вивчає життя в усіх його виявах на всіх рівнях організації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живого.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Біологія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розділ біологічної науки про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закономірності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індивідуального розвитку, будову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життєдіяльність людського організму на всіх рівнях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організації, а також про вплив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 людини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факторів навколишнього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середовища.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Антропологія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наука, дослідження якої спрямовані на вивчення проблеми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виникнення людини як біологічного виду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Homo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sapiens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його еволюції, вивчення передісторії зародження людської свідомості та становлення соціуму людей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Генетика людини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наука про закономірності спадковості та мінливості, які мають місце в онтогенезі людини у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нормі та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патологічних станах.</a:t>
            </a: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Отож </a:t>
            </a: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дисципліна основи біології та генетики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інтегрує у собі наукові надбання біології, генетики, антропології, медицини, психології, філософії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 відіграє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важливу роль у процесі підготовки спеціалістів у галузі гуманітарних наук, зокрема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психології.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97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764704"/>
            <a:ext cx="82809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МЕТА НАВЧАЛЬНОЇ ДИСЦИПЛІНИ </a:t>
            </a:r>
          </a:p>
          <a:p>
            <a:pPr algn="just"/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ОСНОВИ БІОЛОГІЇ ТА ГЕНЕТИКИ</a:t>
            </a:r>
          </a:p>
          <a:p>
            <a:pPr algn="just"/>
            <a:endParaRPr lang="uk-UA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наукового світогляду про біологічні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набуття базових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знань, умінь і навичок із загальної біології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генетики, анатомії людини та  антропології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загальних і спеціальних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компетентностей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пропагування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здорового способу життя.</a:t>
            </a:r>
          </a:p>
        </p:txBody>
      </p:sp>
    </p:spTree>
    <p:extLst>
      <p:ext uri="{BB962C8B-B14F-4D97-AF65-F5344CB8AC3E}">
        <p14:creationId xmlns:p14="http://schemas.microsoft.com/office/powerpoint/2010/main" val="51411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04664"/>
            <a:ext cx="835292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 ВИВЧЕННЯ ДИСЦИПЛІНИ:</a:t>
            </a:r>
            <a: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uk-UA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мотивувати здобувачів освіти у необхідності, вагомості та значимості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знань із біології та генетики,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 їх застосування у майбутній професійній діяльності та у повсякденному житті,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зокрема: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поглибити   знання про структурні, генетичні, функціональні особливості людського організму;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набути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знань про нормальні та патологічні явища в організмі людини, виявлені на молекулярному, клітинному, тканинному, органному і </a:t>
            </a:r>
            <a:r>
              <a:rPr lang="uk-UA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екосистемному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рівнях;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здобути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 про етіологічні чинники спадкової патології; про реалізацію програми “Геном Людини”; про застосування методів клітинної інженерії та біотехнології щодо використання генів і клітин із метою створення банків генетичного матеріалу, що уможливить збереження унікальності живого світу;</a:t>
            </a:r>
          </a:p>
          <a:p>
            <a:pPr algn="just"/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2) допомогти віднайти взаємозв’язок, що поєднує різноманітні факти у цілісну біологічну систему, а саме: розкрити взаємодію біологічних чинників із фізичними, хімічними і соціальними, їх наслідки на рівні організму людини;</a:t>
            </a:r>
          </a:p>
          <a:p>
            <a:pPr algn="just"/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3) застосовувати </a:t>
            </a:r>
            <a:r>
              <a:rPr lang="uk-UA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компетентнісний</a:t>
            </a:r>
            <a:r>
              <a:rPr lang="uk-UA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підхід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який допоможе пізнати себе й навколишній світ; визначити особистісні </a:t>
            </a:r>
            <a:r>
              <a:rPr lang="uk-UA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uk-UA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життєво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ціннісні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орієнтири;</a:t>
            </a:r>
          </a:p>
          <a:p>
            <a:pPr algn="just"/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актуалізувати в освітньому процесі </a:t>
            </a:r>
            <a:r>
              <a:rPr lang="uk-UA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студентоцентризм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ресурс успішної реалізації </a:t>
            </a:r>
            <a:r>
              <a:rPr lang="uk-UA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компетентнісного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підходу.</a:t>
            </a:r>
          </a:p>
          <a:p>
            <a:pPr algn="just"/>
            <a:r>
              <a:rPr lang="uk-UA" sz="1600" dirty="0">
                <a:latin typeface="Century" panose="020406040505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07824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539552" y="1052736"/>
            <a:ext cx="799288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КЛЮЧОВІ СЛОВА:</a:t>
            </a:r>
          </a:p>
          <a:p>
            <a:pPr lvl="0" algn="just"/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життя, рівні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 живого, 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біологічні системи, </a:t>
            </a:r>
            <a:r>
              <a:rPr lang="uk-UA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біомолекули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клітина, клітинний цикл, гамети, гаметогенез, онтогенез, філогенез, тканини, органи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системи 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органів, спадковість і мінливість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ген, геном, генотип, генофонд, фенотип, 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антропогенетика, спадкові хвороби, систематичне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 виду 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Homo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sapiens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системі тваринного 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світу, 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екологія людини, функціональні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типи реагування людей на фактори середовища («спринтер», «стаєр», «мікст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»).</a:t>
            </a:r>
            <a:endParaRPr lang="uk-U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10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611560" y="476672"/>
            <a:ext cx="777686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вища якісно специфічна біологічна форма руху матерії, яка за відповідних умов закономірно виникає на певному етапі її історичного розвитку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Рівні організації живої матерії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це відносно гомогенні біологічні системи, для яких характерні певний тип взаємодії елементів, просторовий і часовий масштаби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процесів. Рівні організації: молекулярний, клітинний, тканинний, органний,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організмовий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популяційно-видовий,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екосистемний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біосферний.</a:t>
            </a:r>
          </a:p>
          <a:p>
            <a:pPr algn="just"/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Біологічні системи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цілісне, органічно поєднане утворення частин, або елементів живої природи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Розрізняють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мікро- (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біомолекули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органоїди, клітини),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мезо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-(тканини, органи, організм)  і макросистеми (популяції, біоценози,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біосфра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Онтогенез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це індивідуальний розвиток особини від її зародження до смерті, в основі якого лежить реалізація спадкової інформації на всіх рівнях існування у певних умовах зовнішнього середовища. Онтогенез зумовлений тривалим процесом історичного розвитку кожного виду.</a:t>
            </a:r>
          </a:p>
          <a:p>
            <a:pPr algn="just"/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Філогенез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історичний розвиток організмів окремих систематичних категорій (таксонів) і всього органічного світу.</a:t>
            </a:r>
          </a:p>
          <a:p>
            <a:pPr algn="just"/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1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611560" y="474345"/>
            <a:ext cx="79208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uk-UA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Біомолекули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(біоорганічні сполуки)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це сполуки, що входять до складу живих організмів, клітинних структур та виконують такі функції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субстрату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метаболітів (проміжних продуктів) у біохімічних реакціях обміну речовин, наприклад моносахариди, амінокислоти, пуринові та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піримідинові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основи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структурних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компонентів більш складних молекул (амінокислоти – білків, нуклеотиди – нуклеїнових кислот, моносахариди – полісахаридів) та біологічних структур (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цитоскелету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мембран, рибосом, ядерного хроматину тощо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регуляторів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біохімічних і фізіологічних процесів у живих організмах (наприклад гормони, вітаміни, антибіотики тощо).</a:t>
            </a:r>
          </a:p>
        </p:txBody>
      </p:sp>
    </p:spTree>
    <p:extLst>
      <p:ext uri="{BB962C8B-B14F-4D97-AF65-F5344CB8AC3E}">
        <p14:creationId xmlns:p14="http://schemas.microsoft.com/office/powerpoint/2010/main" val="140671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611560" y="908720"/>
            <a:ext cx="79928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Клітина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основна генетична структурно-функціональна одиниця живих організмів, елементарна біологічна система, здатна до самооновлення, самовідтворення і розвитку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Клітинний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цикл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сукупність процесів у клітині, що відбуваються при підготовці її до поділу і безпосередньо самого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поділу.</a:t>
            </a:r>
          </a:p>
          <a:p>
            <a:pPr algn="just"/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Гамети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статеві, або репродуктивні клітини тваринних і рослинних організмів; при злитті забезпечують розвиток нової особини та передачу спадкових ознак від батьків до потомства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Гаметогенез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 розвитку і формування статевих клітин – гамет. Гаметогенез чоловічих клітин називається сперматогенезом, жіночих –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овогенезом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84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611560" y="692696"/>
            <a:ext cx="792088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uk-UA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Тканина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це філогенетична структура клітин і міжклітинної речовини, яка характеризується певними морфологічними та функціональними властивостями, високою спеціалізацією. Кожна тканина складається із клітин певної форми і розмірів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організмі тварин і людини розрізняють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4-ри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типи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тканин: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епітеліальну, сполучну, м’язову, нервову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грец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őργ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ανον дослівно - знаряддя, пристрій)- частина організму, яка виконує одну або кілька специфічних функцій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 органів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сукупність органів, шо мають спільні функції. До прикладу, дихальна, травна, кровоносна, опорно-рухова,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тощо. Для виконання певної функції, органи різних систем можуть тимчасово об’єднуватись у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функціональні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Так при фізичному навантаженні скоординовано функціонують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опорно–рухова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дихальна, кровоносна, нервова системи.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Особливе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місце в організмі виконують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регуляторні системи: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нервова, гуморальна, імунна, які забезпечують цілісність і єдність його.</a:t>
            </a:r>
          </a:p>
          <a:p>
            <a:pPr algn="just"/>
            <a:endParaRPr lang="uk-UA" dirty="0"/>
          </a:p>
          <a:p>
            <a:pPr algn="just"/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85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рбаністична">
  <a:themeElements>
    <a:clrScheme name="Урбаністична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Урбаністична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Урбаністичн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1897</TotalTime>
  <Words>1068</Words>
  <Application>Microsoft Office PowerPoint</Application>
  <PresentationFormat>Екран (4:3)</PresentationFormat>
  <Paragraphs>116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14</vt:i4>
      </vt:variant>
    </vt:vector>
  </HeadingPairs>
  <TitlesOfParts>
    <vt:vector size="15" baseType="lpstr">
      <vt:lpstr>Урбаністична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Базилік камфорний</dc:title>
  <dc:creator>Пользователь Windows</dc:creator>
  <cp:lastModifiedBy>Мама</cp:lastModifiedBy>
  <cp:revision>417</cp:revision>
  <dcterms:created xsi:type="dcterms:W3CDTF">2020-04-14T14:00:28Z</dcterms:created>
  <dcterms:modified xsi:type="dcterms:W3CDTF">2023-03-25T16:23:19Z</dcterms:modified>
</cp:coreProperties>
</file>