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1" r:id="rId3"/>
    <p:sldId id="288" r:id="rId4"/>
    <p:sldId id="263" r:id="rId5"/>
    <p:sldId id="269" r:id="rId6"/>
    <p:sldId id="299" r:id="rId7"/>
    <p:sldId id="298" r:id="rId8"/>
    <p:sldId id="264" r:id="rId9"/>
    <p:sldId id="286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281" r:id="rId26"/>
    <p:sldId id="282" r:id="rId27"/>
    <p:sldId id="283" r:id="rId28"/>
    <p:sldId id="287" r:id="rId29"/>
    <p:sldId id="289" r:id="rId30"/>
    <p:sldId id="290" r:id="rId31"/>
    <p:sldId id="291" r:id="rId32"/>
    <p:sldId id="297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C51D0-EB0C-4E07-8DFF-A17155F2E0D6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373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F7233-05BD-441E-B4F9-FB0F76A3EF2E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161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AB084-7391-4E68-A752-06E131849E08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322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864F8-59E6-4147-8F33-AFD05DD25860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563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99273-46F3-45B4-9CFF-BA8DA9A8546C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8520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3EE05-3AE4-4F1B-80C9-77464831475E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003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044CF-7C4C-4F98-A1FB-A6E6C51BB884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018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7037C-1E18-47B9-B4E6-90C9719D4621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433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B3DC-3AE5-42A9-BAF5-F4C954018703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162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4C93C-791E-4837-B181-FDDBB9A76721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424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986AC-130B-42AC-AEA9-D2FF7C5A59E6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1550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70CD1-EB7B-4104-B095-0EC4B932E8B6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4236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1EE61-BB32-4C6D-B6EA-EEFD847AC3D8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323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8D3E9-42EA-499B-A518-7018B0B80BD9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157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A7884-A08D-4F67-BD15-1113E48251B5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244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B7812427-FDA7-4553-914E-1926E257C330}" type="slidenum">
              <a:rPr lang="ru-RU" altLang="en-US"/>
              <a:pPr/>
              <a:t>‹№›</a:t>
            </a:fld>
            <a:endParaRPr lang="ru-RU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1138"/>
            <a:ext cx="41767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92200"/>
            <a:ext cx="5184775" cy="2841625"/>
          </a:xfrm>
        </p:spPr>
        <p:txBody>
          <a:bodyPr/>
          <a:lstStyle/>
          <a:p>
            <a:pPr eaLnBrk="1" hangingPunct="1"/>
            <a:r>
              <a:rPr lang="uk-UA" altLang="uk-UA" sz="4600" b="1" smtClean="0"/>
              <a:t>НАЦІОНАЛЬНА ЕКОНОМІКА: </a:t>
            </a:r>
            <a:r>
              <a:rPr lang="en-US" altLang="uk-UA" sz="4600" b="1" smtClean="0"/>
              <a:t/>
            </a:r>
            <a:br>
              <a:rPr lang="en-US" altLang="uk-UA" sz="4600" b="1" smtClean="0"/>
            </a:br>
            <a:r>
              <a:rPr lang="uk-UA" altLang="uk-UA" sz="4600" b="1" smtClean="0"/>
              <a:t>ЗАГАЛЬНЕ І ОСОБЛИВЕ</a:t>
            </a:r>
            <a:r>
              <a:rPr lang="ru-RU" altLang="uk-UA" sz="460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005263"/>
            <a:ext cx="8569325" cy="2736850"/>
          </a:xfrm>
        </p:spPr>
        <p:txBody>
          <a:bodyPr/>
          <a:lstStyle/>
          <a:p>
            <a:r>
              <a:rPr lang="uk-UA" altLang="uk-UA" sz="2000" smtClean="0"/>
              <a:t>1. Сутність національної економіки, її об’єкти та суб’єкти</a:t>
            </a:r>
          </a:p>
          <a:p>
            <a:r>
              <a:rPr lang="uk-UA" altLang="uk-UA" sz="2000" smtClean="0"/>
              <a:t>2. Предмет, задачі, методи та функції навчальної дисципліни «Національна економіка»</a:t>
            </a:r>
          </a:p>
          <a:p>
            <a:r>
              <a:rPr lang="uk-UA" altLang="uk-UA" sz="2000" smtClean="0"/>
              <a:t>3. Прояви загального та особливого в Україні</a:t>
            </a:r>
          </a:p>
          <a:p>
            <a:r>
              <a:rPr lang="uk-UA" altLang="uk-UA" sz="2000" smtClean="0"/>
              <a:t>4. Особливості трансформації та розвитку національної економіки України</a:t>
            </a:r>
            <a:endParaRPr lang="en-US" altLang="uk-UA" sz="2000" smtClean="0"/>
          </a:p>
          <a:p>
            <a:r>
              <a:rPr lang="en-US" altLang="uk-UA" sz="2000" smtClean="0"/>
              <a:t>5. </a:t>
            </a:r>
            <a:r>
              <a:rPr lang="uk-UA" altLang="uk-UA" sz="2000" smtClean="0"/>
              <a:t>Показники оцінювання результатів функціонування національної економіки</a:t>
            </a:r>
            <a:r>
              <a:rPr lang="en-US" altLang="uk-UA" sz="2000" smtClean="0"/>
              <a:t> (</a:t>
            </a:r>
            <a:r>
              <a:rPr lang="uk-UA" altLang="uk-UA" sz="2000" smtClean="0"/>
              <a:t>на практичних заняттях)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 smtClean="0"/>
              <a:t>До внутрішніх чинників </a:t>
            </a:r>
            <a:r>
              <a:rPr lang="uk-UA" altLang="uk-UA" sz="3800" smtClean="0"/>
              <a:t>формування державних утворень відносять: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51025"/>
            <a:ext cx="8469312" cy="3449638"/>
          </a:xfrm>
        </p:spPr>
        <p:txBody>
          <a:bodyPr/>
          <a:lstStyle/>
          <a:p>
            <a:pPr eaLnBrk="1" hangingPunct="1"/>
            <a:r>
              <a:rPr lang="uk-UA" altLang="uk-UA" sz="3400" smtClean="0"/>
              <a:t>етнічна самобутність та неповторність;</a:t>
            </a:r>
          </a:p>
          <a:p>
            <a:pPr eaLnBrk="1" hangingPunct="1"/>
            <a:r>
              <a:rPr lang="uk-UA" altLang="uk-UA" sz="3400" smtClean="0"/>
              <a:t>природна заданість до самореалізації та самоствердження;</a:t>
            </a:r>
          </a:p>
          <a:p>
            <a:pPr eaLnBrk="1" hangingPunct="1"/>
            <a:r>
              <a:rPr lang="uk-UA" altLang="uk-UA" sz="3400" smtClean="0"/>
              <a:t>природне середовище;</a:t>
            </a:r>
          </a:p>
          <a:p>
            <a:pPr eaLnBrk="1" hangingPunct="1"/>
            <a:r>
              <a:rPr lang="uk-UA" altLang="uk-UA" sz="3400" smtClean="0"/>
              <a:t>генетично - культурно - історичний код.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 smtClean="0"/>
              <a:t>До зовнішніх чинників </a:t>
            </a:r>
            <a:r>
              <a:rPr lang="uk-UA" altLang="uk-UA" sz="3800" smtClean="0"/>
              <a:t>формування державних утворень відносять: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3600" smtClean="0"/>
              <a:t>географічну ізольованість;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3600" smtClean="0"/>
              <a:t>рівень розвитку сусідніх країн, який не створює загроз для національно-державного суверенітету;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3600" smtClean="0"/>
              <a:t>послаблення домінуючої ролі країни - метрополії;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3600" smtClean="0"/>
              <a:t>геополітичний компроміс країн-переможців у великих війнах.</a:t>
            </a:r>
            <a:r>
              <a:rPr lang="uk-UA" altLang="uk-UA" sz="2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uk-UA" altLang="uk-UA" sz="3800" b="1" i="1" smtClean="0"/>
              <a:t>Існують також внутрішні та зовнішні чинники розпаду державних утворень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b="1" smtClean="0"/>
              <a:t>До зовнішніх чинників</a:t>
            </a:r>
            <a:r>
              <a:rPr lang="uk-UA" altLang="uk-UA" smtClean="0"/>
              <a:t> в цьому контексті можна віднести різку зміну природного середовища (клімату). </a:t>
            </a:r>
            <a:endParaRPr lang="uk-UA" altLang="uk-UA" b="1" smtClean="0"/>
          </a:p>
          <a:p>
            <a:pPr eaLnBrk="1" hangingPunct="1"/>
            <a:endParaRPr lang="uk-UA" altLang="uk-UA" b="1" smtClean="0"/>
          </a:p>
          <a:p>
            <a:pPr eaLnBrk="1" hangingPunct="1"/>
            <a:r>
              <a:rPr lang="uk-UA" altLang="uk-UA" b="1" smtClean="0"/>
              <a:t>До внутрішнього чинника</a:t>
            </a:r>
            <a:r>
              <a:rPr lang="uk-UA" altLang="uk-UA" smtClean="0"/>
              <a:t> відносять дію людського фактору, зокрема </a:t>
            </a:r>
            <a:r>
              <a:rPr lang="uk-UA" altLang="uk-UA" u="sng" smtClean="0"/>
              <a:t>відсутність національної гідності та свідомості.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277813"/>
            <a:ext cx="8686800" cy="1139825"/>
          </a:xfrm>
        </p:spPr>
        <p:txBody>
          <a:bodyPr/>
          <a:lstStyle/>
          <a:p>
            <a:pPr eaLnBrk="1" hangingPunct="1"/>
            <a:r>
              <a:rPr lang="uk-UA" altLang="uk-UA" sz="3800" smtClean="0"/>
              <a:t>Національна економіка має ряд загальних ознак: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600200"/>
            <a:ext cx="86868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400" smtClean="0"/>
              <a:t>єдина мета - забезпечити сталий економічний розвиток суспільства.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smtClean="0"/>
              <a:t>ієрархічність структури національної економіки: мікроекономіка, мезоекономіка або галузева економіка, макроекономіка;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smtClean="0"/>
              <a:t>організаційно-функціональна взаємозалежність елементів системи;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smtClean="0"/>
              <a:t>наявність механізмів самозбереження та саморозвитку;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smtClean="0"/>
              <a:t>керованість;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smtClean="0"/>
              <a:t>динамічність;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smtClean="0"/>
              <a:t>відкритість;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smtClean="0"/>
              <a:t>цілісність.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7813"/>
            <a:ext cx="8686800" cy="847725"/>
          </a:xfrm>
        </p:spPr>
        <p:txBody>
          <a:bodyPr/>
          <a:lstStyle/>
          <a:p>
            <a:pPr eaLnBrk="1" hangingPunct="1"/>
            <a:r>
              <a:rPr lang="uk-UA" altLang="uk-UA" b="1" i="1" smtClean="0"/>
              <a:t>Об’єктом національної економіки є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400" i="1" smtClean="0"/>
              <a:t>економіка країни в цілому, а не тієї чи іншої національності, що має ознаки економічної системи (загальне) та власні особливості і принципи розвитку (особливе), що проявляються в наступних формах</a:t>
            </a:r>
            <a:r>
              <a:rPr lang="uk-UA" altLang="uk-UA" sz="2400" smtClean="0"/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000" smtClean="0"/>
              <a:t>економічний потенціал;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000" smtClean="0"/>
              <a:t>структура господарського комплексу та галузей господарства;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000" smtClean="0"/>
              <a:t>внутрішні чинники соціально-економічного розвитку;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000" smtClean="0"/>
              <a:t>господарський механізм регулювання та координації;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000" smtClean="0"/>
              <a:t>особливості програмування та прогнозування соціально-економічних процесів;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000" smtClean="0"/>
              <a:t>особливості забезпечення економічної безпеки держави в умовах поглиблення тенденцій до інтеграції і глобалізації світогосподарських зв'язків.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1" name="Rectangle 35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362950" cy="1081088"/>
          </a:xfrm>
        </p:spPr>
        <p:txBody>
          <a:bodyPr/>
          <a:lstStyle/>
          <a:p>
            <a:pPr eaLnBrk="1" hangingPunct="1"/>
            <a:r>
              <a:rPr lang="uk-UA" altLang="uk-UA" sz="3000" b="1" i="1" smtClean="0"/>
              <a:t>Суб’єктами національної економіки є</a:t>
            </a:r>
            <a:r>
              <a:rPr lang="uk-UA" altLang="uk-UA" sz="3000" smtClean="0"/>
              <a:t> сукупність інституційних одиниць, що є резидентами України.</a:t>
            </a:r>
          </a:p>
        </p:txBody>
      </p:sp>
      <p:sp>
        <p:nvSpPr>
          <p:cNvPr id="17411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grpSp>
        <p:nvGrpSpPr>
          <p:cNvPr id="17412" name="Organization Chart 34"/>
          <p:cNvGrpSpPr>
            <a:grpSpLocks noChangeAspect="1"/>
          </p:cNvGrpSpPr>
          <p:nvPr/>
        </p:nvGrpSpPr>
        <p:grpSpPr bwMode="auto">
          <a:xfrm>
            <a:off x="323850" y="1341438"/>
            <a:ext cx="8351838" cy="4751387"/>
            <a:chOff x="4746" y="2135"/>
            <a:chExt cx="9360" cy="8280"/>
          </a:xfrm>
        </p:grpSpPr>
        <p:cxnSp>
          <p:nvCxnSpPr>
            <p:cNvPr id="17413" name="_s2111"/>
            <p:cNvCxnSpPr>
              <a:cxnSpLocks noChangeShapeType="1"/>
              <a:stCxn id="37" idx="1"/>
              <a:endCxn id="26" idx="2"/>
            </p:cNvCxnSpPr>
            <p:nvPr/>
          </p:nvCxnSpPr>
          <p:spPr bwMode="auto">
            <a:xfrm rot="10800000">
              <a:off x="5826" y="5016"/>
              <a:ext cx="360" cy="1800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4" name="_s2110"/>
            <p:cNvCxnSpPr>
              <a:cxnSpLocks noChangeShapeType="1"/>
              <a:stCxn id="36" idx="1"/>
              <a:endCxn id="26" idx="2"/>
            </p:cNvCxnSpPr>
            <p:nvPr/>
          </p:nvCxnSpPr>
          <p:spPr bwMode="auto">
            <a:xfrm rot="10800000">
              <a:off x="5826" y="5015"/>
              <a:ext cx="360" cy="720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5" name="_s2109"/>
            <p:cNvCxnSpPr>
              <a:cxnSpLocks noChangeShapeType="1"/>
              <a:stCxn id="35" idx="3"/>
              <a:endCxn id="29" idx="2"/>
            </p:cNvCxnSpPr>
            <p:nvPr/>
          </p:nvCxnSpPr>
          <p:spPr bwMode="auto">
            <a:xfrm flipV="1">
              <a:off x="11226" y="6096"/>
              <a:ext cx="359" cy="1800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6" name="_s2108"/>
            <p:cNvCxnSpPr>
              <a:cxnSpLocks noChangeShapeType="1"/>
              <a:stCxn id="34" idx="1"/>
              <a:endCxn id="29" idx="2"/>
            </p:cNvCxnSpPr>
            <p:nvPr/>
          </p:nvCxnSpPr>
          <p:spPr bwMode="auto">
            <a:xfrm rot="10800000">
              <a:off x="11586" y="6095"/>
              <a:ext cx="360" cy="721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7" name="_s2107"/>
            <p:cNvCxnSpPr>
              <a:cxnSpLocks noChangeShapeType="1"/>
              <a:stCxn id="33" idx="3"/>
              <a:endCxn id="29" idx="2"/>
            </p:cNvCxnSpPr>
            <p:nvPr/>
          </p:nvCxnSpPr>
          <p:spPr bwMode="auto">
            <a:xfrm flipV="1">
              <a:off x="11226" y="6096"/>
              <a:ext cx="359" cy="719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8" name="_s2106"/>
            <p:cNvCxnSpPr>
              <a:cxnSpLocks noChangeShapeType="1"/>
              <a:stCxn id="32" idx="1"/>
              <a:endCxn id="30" idx="2"/>
            </p:cNvCxnSpPr>
            <p:nvPr/>
          </p:nvCxnSpPr>
          <p:spPr bwMode="auto">
            <a:xfrm rot="10800000">
              <a:off x="11586" y="9335"/>
              <a:ext cx="360" cy="721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9" name="_s2105"/>
            <p:cNvCxnSpPr>
              <a:cxnSpLocks noChangeShapeType="1"/>
              <a:stCxn id="31" idx="3"/>
              <a:endCxn id="30" idx="2"/>
            </p:cNvCxnSpPr>
            <p:nvPr/>
          </p:nvCxnSpPr>
          <p:spPr bwMode="auto">
            <a:xfrm flipV="1">
              <a:off x="11226" y="9334"/>
              <a:ext cx="359" cy="723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0" name="_s2104"/>
            <p:cNvCxnSpPr>
              <a:cxnSpLocks noChangeShapeType="1"/>
              <a:stCxn id="30" idx="1"/>
              <a:endCxn id="27" idx="2"/>
            </p:cNvCxnSpPr>
            <p:nvPr/>
          </p:nvCxnSpPr>
          <p:spPr bwMode="auto">
            <a:xfrm rot="10800000">
              <a:off x="8706" y="5015"/>
              <a:ext cx="1800" cy="3960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1" name="_s2103"/>
            <p:cNvCxnSpPr>
              <a:cxnSpLocks noChangeShapeType="1"/>
              <a:stCxn id="29" idx="1"/>
              <a:endCxn id="27" idx="2"/>
            </p:cNvCxnSpPr>
            <p:nvPr/>
          </p:nvCxnSpPr>
          <p:spPr bwMode="auto">
            <a:xfrm rot="10800000">
              <a:off x="8706" y="5015"/>
              <a:ext cx="1800" cy="720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2" name="_s2102"/>
            <p:cNvCxnSpPr>
              <a:cxnSpLocks noChangeShapeType="1"/>
              <a:stCxn id="28" idx="0"/>
              <a:endCxn id="25" idx="2"/>
            </p:cNvCxnSpPr>
            <p:nvPr/>
          </p:nvCxnSpPr>
          <p:spPr bwMode="auto">
            <a:xfrm rot="5400000" flipH="1">
              <a:off x="9696" y="2766"/>
              <a:ext cx="361" cy="2699"/>
            </a:xfrm>
            <a:prstGeom prst="bentConnector3">
              <a:avLst>
                <a:gd name="adj1" fmla="val 50505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3" name="_s2101"/>
            <p:cNvCxnSpPr>
              <a:cxnSpLocks noChangeShapeType="1"/>
              <a:stCxn id="27" idx="0"/>
              <a:endCxn id="25" idx="2"/>
            </p:cNvCxnSpPr>
            <p:nvPr/>
          </p:nvCxnSpPr>
          <p:spPr bwMode="auto">
            <a:xfrm rot="5400000" flipH="1">
              <a:off x="8436" y="4025"/>
              <a:ext cx="360" cy="180"/>
            </a:xfrm>
            <a:prstGeom prst="bentConnector3">
              <a:avLst>
                <a:gd name="adj1" fmla="val 50505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4" name="_s2100"/>
            <p:cNvCxnSpPr>
              <a:cxnSpLocks noChangeShapeType="1"/>
              <a:stCxn id="26" idx="0"/>
              <a:endCxn id="25" idx="2"/>
            </p:cNvCxnSpPr>
            <p:nvPr/>
          </p:nvCxnSpPr>
          <p:spPr bwMode="auto">
            <a:xfrm rot="-5400000">
              <a:off x="6996" y="2765"/>
              <a:ext cx="360" cy="2700"/>
            </a:xfrm>
            <a:prstGeom prst="bentConnector3">
              <a:avLst>
                <a:gd name="adj1" fmla="val 50505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5" name="_s2099"/>
            <p:cNvCxnSpPr>
              <a:cxnSpLocks noChangeShapeType="1"/>
              <a:stCxn id="25" idx="0"/>
              <a:endCxn id="23" idx="2"/>
            </p:cNvCxnSpPr>
            <p:nvPr/>
          </p:nvCxnSpPr>
          <p:spPr bwMode="auto">
            <a:xfrm rot="-5400000">
              <a:off x="8977" y="2404"/>
              <a:ext cx="360" cy="1261"/>
            </a:xfrm>
            <a:prstGeom prst="bentConnector3">
              <a:avLst>
                <a:gd name="adj1" fmla="val 50505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6" name="_s2098"/>
            <p:cNvCxnSpPr>
              <a:cxnSpLocks noChangeShapeType="1"/>
              <a:stCxn id="24" idx="0"/>
              <a:endCxn id="23" idx="2"/>
            </p:cNvCxnSpPr>
            <p:nvPr/>
          </p:nvCxnSpPr>
          <p:spPr bwMode="auto">
            <a:xfrm rot="5400000" flipH="1">
              <a:off x="10236" y="2406"/>
              <a:ext cx="362" cy="1257"/>
            </a:xfrm>
            <a:prstGeom prst="bentConnector3">
              <a:avLst>
                <a:gd name="adj1" fmla="val 50505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_s2097"/>
            <p:cNvSpPr>
              <a:spLocks noChangeArrowheads="1"/>
            </p:cNvSpPr>
            <p:nvPr/>
          </p:nvSpPr>
          <p:spPr bwMode="auto">
            <a:xfrm>
              <a:off x="8706" y="2135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009999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200" b="1">
                  <a:latin typeface="Arial" charset="0"/>
                  <a:cs typeface="Times New Roman" pitchFamily="18" charset="0"/>
                </a:rPr>
                <a:t>ІНСТИТУЦІЙНІ ОДИНИЦІ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24" name="_s2096"/>
            <p:cNvSpPr>
              <a:spLocks noChangeArrowheads="1"/>
            </p:cNvSpPr>
            <p:nvPr/>
          </p:nvSpPr>
          <p:spPr bwMode="auto">
            <a:xfrm>
              <a:off x="9966" y="3214"/>
              <a:ext cx="2160" cy="72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200">
                  <a:latin typeface="Arial" charset="0"/>
                  <a:cs typeface="Times New Roman" pitchFamily="18" charset="0"/>
                </a:rPr>
                <a:t>ФІЗИЧНІ ОСОБИ </a:t>
              </a:r>
              <a:endParaRPr lang="ru-RU" sz="1000">
                <a:latin typeface="Arial" charset="0"/>
              </a:endParaRPr>
            </a:p>
            <a:p>
              <a:pPr algn="ctr" eaLnBrk="0" hangingPunct="0">
                <a:defRPr/>
              </a:pPr>
              <a:r>
                <a:rPr lang="ru-RU" sz="1000">
                  <a:latin typeface="Arial" charset="0"/>
                  <a:cs typeface="Times New Roman" pitchFamily="18" charset="0"/>
                </a:rPr>
                <a:t>(домашні господарства)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25" name="_s2095"/>
            <p:cNvSpPr>
              <a:spLocks noChangeArrowheads="1"/>
            </p:cNvSpPr>
            <p:nvPr/>
          </p:nvSpPr>
          <p:spPr bwMode="auto">
            <a:xfrm>
              <a:off x="7447" y="3214"/>
              <a:ext cx="2160" cy="72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200">
                  <a:latin typeface="Arial" charset="0"/>
                  <a:cs typeface="Times New Roman" pitchFamily="18" charset="0"/>
                </a:rPr>
                <a:t>ЮРИДИЧНІ ОСОБИ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26" name="_s2094"/>
            <p:cNvSpPr>
              <a:spLocks noChangeArrowheads="1"/>
            </p:cNvSpPr>
            <p:nvPr/>
          </p:nvSpPr>
          <p:spPr bwMode="auto">
            <a:xfrm>
              <a:off x="4746" y="4296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>
                  <a:latin typeface="Arial" charset="0"/>
                  <a:cs typeface="Times New Roman" pitchFamily="18" charset="0"/>
                </a:rPr>
                <a:t>КОРПОРАЦІЇ </a:t>
              </a:r>
              <a:endParaRPr lang="ru-RU" sz="1000">
                <a:latin typeface="Arial" charset="0"/>
              </a:endParaRPr>
            </a:p>
            <a:p>
              <a:pPr algn="ctr" eaLnBrk="0" hangingPunct="0">
                <a:defRPr/>
              </a:pPr>
              <a:r>
                <a:rPr lang="ru-RU" sz="1100">
                  <a:latin typeface="Arial" charset="0"/>
                  <a:cs typeface="Times New Roman" pitchFamily="18" charset="0"/>
                </a:rPr>
                <a:t>(КВАЗІКОРПОРАЦІЇ)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27" name="_s2093"/>
            <p:cNvSpPr>
              <a:spLocks noChangeArrowheads="1"/>
            </p:cNvSpPr>
            <p:nvPr/>
          </p:nvSpPr>
          <p:spPr bwMode="auto">
            <a:xfrm>
              <a:off x="7626" y="4296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>
                  <a:latin typeface="Arial" charset="0"/>
                  <a:cs typeface="Times New Roman" pitchFamily="18" charset="0"/>
                </a:rPr>
                <a:t>НЕКОМЕРЦІЙНІ </a:t>
              </a:r>
              <a:endParaRPr lang="ru-RU" sz="1000">
                <a:latin typeface="Arial" charset="0"/>
              </a:endParaRPr>
            </a:p>
            <a:p>
              <a:pPr algn="ctr" eaLnBrk="0" hangingPunct="0">
                <a:defRPr/>
              </a:pPr>
              <a:r>
                <a:rPr lang="ru-RU" sz="1100">
                  <a:latin typeface="Arial" charset="0"/>
                  <a:cs typeface="Times New Roman" pitchFamily="18" charset="0"/>
                </a:rPr>
                <a:t>ОРГАНІЗАЦІЇ (НКО)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28" name="_s2092"/>
            <p:cNvSpPr>
              <a:spLocks noChangeArrowheads="1"/>
            </p:cNvSpPr>
            <p:nvPr/>
          </p:nvSpPr>
          <p:spPr bwMode="auto">
            <a:xfrm>
              <a:off x="10146" y="4296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000">
                  <a:latin typeface="Arial" charset="0"/>
                  <a:cs typeface="Times New Roman" pitchFamily="18" charset="0"/>
                </a:rPr>
                <a:t>ОРГАНИ ДЕРЖАВНОГО </a:t>
              </a:r>
              <a:endParaRPr lang="ru-RU" sz="1000">
                <a:latin typeface="Arial" charset="0"/>
              </a:endParaRPr>
            </a:p>
            <a:p>
              <a:pPr algn="ctr" eaLnBrk="0" hangingPunct="0">
                <a:defRPr/>
              </a:pPr>
              <a:r>
                <a:rPr lang="ru-RU" sz="1000">
                  <a:latin typeface="Arial" charset="0"/>
                  <a:cs typeface="Times New Roman" pitchFamily="18" charset="0"/>
                </a:rPr>
                <a:t>УПРАВЛІННЯ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29" name="_s2091"/>
            <p:cNvSpPr>
              <a:spLocks noChangeArrowheads="1"/>
            </p:cNvSpPr>
            <p:nvPr/>
          </p:nvSpPr>
          <p:spPr bwMode="auto">
            <a:xfrm>
              <a:off x="10507" y="5375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>
                  <a:latin typeface="Arial" charset="0"/>
                  <a:cs typeface="Times New Roman" pitchFamily="18" charset="0"/>
                </a:rPr>
                <a:t>РИНКОВІ 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30" name="_s2090"/>
            <p:cNvSpPr>
              <a:spLocks noChangeArrowheads="1"/>
            </p:cNvSpPr>
            <p:nvPr/>
          </p:nvSpPr>
          <p:spPr bwMode="auto">
            <a:xfrm>
              <a:off x="10507" y="8614"/>
              <a:ext cx="2160" cy="72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>
                  <a:latin typeface="Arial" charset="0"/>
                  <a:cs typeface="Times New Roman" pitchFamily="18" charset="0"/>
                </a:rPr>
                <a:t>НЕРИНКОВІ 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31" name="_s2089"/>
            <p:cNvSpPr>
              <a:spLocks noChangeArrowheads="1"/>
            </p:cNvSpPr>
            <p:nvPr/>
          </p:nvSpPr>
          <p:spPr bwMode="auto">
            <a:xfrm>
              <a:off x="9066" y="9696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009999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ru-RU" sz="9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НКО, які контролюються і в основному фінансуються органами державного управління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32" name="_s2088"/>
            <p:cNvSpPr>
              <a:spLocks noChangeArrowheads="1"/>
            </p:cNvSpPr>
            <p:nvPr/>
          </p:nvSpPr>
          <p:spPr bwMode="auto">
            <a:xfrm>
              <a:off x="11946" y="9696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009999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ru-RU" sz="10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НКО, які обслуговують домашні господарства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33" name="_s2087"/>
            <p:cNvSpPr>
              <a:spLocks noChangeArrowheads="1"/>
            </p:cNvSpPr>
            <p:nvPr/>
          </p:nvSpPr>
          <p:spPr bwMode="auto">
            <a:xfrm>
              <a:off x="9066" y="6456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009999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ru-RU" sz="12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торговельні палати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34" name="_s2086"/>
            <p:cNvSpPr>
              <a:spLocks noChangeArrowheads="1"/>
            </p:cNvSpPr>
            <p:nvPr/>
          </p:nvSpPr>
          <p:spPr bwMode="auto">
            <a:xfrm>
              <a:off x="11946" y="6456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009999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ru-RU" sz="9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сільськогосподарські, виробничі та торговельні асоціації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35" name="_s2085"/>
            <p:cNvSpPr>
              <a:spLocks noChangeArrowheads="1"/>
            </p:cNvSpPr>
            <p:nvPr/>
          </p:nvSpPr>
          <p:spPr bwMode="auto">
            <a:xfrm>
              <a:off x="9066" y="7535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009999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ru-RU" sz="100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науково-дослідні інститути, лабораторії та інші організації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36" name="_s2084"/>
            <p:cNvSpPr>
              <a:spLocks noChangeArrowheads="1"/>
            </p:cNvSpPr>
            <p:nvPr/>
          </p:nvSpPr>
          <p:spPr bwMode="auto">
            <a:xfrm>
              <a:off x="6185" y="5375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>
                  <a:latin typeface="Arial" charset="0"/>
                  <a:cs typeface="Times New Roman" pitchFamily="18" charset="0"/>
                </a:rPr>
                <a:t>НЕФІНАНСОВІ</a:t>
              </a:r>
              <a:endParaRPr lang="ru-RU" sz="2800">
                <a:latin typeface="Arial" charset="0"/>
              </a:endParaRPr>
            </a:p>
          </p:txBody>
        </p:sp>
        <p:sp>
          <p:nvSpPr>
            <p:cNvPr id="37" name="_s2083"/>
            <p:cNvSpPr>
              <a:spLocks noChangeArrowheads="1"/>
            </p:cNvSpPr>
            <p:nvPr/>
          </p:nvSpPr>
          <p:spPr bwMode="auto">
            <a:xfrm>
              <a:off x="6185" y="6456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>
                  <a:latin typeface="Arial" charset="0"/>
                  <a:cs typeface="Times New Roman" pitchFamily="18" charset="0"/>
                </a:rPr>
                <a:t>ФІНАНСОВІ</a:t>
              </a:r>
              <a:endParaRPr lang="ru-RU" sz="2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7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uk-UA" sz="2000">
              <a:latin typeface="+mj-lt"/>
            </a:endParaRPr>
          </a:p>
        </p:txBody>
      </p:sp>
      <p:sp>
        <p:nvSpPr>
          <p:cNvPr id="17412" name="Rectangle 76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uk-UA" sz="2000">
              <a:latin typeface="+mj-lt"/>
            </a:endParaRPr>
          </a:p>
        </p:txBody>
      </p:sp>
      <p:grpSp>
        <p:nvGrpSpPr>
          <p:cNvPr id="18436" name="Organization Chart 63"/>
          <p:cNvGrpSpPr>
            <a:grpSpLocks noChangeAspect="1"/>
          </p:cNvGrpSpPr>
          <p:nvPr/>
        </p:nvGrpSpPr>
        <p:grpSpPr bwMode="auto">
          <a:xfrm>
            <a:off x="323850" y="476250"/>
            <a:ext cx="8569325" cy="5689600"/>
            <a:chOff x="7551" y="-257"/>
            <a:chExt cx="4911" cy="3960"/>
          </a:xfrm>
        </p:grpSpPr>
        <p:cxnSp>
          <p:nvCxnSpPr>
            <p:cNvPr id="18437" name="_s3146"/>
            <p:cNvCxnSpPr>
              <a:cxnSpLocks noChangeShapeType="1"/>
              <a:stCxn id="20" idx="1"/>
              <a:endCxn id="15" idx="2"/>
            </p:cNvCxnSpPr>
            <p:nvPr/>
          </p:nvCxnSpPr>
          <p:spPr bwMode="auto">
            <a:xfrm rot="10800000">
              <a:off x="10005" y="463"/>
              <a:ext cx="360" cy="720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8" name="_s3145"/>
            <p:cNvCxnSpPr>
              <a:cxnSpLocks noChangeShapeType="1"/>
              <a:stCxn id="19" idx="3"/>
              <a:endCxn id="15" idx="2"/>
            </p:cNvCxnSpPr>
            <p:nvPr/>
          </p:nvCxnSpPr>
          <p:spPr bwMode="auto">
            <a:xfrm flipV="1">
              <a:off x="9645" y="463"/>
              <a:ext cx="362" cy="2814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9" name="_s3144"/>
            <p:cNvCxnSpPr>
              <a:cxnSpLocks noChangeShapeType="1"/>
              <a:stCxn id="18" idx="1"/>
              <a:endCxn id="15" idx="2"/>
            </p:cNvCxnSpPr>
            <p:nvPr/>
          </p:nvCxnSpPr>
          <p:spPr bwMode="auto">
            <a:xfrm rot="10800000">
              <a:off x="10005" y="462"/>
              <a:ext cx="360" cy="1802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0" name="_s3143"/>
            <p:cNvCxnSpPr>
              <a:cxnSpLocks noChangeShapeType="1"/>
              <a:stCxn id="17" idx="3"/>
              <a:endCxn id="15" idx="2"/>
            </p:cNvCxnSpPr>
            <p:nvPr/>
          </p:nvCxnSpPr>
          <p:spPr bwMode="auto">
            <a:xfrm flipV="1">
              <a:off x="9645" y="462"/>
              <a:ext cx="360" cy="1802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1" name="_s3142"/>
            <p:cNvCxnSpPr>
              <a:cxnSpLocks noChangeShapeType="1"/>
              <a:stCxn id="16" idx="3"/>
              <a:endCxn id="15" idx="2"/>
            </p:cNvCxnSpPr>
            <p:nvPr/>
          </p:nvCxnSpPr>
          <p:spPr bwMode="auto">
            <a:xfrm flipV="1">
              <a:off x="9645" y="462"/>
              <a:ext cx="360" cy="722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_s3141"/>
            <p:cNvSpPr>
              <a:spLocks noChangeArrowheads="1"/>
            </p:cNvSpPr>
            <p:nvPr/>
          </p:nvSpPr>
          <p:spPr bwMode="auto">
            <a:xfrm>
              <a:off x="8844" y="-257"/>
              <a:ext cx="2325" cy="720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009999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2400" b="1">
                  <a:latin typeface="+mj-lt"/>
                  <a:cs typeface="Times New Roman" pitchFamily="18" charset="0"/>
                </a:rPr>
                <a:t>ІНСТИТУЦІЙНІ СЕКТОРИ ЕКОНОМІКИ</a:t>
              </a:r>
              <a:endParaRPr lang="ru-RU" sz="3200">
                <a:latin typeface="+mj-lt"/>
              </a:endParaRPr>
            </a:p>
          </p:txBody>
        </p:sp>
        <p:sp>
          <p:nvSpPr>
            <p:cNvPr id="16" name="_s3140"/>
            <p:cNvSpPr>
              <a:spLocks noChangeArrowheads="1"/>
            </p:cNvSpPr>
            <p:nvPr/>
          </p:nvSpPr>
          <p:spPr bwMode="auto">
            <a:xfrm>
              <a:off x="7551" y="824"/>
              <a:ext cx="2094" cy="72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2800">
                  <a:latin typeface="+mj-lt"/>
                  <a:cs typeface="Times New Roman" pitchFamily="18" charset="0"/>
                </a:rPr>
                <a:t>НЕФІНАНСОВІ </a:t>
              </a:r>
              <a:endParaRPr lang="ru-RU" sz="1050"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2800">
                  <a:latin typeface="+mj-lt"/>
                  <a:cs typeface="Times New Roman" pitchFamily="18" charset="0"/>
                </a:rPr>
                <a:t>КОРПОРАЦІЇ</a:t>
              </a:r>
              <a:endParaRPr lang="ru-RU" sz="3200">
                <a:latin typeface="+mj-lt"/>
              </a:endParaRPr>
            </a:p>
          </p:txBody>
        </p:sp>
        <p:sp>
          <p:nvSpPr>
            <p:cNvPr id="17" name="_s3139"/>
            <p:cNvSpPr>
              <a:spLocks noChangeArrowheads="1"/>
            </p:cNvSpPr>
            <p:nvPr/>
          </p:nvSpPr>
          <p:spPr bwMode="auto">
            <a:xfrm>
              <a:off x="7551" y="1903"/>
              <a:ext cx="2094" cy="720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2400" dirty="0">
                  <a:latin typeface="+mj-lt"/>
                  <a:cs typeface="Times New Roman" pitchFamily="18" charset="0"/>
                </a:rPr>
                <a:t>ЗАГАЛЬНЕ ДЕРЖАВНЕ УПРАВЛІННЯ</a:t>
              </a:r>
              <a:endParaRPr lang="ru-RU" sz="2800" dirty="0">
                <a:latin typeface="+mj-lt"/>
              </a:endParaRPr>
            </a:p>
          </p:txBody>
        </p:sp>
        <p:sp>
          <p:nvSpPr>
            <p:cNvPr id="18" name="_s3138"/>
            <p:cNvSpPr>
              <a:spLocks noChangeArrowheads="1"/>
            </p:cNvSpPr>
            <p:nvPr/>
          </p:nvSpPr>
          <p:spPr bwMode="auto">
            <a:xfrm>
              <a:off x="10365" y="1903"/>
              <a:ext cx="2097" cy="720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2800">
                  <a:latin typeface="+mj-lt"/>
                  <a:cs typeface="Times New Roman" pitchFamily="18" charset="0"/>
                </a:rPr>
                <a:t>ДОМАШНІ </a:t>
              </a:r>
              <a:endParaRPr lang="ru-RU" sz="1050"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2800">
                  <a:latin typeface="+mj-lt"/>
                  <a:cs typeface="Times New Roman" pitchFamily="18" charset="0"/>
                </a:rPr>
                <a:t>ГОСПОДАРСТВА</a:t>
              </a:r>
              <a:endParaRPr lang="ru-RU" sz="3200">
                <a:latin typeface="+mj-lt"/>
              </a:endParaRPr>
            </a:p>
          </p:txBody>
        </p:sp>
        <p:sp>
          <p:nvSpPr>
            <p:cNvPr id="19" name="_s3137"/>
            <p:cNvSpPr>
              <a:spLocks noChangeArrowheads="1"/>
            </p:cNvSpPr>
            <p:nvPr/>
          </p:nvSpPr>
          <p:spPr bwMode="auto">
            <a:xfrm>
              <a:off x="7580" y="2851"/>
              <a:ext cx="2065" cy="8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spcAft>
                  <a:spcPts val="0"/>
                </a:spcAft>
                <a:defRPr/>
              </a:pPr>
              <a:r>
                <a:rPr lang="ru-RU" dirty="0">
                  <a:latin typeface="+mj-lt"/>
                  <a:cs typeface="Times New Roman" pitchFamily="18" charset="0"/>
                </a:rPr>
                <a:t>НЕКОМЕРЦІЙНІ ОРГАНІЗАЦІЇ, ЩО ОБСЛУГОВУЮТЬ ДОМАШНІ ГОСПОДАРСТВА</a:t>
              </a:r>
              <a:endParaRPr lang="ru-RU" sz="2800" dirty="0">
                <a:latin typeface="+mj-lt"/>
              </a:endParaRPr>
            </a:p>
          </p:txBody>
        </p:sp>
        <p:sp>
          <p:nvSpPr>
            <p:cNvPr id="20" name="_s3136"/>
            <p:cNvSpPr>
              <a:spLocks noChangeArrowheads="1"/>
            </p:cNvSpPr>
            <p:nvPr/>
          </p:nvSpPr>
          <p:spPr bwMode="auto">
            <a:xfrm>
              <a:off x="10365" y="824"/>
              <a:ext cx="2097" cy="726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2800">
                  <a:latin typeface="+mj-lt"/>
                  <a:cs typeface="Times New Roman" pitchFamily="18" charset="0"/>
                </a:rPr>
                <a:t>ФІНАНСОВІ </a:t>
              </a:r>
              <a:endParaRPr lang="ru-RU" sz="1050"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2800">
                  <a:latin typeface="+mj-lt"/>
                  <a:cs typeface="Times New Roman" pitchFamily="18" charset="0"/>
                </a:rPr>
                <a:t>КОРПОРАЦІЇ</a:t>
              </a:r>
              <a:endParaRPr lang="ru-RU" sz="320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4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uk-UA" sz="2000">
              <a:latin typeface="+mj-lt"/>
            </a:endParaRPr>
          </a:p>
        </p:txBody>
      </p:sp>
      <p:grpSp>
        <p:nvGrpSpPr>
          <p:cNvPr id="19459" name="Organization Chart 23"/>
          <p:cNvGrpSpPr>
            <a:grpSpLocks noChangeAspect="1"/>
          </p:cNvGrpSpPr>
          <p:nvPr/>
        </p:nvGrpSpPr>
        <p:grpSpPr bwMode="auto">
          <a:xfrm>
            <a:off x="468313" y="360363"/>
            <a:ext cx="8315325" cy="5805487"/>
            <a:chOff x="7551" y="-257"/>
            <a:chExt cx="7745" cy="5040"/>
          </a:xfrm>
        </p:grpSpPr>
        <p:cxnSp>
          <p:nvCxnSpPr>
            <p:cNvPr id="19460" name="_s4138"/>
            <p:cNvCxnSpPr>
              <a:cxnSpLocks noChangeShapeType="1"/>
              <a:stCxn id="25" idx="1"/>
              <a:endCxn id="18" idx="2"/>
            </p:cNvCxnSpPr>
            <p:nvPr/>
          </p:nvCxnSpPr>
          <p:spPr bwMode="auto">
            <a:xfrm rot="10800000">
              <a:off x="11698" y="1541"/>
              <a:ext cx="358" cy="2741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1" name="_s4137"/>
            <p:cNvCxnSpPr>
              <a:cxnSpLocks noChangeShapeType="1"/>
              <a:stCxn id="24" idx="1"/>
              <a:endCxn id="18" idx="2"/>
            </p:cNvCxnSpPr>
            <p:nvPr/>
          </p:nvCxnSpPr>
          <p:spPr bwMode="auto">
            <a:xfrm rot="10800000">
              <a:off x="11698" y="1544"/>
              <a:ext cx="359" cy="1799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2" name="_s4136"/>
            <p:cNvCxnSpPr>
              <a:cxnSpLocks noChangeShapeType="1"/>
              <a:stCxn id="23" idx="1"/>
              <a:endCxn id="18" idx="2"/>
            </p:cNvCxnSpPr>
            <p:nvPr/>
          </p:nvCxnSpPr>
          <p:spPr bwMode="auto">
            <a:xfrm rot="10800000">
              <a:off x="11698" y="1544"/>
              <a:ext cx="359" cy="719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3" name="_s4135"/>
            <p:cNvCxnSpPr>
              <a:cxnSpLocks noChangeShapeType="1"/>
              <a:stCxn id="22" idx="1"/>
              <a:endCxn id="17" idx="2"/>
            </p:cNvCxnSpPr>
            <p:nvPr/>
          </p:nvCxnSpPr>
          <p:spPr bwMode="auto">
            <a:xfrm rot="10800000">
              <a:off x="8632" y="1544"/>
              <a:ext cx="359" cy="2881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4" name="_s4134"/>
            <p:cNvCxnSpPr>
              <a:cxnSpLocks noChangeShapeType="1"/>
              <a:stCxn id="21" idx="1"/>
              <a:endCxn id="17" idx="2"/>
            </p:cNvCxnSpPr>
            <p:nvPr/>
          </p:nvCxnSpPr>
          <p:spPr bwMode="auto">
            <a:xfrm rot="10800000">
              <a:off x="8632" y="1543"/>
              <a:ext cx="359" cy="1800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5" name="_s4133"/>
            <p:cNvCxnSpPr>
              <a:cxnSpLocks noChangeShapeType="1"/>
              <a:stCxn id="20" idx="1"/>
              <a:endCxn id="17" idx="2"/>
            </p:cNvCxnSpPr>
            <p:nvPr/>
          </p:nvCxnSpPr>
          <p:spPr bwMode="auto">
            <a:xfrm rot="10800000">
              <a:off x="8632" y="1543"/>
              <a:ext cx="359" cy="721"/>
            </a:xfrm>
            <a:prstGeom prst="bentConnector2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6" name="_s4132"/>
            <p:cNvCxnSpPr>
              <a:cxnSpLocks noChangeShapeType="1"/>
              <a:stCxn id="19" idx="0"/>
              <a:endCxn id="16" idx="2"/>
            </p:cNvCxnSpPr>
            <p:nvPr/>
          </p:nvCxnSpPr>
          <p:spPr bwMode="auto">
            <a:xfrm rot="16200000" flipV="1">
              <a:off x="12631" y="-762"/>
              <a:ext cx="361" cy="281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7" name="_s4131"/>
            <p:cNvCxnSpPr>
              <a:cxnSpLocks noChangeShapeType="1"/>
              <a:stCxn id="18" idx="0"/>
              <a:endCxn id="16" idx="2"/>
            </p:cNvCxnSpPr>
            <p:nvPr/>
          </p:nvCxnSpPr>
          <p:spPr bwMode="auto">
            <a:xfrm rot="16200000" flipV="1">
              <a:off x="11372" y="497"/>
              <a:ext cx="361" cy="29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8" name="_s4130"/>
            <p:cNvCxnSpPr>
              <a:cxnSpLocks noChangeShapeType="1"/>
              <a:stCxn id="17" idx="0"/>
              <a:endCxn id="16" idx="2"/>
            </p:cNvCxnSpPr>
            <p:nvPr/>
          </p:nvCxnSpPr>
          <p:spPr bwMode="auto">
            <a:xfrm rot="5400000" flipH="1" flipV="1">
              <a:off x="9838" y="-745"/>
              <a:ext cx="361" cy="277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_s4129"/>
            <p:cNvSpPr>
              <a:spLocks noChangeArrowheads="1"/>
            </p:cNvSpPr>
            <p:nvPr/>
          </p:nvSpPr>
          <p:spPr bwMode="auto">
            <a:xfrm>
              <a:off x="8556" y="-257"/>
              <a:ext cx="5700" cy="719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9999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009999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uk-UA" sz="2800" b="1" dirty="0">
                  <a:latin typeface="+mj-lt"/>
                  <a:cs typeface="Times New Roman" pitchFamily="18" charset="0"/>
                </a:rPr>
                <a:t>НЕФІНАНСОВІ КОРПОРАЦІЇ</a:t>
              </a:r>
              <a:endParaRPr lang="uk-UA" sz="4400" b="1" dirty="0">
                <a:latin typeface="+mj-lt"/>
              </a:endParaRPr>
            </a:p>
          </p:txBody>
        </p:sp>
        <p:sp>
          <p:nvSpPr>
            <p:cNvPr id="17" name="_s4128"/>
            <p:cNvSpPr>
              <a:spLocks noChangeArrowheads="1"/>
            </p:cNvSpPr>
            <p:nvPr/>
          </p:nvSpPr>
          <p:spPr bwMode="auto">
            <a:xfrm>
              <a:off x="7551" y="823"/>
              <a:ext cx="2160" cy="718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uk-UA" sz="1200">
                  <a:latin typeface="+mj-lt"/>
                  <a:cs typeface="Times New Roman" pitchFamily="18" charset="0"/>
                </a:rPr>
                <a:t>ДЕРЖАВНІ НЕФІНАНСОВІ </a:t>
              </a:r>
              <a:endParaRPr lang="uk-UA" sz="1200">
                <a:latin typeface="+mj-lt"/>
              </a:endParaRPr>
            </a:p>
            <a:p>
              <a:pPr algn="ctr" eaLnBrk="0" hangingPunct="0">
                <a:defRPr/>
              </a:pPr>
              <a:r>
                <a:rPr lang="uk-UA" sz="1200">
                  <a:latin typeface="+mj-lt"/>
                  <a:cs typeface="Times New Roman" pitchFamily="18" charset="0"/>
                </a:rPr>
                <a:t>КОРПОРАЦІЇ </a:t>
              </a:r>
              <a:endParaRPr lang="uk-UA" sz="1200">
                <a:latin typeface="+mj-lt"/>
              </a:endParaRPr>
            </a:p>
            <a:p>
              <a:pPr algn="ctr" eaLnBrk="0" hangingPunct="0">
                <a:defRPr/>
              </a:pPr>
              <a:r>
                <a:rPr lang="uk-UA" sz="1200">
                  <a:latin typeface="+mj-lt"/>
                  <a:cs typeface="Times New Roman" pitchFamily="18" charset="0"/>
                </a:rPr>
                <a:t>(КВАЗІКОРПОРАЦІЇ)</a:t>
              </a:r>
              <a:endParaRPr lang="uk-UA" sz="3600">
                <a:latin typeface="+mj-lt"/>
              </a:endParaRPr>
            </a:p>
          </p:txBody>
        </p:sp>
        <p:sp>
          <p:nvSpPr>
            <p:cNvPr id="18" name="_s4127"/>
            <p:cNvSpPr>
              <a:spLocks noChangeArrowheads="1"/>
            </p:cNvSpPr>
            <p:nvPr/>
          </p:nvSpPr>
          <p:spPr bwMode="auto">
            <a:xfrm>
              <a:off x="10618" y="823"/>
              <a:ext cx="2159" cy="718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uk-UA" sz="1200">
                  <a:latin typeface="+mj-lt"/>
                  <a:cs typeface="Times New Roman" pitchFamily="18" charset="0"/>
                </a:rPr>
                <a:t>ПРИВАТНІ НЕФІНАНСОВІ </a:t>
              </a:r>
              <a:endParaRPr lang="uk-UA" sz="1200">
                <a:latin typeface="+mj-lt"/>
              </a:endParaRPr>
            </a:p>
            <a:p>
              <a:pPr algn="ctr" eaLnBrk="0" hangingPunct="0">
                <a:defRPr/>
              </a:pPr>
              <a:r>
                <a:rPr lang="uk-UA" sz="1200">
                  <a:latin typeface="+mj-lt"/>
                  <a:cs typeface="Times New Roman" pitchFamily="18" charset="0"/>
                </a:rPr>
                <a:t>КОРПОРАЦІЇ </a:t>
              </a:r>
              <a:endParaRPr lang="uk-UA" sz="1200">
                <a:latin typeface="+mj-lt"/>
              </a:endParaRPr>
            </a:p>
            <a:p>
              <a:pPr algn="ctr" eaLnBrk="0" hangingPunct="0">
                <a:defRPr/>
              </a:pPr>
              <a:r>
                <a:rPr lang="uk-UA" sz="1200">
                  <a:latin typeface="+mj-lt"/>
                  <a:cs typeface="Times New Roman" pitchFamily="18" charset="0"/>
                </a:rPr>
                <a:t>(КВАЗІКОРПОРАЦІЇ)</a:t>
              </a:r>
              <a:endParaRPr lang="uk-UA" sz="3600">
                <a:latin typeface="+mj-lt"/>
              </a:endParaRPr>
            </a:p>
          </p:txBody>
        </p:sp>
        <p:sp>
          <p:nvSpPr>
            <p:cNvPr id="19" name="_s4126"/>
            <p:cNvSpPr>
              <a:spLocks noChangeArrowheads="1"/>
            </p:cNvSpPr>
            <p:nvPr/>
          </p:nvSpPr>
          <p:spPr bwMode="auto">
            <a:xfrm>
              <a:off x="13137" y="823"/>
              <a:ext cx="2159" cy="718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99CC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99CC00"/>
              </a:outerShdw>
            </a:effectLst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endParaRPr lang="uk-UA" sz="1200">
                <a:latin typeface="+mj-lt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uk-UA" sz="1200">
                <a:latin typeface="+mj-lt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uk-UA" sz="1200">
                  <a:latin typeface="+mj-lt"/>
                  <a:cs typeface="Times New Roman" pitchFamily="18" charset="0"/>
                </a:rPr>
                <a:t>НЕФІНАНСОВІ КОРПОРАЦІЇ (КВАЗІКОРПОРАЦІЇ) ПІД</a:t>
              </a:r>
              <a:endParaRPr lang="uk-UA" sz="1200">
                <a:latin typeface="+mj-lt"/>
              </a:endParaRPr>
            </a:p>
            <a:p>
              <a:pPr algn="ctr" eaLnBrk="0" hangingPunct="0">
                <a:defRPr/>
              </a:pPr>
              <a:r>
                <a:rPr lang="uk-UA" sz="1200">
                  <a:latin typeface="+mj-lt"/>
                  <a:cs typeface="Times New Roman" pitchFamily="18" charset="0"/>
                </a:rPr>
                <a:t> ІНОЗЕМНИМ КОНТРОЛЕМ</a:t>
              </a:r>
              <a:endParaRPr lang="uk-UA" sz="1200">
                <a:latin typeface="+mj-lt"/>
              </a:endParaRPr>
            </a:p>
            <a:p>
              <a:pPr eaLnBrk="0" hangingPunct="0">
                <a:defRPr/>
              </a:pPr>
              <a:endParaRPr lang="uk-UA" sz="3600">
                <a:latin typeface="+mj-lt"/>
              </a:endParaRPr>
            </a:p>
          </p:txBody>
        </p:sp>
        <p:sp>
          <p:nvSpPr>
            <p:cNvPr id="20" name="_s4125"/>
            <p:cNvSpPr>
              <a:spLocks noChangeArrowheads="1"/>
            </p:cNvSpPr>
            <p:nvPr/>
          </p:nvSpPr>
          <p:spPr bwMode="auto">
            <a:xfrm>
              <a:off x="8991" y="1903"/>
              <a:ext cx="2296" cy="72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uk-UA" sz="140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державне підприємство, казенне підприємство, комунальне підприємство та державна акціонерна компанія</a:t>
              </a:r>
              <a:endParaRPr lang="uk-UA" sz="4000">
                <a:latin typeface="+mj-lt"/>
              </a:endParaRPr>
            </a:p>
          </p:txBody>
        </p:sp>
        <p:sp>
          <p:nvSpPr>
            <p:cNvPr id="21" name="_s4124"/>
            <p:cNvSpPr>
              <a:spLocks noChangeArrowheads="1"/>
            </p:cNvSpPr>
            <p:nvPr/>
          </p:nvSpPr>
          <p:spPr bwMode="auto">
            <a:xfrm>
              <a:off x="8991" y="2983"/>
              <a:ext cx="2338" cy="7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uk-UA" sz="140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ВАТ, ЗАТ, холдингова компанія та дочірнє підприємство, корпоративні права яких належать державі</a:t>
              </a:r>
              <a:endParaRPr lang="uk-UA" sz="4000">
                <a:latin typeface="+mj-lt"/>
              </a:endParaRPr>
            </a:p>
          </p:txBody>
        </p:sp>
        <p:sp>
          <p:nvSpPr>
            <p:cNvPr id="22" name="_s4123"/>
            <p:cNvSpPr>
              <a:spLocks noChangeArrowheads="1"/>
            </p:cNvSpPr>
            <p:nvPr/>
          </p:nvSpPr>
          <p:spPr bwMode="auto">
            <a:xfrm>
              <a:off x="8991" y="4064"/>
              <a:ext cx="2345" cy="7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uk-UA" sz="120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корпорація, консорціум та концерн, які створені на підставі нормативного акта КМУ або розпорядчих актів інших органів державної влади</a:t>
              </a:r>
              <a:endParaRPr lang="uk-UA" sz="3600">
                <a:latin typeface="+mj-lt"/>
              </a:endParaRPr>
            </a:p>
          </p:txBody>
        </p:sp>
        <p:sp>
          <p:nvSpPr>
            <p:cNvPr id="23" name="_s4122"/>
            <p:cNvSpPr>
              <a:spLocks noChangeArrowheads="1"/>
            </p:cNvSpPr>
            <p:nvPr/>
          </p:nvSpPr>
          <p:spPr bwMode="auto">
            <a:xfrm>
              <a:off x="12056" y="1903"/>
              <a:ext cx="2160" cy="72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uk-UA" sz="1400">
                  <a:latin typeface="+mj-lt"/>
                  <a:cs typeface="Times New Roman" pitchFamily="18" charset="0"/>
                </a:rPr>
                <a:t>фермерське господарство, приватне, колективне, індивідуальне підприємство тощо.</a:t>
              </a:r>
              <a:endParaRPr lang="uk-UA" sz="3600">
                <a:latin typeface="+mj-lt"/>
              </a:endParaRPr>
            </a:p>
          </p:txBody>
        </p:sp>
        <p:sp>
          <p:nvSpPr>
            <p:cNvPr id="24" name="_s4121"/>
            <p:cNvSpPr>
              <a:spLocks noChangeArrowheads="1"/>
            </p:cNvSpPr>
            <p:nvPr/>
          </p:nvSpPr>
          <p:spPr bwMode="auto">
            <a:xfrm>
              <a:off x="12056" y="2983"/>
              <a:ext cx="2160" cy="71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r>
                <a:rPr lang="uk-UA" sz="1400">
                  <a:latin typeface="+mj-lt"/>
                  <a:cs typeface="Times New Roman" pitchFamily="18" charset="0"/>
                </a:rPr>
                <a:t>ВАТ, ЗАТ, ТОВ, ТДВ, корпорація, консорціум, концерн, холдингова компанія тощо.</a:t>
              </a:r>
              <a:endParaRPr lang="uk-UA" sz="3600">
                <a:latin typeface="+mj-lt"/>
              </a:endParaRPr>
            </a:p>
          </p:txBody>
        </p:sp>
        <p:sp>
          <p:nvSpPr>
            <p:cNvPr id="25" name="_s4120"/>
            <p:cNvSpPr>
              <a:spLocks noChangeArrowheads="1"/>
            </p:cNvSpPr>
            <p:nvPr/>
          </p:nvSpPr>
          <p:spPr bwMode="auto">
            <a:xfrm>
              <a:off x="12056" y="3844"/>
              <a:ext cx="2160" cy="8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9387806" algn="ctr" rotWithShape="0">
                <a:srgbClr val="BBE0E3"/>
              </a:outerShdw>
            </a:effectLst>
          </p:spPr>
          <p:txBody>
            <a:bodyPr lIns="0" tIns="0" rIns="0" bIns="0" anchor="ctr"/>
            <a:lstStyle/>
            <a:p>
              <a:pPr eaLnBrk="0" hangingPunct="0">
                <a:defRPr/>
              </a:pPr>
              <a:endParaRPr lang="uk-UA" sz="140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uk-UA" sz="140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некомерційні організації, які є ринковими виробниками товарів чи нефінансових послуг</a:t>
              </a:r>
              <a:endParaRPr lang="uk-UA" sz="360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4"/>
          <p:cNvGrpSpPr>
            <a:grpSpLocks noChangeAspect="1"/>
          </p:cNvGrpSpPr>
          <p:nvPr/>
        </p:nvGrpSpPr>
        <p:grpSpPr bwMode="auto">
          <a:xfrm>
            <a:off x="457200" y="260350"/>
            <a:ext cx="8229600" cy="6246813"/>
            <a:chOff x="7551" y="-257"/>
            <a:chExt cx="12959" cy="7200"/>
          </a:xfrm>
        </p:grpSpPr>
        <p:cxnSp>
          <p:nvCxnSpPr>
            <p:cNvPr id="5124" name="_s5124"/>
            <p:cNvCxnSpPr>
              <a:cxnSpLocks noChangeShapeType="1"/>
              <a:stCxn id="25" idx="0"/>
              <a:endCxn id="20" idx="2"/>
            </p:cNvCxnSpPr>
            <p:nvPr/>
          </p:nvCxnSpPr>
          <p:spPr bwMode="auto">
            <a:xfrm rot="16200000" flipV="1">
              <a:off x="16879" y="-1729"/>
              <a:ext cx="498" cy="4605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25" name="_s5125"/>
            <p:cNvCxnSpPr>
              <a:cxnSpLocks noChangeShapeType="1"/>
              <a:stCxn id="24" idx="0"/>
              <a:endCxn id="20" idx="2"/>
            </p:cNvCxnSpPr>
            <p:nvPr/>
          </p:nvCxnSpPr>
          <p:spPr bwMode="auto">
            <a:xfrm rot="16200000" flipV="1">
              <a:off x="15619" y="-469"/>
              <a:ext cx="498" cy="2085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26" name="_s5126"/>
            <p:cNvCxnSpPr>
              <a:cxnSpLocks noChangeShapeType="1"/>
              <a:stCxn id="23" idx="0"/>
              <a:endCxn id="20" idx="2"/>
            </p:cNvCxnSpPr>
            <p:nvPr/>
          </p:nvCxnSpPr>
          <p:spPr bwMode="auto">
            <a:xfrm rot="5400000" flipH="1" flipV="1">
              <a:off x="14180" y="177"/>
              <a:ext cx="498" cy="792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27" name="_s5127"/>
            <p:cNvCxnSpPr>
              <a:cxnSpLocks noChangeShapeType="1"/>
              <a:stCxn id="22" idx="0"/>
              <a:endCxn id="20" idx="2"/>
            </p:cNvCxnSpPr>
            <p:nvPr/>
          </p:nvCxnSpPr>
          <p:spPr bwMode="auto">
            <a:xfrm rot="5400000" flipH="1" flipV="1">
              <a:off x="12738" y="-1262"/>
              <a:ext cx="498" cy="3672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28" name="_s5128"/>
            <p:cNvCxnSpPr>
              <a:cxnSpLocks noChangeShapeType="1"/>
              <a:stCxn id="21" idx="0"/>
              <a:endCxn id="20" idx="2"/>
            </p:cNvCxnSpPr>
            <p:nvPr/>
          </p:nvCxnSpPr>
          <p:spPr bwMode="auto">
            <a:xfrm rot="5400000" flipH="1" flipV="1">
              <a:off x="11478" y="-2522"/>
              <a:ext cx="498" cy="6192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29" name="_s5129"/>
            <p:cNvCxnSpPr>
              <a:cxnSpLocks noChangeShapeType="1"/>
              <a:stCxn id="36" idx="1"/>
              <a:endCxn id="24" idx="2"/>
            </p:cNvCxnSpPr>
            <p:nvPr/>
          </p:nvCxnSpPr>
          <p:spPr bwMode="auto">
            <a:xfrm rot="10800000">
              <a:off x="16910" y="1543"/>
              <a:ext cx="360" cy="288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30" name="_s5130"/>
            <p:cNvCxnSpPr>
              <a:cxnSpLocks noChangeShapeType="1"/>
              <a:stCxn id="35" idx="1"/>
              <a:endCxn id="24" idx="2"/>
            </p:cNvCxnSpPr>
            <p:nvPr/>
          </p:nvCxnSpPr>
          <p:spPr bwMode="auto">
            <a:xfrm rot="10800000">
              <a:off x="16910" y="1543"/>
              <a:ext cx="360" cy="180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31" name="_s5131"/>
            <p:cNvCxnSpPr>
              <a:cxnSpLocks noChangeShapeType="1"/>
              <a:stCxn id="34" idx="1"/>
              <a:endCxn id="24" idx="2"/>
            </p:cNvCxnSpPr>
            <p:nvPr/>
          </p:nvCxnSpPr>
          <p:spPr bwMode="auto">
            <a:xfrm rot="10800000">
              <a:off x="16910" y="1543"/>
              <a:ext cx="360" cy="719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32" name="_s5132"/>
            <p:cNvCxnSpPr>
              <a:cxnSpLocks noChangeShapeType="1"/>
              <a:stCxn id="33" idx="1"/>
              <a:endCxn id="23" idx="2"/>
            </p:cNvCxnSpPr>
            <p:nvPr/>
          </p:nvCxnSpPr>
          <p:spPr bwMode="auto">
            <a:xfrm rot="10800000">
              <a:off x="14033" y="1543"/>
              <a:ext cx="357" cy="288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33" name="_s5133"/>
            <p:cNvCxnSpPr>
              <a:cxnSpLocks noChangeShapeType="1"/>
              <a:stCxn id="32" idx="1"/>
              <a:endCxn id="23" idx="2"/>
            </p:cNvCxnSpPr>
            <p:nvPr/>
          </p:nvCxnSpPr>
          <p:spPr bwMode="auto">
            <a:xfrm rot="10800000">
              <a:off x="14033" y="1543"/>
              <a:ext cx="357" cy="396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34" name="_s5134"/>
            <p:cNvCxnSpPr>
              <a:cxnSpLocks noChangeShapeType="1"/>
              <a:stCxn id="31" idx="1"/>
              <a:endCxn id="23" idx="2"/>
            </p:cNvCxnSpPr>
            <p:nvPr/>
          </p:nvCxnSpPr>
          <p:spPr bwMode="auto">
            <a:xfrm rot="10800000">
              <a:off x="14033" y="1543"/>
              <a:ext cx="357" cy="5039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35" name="_s5135"/>
            <p:cNvCxnSpPr>
              <a:cxnSpLocks noChangeShapeType="1"/>
              <a:stCxn id="30" idx="1"/>
              <a:endCxn id="23" idx="2"/>
            </p:cNvCxnSpPr>
            <p:nvPr/>
          </p:nvCxnSpPr>
          <p:spPr bwMode="auto">
            <a:xfrm rot="10800000">
              <a:off x="14033" y="1543"/>
              <a:ext cx="357" cy="180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36" name="_s5136"/>
            <p:cNvCxnSpPr>
              <a:cxnSpLocks noChangeShapeType="1"/>
              <a:stCxn id="29" idx="1"/>
              <a:endCxn id="23" idx="2"/>
            </p:cNvCxnSpPr>
            <p:nvPr/>
          </p:nvCxnSpPr>
          <p:spPr bwMode="auto">
            <a:xfrm rot="10800000">
              <a:off x="14033" y="1543"/>
              <a:ext cx="357" cy="719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37" name="_s5137"/>
            <p:cNvCxnSpPr>
              <a:cxnSpLocks noChangeShapeType="1"/>
              <a:stCxn id="28" idx="1"/>
              <a:endCxn id="22" idx="2"/>
            </p:cNvCxnSpPr>
            <p:nvPr/>
          </p:nvCxnSpPr>
          <p:spPr bwMode="auto">
            <a:xfrm rot="10800000">
              <a:off x="11151" y="1543"/>
              <a:ext cx="360" cy="288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38" name="_s5138"/>
            <p:cNvCxnSpPr>
              <a:cxnSpLocks noChangeShapeType="1"/>
              <a:stCxn id="27" idx="1"/>
              <a:endCxn id="22" idx="2"/>
            </p:cNvCxnSpPr>
            <p:nvPr/>
          </p:nvCxnSpPr>
          <p:spPr bwMode="auto">
            <a:xfrm rot="10800000">
              <a:off x="11151" y="1543"/>
              <a:ext cx="360" cy="180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139" name="_s5139"/>
            <p:cNvCxnSpPr>
              <a:cxnSpLocks noChangeShapeType="1"/>
              <a:stCxn id="26" idx="1"/>
              <a:endCxn id="22" idx="2"/>
            </p:cNvCxnSpPr>
            <p:nvPr/>
          </p:nvCxnSpPr>
          <p:spPr bwMode="auto">
            <a:xfrm rot="10800000">
              <a:off x="11151" y="1543"/>
              <a:ext cx="360" cy="719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20" name="_s5140"/>
            <p:cNvSpPr>
              <a:spLocks noChangeArrowheads="1"/>
            </p:cNvSpPr>
            <p:nvPr/>
          </p:nvSpPr>
          <p:spPr bwMode="auto">
            <a:xfrm>
              <a:off x="11196" y="-257"/>
              <a:ext cx="7257" cy="5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2400" b="1" dirty="0">
                  <a:solidFill>
                    <a:schemeClr val="tx1"/>
                  </a:solidFill>
                  <a:latin typeface="Times New Roman" pitchFamily="18" charset="0"/>
                </a:rPr>
                <a:t>ФІНАНСОВІ КОРПОРАЦІЇ</a:t>
              </a:r>
            </a:p>
            <a:p>
              <a:pPr algn="ctr">
                <a:defRPr/>
              </a:pPr>
              <a:endParaRPr lang="uk-UA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_s5141"/>
            <p:cNvSpPr>
              <a:spLocks noChangeArrowheads="1"/>
            </p:cNvSpPr>
            <p:nvPr/>
          </p:nvSpPr>
          <p:spPr bwMode="auto">
            <a:xfrm>
              <a:off x="7551" y="823"/>
              <a:ext cx="2160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НАЦІОНАЛЬНИЙ БАНК УКРАЇНИ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22" name="_s5142"/>
            <p:cNvSpPr>
              <a:spLocks noChangeArrowheads="1"/>
            </p:cNvSpPr>
            <p:nvPr/>
          </p:nvSpPr>
          <p:spPr bwMode="auto">
            <a:xfrm>
              <a:off x="10071" y="823"/>
              <a:ext cx="2160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rgbClr val="000000"/>
                  </a:solidFill>
                  <a:latin typeface="Times New Roman" pitchFamily="18" charset="0"/>
                </a:rPr>
                <a:t>ІНШІ ДЕПОЗИТНІ КОРПОРАЦІЇ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23" name="_s5143"/>
            <p:cNvSpPr>
              <a:spLocks noChangeArrowheads="1"/>
            </p:cNvSpPr>
            <p:nvPr/>
          </p:nvSpPr>
          <p:spPr bwMode="auto">
            <a:xfrm>
              <a:off x="12953" y="823"/>
              <a:ext cx="2157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800">
                  <a:solidFill>
                    <a:srgbClr val="000000"/>
                  </a:solidFill>
                  <a:latin typeface="Times New Roman" pitchFamily="18" charset="0"/>
                </a:rPr>
                <a:t>ІНШІ ФІНАНСОВІ ПОСЕРЕДНИКИ, КРІМ СТРАХОВИХ КОРПОРАЦІЙ ТА НЕДЕРЖАВНИХ ПЕНСІЙНИХ ФОНДІВ</a:t>
              </a:r>
              <a:endParaRPr lang="uk-UA" sz="800">
                <a:solidFill>
                  <a:schemeClr val="tx1"/>
                </a:solidFill>
              </a:endParaRPr>
            </a:p>
          </p:txBody>
        </p:sp>
        <p:sp>
          <p:nvSpPr>
            <p:cNvPr id="24" name="_s5144"/>
            <p:cNvSpPr>
              <a:spLocks noChangeArrowheads="1"/>
            </p:cNvSpPr>
            <p:nvPr/>
          </p:nvSpPr>
          <p:spPr bwMode="auto">
            <a:xfrm>
              <a:off x="15830" y="823"/>
              <a:ext cx="2160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rgbClr val="000000"/>
                  </a:solidFill>
                  <a:latin typeface="Times New Roman" pitchFamily="18" charset="0"/>
                </a:rPr>
                <a:t>ДОПОМІЖНІ ФІНАНСОВІ ОРГАНІЗАЦІЇ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25" name="_s5145"/>
            <p:cNvSpPr>
              <a:spLocks noChangeArrowheads="1"/>
            </p:cNvSpPr>
            <p:nvPr/>
          </p:nvSpPr>
          <p:spPr bwMode="auto">
            <a:xfrm>
              <a:off x="18350" y="823"/>
              <a:ext cx="2160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000">
                  <a:solidFill>
                    <a:srgbClr val="000000"/>
                  </a:solidFill>
                  <a:latin typeface="Times New Roman" pitchFamily="18" charset="0"/>
                </a:rPr>
                <a:t>СТРАХОВІ КОРПОРАЦІЇ ТА НЕДЕРЖАВНІ ПЕНСІЙНІ ФОНДИ</a:t>
              </a:r>
              <a:endParaRPr lang="uk-UA" sz="1000">
                <a:solidFill>
                  <a:schemeClr val="tx1"/>
                </a:solidFill>
              </a:endParaRPr>
            </a:p>
          </p:txBody>
        </p:sp>
        <p:sp>
          <p:nvSpPr>
            <p:cNvPr id="26" name="_s5146"/>
            <p:cNvSpPr>
              <a:spLocks noChangeArrowheads="1"/>
            </p:cNvSpPr>
            <p:nvPr/>
          </p:nvSpPr>
          <p:spPr bwMode="auto">
            <a:xfrm>
              <a:off x="11511" y="1904"/>
              <a:ext cx="2160" cy="7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БАНКИ, </a:t>
              </a:r>
              <a:r>
                <a:rPr lang="uk-UA" sz="1200">
                  <a:solidFill>
                    <a:srgbClr val="000000"/>
                  </a:solidFill>
                  <a:latin typeface="Times New Roman" pitchFamily="18" charset="0"/>
                </a:rPr>
                <a:t>ФІЛІЇ ІНОЗЕМНИХ БАНКІВ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27" name="_s5147"/>
            <p:cNvSpPr>
              <a:spLocks noChangeArrowheads="1"/>
            </p:cNvSpPr>
            <p:nvPr/>
          </p:nvSpPr>
          <p:spPr bwMode="auto">
            <a:xfrm>
              <a:off x="11511" y="2983"/>
              <a:ext cx="2160" cy="7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rgbClr val="000000"/>
                  </a:solidFill>
                  <a:latin typeface="Times New Roman" pitchFamily="18" charset="0"/>
                </a:rPr>
                <a:t>КЛІРИНГОВІ УСТАНОВИ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28" name="_s5148"/>
            <p:cNvSpPr>
              <a:spLocks noChangeArrowheads="1"/>
            </p:cNvSpPr>
            <p:nvPr/>
          </p:nvSpPr>
          <p:spPr bwMode="auto">
            <a:xfrm>
              <a:off x="11511" y="4063"/>
              <a:ext cx="2160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000">
                  <a:solidFill>
                    <a:schemeClr val="tx1"/>
                  </a:solidFill>
                  <a:latin typeface="Times New Roman" pitchFamily="18" charset="0"/>
                </a:rPr>
                <a:t>ФОНДИ ПІДТРИМКИ ЖИТЛОВОГО БУДІВНИЦТВА</a:t>
              </a:r>
              <a:endParaRPr lang="uk-UA" sz="1000">
                <a:solidFill>
                  <a:schemeClr val="tx1"/>
                </a:solidFill>
              </a:endParaRPr>
            </a:p>
          </p:txBody>
        </p:sp>
        <p:sp>
          <p:nvSpPr>
            <p:cNvPr id="29" name="_s5149"/>
            <p:cNvSpPr>
              <a:spLocks noChangeArrowheads="1"/>
            </p:cNvSpPr>
            <p:nvPr/>
          </p:nvSpPr>
          <p:spPr bwMode="auto">
            <a:xfrm>
              <a:off x="14390" y="1904"/>
              <a:ext cx="2160" cy="7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КРЕДИТНА СПІЛКА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30" name="_s5150"/>
            <p:cNvSpPr>
              <a:spLocks noChangeArrowheads="1"/>
            </p:cNvSpPr>
            <p:nvPr/>
          </p:nvSpPr>
          <p:spPr bwMode="auto">
            <a:xfrm>
              <a:off x="14390" y="2983"/>
              <a:ext cx="2160" cy="7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ДОВІРЧЕ ТОВАРИСТВО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31" name="_s5151"/>
            <p:cNvSpPr>
              <a:spLocks noChangeArrowheads="1"/>
            </p:cNvSpPr>
            <p:nvPr/>
          </p:nvSpPr>
          <p:spPr bwMode="auto">
            <a:xfrm>
              <a:off x="14390" y="6224"/>
              <a:ext cx="2160" cy="7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ЛОМБАРД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32" name="_s5152"/>
            <p:cNvSpPr>
              <a:spLocks noChangeArrowheads="1"/>
            </p:cNvSpPr>
            <p:nvPr/>
          </p:nvSpPr>
          <p:spPr bwMode="auto">
            <a:xfrm>
              <a:off x="14390" y="5143"/>
              <a:ext cx="2160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ПАЙОВИЙ ІНВЕСТИЦІЙНИЙ ФОНД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33" name="_s5153"/>
            <p:cNvSpPr>
              <a:spLocks noChangeArrowheads="1"/>
            </p:cNvSpPr>
            <p:nvPr/>
          </p:nvSpPr>
          <p:spPr bwMode="auto">
            <a:xfrm>
              <a:off x="14390" y="4063"/>
              <a:ext cx="2160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ЛІЗИНГОВА КОМПАНІЯ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34" name="_s5154"/>
            <p:cNvSpPr>
              <a:spLocks noChangeArrowheads="1"/>
            </p:cNvSpPr>
            <p:nvPr/>
          </p:nvSpPr>
          <p:spPr bwMode="auto">
            <a:xfrm>
              <a:off x="17270" y="1904"/>
              <a:ext cx="2160" cy="7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ВАЛЮТНА БІРЖА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35" name="_s5155"/>
            <p:cNvSpPr>
              <a:spLocks noChangeArrowheads="1"/>
            </p:cNvSpPr>
            <p:nvPr/>
          </p:nvSpPr>
          <p:spPr bwMode="auto">
            <a:xfrm>
              <a:off x="17270" y="2983"/>
              <a:ext cx="2160" cy="7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ТОВАРНА БІРЖА</a:t>
              </a:r>
              <a:endParaRPr lang="uk-UA" sz="1200">
                <a:solidFill>
                  <a:schemeClr val="tx1"/>
                </a:solidFill>
              </a:endParaRPr>
            </a:p>
          </p:txBody>
        </p:sp>
        <p:sp>
          <p:nvSpPr>
            <p:cNvPr id="36" name="_s5156"/>
            <p:cNvSpPr>
              <a:spLocks noChangeArrowheads="1"/>
            </p:cNvSpPr>
            <p:nvPr/>
          </p:nvSpPr>
          <p:spPr bwMode="auto">
            <a:xfrm>
              <a:off x="17270" y="4063"/>
              <a:ext cx="2160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ФОНДОВА БІРЖА</a:t>
              </a:r>
              <a:endParaRPr lang="uk-UA" sz="12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4"/>
          <p:cNvGrpSpPr>
            <a:grpSpLocks noChangeAspect="1"/>
          </p:cNvGrpSpPr>
          <p:nvPr/>
        </p:nvGrpSpPr>
        <p:grpSpPr bwMode="auto">
          <a:xfrm>
            <a:off x="457200" y="333375"/>
            <a:ext cx="8229600" cy="5832475"/>
            <a:chOff x="7551" y="-322"/>
            <a:chExt cx="9360" cy="7175"/>
          </a:xfrm>
        </p:grpSpPr>
        <p:cxnSp>
          <p:nvCxnSpPr>
            <p:cNvPr id="6148" name="_s6148"/>
            <p:cNvCxnSpPr>
              <a:cxnSpLocks noChangeShapeType="1"/>
              <a:stCxn id="34" idx="1"/>
              <a:endCxn id="22" idx="2"/>
            </p:cNvCxnSpPr>
            <p:nvPr/>
          </p:nvCxnSpPr>
          <p:spPr bwMode="auto">
            <a:xfrm rot="10800000">
              <a:off x="14614" y="1453"/>
              <a:ext cx="137" cy="396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49" name="_s6149"/>
            <p:cNvCxnSpPr>
              <a:cxnSpLocks noChangeShapeType="1"/>
              <a:stCxn id="33" idx="1"/>
              <a:endCxn id="22" idx="2"/>
            </p:cNvCxnSpPr>
            <p:nvPr/>
          </p:nvCxnSpPr>
          <p:spPr bwMode="auto">
            <a:xfrm rot="10800000">
              <a:off x="14614" y="1453"/>
              <a:ext cx="137" cy="288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50" name="_s6150"/>
            <p:cNvCxnSpPr>
              <a:cxnSpLocks noChangeShapeType="1"/>
              <a:stCxn id="32" idx="1"/>
              <a:endCxn id="22" idx="2"/>
            </p:cNvCxnSpPr>
            <p:nvPr/>
          </p:nvCxnSpPr>
          <p:spPr bwMode="auto">
            <a:xfrm rot="10800000">
              <a:off x="14614" y="1453"/>
              <a:ext cx="137" cy="180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51" name="_s6151"/>
            <p:cNvCxnSpPr>
              <a:cxnSpLocks noChangeShapeType="1"/>
              <a:stCxn id="31" idx="1"/>
              <a:endCxn id="22" idx="2"/>
            </p:cNvCxnSpPr>
            <p:nvPr/>
          </p:nvCxnSpPr>
          <p:spPr bwMode="auto">
            <a:xfrm rot="10800000">
              <a:off x="14614" y="1453"/>
              <a:ext cx="137" cy="72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52" name="_s6152"/>
            <p:cNvCxnSpPr>
              <a:cxnSpLocks noChangeShapeType="1"/>
              <a:stCxn id="30" idx="1"/>
              <a:endCxn id="20" idx="2"/>
            </p:cNvCxnSpPr>
            <p:nvPr/>
          </p:nvCxnSpPr>
          <p:spPr bwMode="auto">
            <a:xfrm rot="10800000">
              <a:off x="8784" y="1453"/>
              <a:ext cx="208" cy="5039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53" name="_s6153"/>
            <p:cNvCxnSpPr>
              <a:cxnSpLocks noChangeShapeType="1"/>
              <a:stCxn id="29" idx="1"/>
              <a:endCxn id="20" idx="2"/>
            </p:cNvCxnSpPr>
            <p:nvPr/>
          </p:nvCxnSpPr>
          <p:spPr bwMode="auto">
            <a:xfrm rot="10800000">
              <a:off x="8784" y="1453"/>
              <a:ext cx="208" cy="396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54" name="_s6154"/>
            <p:cNvCxnSpPr>
              <a:cxnSpLocks noChangeShapeType="1"/>
              <a:stCxn id="28" idx="1"/>
              <a:endCxn id="20" idx="2"/>
            </p:cNvCxnSpPr>
            <p:nvPr/>
          </p:nvCxnSpPr>
          <p:spPr bwMode="auto">
            <a:xfrm rot="10800000">
              <a:off x="8784" y="1453"/>
              <a:ext cx="208" cy="288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55" name="_s6155"/>
            <p:cNvCxnSpPr>
              <a:cxnSpLocks noChangeShapeType="1"/>
              <a:stCxn id="27" idx="1"/>
              <a:endCxn id="20" idx="2"/>
            </p:cNvCxnSpPr>
            <p:nvPr/>
          </p:nvCxnSpPr>
          <p:spPr bwMode="auto">
            <a:xfrm rot="10800000">
              <a:off x="8784" y="1453"/>
              <a:ext cx="208" cy="180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56" name="_s6156"/>
            <p:cNvCxnSpPr>
              <a:cxnSpLocks noChangeShapeType="1"/>
              <a:stCxn id="26" idx="1"/>
              <a:endCxn id="21" idx="2"/>
            </p:cNvCxnSpPr>
            <p:nvPr/>
          </p:nvCxnSpPr>
          <p:spPr bwMode="auto">
            <a:xfrm rot="10800000">
              <a:off x="11700" y="1453"/>
              <a:ext cx="172" cy="288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57" name="_s6157"/>
            <p:cNvCxnSpPr>
              <a:cxnSpLocks noChangeShapeType="1"/>
              <a:stCxn id="25" idx="1"/>
              <a:endCxn id="21" idx="2"/>
            </p:cNvCxnSpPr>
            <p:nvPr/>
          </p:nvCxnSpPr>
          <p:spPr bwMode="auto">
            <a:xfrm rot="10800000">
              <a:off x="11700" y="1453"/>
              <a:ext cx="172" cy="180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58" name="_s6158"/>
            <p:cNvCxnSpPr>
              <a:cxnSpLocks noChangeShapeType="1"/>
              <a:stCxn id="24" idx="1"/>
              <a:endCxn id="21" idx="2"/>
            </p:cNvCxnSpPr>
            <p:nvPr/>
          </p:nvCxnSpPr>
          <p:spPr bwMode="auto">
            <a:xfrm rot="10800000">
              <a:off x="11700" y="1453"/>
              <a:ext cx="172" cy="72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59" name="_s6159"/>
            <p:cNvCxnSpPr>
              <a:cxnSpLocks noChangeShapeType="1"/>
              <a:stCxn id="23" idx="1"/>
              <a:endCxn id="20" idx="2"/>
            </p:cNvCxnSpPr>
            <p:nvPr/>
          </p:nvCxnSpPr>
          <p:spPr bwMode="auto">
            <a:xfrm rot="10800000">
              <a:off x="8784" y="1453"/>
              <a:ext cx="208" cy="72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60" name="_s6160"/>
            <p:cNvCxnSpPr>
              <a:cxnSpLocks noChangeShapeType="1"/>
              <a:stCxn id="22" idx="0"/>
              <a:endCxn id="19" idx="2"/>
            </p:cNvCxnSpPr>
            <p:nvPr/>
          </p:nvCxnSpPr>
          <p:spPr bwMode="auto">
            <a:xfrm rot="16200000" flipV="1">
              <a:off x="12887" y="-994"/>
              <a:ext cx="334" cy="3120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61" name="_s6161"/>
            <p:cNvCxnSpPr>
              <a:cxnSpLocks noChangeShapeType="1"/>
              <a:stCxn id="21" idx="0"/>
              <a:endCxn id="19" idx="2"/>
            </p:cNvCxnSpPr>
            <p:nvPr/>
          </p:nvCxnSpPr>
          <p:spPr bwMode="auto">
            <a:xfrm flipH="1" flipV="1">
              <a:off x="11494" y="399"/>
              <a:ext cx="206" cy="33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162" name="_s6162"/>
            <p:cNvCxnSpPr>
              <a:cxnSpLocks noChangeShapeType="1"/>
              <a:stCxn id="20" idx="0"/>
              <a:endCxn id="19" idx="2"/>
            </p:cNvCxnSpPr>
            <p:nvPr/>
          </p:nvCxnSpPr>
          <p:spPr bwMode="auto">
            <a:xfrm rot="5400000" flipH="1" flipV="1">
              <a:off x="9971" y="-789"/>
              <a:ext cx="334" cy="270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9" name="_s6163"/>
            <p:cNvSpPr>
              <a:spLocks noChangeArrowheads="1"/>
            </p:cNvSpPr>
            <p:nvPr/>
          </p:nvSpPr>
          <p:spPr bwMode="auto">
            <a:xfrm>
              <a:off x="8627" y="-322"/>
              <a:ext cx="5733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2000" b="1" dirty="0">
                  <a:solidFill>
                    <a:schemeClr val="tx1"/>
                  </a:solidFill>
                  <a:latin typeface="Times New Roman" pitchFamily="18" charset="0"/>
                </a:rPr>
                <a:t>ЗАГАЛЬНЕ ДЕРЖАВНЕ УПРАВЛІННЯ</a:t>
              </a:r>
              <a:endParaRPr lang="uk-UA" sz="4000" dirty="0">
                <a:solidFill>
                  <a:schemeClr val="tx1"/>
                </a:solidFill>
              </a:endParaRPr>
            </a:p>
          </p:txBody>
        </p:sp>
        <p:sp>
          <p:nvSpPr>
            <p:cNvPr id="20" name="_s6164"/>
            <p:cNvSpPr>
              <a:spLocks noChangeArrowheads="1"/>
            </p:cNvSpPr>
            <p:nvPr/>
          </p:nvSpPr>
          <p:spPr bwMode="auto">
            <a:xfrm>
              <a:off x="7551" y="733"/>
              <a:ext cx="2468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 dirty="0">
                  <a:solidFill>
                    <a:schemeClr val="tx1"/>
                  </a:solidFill>
                  <a:latin typeface="Times New Roman" pitchFamily="18" charset="0"/>
                </a:rPr>
                <a:t>ЦЕНТРАЛЬНІ ОРГАНИ ДЕРЖАВНОГО УПРАВЛІННЯ</a:t>
              </a:r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_s6165"/>
            <p:cNvSpPr>
              <a:spLocks noChangeArrowheads="1"/>
            </p:cNvSpPr>
            <p:nvPr/>
          </p:nvSpPr>
          <p:spPr bwMode="auto">
            <a:xfrm>
              <a:off x="10431" y="733"/>
              <a:ext cx="2537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 dirty="0">
                  <a:solidFill>
                    <a:schemeClr val="tx1"/>
                  </a:solidFill>
                  <a:latin typeface="Times New Roman" pitchFamily="18" charset="0"/>
                </a:rPr>
                <a:t>РЕГІОНАЛЬНІ ТА МІСЦЕВІ ОРГАНИ ДЕРЖАВНОГО УПРАВЛІННЯ</a:t>
              </a:r>
              <a:endParaRPr lang="uk-UA" sz="4000" dirty="0">
                <a:solidFill>
                  <a:schemeClr val="tx1"/>
                </a:solidFill>
              </a:endParaRPr>
            </a:p>
          </p:txBody>
        </p:sp>
        <p:sp>
          <p:nvSpPr>
            <p:cNvPr id="22" name="_s6166"/>
            <p:cNvSpPr>
              <a:spLocks noChangeArrowheads="1"/>
            </p:cNvSpPr>
            <p:nvPr/>
          </p:nvSpPr>
          <p:spPr bwMode="auto">
            <a:xfrm>
              <a:off x="13311" y="733"/>
              <a:ext cx="2605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 dirty="0">
                  <a:solidFill>
                    <a:schemeClr val="tx1"/>
                  </a:solidFill>
                  <a:latin typeface="Times New Roman" pitchFamily="18" charset="0"/>
                </a:rPr>
                <a:t>ФОНДИ СОЦІАЛЬНОГО СТРАХУВАННЯ</a:t>
              </a:r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23" name="_s6167"/>
            <p:cNvSpPr>
              <a:spLocks noChangeArrowheads="1"/>
            </p:cNvSpPr>
            <p:nvPr/>
          </p:nvSpPr>
          <p:spPr bwMode="auto">
            <a:xfrm>
              <a:off x="8992" y="1813"/>
              <a:ext cx="2338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</a:rPr>
                <a:t>ВЕРХОВНА РАДА УКРАЇНИ</a:t>
              </a:r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24" name="_s6168"/>
            <p:cNvSpPr>
              <a:spLocks noChangeArrowheads="1"/>
            </p:cNvSpPr>
            <p:nvPr/>
          </p:nvSpPr>
          <p:spPr bwMode="auto">
            <a:xfrm>
              <a:off x="11872" y="1813"/>
              <a:ext cx="2159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400">
                  <a:solidFill>
                    <a:schemeClr val="tx1"/>
                  </a:solidFill>
                  <a:latin typeface="Times New Roman" pitchFamily="18" charset="0"/>
                </a:rPr>
                <a:t>МІСЦЕВІ ОРГАНИ ВИКОНАВЧОЇ ВЛАДИ</a:t>
              </a:r>
              <a:endParaRPr lang="uk-UA" sz="1400">
                <a:solidFill>
                  <a:schemeClr val="tx1"/>
                </a:solidFill>
              </a:endParaRPr>
            </a:p>
          </p:txBody>
        </p:sp>
        <p:sp>
          <p:nvSpPr>
            <p:cNvPr id="25" name="_s6169"/>
            <p:cNvSpPr>
              <a:spLocks noChangeArrowheads="1"/>
            </p:cNvSpPr>
            <p:nvPr/>
          </p:nvSpPr>
          <p:spPr bwMode="auto">
            <a:xfrm>
              <a:off x="11872" y="2892"/>
              <a:ext cx="2159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400">
                  <a:solidFill>
                    <a:schemeClr val="tx1"/>
                  </a:solidFill>
                  <a:latin typeface="Times New Roman" pitchFamily="18" charset="0"/>
                </a:rPr>
                <a:t>ОРГАНИ МІСЦЕВОГО САМОВРЯДУВАННЯ</a:t>
              </a:r>
              <a:endParaRPr lang="uk-UA" sz="1400">
                <a:solidFill>
                  <a:schemeClr val="tx1"/>
                </a:solidFill>
              </a:endParaRPr>
            </a:p>
          </p:txBody>
        </p:sp>
        <p:sp>
          <p:nvSpPr>
            <p:cNvPr id="26" name="_s6170"/>
            <p:cNvSpPr>
              <a:spLocks noChangeArrowheads="1"/>
            </p:cNvSpPr>
            <p:nvPr/>
          </p:nvSpPr>
          <p:spPr bwMode="auto">
            <a:xfrm>
              <a:off x="11872" y="3972"/>
              <a:ext cx="2159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800">
                  <a:solidFill>
                    <a:schemeClr val="tx1"/>
                  </a:solidFill>
                  <a:latin typeface="Times New Roman" pitchFamily="18" charset="0"/>
                </a:rPr>
                <a:t>НКО, ЯКІ КОНТРОЛЮЮТЬСЯ МІСЦЕВИМИ ОРГАНАМИ ДЕРЖАВНОГО ВЛАДИ ТА ФІНАНСУЮТЬСЯ З МІСЦЕВОГО БЮДЖЕТУ</a:t>
              </a:r>
              <a:endParaRPr lang="uk-UA" sz="3000">
                <a:solidFill>
                  <a:schemeClr val="tx1"/>
                </a:solidFill>
              </a:endParaRPr>
            </a:p>
          </p:txBody>
        </p:sp>
        <p:sp>
          <p:nvSpPr>
            <p:cNvPr id="27" name="_s6171"/>
            <p:cNvSpPr>
              <a:spLocks noChangeArrowheads="1"/>
            </p:cNvSpPr>
            <p:nvPr/>
          </p:nvSpPr>
          <p:spPr bwMode="auto">
            <a:xfrm>
              <a:off x="8992" y="2892"/>
              <a:ext cx="2159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000">
                  <a:solidFill>
                    <a:schemeClr val="tx1"/>
                  </a:solidFill>
                  <a:latin typeface="Times New Roman" pitchFamily="18" charset="0"/>
                </a:rPr>
                <a:t>КАБІНЕТ МІНІСТРІВ УКРАЇНИ ТА ІНШІ ЦЕНТРАЛЬНІ ОРГАНИ ВИКОНАВЧОЇ ВЛАДИ</a:t>
              </a:r>
              <a:endParaRPr lang="uk-UA" sz="3000">
                <a:solidFill>
                  <a:schemeClr val="tx1"/>
                </a:solidFill>
              </a:endParaRPr>
            </a:p>
          </p:txBody>
        </p:sp>
        <p:sp>
          <p:nvSpPr>
            <p:cNvPr id="28" name="_s6172"/>
            <p:cNvSpPr>
              <a:spLocks noChangeArrowheads="1"/>
            </p:cNvSpPr>
            <p:nvPr/>
          </p:nvSpPr>
          <p:spPr bwMode="auto">
            <a:xfrm>
              <a:off x="8992" y="3972"/>
              <a:ext cx="2159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</a:rPr>
                <a:t>ПРЕЗИДЕНТ УКРАЇНИ</a:t>
              </a:r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29" name="_s6173"/>
            <p:cNvSpPr>
              <a:spLocks noChangeArrowheads="1"/>
            </p:cNvSpPr>
            <p:nvPr/>
          </p:nvSpPr>
          <p:spPr bwMode="auto">
            <a:xfrm>
              <a:off x="8992" y="5052"/>
              <a:ext cx="2159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000">
                  <a:solidFill>
                    <a:srgbClr val="000000"/>
                  </a:solidFill>
                  <a:latin typeface="Times New Roman" pitchFamily="18" charset="0"/>
                </a:rPr>
                <a:t>КОНСТИТУЦІЙНИЙ СУД УКРАЇНИ ТА СУДИ ЗАГАЛЬНОЇ ЮРИСДИКЦІЇ</a:t>
              </a:r>
              <a:endParaRPr lang="uk-UA" sz="3000">
                <a:solidFill>
                  <a:schemeClr val="tx1"/>
                </a:solidFill>
              </a:endParaRPr>
            </a:p>
          </p:txBody>
        </p:sp>
        <p:sp>
          <p:nvSpPr>
            <p:cNvPr id="30" name="_s6174"/>
            <p:cNvSpPr>
              <a:spLocks noChangeArrowheads="1"/>
            </p:cNvSpPr>
            <p:nvPr/>
          </p:nvSpPr>
          <p:spPr bwMode="auto">
            <a:xfrm>
              <a:off x="8992" y="6132"/>
              <a:ext cx="2159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800">
                  <a:solidFill>
                    <a:srgbClr val="000000"/>
                  </a:solidFill>
                  <a:latin typeface="Times New Roman" pitchFamily="18" charset="0"/>
                </a:rPr>
                <a:t>НКО, ЯКІ КОНТРОЛЮЮТЬСЯ ЦЕНТРАЛЬНИМИ ОРГАНАМИ ДЕРЖАВНОЇ ВЛАДИ ТА ФІНАНСУЮТЬСЯ З ДЕРЖАВНОГО БЮДЖЕТУ</a:t>
              </a:r>
              <a:endParaRPr lang="uk-UA" sz="3000">
                <a:solidFill>
                  <a:schemeClr val="tx1"/>
                </a:solidFill>
              </a:endParaRPr>
            </a:p>
          </p:txBody>
        </p:sp>
        <p:sp>
          <p:nvSpPr>
            <p:cNvPr id="31" name="_s6175"/>
            <p:cNvSpPr>
              <a:spLocks noChangeArrowheads="1"/>
            </p:cNvSpPr>
            <p:nvPr/>
          </p:nvSpPr>
          <p:spPr bwMode="auto">
            <a:xfrm>
              <a:off x="14752" y="1813"/>
              <a:ext cx="2158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600" dirty="0">
                  <a:solidFill>
                    <a:schemeClr val="tx1"/>
                  </a:solidFill>
                  <a:latin typeface="Times New Roman" pitchFamily="18" charset="0"/>
                </a:rPr>
                <a:t>ПЕНСІЙНИЙ ФОНД</a:t>
              </a:r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_s6176"/>
            <p:cNvSpPr>
              <a:spLocks noChangeArrowheads="1"/>
            </p:cNvSpPr>
            <p:nvPr/>
          </p:nvSpPr>
          <p:spPr bwMode="auto">
            <a:xfrm>
              <a:off x="14752" y="2892"/>
              <a:ext cx="2159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000">
                  <a:solidFill>
                    <a:srgbClr val="000000"/>
                  </a:solidFill>
                  <a:latin typeface="Times New Roman" pitchFamily="18" charset="0"/>
                </a:rPr>
                <a:t>ФОНД СОЦІАЛЬНОГО СТРАХУВАННЯ З ТИМЧАСОВОЇ ВТРАТИ ПРАЦЕЗДАТНОСТІ</a:t>
              </a:r>
              <a:endParaRPr lang="uk-UA" sz="3000">
                <a:solidFill>
                  <a:schemeClr val="tx1"/>
                </a:solidFill>
              </a:endParaRPr>
            </a:p>
          </p:txBody>
        </p:sp>
        <p:sp>
          <p:nvSpPr>
            <p:cNvPr id="33" name="_s6177"/>
            <p:cNvSpPr>
              <a:spLocks noChangeArrowheads="1"/>
            </p:cNvSpPr>
            <p:nvPr/>
          </p:nvSpPr>
          <p:spPr bwMode="auto">
            <a:xfrm>
              <a:off x="14752" y="3972"/>
              <a:ext cx="2158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800">
                  <a:solidFill>
                    <a:srgbClr val="000000"/>
                  </a:solidFill>
                  <a:latin typeface="Times New Roman" pitchFamily="18" charset="0"/>
                </a:rPr>
                <a:t>ФОНД СОЦІАЛЬНОГО СТРАХУВАННЯ ВІД НЕЩАСНИХ ВИПАДКІВ НА ВИРОБНИЦТВІ ТА ПРОФЕСІЙНИХ ЗАХВОРЮВАНЬ</a:t>
              </a:r>
              <a:endParaRPr lang="uk-UA" sz="3000">
                <a:solidFill>
                  <a:schemeClr val="tx1"/>
                </a:solidFill>
              </a:endParaRPr>
            </a:p>
          </p:txBody>
        </p:sp>
        <p:sp>
          <p:nvSpPr>
            <p:cNvPr id="34" name="_s6178"/>
            <p:cNvSpPr>
              <a:spLocks noChangeArrowheads="1"/>
            </p:cNvSpPr>
            <p:nvPr/>
          </p:nvSpPr>
          <p:spPr bwMode="auto">
            <a:xfrm>
              <a:off x="14752" y="5052"/>
              <a:ext cx="2158" cy="72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800">
                  <a:solidFill>
                    <a:srgbClr val="000000"/>
                  </a:solidFill>
                  <a:latin typeface="Times New Roman" pitchFamily="18" charset="0"/>
                </a:rPr>
                <a:t>ФОНД ЗАГАЛЬНООБОВ'ЯЗКОВОГО ДЕРЖАВНОГО СОЦІАЛЬНОГО СТРАХУВАННЯ НА ВИПАДОК БЕЗРОБІТТЯ</a:t>
              </a:r>
              <a:endParaRPr lang="uk-UA" sz="3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uk-UA" sz="3800" b="1" smtClean="0"/>
              <a:t>1</a:t>
            </a:r>
            <a:r>
              <a:rPr lang="uk-UA" altLang="uk-UA" sz="3800" b="1" smtClean="0"/>
              <a:t>. Сутність національної економіки, її об’єкти та суб’єкти</a:t>
            </a:r>
            <a:r>
              <a:rPr lang="uk-UA" altLang="uk-UA" sz="380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b="1" smtClean="0"/>
              <a:t>Національна економіка  </a:t>
            </a:r>
            <a:endParaRPr lang="en-US" altLang="uk-UA" b="1" smtClean="0"/>
          </a:p>
          <a:p>
            <a:pPr algn="just" eaLnBrk="1" hangingPunct="1"/>
            <a:r>
              <a:rPr lang="uk-UA" altLang="uk-UA" sz="2400" b="1" smtClean="0"/>
              <a:t>історично сформована система суспільного відтворення країни</a:t>
            </a:r>
            <a:r>
              <a:rPr lang="uk-UA" altLang="uk-UA" sz="2400" smtClean="0"/>
              <a:t>, яка:</a:t>
            </a:r>
          </a:p>
          <a:p>
            <a:pPr lvl="1" algn="just" eaLnBrk="1" hangingPunct="1"/>
            <a:r>
              <a:rPr lang="uk-UA" altLang="uk-UA" sz="2000" smtClean="0"/>
              <a:t>ґрунтується на використанні наявних національних ресурсів, </a:t>
            </a:r>
          </a:p>
          <a:p>
            <a:pPr lvl="1" algn="just" eaLnBrk="1" hangingPunct="1"/>
            <a:r>
              <a:rPr lang="uk-UA" altLang="uk-UA" sz="2000" smtClean="0"/>
              <a:t>забезпечує реалізацію національних економічних інтересів країни та </a:t>
            </a:r>
          </a:p>
          <a:p>
            <a:pPr lvl="1" algn="just" eaLnBrk="1" hangingPunct="1"/>
            <a:r>
              <a:rPr lang="uk-UA" altLang="uk-UA" sz="2000" smtClean="0"/>
              <a:t>функціонує за об’єктивними економічними законами;</a:t>
            </a:r>
            <a:endParaRPr lang="en-US" altLang="uk-UA" sz="2000" smtClean="0"/>
          </a:p>
          <a:p>
            <a:pPr algn="just" eaLnBrk="1" hangingPunct="1"/>
            <a:r>
              <a:rPr lang="uk-UA" altLang="uk-UA" sz="2400" b="1" smtClean="0"/>
              <a:t>це сукупність</a:t>
            </a:r>
            <a:r>
              <a:rPr lang="uk-UA" altLang="uk-UA" sz="2400" smtClean="0"/>
              <a:t> домогосподарств, підприємств, відповідних державних інституцій і установ, інфраструктури та різних активів у межах певного природного середовища та державної території.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4"/>
          <p:cNvGrpSpPr>
            <a:grpSpLocks noChangeAspect="1"/>
          </p:cNvGrpSpPr>
          <p:nvPr/>
        </p:nvGrpSpPr>
        <p:grpSpPr bwMode="auto">
          <a:xfrm>
            <a:off x="457200" y="277813"/>
            <a:ext cx="8229600" cy="5815012"/>
            <a:chOff x="7551" y="-572"/>
            <a:chExt cx="9719" cy="5040"/>
          </a:xfrm>
        </p:grpSpPr>
        <p:cxnSp>
          <p:nvCxnSpPr>
            <p:cNvPr id="7172" name="_s7172"/>
            <p:cNvCxnSpPr>
              <a:cxnSpLocks noChangeShapeType="1"/>
              <a:stCxn id="22" idx="3"/>
              <a:endCxn id="17" idx="2"/>
            </p:cNvCxnSpPr>
            <p:nvPr/>
          </p:nvCxnSpPr>
          <p:spPr bwMode="auto">
            <a:xfrm flipV="1">
              <a:off x="15830" y="1228"/>
              <a:ext cx="360" cy="288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173" name="_s7173"/>
            <p:cNvCxnSpPr>
              <a:cxnSpLocks noChangeShapeType="1"/>
              <a:stCxn id="21" idx="3"/>
              <a:endCxn id="17" idx="2"/>
            </p:cNvCxnSpPr>
            <p:nvPr/>
          </p:nvCxnSpPr>
          <p:spPr bwMode="auto">
            <a:xfrm flipV="1">
              <a:off x="15830" y="1228"/>
              <a:ext cx="360" cy="180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174" name="_s7174"/>
            <p:cNvCxnSpPr>
              <a:cxnSpLocks noChangeShapeType="1"/>
              <a:stCxn id="20" idx="3"/>
              <a:endCxn id="17" idx="2"/>
            </p:cNvCxnSpPr>
            <p:nvPr/>
          </p:nvCxnSpPr>
          <p:spPr bwMode="auto">
            <a:xfrm flipV="1">
              <a:off x="15830" y="1228"/>
              <a:ext cx="360" cy="72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175" name="_s7175"/>
            <p:cNvCxnSpPr>
              <a:cxnSpLocks noChangeShapeType="1"/>
              <a:stCxn id="19" idx="1"/>
              <a:endCxn id="14" idx="2"/>
            </p:cNvCxnSpPr>
            <p:nvPr/>
          </p:nvCxnSpPr>
          <p:spPr bwMode="auto">
            <a:xfrm rot="10800000">
              <a:off x="8631" y="1228"/>
              <a:ext cx="360" cy="180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176" name="_s7176"/>
            <p:cNvCxnSpPr>
              <a:cxnSpLocks noChangeShapeType="1"/>
              <a:stCxn id="18" idx="1"/>
              <a:endCxn id="14" idx="2"/>
            </p:cNvCxnSpPr>
            <p:nvPr/>
          </p:nvCxnSpPr>
          <p:spPr bwMode="auto">
            <a:xfrm rot="10800000">
              <a:off x="8631" y="1228"/>
              <a:ext cx="360" cy="72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177" name="_s7177"/>
            <p:cNvCxnSpPr>
              <a:cxnSpLocks noChangeShapeType="1"/>
              <a:stCxn id="17" idx="0"/>
              <a:endCxn id="13" idx="2"/>
            </p:cNvCxnSpPr>
            <p:nvPr/>
          </p:nvCxnSpPr>
          <p:spPr bwMode="auto">
            <a:xfrm rot="16200000" flipV="1">
              <a:off x="14352" y="-1329"/>
              <a:ext cx="360" cy="3313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178" name="_s7178"/>
            <p:cNvCxnSpPr>
              <a:cxnSpLocks noChangeShapeType="1"/>
              <a:stCxn id="16" idx="0"/>
              <a:endCxn id="13" idx="2"/>
            </p:cNvCxnSpPr>
            <p:nvPr/>
          </p:nvCxnSpPr>
          <p:spPr bwMode="auto">
            <a:xfrm rot="16200000" flipV="1">
              <a:off x="13094" y="-69"/>
              <a:ext cx="360" cy="793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179" name="_s7179"/>
            <p:cNvCxnSpPr>
              <a:cxnSpLocks noChangeShapeType="1"/>
              <a:stCxn id="15" idx="0"/>
              <a:endCxn id="13" idx="2"/>
            </p:cNvCxnSpPr>
            <p:nvPr/>
          </p:nvCxnSpPr>
          <p:spPr bwMode="auto">
            <a:xfrm rot="5400000" flipH="1" flipV="1">
              <a:off x="11834" y="-533"/>
              <a:ext cx="359" cy="1727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180" name="_s7180"/>
            <p:cNvCxnSpPr>
              <a:cxnSpLocks noChangeShapeType="1"/>
              <a:stCxn id="14" idx="0"/>
              <a:endCxn id="13" idx="2"/>
            </p:cNvCxnSpPr>
            <p:nvPr/>
          </p:nvCxnSpPr>
          <p:spPr bwMode="auto">
            <a:xfrm rot="5400000" flipH="1" flipV="1">
              <a:off x="10574" y="-1795"/>
              <a:ext cx="360" cy="4246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13" name="_s7181"/>
            <p:cNvSpPr>
              <a:spLocks noChangeArrowheads="1"/>
            </p:cNvSpPr>
            <p:nvPr/>
          </p:nvSpPr>
          <p:spPr bwMode="auto">
            <a:xfrm>
              <a:off x="9943" y="-572"/>
              <a:ext cx="5868" cy="7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2800" b="1" dirty="0">
                  <a:solidFill>
                    <a:schemeClr val="tx1"/>
                  </a:solidFill>
                  <a:latin typeface="Times New Roman" pitchFamily="18" charset="0"/>
                </a:rPr>
                <a:t>ДОМАШНІ ГОСПОДАРСТВА</a:t>
              </a:r>
              <a:endParaRPr lang="uk-UA" sz="4400" dirty="0">
                <a:solidFill>
                  <a:schemeClr val="tx1"/>
                </a:solidFill>
              </a:endParaRPr>
            </a:p>
          </p:txBody>
        </p:sp>
        <p:sp>
          <p:nvSpPr>
            <p:cNvPr id="14" name="_s7182"/>
            <p:cNvSpPr>
              <a:spLocks noChangeArrowheads="1"/>
            </p:cNvSpPr>
            <p:nvPr/>
          </p:nvSpPr>
          <p:spPr bwMode="auto">
            <a:xfrm>
              <a:off x="7551" y="508"/>
              <a:ext cx="2160" cy="7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500">
                  <a:solidFill>
                    <a:schemeClr val="tx1"/>
                  </a:solidFill>
                  <a:latin typeface="Times New Roman" pitchFamily="18" charset="0"/>
                </a:rPr>
                <a:t>РОБОТОДАВЦІ</a:t>
              </a:r>
              <a:endParaRPr lang="uk-UA" sz="2400">
                <a:solidFill>
                  <a:schemeClr val="tx1"/>
                </a:solidFill>
              </a:endParaRPr>
            </a:p>
          </p:txBody>
        </p:sp>
        <p:sp>
          <p:nvSpPr>
            <p:cNvPr id="15" name="_s7183"/>
            <p:cNvSpPr>
              <a:spLocks noChangeArrowheads="1"/>
            </p:cNvSpPr>
            <p:nvPr/>
          </p:nvSpPr>
          <p:spPr bwMode="auto">
            <a:xfrm>
              <a:off x="10071" y="508"/>
              <a:ext cx="2160" cy="7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600">
                  <a:solidFill>
                    <a:schemeClr val="tx1"/>
                  </a:solidFill>
                  <a:latin typeface="Times New Roman" pitchFamily="18" charset="0"/>
                </a:rPr>
                <a:t>САМОЗАЙНЯТІ ОСОБИ</a:t>
              </a:r>
              <a:endParaRPr lang="uk-UA" sz="2400">
                <a:solidFill>
                  <a:schemeClr val="tx1"/>
                </a:solidFill>
              </a:endParaRPr>
            </a:p>
          </p:txBody>
        </p:sp>
        <p:sp>
          <p:nvSpPr>
            <p:cNvPr id="16" name="_s7184"/>
            <p:cNvSpPr>
              <a:spLocks noChangeArrowheads="1"/>
            </p:cNvSpPr>
            <p:nvPr/>
          </p:nvSpPr>
          <p:spPr bwMode="auto">
            <a:xfrm>
              <a:off x="12590" y="508"/>
              <a:ext cx="2160" cy="7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600">
                  <a:solidFill>
                    <a:schemeClr val="tx1"/>
                  </a:solidFill>
                  <a:latin typeface="Times New Roman" pitchFamily="18" charset="0"/>
                </a:rPr>
                <a:t>НАЙМАНІ ПРАЦІВНИКИ </a:t>
              </a:r>
              <a:endParaRPr lang="uk-UA" sz="2400">
                <a:solidFill>
                  <a:schemeClr val="tx1"/>
                </a:solidFill>
              </a:endParaRPr>
            </a:p>
          </p:txBody>
        </p:sp>
        <p:sp>
          <p:nvSpPr>
            <p:cNvPr id="17" name="_s7185"/>
            <p:cNvSpPr>
              <a:spLocks noChangeArrowheads="1"/>
            </p:cNvSpPr>
            <p:nvPr/>
          </p:nvSpPr>
          <p:spPr bwMode="auto">
            <a:xfrm>
              <a:off x="15110" y="508"/>
              <a:ext cx="2160" cy="7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100">
                  <a:solidFill>
                    <a:schemeClr val="tx1"/>
                  </a:solidFill>
                  <a:latin typeface="Times New Roman" pitchFamily="18" charset="0"/>
                </a:rPr>
                <a:t>ОДЕРЖУВАЧІ ДОХОДУ ВІД ВЛАСНОСТІ ТА ТРАНСФЕРТІВ</a:t>
              </a:r>
              <a:endParaRPr lang="uk-UA" sz="2400">
                <a:solidFill>
                  <a:schemeClr val="tx1"/>
                </a:solidFill>
              </a:endParaRPr>
            </a:p>
          </p:txBody>
        </p:sp>
        <p:sp>
          <p:nvSpPr>
            <p:cNvPr id="18" name="_s7186"/>
            <p:cNvSpPr>
              <a:spLocks noChangeArrowheads="1"/>
            </p:cNvSpPr>
            <p:nvPr/>
          </p:nvSpPr>
          <p:spPr bwMode="auto">
            <a:xfrm>
              <a:off x="8991" y="1588"/>
              <a:ext cx="2160" cy="7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 dirty="0">
                  <a:solidFill>
                    <a:srgbClr val="000000"/>
                  </a:solidFill>
                  <a:latin typeface="Times New Roman" pitchFamily="18" charset="0"/>
                </a:rPr>
                <a:t>ВЛАСНИКИ ПІДПРИЄМСТВ, УСТАНОВ, ОРГАНІЗАЦІЙ</a:t>
              </a:r>
              <a:endParaRPr lang="uk-UA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_s7187"/>
            <p:cNvSpPr>
              <a:spLocks noChangeArrowheads="1"/>
            </p:cNvSpPr>
            <p:nvPr/>
          </p:nvSpPr>
          <p:spPr bwMode="auto">
            <a:xfrm>
              <a:off x="8991" y="2668"/>
              <a:ext cx="2160" cy="7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 dirty="0">
                  <a:solidFill>
                    <a:schemeClr val="tx1"/>
                  </a:solidFill>
                  <a:latin typeface="Times New Roman" pitchFamily="18" charset="0"/>
                </a:rPr>
                <a:t>ФІЗИЧНА ОСОБА - СУБ’ЄКТ ПІДПРИЄМНИЦЬКОЇ ДІЯЛЬНОСТІ </a:t>
              </a:r>
              <a:endParaRPr lang="uk-UA" sz="3600" dirty="0">
                <a:solidFill>
                  <a:schemeClr val="tx1"/>
                </a:solidFill>
              </a:endParaRPr>
            </a:p>
          </p:txBody>
        </p:sp>
        <p:sp>
          <p:nvSpPr>
            <p:cNvPr id="20" name="_s7188"/>
            <p:cNvSpPr>
              <a:spLocks noChangeArrowheads="1"/>
            </p:cNvSpPr>
            <p:nvPr/>
          </p:nvSpPr>
          <p:spPr bwMode="auto">
            <a:xfrm>
              <a:off x="13670" y="1588"/>
              <a:ext cx="2160" cy="7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 dirty="0">
                  <a:solidFill>
                    <a:schemeClr val="tx1"/>
                  </a:solidFill>
                  <a:latin typeface="Times New Roman" pitchFamily="18" charset="0"/>
                </a:rPr>
                <a:t>ОДЕРЖУВАЧІ ДОХОДУ ВІД ВЛАСНОСТІ</a:t>
              </a:r>
              <a:endParaRPr lang="uk-UA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_s7189"/>
            <p:cNvSpPr>
              <a:spLocks noChangeArrowheads="1"/>
            </p:cNvSpPr>
            <p:nvPr/>
          </p:nvSpPr>
          <p:spPr bwMode="auto">
            <a:xfrm>
              <a:off x="13670" y="2668"/>
              <a:ext cx="2160" cy="7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500">
                  <a:solidFill>
                    <a:schemeClr val="tx1"/>
                  </a:solidFill>
                  <a:latin typeface="Times New Roman" pitchFamily="18" charset="0"/>
                </a:rPr>
                <a:t>ОДЕРЖУВАЧІ ПЕНСІЙ</a:t>
              </a:r>
              <a:endParaRPr lang="uk-UA" sz="2400">
                <a:solidFill>
                  <a:schemeClr val="tx1"/>
                </a:solidFill>
              </a:endParaRPr>
            </a:p>
          </p:txBody>
        </p:sp>
        <p:sp>
          <p:nvSpPr>
            <p:cNvPr id="22" name="_s7190"/>
            <p:cNvSpPr>
              <a:spLocks noChangeArrowheads="1"/>
            </p:cNvSpPr>
            <p:nvPr/>
          </p:nvSpPr>
          <p:spPr bwMode="auto">
            <a:xfrm>
              <a:off x="13670" y="3748"/>
              <a:ext cx="2160" cy="72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uk-UA" sz="1200">
                  <a:solidFill>
                    <a:schemeClr val="tx1"/>
                  </a:solidFill>
                  <a:latin typeface="Times New Roman" pitchFamily="18" charset="0"/>
                </a:rPr>
                <a:t>ОДЕРЖУВАЧІ ДОХОДУ ВІД ІНШИХ ТРАНСФЕРТІВ</a:t>
              </a:r>
              <a:endParaRPr lang="uk-UA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686800" cy="1139825"/>
          </a:xfrm>
        </p:spPr>
        <p:txBody>
          <a:bodyPr/>
          <a:lstStyle/>
          <a:p>
            <a:pPr eaLnBrk="1" hangingPunct="1"/>
            <a:r>
              <a:rPr lang="uk-UA" altLang="uk-UA" sz="2800" b="1" smtClean="0"/>
              <a:t>2. Предмет, задачі, методи та функції навчальної дисципліни «Національна економіка»</a:t>
            </a:r>
            <a:endParaRPr lang="uk-UA" altLang="uk-UA" sz="28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16100"/>
            <a:ext cx="8686800" cy="4060825"/>
          </a:xfrm>
        </p:spPr>
        <p:txBody>
          <a:bodyPr/>
          <a:lstStyle/>
          <a:p>
            <a:pPr eaLnBrk="1" hangingPunct="1"/>
            <a:r>
              <a:rPr lang="uk-UA" altLang="uk-UA" b="1" i="1" smtClean="0"/>
              <a:t>Метою національної економіки </a:t>
            </a:r>
            <a:r>
              <a:rPr lang="uk-UA" altLang="uk-UA" smtClean="0"/>
              <a:t>є </a:t>
            </a:r>
            <a:r>
              <a:rPr lang="uk-UA" altLang="uk-UA" u="sng" smtClean="0"/>
              <a:t>вивчення законів і закономірностей </a:t>
            </a:r>
            <a:r>
              <a:rPr lang="uk-UA" altLang="uk-UA" smtClean="0"/>
              <a:t>функціонування й розвитку економіки країни у взаємодії з іншими країнами та </a:t>
            </a:r>
            <a:r>
              <a:rPr lang="uk-UA" altLang="uk-UA" u="sng" smtClean="0"/>
              <a:t>виявлення ситуації, що склалась у соціально-економічному розвитку країни</a:t>
            </a:r>
            <a:r>
              <a:rPr lang="uk-UA" altLang="uk-UA" smtClean="0"/>
              <a:t> на основі використання показників, що об'єктивно відображають процес відтворення.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 i="1" smtClean="0"/>
              <a:t>Предметом національної економіки як науки є:</a:t>
            </a:r>
            <a:r>
              <a:rPr lang="uk-UA" altLang="uk-UA" sz="380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економічні процеси національного відтворення, їхні закони і закономірності, умови, фактори та результати; </a:t>
            </a:r>
          </a:p>
          <a:p>
            <a:pPr eaLnBrk="1" hangingPunct="1"/>
            <a:r>
              <a:rPr lang="uk-UA" altLang="uk-UA" smtClean="0"/>
              <a:t>економічний розвиток економічної системи України з позицій виділення </a:t>
            </a:r>
            <a:r>
              <a:rPr lang="uk-UA" altLang="uk-UA" b="1" u="sng" smtClean="0"/>
              <a:t>загальних тенденцій еволюції </a:t>
            </a:r>
            <a:r>
              <a:rPr lang="uk-UA" altLang="uk-UA" smtClean="0"/>
              <a:t>економічних систем та </a:t>
            </a:r>
            <a:r>
              <a:rPr lang="uk-UA" altLang="uk-UA" b="1" u="sng" smtClean="0"/>
              <a:t>особливостей власне вітчизняної практики господарювання</a:t>
            </a:r>
            <a:r>
              <a:rPr lang="uk-UA" altLang="uk-UA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 i="1" smtClean="0"/>
              <a:t>Задачами курсу «Національна економіка»</a:t>
            </a:r>
            <a:r>
              <a:rPr lang="uk-UA" altLang="uk-UA" sz="3800" smtClean="0"/>
              <a:t> </a:t>
            </a:r>
            <a:r>
              <a:rPr lang="uk-UA" altLang="uk-UA" sz="3800" b="1" i="1" smtClean="0"/>
              <a:t>є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sz="3600" smtClean="0"/>
              <a:t>дослідження національного господарського механізму</a:t>
            </a:r>
            <a:r>
              <a:rPr lang="en-US" altLang="uk-UA" sz="3600" smtClean="0"/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uk-UA" sz="3600" smtClean="0"/>
          </a:p>
          <a:p>
            <a:pPr eaLnBrk="1" hangingPunct="1"/>
            <a:r>
              <a:rPr lang="uk-UA" altLang="uk-UA" sz="3600" smtClean="0"/>
              <a:t>вироблення на його основі рекомендацій для органів влади, суб’єктів економіки з метою його раціоналізації та оптимізації, забезпечення сталого розвитку.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435975" cy="1139825"/>
          </a:xfrm>
        </p:spPr>
        <p:txBody>
          <a:bodyPr/>
          <a:lstStyle/>
          <a:p>
            <a:pPr eaLnBrk="1" hangingPunct="1"/>
            <a:r>
              <a:rPr lang="uk-UA" altLang="uk-UA" sz="3400" smtClean="0"/>
              <a:t>Дослідження національної економіки здійснюється на основі наступних принципів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341438"/>
            <a:ext cx="8686800" cy="4997450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</a:pPr>
            <a:r>
              <a:rPr lang="uk-UA" altLang="uk-UA" sz="2100" b="1" smtClean="0"/>
              <a:t>Принцип системності</a:t>
            </a:r>
            <a:r>
              <a:rPr lang="uk-UA" altLang="uk-UA" sz="2100" smtClean="0"/>
              <a:t> - національна економіка є цілісним господарським комплексом.</a:t>
            </a:r>
            <a:endParaRPr lang="uk-UA" altLang="uk-UA" sz="2100" b="1" smtClean="0"/>
          </a:p>
          <a:p>
            <a:pPr marL="571500" indent="-571500" eaLnBrk="1" hangingPunct="1">
              <a:lnSpc>
                <a:spcPct val="80000"/>
              </a:lnSpc>
            </a:pPr>
            <a:r>
              <a:rPr lang="uk-UA" altLang="uk-UA" sz="2100" b="1" smtClean="0"/>
              <a:t>Принцип науковості</a:t>
            </a:r>
            <a:r>
              <a:rPr lang="uk-UA" altLang="uk-UA" sz="2100" smtClean="0"/>
              <a:t> - вирішення задач дисципліни об'єктивно.</a:t>
            </a:r>
            <a:endParaRPr lang="uk-UA" altLang="uk-UA" sz="2100" b="1" smtClean="0"/>
          </a:p>
          <a:p>
            <a:pPr marL="571500" indent="-571500" eaLnBrk="1" hangingPunct="1">
              <a:lnSpc>
                <a:spcPct val="80000"/>
              </a:lnSpc>
            </a:pPr>
            <a:r>
              <a:rPr lang="uk-UA" altLang="uk-UA" sz="2100" b="1" smtClean="0"/>
              <a:t>Принцип збалансованості</a:t>
            </a:r>
            <a:r>
              <a:rPr lang="uk-UA" altLang="uk-UA" sz="2100" smtClean="0"/>
              <a:t> - оптимального поєднання наукового знання та його практичного застосування.</a:t>
            </a:r>
            <a:endParaRPr lang="uk-UA" altLang="uk-UA" sz="2100" b="1" smtClean="0"/>
          </a:p>
          <a:p>
            <a:pPr marL="571500" indent="-571500" eaLnBrk="1" hangingPunct="1">
              <a:lnSpc>
                <a:spcPct val="80000"/>
              </a:lnSpc>
            </a:pPr>
            <a:r>
              <a:rPr lang="uk-UA" altLang="uk-UA" sz="2100" b="1" smtClean="0"/>
              <a:t>Принцип історичності</a:t>
            </a:r>
            <a:r>
              <a:rPr lang="uk-UA" altLang="uk-UA" sz="2100" smtClean="0"/>
              <a:t> - господарський комплекс суспільства повинен розглядатись через призму його історико-економічного розвитку.</a:t>
            </a:r>
            <a:endParaRPr lang="uk-UA" altLang="uk-UA" sz="2100" b="1" smtClean="0"/>
          </a:p>
          <a:p>
            <a:pPr marL="571500" indent="-571500" eaLnBrk="1" hangingPunct="1">
              <a:lnSpc>
                <a:spcPct val="80000"/>
              </a:lnSpc>
            </a:pPr>
            <a:r>
              <a:rPr lang="uk-UA" altLang="uk-UA" sz="2100" b="1" smtClean="0"/>
              <a:t>Принцип цілепокладання</a:t>
            </a:r>
            <a:r>
              <a:rPr lang="uk-UA" altLang="uk-UA" sz="2100" smtClean="0"/>
              <a:t> - будь-яке знання повинно отримуватись та використовуватись для досягнення певних цілей.</a:t>
            </a:r>
            <a:endParaRPr lang="uk-UA" altLang="uk-UA" sz="2100" b="1" smtClean="0"/>
          </a:p>
          <a:p>
            <a:pPr marL="571500" indent="-571500" eaLnBrk="1" hangingPunct="1">
              <a:lnSpc>
                <a:spcPct val="80000"/>
              </a:lnSpc>
            </a:pPr>
            <a:r>
              <a:rPr lang="uk-UA" altLang="uk-UA" sz="2100" b="1" smtClean="0"/>
              <a:t>Принцип динамізму і безперервності</a:t>
            </a:r>
            <a:r>
              <a:rPr lang="uk-UA" altLang="uk-UA" sz="2100" smtClean="0"/>
              <a:t> - національна економіка як явище соціально-економічної реальності є динамічним, рухливим, тобто перебуває у постійному розвитку.</a:t>
            </a:r>
            <a:endParaRPr lang="uk-UA" altLang="uk-UA" sz="2100" b="1" smtClean="0"/>
          </a:p>
          <a:p>
            <a:pPr marL="571500" indent="-571500" eaLnBrk="1" hangingPunct="1">
              <a:lnSpc>
                <a:spcPct val="80000"/>
              </a:lnSpc>
            </a:pPr>
            <a:r>
              <a:rPr lang="uk-UA" altLang="uk-UA" sz="2100" b="1" smtClean="0"/>
              <a:t>Принцип діалектичної єдності</a:t>
            </a:r>
            <a:r>
              <a:rPr lang="uk-UA" altLang="uk-UA" sz="2100" smtClean="0"/>
              <a:t> - врахування при дослідженні господарського комплексу держави загальних, специфічних і одиничних особливостей та тенденцій її розвитку.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 i="1" smtClean="0"/>
              <a:t>Методологічне підґрунтя</a:t>
            </a:r>
            <a:r>
              <a:rPr lang="uk-UA" altLang="uk-UA" sz="3800" smtClean="0"/>
              <a:t> дослідження національної економіки.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b="1" i="1" smtClean="0"/>
              <a:t>Загальнонаукові методи</a:t>
            </a:r>
            <a:r>
              <a:rPr lang="uk-UA" altLang="uk-UA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системний метод, 	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методи аналізу і синтезу, індукції та дедукції, 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метод наукової абстракції, 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поєднання логічного та історичного.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b="1" i="1" smtClean="0"/>
              <a:t>Спеціальні методи: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економіко-математичне моделювання, 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соціально-економічний експеримент, </a:t>
            </a:r>
          </a:p>
          <a:p>
            <a:pPr lvl="1" eaLnBrk="1" hangingPunct="1">
              <a:lnSpc>
                <a:spcPct val="90000"/>
              </a:lnSpc>
            </a:pPr>
            <a:r>
              <a:rPr lang="uk-UA" altLang="uk-UA" smtClean="0"/>
              <a:t>анкетування, позитивний і нормативний економічний аналіз.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 i="1" smtClean="0"/>
              <a:t>Функції національної економіки як науки:</a:t>
            </a:r>
            <a:r>
              <a:rPr lang="uk-UA" altLang="uk-UA" sz="3800" smtClean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SzTx/>
              <a:buFont typeface="Wingdings" panose="05000000000000000000" pitchFamily="2" charset="2"/>
              <a:buNone/>
            </a:pPr>
            <a:endParaRPr lang="uk-UA" altLang="uk-UA" sz="2000" smtClean="0"/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q"/>
            </a:pPr>
            <a:r>
              <a:rPr lang="uk-UA" altLang="uk-UA" sz="2600" b="1" i="1" smtClean="0"/>
              <a:t>пізнавальна </a:t>
            </a:r>
            <a:r>
              <a:rPr lang="uk-UA" altLang="uk-UA" sz="2600" b="1" smtClean="0"/>
              <a:t>функція </a:t>
            </a:r>
            <a:r>
              <a:rPr lang="uk-UA" altLang="uk-UA" sz="2600" smtClean="0"/>
              <a:t>- вивчення </a:t>
            </a:r>
            <a:r>
              <a:rPr lang="uk-UA" altLang="uk-UA" sz="2600" i="1" smtClean="0"/>
              <a:t>реальних </a:t>
            </a:r>
            <a:r>
              <a:rPr lang="uk-UA" altLang="uk-UA" sz="2600" smtClean="0"/>
              <a:t>процесів та явищ економіки країни в суспільно-природному середовищі. 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q"/>
            </a:pPr>
            <a:r>
              <a:rPr lang="uk-UA" altLang="uk-UA" sz="2600" b="1" i="1" smtClean="0"/>
              <a:t>ідеологічна </a:t>
            </a:r>
            <a:r>
              <a:rPr lang="uk-UA" altLang="uk-UA" sz="2600" b="1" smtClean="0"/>
              <a:t>функція </a:t>
            </a:r>
            <a:r>
              <a:rPr lang="uk-UA" altLang="uk-UA" sz="2600" smtClean="0"/>
              <a:t>«відповідальна» за формування економічного ми­слення й певної ідеології людини. 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q"/>
            </a:pPr>
            <a:r>
              <a:rPr lang="uk-UA" altLang="uk-UA" sz="2600" b="1" i="1" smtClean="0"/>
              <a:t>методологічна</a:t>
            </a:r>
            <a:r>
              <a:rPr lang="uk-UA" altLang="uk-UA" sz="2600" b="1" smtClean="0"/>
              <a:t> функція </a:t>
            </a:r>
            <a:r>
              <a:rPr lang="uk-UA" altLang="uk-UA" sz="2600" smtClean="0"/>
              <a:t>передбачає застосування певних прийомів і правил дослідження. </a:t>
            </a:r>
          </a:p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Char char="q"/>
            </a:pPr>
            <a:r>
              <a:rPr lang="uk-UA" altLang="uk-UA" sz="2600" b="1" i="1" smtClean="0"/>
              <a:t>практична</a:t>
            </a:r>
            <a:r>
              <a:rPr lang="uk-UA" altLang="uk-UA" sz="2600" b="1" smtClean="0"/>
              <a:t> функція</a:t>
            </a:r>
            <a:r>
              <a:rPr lang="uk-UA" altLang="uk-UA" sz="2600" smtClean="0"/>
              <a:t> є сукупністю уявлень про її «еталонний», оптимальний стан (нормативна наука).</a:t>
            </a:r>
            <a:endParaRPr lang="uk-UA" altLang="uk-UA" sz="2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 smtClean="0"/>
              <a:t>3. Прояви загального та особливого в Україні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362950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100" smtClean="0"/>
              <a:t>Прояви загального та особливого: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100" smtClean="0"/>
              <a:t>в первісній історії людства було поширене збиральництво - людина збирала і споживала дари природи.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100" smtClean="0"/>
              <a:t>потім, як окремий елемент (особливість), з'являється новоутворення у вигляді першої спроби посадити рослину і виростити її. Через деякий час це новоутворення переростає в систему орного землеробства, а збиральництво стає допоміжним.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100" smtClean="0"/>
              <a:t>орне землеробство потребує особливого елементу - знарядь праці. З часом виробництво знарядь праці стає домінуючим - індустріальне суспільство.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100" smtClean="0"/>
              <a:t>інформація на всіх етапах розвитку людства відігравала вирішальну роль. Особливе значення інформація набуває в XXI столітті - процес становлення постіндустріального, а потім власне інформаційного суспільства.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91513" cy="1279525"/>
          </a:xfrm>
        </p:spPr>
        <p:txBody>
          <a:bodyPr/>
          <a:lstStyle/>
          <a:p>
            <a:pPr eaLnBrk="1" hangingPunct="1"/>
            <a:r>
              <a:rPr lang="uk-UA" altLang="uk-UA" smtClean="0"/>
              <a:t>Мале підприємництво – локомотив економічного розвитку (загальне)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00200"/>
            <a:ext cx="8064500" cy="4349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mtClean="0"/>
              <a:t>Українські реалії (особливе):</a:t>
            </a:r>
          </a:p>
          <a:p>
            <a:pPr eaLnBrk="1" hangingPunct="1"/>
            <a:r>
              <a:rPr lang="uk-UA" altLang="uk-UA" sz="2400" smtClean="0"/>
              <a:t>етнічна своєрідність;</a:t>
            </a:r>
          </a:p>
          <a:p>
            <a:pPr eaLnBrk="1" hangingPunct="1"/>
            <a:r>
              <a:rPr lang="uk-UA" altLang="uk-UA" sz="2400" smtClean="0"/>
              <a:t>православіє </a:t>
            </a:r>
            <a:r>
              <a:rPr lang="en-US" altLang="uk-UA" sz="2400" smtClean="0"/>
              <a:t>VS </a:t>
            </a:r>
            <a:r>
              <a:rPr lang="uk-UA" altLang="uk-UA" sz="2400" smtClean="0"/>
              <a:t>протестантизм;</a:t>
            </a:r>
          </a:p>
          <a:p>
            <a:pPr eaLnBrk="1" hangingPunct="1"/>
            <a:r>
              <a:rPr lang="uk-UA" altLang="uk-UA" sz="2400" smtClean="0"/>
              <a:t>суспільна думка;</a:t>
            </a:r>
          </a:p>
          <a:p>
            <a:pPr eaLnBrk="1" hangingPunct="1"/>
            <a:r>
              <a:rPr lang="uk-UA" altLang="uk-UA" sz="2400" smtClean="0"/>
              <a:t>смислова деформація деяких головних понять і значень слів іноземного походження, притаманних демократії і вільному підприємництву;</a:t>
            </a:r>
          </a:p>
          <a:p>
            <a:pPr eaLnBrk="1" hangingPunct="1"/>
            <a:r>
              <a:rPr lang="uk-UA" altLang="uk-UA" sz="2400" smtClean="0"/>
              <a:t>початкові етапи реформ нерідко характеризуються народжуванням непродуктивного або навіть деструктивного підприємництва.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2BDC10-9B94-437C-B3AB-92B1156C4BE2}" type="slidenum">
              <a:rPr lang="uk-UA" altLang="uk-UA">
                <a:latin typeface="Garamond" panose="02020404030301010803" pitchFamily="18" charset="0"/>
              </a:rPr>
              <a:pPr eaLnBrk="1" hangingPunct="1"/>
              <a:t>29</a:t>
            </a:fld>
            <a:endParaRPr lang="uk-UA" altLang="uk-UA">
              <a:latin typeface="Garamond" panose="02020404030301010803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84262"/>
          </a:xfrm>
        </p:spPr>
        <p:txBody>
          <a:bodyPr/>
          <a:lstStyle/>
          <a:p>
            <a:pPr eaLnBrk="1" hangingPunct="1"/>
            <a:r>
              <a:rPr lang="uk-UA" altLang="uk-UA" sz="3200" b="1" smtClean="0"/>
              <a:t>4. Особливості трансформації та розвитку національної економіки України</a:t>
            </a:r>
            <a:endParaRPr lang="uk-UA" altLang="uk-UA" sz="32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268413"/>
            <a:ext cx="8677275" cy="5184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sz="2800" b="1" dirty="0" smtClean="0"/>
              <a:t>Формаційний підхід (за типом власності на засоби виробництва)</a:t>
            </a:r>
            <a:r>
              <a:rPr lang="uk-UA" sz="2800" dirty="0" smtClean="0"/>
              <a:t>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uk-UA" sz="2800" dirty="0" smtClean="0"/>
              <a:t>Первинна (архаїчна) формація - первіснообщинний лад (спільна власність);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uk-UA" sz="2800" dirty="0" smtClean="0"/>
              <a:t>Вторинні формації:</a:t>
            </a:r>
          </a:p>
          <a:p>
            <a:pPr lvl="1" eaLnBrk="1" hangingPunct="1">
              <a:defRPr/>
            </a:pPr>
            <a:r>
              <a:rPr lang="uk-UA" sz="2400" dirty="0" smtClean="0"/>
              <a:t>рабовласництво (поява приватної власності);</a:t>
            </a:r>
          </a:p>
          <a:p>
            <a:pPr lvl="1" eaLnBrk="1" hangingPunct="1">
              <a:defRPr/>
            </a:pPr>
            <a:r>
              <a:rPr lang="uk-UA" sz="2400" dirty="0" smtClean="0"/>
              <a:t>феодалізм (послаблення абсолютного характеру приватної власності - </a:t>
            </a:r>
            <a:r>
              <a:rPr lang="uk-UA" sz="2400" dirty="0" err="1" smtClean="0"/>
              <a:t>кріпатство</a:t>
            </a:r>
            <a:r>
              <a:rPr lang="uk-UA" sz="2400" dirty="0" smtClean="0"/>
              <a:t>);</a:t>
            </a:r>
          </a:p>
          <a:p>
            <a:pPr lvl="1" eaLnBrk="1" hangingPunct="1">
              <a:defRPr/>
            </a:pPr>
            <a:r>
              <a:rPr lang="uk-UA" sz="2400" dirty="0" smtClean="0"/>
              <a:t>капіталізм;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uk-UA" sz="2800" dirty="0" smtClean="0"/>
              <a:t>Третя формація – комуністична (2 фази) нижча фаза - соціалізм (усуспільнена власність).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 економіка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r>
              <a:rPr lang="uk-UA" altLang="uk-UA" b="1" i="1" smtClean="0"/>
              <a:t>у вузькому розумінні </a:t>
            </a:r>
            <a:r>
              <a:rPr lang="uk-UA" altLang="uk-UA" smtClean="0"/>
              <a:t>- сукупність економічних суб’єктів і зв’язків між ними.</a:t>
            </a:r>
          </a:p>
          <a:p>
            <a:r>
              <a:rPr lang="uk-UA" altLang="uk-UA" b="1" i="1" smtClean="0"/>
              <a:t>у широкому розумінні </a:t>
            </a:r>
            <a:r>
              <a:rPr lang="uk-UA" altLang="uk-UA" smtClean="0"/>
              <a:t>– це структурована в галузевому і територіальному просторі економічна діяльність у масштабах країни, що регулюється інституціональною системою, яка відповідає економічному, політичному та ідеологічному устрою, сформованому в цій країні.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57ECBB-2279-4BC6-9E60-98D1882959F0}" type="slidenum">
              <a:rPr lang="uk-UA" altLang="uk-UA">
                <a:latin typeface="Garamond" panose="02020404030301010803" pitchFamily="18" charset="0"/>
              </a:rPr>
              <a:pPr eaLnBrk="1" hangingPunct="1"/>
              <a:t>30</a:t>
            </a:fld>
            <a:endParaRPr lang="uk-UA" altLang="uk-UA">
              <a:latin typeface="Garamond" panose="02020404030301010803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77937"/>
          </a:xfrm>
        </p:spPr>
        <p:txBody>
          <a:bodyPr/>
          <a:lstStyle/>
          <a:p>
            <a:pPr eaLnBrk="1" hangingPunct="1"/>
            <a:r>
              <a:rPr lang="uk-UA" altLang="uk-UA" sz="4000" b="1" smtClean="0"/>
              <a:t>Цивілізаційний підхід</a:t>
            </a:r>
            <a:r>
              <a:rPr lang="uk-UA" altLang="uk-UA" sz="4000" smtClean="0"/>
              <a:t> </a:t>
            </a:r>
            <a:r>
              <a:rPr lang="en-US" altLang="uk-UA" sz="4000" smtClean="0"/>
              <a:t>(</a:t>
            </a:r>
            <a:r>
              <a:rPr lang="uk-UA" altLang="uk-UA" sz="4000" smtClean="0"/>
              <a:t>залежно від розвитку цивілізації)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86800" cy="4349750"/>
          </a:xfrm>
        </p:spPr>
        <p:txBody>
          <a:bodyPr/>
          <a:lstStyle/>
          <a:p>
            <a:pPr eaLnBrk="1" hangingPunct="1"/>
            <a:r>
              <a:rPr lang="uk-UA" altLang="uk-UA" smtClean="0"/>
              <a:t>Неолітична</a:t>
            </a:r>
          </a:p>
          <a:p>
            <a:pPr eaLnBrk="1" hangingPunct="1"/>
            <a:r>
              <a:rPr lang="uk-UA" altLang="uk-UA" smtClean="0"/>
              <a:t>Східно-рабовласницька</a:t>
            </a:r>
          </a:p>
          <a:p>
            <a:pPr eaLnBrk="1" hangingPunct="1"/>
            <a:r>
              <a:rPr lang="uk-UA" altLang="uk-UA" smtClean="0"/>
              <a:t>Антична </a:t>
            </a:r>
          </a:p>
          <a:p>
            <a:pPr eaLnBrk="1" hangingPunct="1"/>
            <a:r>
              <a:rPr lang="uk-UA" altLang="uk-UA" smtClean="0"/>
              <a:t>Ранньофеодальна</a:t>
            </a:r>
          </a:p>
          <a:p>
            <a:pPr eaLnBrk="1" hangingPunct="1"/>
            <a:r>
              <a:rPr lang="uk-UA" altLang="uk-UA" smtClean="0"/>
              <a:t>Доіндустріальна</a:t>
            </a:r>
          </a:p>
          <a:p>
            <a:pPr eaLnBrk="1" hangingPunct="1"/>
            <a:r>
              <a:rPr lang="uk-UA" altLang="uk-UA" smtClean="0"/>
              <a:t>Індустріальна</a:t>
            </a:r>
          </a:p>
          <a:p>
            <a:pPr eaLnBrk="1" hangingPunct="1"/>
            <a:r>
              <a:rPr lang="uk-UA" altLang="uk-UA" smtClean="0"/>
              <a:t>Постіндустріальна  цивілізація (змішана соціально-орієнтована ринкова економіка)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AACA45-4EB4-4016-BCCF-C401F5538EC7}" type="slidenum">
              <a:rPr lang="ru-RU" altLang="en-US">
                <a:latin typeface="Garamond" panose="02020404030301010803" pitchFamily="18" charset="0"/>
              </a:rPr>
              <a:pPr eaLnBrk="1" hangingPunct="1"/>
              <a:t>31</a:t>
            </a:fld>
            <a:endParaRPr lang="ru-RU" altLang="en-US">
              <a:latin typeface="Garamond" panose="02020404030301010803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400" b="1" smtClean="0"/>
              <a:t>За ступенем індустріально-економічного розвитку</a:t>
            </a:r>
            <a:r>
              <a:rPr lang="uk-UA" altLang="uk-UA" sz="3800" smtClean="0"/>
              <a:t> </a:t>
            </a:r>
            <a:endParaRPr lang="ru-RU" altLang="uk-UA" sz="380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uk-UA" sz="3800" smtClean="0"/>
              <a:t>доіндустріальне суспільство</a:t>
            </a:r>
          </a:p>
          <a:p>
            <a:r>
              <a:rPr lang="uk-UA" altLang="uk-UA" sz="3800" smtClean="0"/>
              <a:t>індустріальне суспільство </a:t>
            </a:r>
          </a:p>
          <a:p>
            <a:r>
              <a:rPr lang="uk-UA" altLang="uk-UA" sz="3800" smtClean="0"/>
              <a:t>постіндустріальне суспільство:</a:t>
            </a:r>
          </a:p>
          <a:p>
            <a:pPr lvl="1"/>
            <a:r>
              <a:rPr lang="uk-UA" altLang="uk-UA" sz="3400" smtClean="0"/>
              <a:t>інформаційна економіка</a:t>
            </a:r>
          </a:p>
          <a:p>
            <a:pPr lvl="1"/>
            <a:r>
              <a:rPr lang="uk-UA" altLang="uk-UA" sz="3400" smtClean="0"/>
              <a:t>економіка знань</a:t>
            </a:r>
            <a:r>
              <a:rPr lang="ru-RU" altLang="uk-UA" sz="3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147050" cy="630237"/>
          </a:xfrm>
        </p:spPr>
        <p:txBody>
          <a:bodyPr/>
          <a:lstStyle/>
          <a:p>
            <a:pPr algn="ctr"/>
            <a:r>
              <a:rPr lang="uk-UA" altLang="uk-UA" smtClean="0"/>
              <a:t>Карта України станом на 1919 р.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981075"/>
            <a:ext cx="895826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8488" cy="703262"/>
          </a:xfrm>
        </p:spPr>
        <p:txBody>
          <a:bodyPr/>
          <a:lstStyle/>
          <a:p>
            <a:r>
              <a:rPr lang="uk-UA" altLang="uk-UA" sz="3600" smtClean="0"/>
              <a:t>Національна економіка України: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14413"/>
            <a:ext cx="8362950" cy="5151437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розвивалась під впливом зовнішніх чинників спочатку Російської імперії, а потім Радянського Союзу, </a:t>
            </a:r>
          </a:p>
          <a:p>
            <a:pPr>
              <a:defRPr/>
            </a:pPr>
            <a:r>
              <a:rPr lang="uk-UA" dirty="0" smtClean="0"/>
              <a:t>характеризувалася етапами розвитку капіталістичних форм господарювання, соціалізму:</a:t>
            </a:r>
          </a:p>
          <a:p>
            <a:pPr lvl="1">
              <a:defRPr/>
            </a:pPr>
            <a:r>
              <a:rPr lang="uk-UA" dirty="0" smtClean="0">
                <a:ea typeface="+mn-ea"/>
                <a:cs typeface="+mn-cs"/>
              </a:rPr>
              <a:t>воєнний комунізм;</a:t>
            </a:r>
          </a:p>
          <a:p>
            <a:pPr lvl="1">
              <a:defRPr/>
            </a:pPr>
            <a:r>
              <a:rPr lang="uk-UA" dirty="0" smtClean="0">
                <a:ea typeface="+mn-ea"/>
                <a:cs typeface="+mn-cs"/>
              </a:rPr>
              <a:t>нова економічна політика (НЕП);</a:t>
            </a:r>
          </a:p>
          <a:p>
            <a:pPr lvl="1">
              <a:defRPr/>
            </a:pPr>
            <a:r>
              <a:rPr lang="uk-UA" dirty="0" smtClean="0">
                <a:ea typeface="+mn-ea"/>
                <a:cs typeface="+mn-cs"/>
              </a:rPr>
              <a:t>командно-адміністративний устрій;</a:t>
            </a:r>
          </a:p>
          <a:p>
            <a:pPr lvl="1">
              <a:defRPr/>
            </a:pPr>
            <a:r>
              <a:rPr lang="uk-UA" dirty="0" smtClean="0">
                <a:ea typeface="+mn-ea"/>
                <a:cs typeface="+mn-cs"/>
              </a:rPr>
              <a:t>перехідний період.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3600" smtClean="0"/>
              <a:t>З 1991 р. - початок перехідного періоду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435975" cy="50053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uk-UA" sz="2400" smtClean="0"/>
              <a:t>Характерні риси цього періоду:</a:t>
            </a:r>
          </a:p>
          <a:p>
            <a:r>
              <a:rPr lang="uk-UA" altLang="uk-UA" sz="2400" smtClean="0"/>
              <a:t>формування інституту приватної власності;</a:t>
            </a:r>
          </a:p>
          <a:p>
            <a:r>
              <a:rPr lang="uk-UA" altLang="uk-UA" sz="2400" smtClean="0"/>
              <a:t>перехід від планової до ринкової економіки;</a:t>
            </a:r>
          </a:p>
          <a:p>
            <a:r>
              <a:rPr lang="uk-UA" altLang="uk-UA" sz="2400" smtClean="0"/>
              <a:t>зростання ролі великих приватних корпорацій;</a:t>
            </a:r>
          </a:p>
          <a:p>
            <a:r>
              <a:rPr lang="uk-UA" altLang="uk-UA" sz="2400" smtClean="0"/>
              <a:t>започаткування переходу до інноваційної економіки;</a:t>
            </a:r>
          </a:p>
          <a:p>
            <a:r>
              <a:rPr lang="uk-UA" altLang="uk-UA" sz="2400" smtClean="0"/>
              <a:t>акцентування уваги на підвищення добробуту населення;</a:t>
            </a:r>
          </a:p>
          <a:p>
            <a:r>
              <a:rPr lang="uk-UA" altLang="uk-UA" sz="2400" smtClean="0"/>
              <a:t>реформування соціальної системи та соціального захисту населення;</a:t>
            </a:r>
          </a:p>
          <a:p>
            <a:r>
              <a:rPr lang="uk-UA" altLang="uk-UA" sz="2400" smtClean="0"/>
              <a:t>створення демократичних інститутів громадянського суспільства тощо.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3600" b="1" smtClean="0"/>
              <a:t>1994-1999 рр.</a:t>
            </a:r>
            <a:r>
              <a:rPr lang="uk-UA" altLang="uk-UA" sz="3600" smtClean="0"/>
              <a:t> - період стабілізації ринкових механізмів.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507413" cy="4679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uk-UA" sz="2400" smtClean="0"/>
              <a:t>Особливості української моделі економіки стали:</a:t>
            </a:r>
          </a:p>
          <a:p>
            <a:r>
              <a:rPr lang="uk-UA" altLang="uk-UA" sz="2400" smtClean="0"/>
              <a:t>геополітичні;</a:t>
            </a:r>
          </a:p>
          <a:p>
            <a:r>
              <a:rPr lang="uk-UA" altLang="uk-UA" sz="2400" smtClean="0"/>
              <a:t>історичні;</a:t>
            </a:r>
          </a:p>
          <a:p>
            <a:r>
              <a:rPr lang="uk-UA" altLang="uk-UA" sz="2400" smtClean="0"/>
              <a:t>правові;</a:t>
            </a:r>
          </a:p>
          <a:p>
            <a:r>
              <a:rPr lang="uk-UA" altLang="uk-UA" sz="2400" smtClean="0"/>
              <a:t>монополізм в економіці;</a:t>
            </a:r>
          </a:p>
          <a:p>
            <a:r>
              <a:rPr lang="uk-UA" altLang="uk-UA" sz="2400" smtClean="0"/>
              <a:t>нерівномірність економічного розвитку в регіонах;</a:t>
            </a:r>
          </a:p>
          <a:p>
            <a:r>
              <a:rPr lang="uk-UA" altLang="uk-UA" sz="2400" smtClean="0"/>
              <a:t>диспропорції у галузевій структурі економіки;</a:t>
            </a:r>
          </a:p>
          <a:p>
            <a:r>
              <a:rPr lang="uk-UA" altLang="uk-UA" sz="2400" smtClean="0"/>
              <a:t>поєднання економічної, політичної та олігархічної влади;</a:t>
            </a:r>
          </a:p>
          <a:p>
            <a:r>
              <a:rPr lang="uk-UA" altLang="uk-UA" sz="2400" smtClean="0"/>
              <a:t>вияв менталітетних ознак громадян деструктивного характеру.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uk-UA" sz="4800" smtClean="0"/>
              <a:t>з</a:t>
            </a:r>
            <a:r>
              <a:rPr lang="en-US" altLang="uk-UA" sz="4800" smtClean="0"/>
              <a:t> </a:t>
            </a:r>
            <a:r>
              <a:rPr lang="uk-UA" altLang="uk-UA" sz="4800" smtClean="0"/>
              <a:t>2000 року - </a:t>
            </a:r>
            <a:r>
              <a:rPr lang="uk-UA" altLang="uk-UA" sz="4800" smtClean="0">
                <a:solidFill>
                  <a:schemeClr val="tx2"/>
                </a:solidFill>
              </a:rPr>
              <a:t>розвиток ринкових засад національної економіки</a:t>
            </a:r>
            <a:endParaRPr lang="uk-UA" altLang="uk-UA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277813"/>
            <a:ext cx="8686800" cy="1711325"/>
          </a:xfrm>
        </p:spPr>
        <p:txBody>
          <a:bodyPr/>
          <a:lstStyle/>
          <a:p>
            <a:pPr eaLnBrk="1" hangingPunct="1"/>
            <a:r>
              <a:rPr lang="uk-UA" altLang="uk-UA" sz="3800" smtClean="0"/>
              <a:t>Основним інтеграційним чинником в процесі національного державотворення є </a:t>
            </a:r>
            <a:r>
              <a:rPr lang="uk-UA" altLang="uk-UA" sz="3800" b="1" u="sng" smtClean="0"/>
              <a:t>етнічний чинник</a:t>
            </a:r>
            <a:r>
              <a:rPr lang="uk-UA" altLang="uk-UA" sz="38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642350" cy="3925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3200" b="1" smtClean="0"/>
              <a:t>У тріаді «етнос - нація - народ»: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600" b="1" smtClean="0"/>
              <a:t>етнос</a:t>
            </a:r>
            <a:r>
              <a:rPr lang="uk-UA" altLang="uk-UA" sz="2600" smtClean="0"/>
              <a:t> – продукт соціокультурного, етнодемографічного розвитку.</a:t>
            </a:r>
            <a:endParaRPr lang="uk-UA" altLang="uk-UA" sz="2600" b="1" smtClean="0"/>
          </a:p>
          <a:p>
            <a:pPr eaLnBrk="1" hangingPunct="1">
              <a:lnSpc>
                <a:spcPct val="80000"/>
              </a:lnSpc>
            </a:pPr>
            <a:r>
              <a:rPr lang="uk-UA" altLang="uk-UA" sz="2600" b="1" smtClean="0"/>
              <a:t>нація - </a:t>
            </a:r>
            <a:r>
              <a:rPr lang="uk-UA" altLang="uk-UA" sz="2600" smtClean="0"/>
              <a:t>етнос стає нацією лише тоді, коли в нього виникає стійка потреба в політичному, культурному, економічному, психологічному самовизначенні.</a:t>
            </a:r>
            <a:endParaRPr lang="uk-UA" altLang="uk-UA" sz="2600" b="1" smtClean="0"/>
          </a:p>
          <a:p>
            <a:pPr eaLnBrk="1" hangingPunct="1">
              <a:lnSpc>
                <a:spcPct val="80000"/>
              </a:lnSpc>
            </a:pPr>
            <a:r>
              <a:rPr lang="uk-UA" altLang="uk-UA" sz="2600" b="1" smtClean="0"/>
              <a:t>народ</a:t>
            </a:r>
            <a:r>
              <a:rPr lang="uk-UA" altLang="uk-UA" sz="2600" smtClean="0"/>
              <a:t> – результат трансформації у націю різних етнічних елементів у процесі їхнього соціального, економічного, політичного та культурного розвитку.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uk-UA" altLang="uk-UA" smtClean="0"/>
              <a:t>Системоутворюючі ознаки нації: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84775"/>
          </a:xfrm>
        </p:spPr>
        <p:txBody>
          <a:bodyPr/>
          <a:lstStyle/>
          <a:p>
            <a:pPr eaLnBrk="1" hangingPunct="1"/>
            <a:r>
              <a:rPr lang="uk-UA" altLang="uk-UA" smtClean="0"/>
              <a:t>наявність спільної території проживання та життєдіяльності;</a:t>
            </a:r>
          </a:p>
          <a:p>
            <a:pPr eaLnBrk="1" hangingPunct="1"/>
            <a:r>
              <a:rPr lang="uk-UA" altLang="uk-UA" smtClean="0"/>
              <a:t>спільний координаційний центр;</a:t>
            </a:r>
          </a:p>
          <a:p>
            <a:pPr eaLnBrk="1" hangingPunct="1"/>
            <a:r>
              <a:rPr lang="uk-UA" altLang="uk-UA" smtClean="0"/>
              <a:t>спільність економічного життя;</a:t>
            </a:r>
          </a:p>
          <a:p>
            <a:pPr eaLnBrk="1" hangingPunct="1"/>
            <a:r>
              <a:rPr lang="uk-UA" altLang="uk-UA" smtClean="0"/>
              <a:t>спільність психологічного складу;</a:t>
            </a:r>
          </a:p>
          <a:p>
            <a:pPr eaLnBrk="1" hangingPunct="1"/>
            <a:r>
              <a:rPr lang="uk-UA" altLang="uk-UA" smtClean="0"/>
              <a:t>суверенітет як верховенство держави на власній території у вирішенні внутрішніх питань та його незалежність у сфері міжнародних відносин;</a:t>
            </a:r>
          </a:p>
          <a:p>
            <a:pPr eaLnBrk="1" hangingPunct="1"/>
            <a:r>
              <a:rPr lang="uk-UA" altLang="uk-UA" smtClean="0"/>
              <a:t>національна свідомість та ідеологія.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smtClean="0"/>
              <a:t>Націоналізм — явище багатогранне й багатолике.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686800" cy="5445125"/>
          </a:xfrm>
        </p:spPr>
        <p:txBody>
          <a:bodyPr/>
          <a:lstStyle/>
          <a:p>
            <a:pPr>
              <a:defRPr/>
            </a:pPr>
            <a:r>
              <a:rPr lang="uk-UA" sz="2200" b="1" u="sng" dirty="0" smtClean="0"/>
              <a:t>До </a:t>
            </a:r>
            <a:r>
              <a:rPr lang="uk-UA" sz="2200" b="1" i="1" u="sng" dirty="0" smtClean="0"/>
              <a:t>позитивних аспектів </a:t>
            </a:r>
            <a:r>
              <a:rPr lang="uk-UA" sz="2200" b="1" u="sng" dirty="0" smtClean="0"/>
              <a:t> належать:</a:t>
            </a:r>
          </a:p>
          <a:p>
            <a:pPr lvl="1">
              <a:defRPr/>
            </a:pPr>
            <a:r>
              <a:rPr lang="uk-UA" sz="2200" dirty="0" smtClean="0">
                <a:ea typeface="+mn-ea"/>
                <a:cs typeface="+mn-cs"/>
              </a:rPr>
              <a:t>національна самосвідомість, </a:t>
            </a:r>
          </a:p>
          <a:p>
            <a:pPr lvl="1">
              <a:defRPr/>
            </a:pPr>
            <a:r>
              <a:rPr lang="uk-UA" sz="2200" dirty="0" smtClean="0">
                <a:ea typeface="+mn-ea"/>
                <a:cs typeface="+mn-cs"/>
              </a:rPr>
              <a:t>національна гордість, </a:t>
            </a:r>
          </a:p>
          <a:p>
            <a:pPr lvl="1">
              <a:defRPr/>
            </a:pPr>
            <a:r>
              <a:rPr lang="uk-UA" sz="2200" dirty="0" smtClean="0">
                <a:ea typeface="+mn-ea"/>
                <a:cs typeface="+mn-cs"/>
              </a:rPr>
              <a:t>національний сором, </a:t>
            </a:r>
          </a:p>
          <a:p>
            <a:pPr lvl="1">
              <a:defRPr/>
            </a:pPr>
            <a:r>
              <a:rPr lang="uk-UA" sz="2200" dirty="0" smtClean="0">
                <a:ea typeface="+mn-ea"/>
                <a:cs typeface="+mn-cs"/>
              </a:rPr>
              <a:t>прагнення до національного саморозвитку, рівноправності. </a:t>
            </a:r>
          </a:p>
          <a:p>
            <a:pPr>
              <a:defRPr/>
            </a:pPr>
            <a:r>
              <a:rPr lang="uk-UA" sz="2200" b="1" u="sng" dirty="0" smtClean="0"/>
              <a:t>До </a:t>
            </a:r>
            <a:r>
              <a:rPr lang="uk-UA" sz="2200" b="1" i="1" u="sng" dirty="0" smtClean="0"/>
              <a:t>негативних аспектів </a:t>
            </a:r>
            <a:r>
              <a:rPr lang="uk-UA" sz="2200" b="1" u="sng" dirty="0" smtClean="0"/>
              <a:t>належать</a:t>
            </a:r>
            <a:r>
              <a:rPr lang="uk-UA" sz="2200" b="1" i="1" u="sng" dirty="0" smtClean="0"/>
              <a:t>:</a:t>
            </a:r>
            <a:r>
              <a:rPr lang="uk-UA" sz="2200" b="1" u="sng" dirty="0" smtClean="0"/>
              <a:t> </a:t>
            </a:r>
          </a:p>
          <a:p>
            <a:pPr lvl="1">
              <a:defRPr/>
            </a:pPr>
            <a:r>
              <a:rPr lang="uk-UA" sz="2400" dirty="0" smtClean="0">
                <a:ea typeface="+mn-ea"/>
                <a:cs typeface="+mn-cs"/>
              </a:rPr>
              <a:t>визнання національної винятковості, </a:t>
            </a:r>
          </a:p>
          <a:p>
            <a:pPr lvl="1">
              <a:defRPr/>
            </a:pPr>
            <a:r>
              <a:rPr lang="uk-UA" sz="2400" dirty="0" smtClean="0">
                <a:ea typeface="+mn-ea"/>
                <a:cs typeface="+mn-cs"/>
              </a:rPr>
              <a:t>протиставлення іншим націям, </a:t>
            </a:r>
          </a:p>
          <a:p>
            <a:pPr lvl="1">
              <a:defRPr/>
            </a:pPr>
            <a:r>
              <a:rPr lang="uk-UA" sz="2400" dirty="0" smtClean="0">
                <a:ea typeface="+mn-ea"/>
                <a:cs typeface="+mn-cs"/>
              </a:rPr>
              <a:t>прагнення забезпечити переваги своїй нації за рахунок інтересів інших народів, </a:t>
            </a:r>
          </a:p>
          <a:p>
            <a:pPr lvl="1">
              <a:defRPr/>
            </a:pPr>
            <a:r>
              <a:rPr lang="uk-UA" sz="2400" dirty="0" smtClean="0">
                <a:ea typeface="+mn-ea"/>
                <a:cs typeface="+mn-cs"/>
              </a:rPr>
              <a:t>національний нігілізм, </a:t>
            </a:r>
          </a:p>
          <a:p>
            <a:pPr lvl="1">
              <a:defRPr/>
            </a:pPr>
            <a:r>
              <a:rPr lang="uk-UA" sz="2400" dirty="0" smtClean="0">
                <a:ea typeface="+mn-ea"/>
                <a:cs typeface="+mn-cs"/>
              </a:rPr>
              <a:t>пошук винних у життєвих труднощах…що призводить до появи таких явищ як </a:t>
            </a:r>
            <a:r>
              <a:rPr lang="uk-UA" sz="2400" b="1" u="sng" dirty="0" smtClean="0">
                <a:ea typeface="+mn-ea"/>
                <a:cs typeface="+mn-cs"/>
              </a:rPr>
              <a:t>нацизм, фашизм</a:t>
            </a:r>
            <a:r>
              <a:rPr lang="uk-UA" sz="2400" dirty="0" smtClean="0">
                <a:ea typeface="+mn-ea"/>
                <a:cs typeface="+mn-cs"/>
              </a:rPr>
              <a:t>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15888"/>
            <a:ext cx="895667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uk-UA" altLang="uk-UA" smtClean="0"/>
              <a:t>Розрізняють країни: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08962" cy="4924425"/>
          </a:xfrm>
        </p:spPr>
        <p:txBody>
          <a:bodyPr/>
          <a:lstStyle/>
          <a:p>
            <a:pPr eaLnBrk="1" hangingPunct="1"/>
            <a:r>
              <a:rPr lang="uk-UA" altLang="uk-UA" sz="2600" smtClean="0"/>
              <a:t>де одна етнічна група нараховує понад 95% населення (ФРН, Японія, Норвегія, Польща тощо) – </a:t>
            </a:r>
            <a:r>
              <a:rPr lang="uk-UA" altLang="uk-UA" sz="2600" b="1" smtClean="0"/>
              <a:t>(єдина нація-група)</a:t>
            </a:r>
          </a:p>
          <a:p>
            <a:pPr eaLnBrk="1" hangingPunct="1"/>
            <a:r>
              <a:rPr lang="uk-UA" altLang="uk-UA" sz="2600" smtClean="0"/>
              <a:t>де етнічна група нараховує від 60 до 90% населення (Китай, Фінляндія, Україна тощо) - </a:t>
            </a:r>
            <a:r>
              <a:rPr lang="uk-UA" altLang="uk-UA" sz="2600" b="1" smtClean="0"/>
              <a:t>(одна нація-група)</a:t>
            </a:r>
            <a:r>
              <a:rPr lang="uk-UA" altLang="uk-UA" sz="2600" smtClean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uk-UA" sz="26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600" smtClean="0"/>
              <a:t>За даними Всеукраїнського перепису населення 2001 року на території країни проживали представники понад 130 національностей і народностей (українці – 77,8%, росіяни – 17,3%).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686800" cy="1139825"/>
          </a:xfrm>
        </p:spPr>
        <p:txBody>
          <a:bodyPr/>
          <a:lstStyle/>
          <a:p>
            <a:pPr eaLnBrk="1" hangingPunct="1"/>
            <a:r>
              <a:rPr lang="uk-UA" altLang="uk-UA" sz="3800" smtClean="0"/>
              <a:t>Всеукраїнський перепис населення 2001 р. </a:t>
            </a:r>
          </a:p>
        </p:txBody>
      </p:sp>
      <p:graphicFrame>
        <p:nvGraphicFramePr>
          <p:cNvPr id="47225" name="Group 121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435975" cy="5640387"/>
        </p:xfrm>
        <a:graphic>
          <a:graphicData uri="http://schemas.openxmlformats.org/drawingml/2006/table">
            <a:tbl>
              <a:tblPr/>
              <a:tblGrid>
                <a:gridCol w="282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b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(тис. осіб)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% 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підсумку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 рік</a:t>
                      </a:r>
                      <a:b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 </a:t>
                      </a: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до 1989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 рік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1E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1989 рік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Українці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37541,7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Росіяни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8334,1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Білоруси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Молдавани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258,6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Кримські татари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5,3 р.б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Болгари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204,6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Угорці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Румуни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Поляки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Євреї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Вірмени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1,8 р.б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Греки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Татари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Цигани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 національності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1458</TotalTime>
  <Words>1978</Words>
  <Application>Microsoft Office PowerPoint</Application>
  <PresentationFormat>Екран (4:3)</PresentationFormat>
  <Paragraphs>347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2" baseType="lpstr">
      <vt:lpstr>Arial</vt:lpstr>
      <vt:lpstr>Garamond</vt:lpstr>
      <vt:lpstr>Wingdings</vt:lpstr>
      <vt:lpstr>Calibri</vt:lpstr>
      <vt:lpstr>Times New Roman</vt:lpstr>
      <vt:lpstr>Край</vt:lpstr>
      <vt:lpstr>НАЦІОНАЛЬНА ЕКОНОМІКА:  ЗАГАЛЬНЕ І ОСОБЛИВЕ </vt:lpstr>
      <vt:lpstr>1. Сутність національної економіки, її об’єкти та суб’єкти </vt:lpstr>
      <vt:lpstr>Національна економіка</vt:lpstr>
      <vt:lpstr>Основним інтеграційним чинником в процесі національного державотворення є етнічний чинник </vt:lpstr>
      <vt:lpstr>Системоутворюючі ознаки нації: </vt:lpstr>
      <vt:lpstr>Націоналізм — явище багатогранне й багатолике.</vt:lpstr>
      <vt:lpstr>Презентація PowerPoint</vt:lpstr>
      <vt:lpstr>Розрізняють країни:</vt:lpstr>
      <vt:lpstr>Всеукраїнський перепис населення 2001 р. </vt:lpstr>
      <vt:lpstr>До внутрішніх чинників формування державних утворень відносять:</vt:lpstr>
      <vt:lpstr>До зовнішніх чинників формування державних утворень відносять:</vt:lpstr>
      <vt:lpstr>Існують також внутрішні та зовнішні чинники розпаду державних утворень</vt:lpstr>
      <vt:lpstr>Національна економіка має ряд загальних ознак: </vt:lpstr>
      <vt:lpstr>Об’єктом національної економіки є </vt:lpstr>
      <vt:lpstr>Суб’єктами національної економіки є сукупність інституційних одиниць, що є резидентами України.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Предмет, задачі, методи та функції навчальної дисципліни «Національна економіка»</vt:lpstr>
      <vt:lpstr>Предметом національної економіки як науки є: </vt:lpstr>
      <vt:lpstr>Задачами курсу «Національна економіка» є</vt:lpstr>
      <vt:lpstr>Дослідження національної економіки здійснюється на основі наступних принципів </vt:lpstr>
      <vt:lpstr>Методологічне підґрунтя дослідження національної економіки. </vt:lpstr>
      <vt:lpstr>Функції національної економіки як науки: </vt:lpstr>
      <vt:lpstr>3. Прояви загального та особливого в Україні</vt:lpstr>
      <vt:lpstr>Мале підприємництво – локомотив економічного розвитку (загальне)</vt:lpstr>
      <vt:lpstr>4. Особливості трансформації та розвитку національної економіки України</vt:lpstr>
      <vt:lpstr>Цивілізаційний підхід (залежно від розвитку цивілізації)</vt:lpstr>
      <vt:lpstr>За ступенем індустріально-економічного розвитку </vt:lpstr>
      <vt:lpstr>Карта України станом на 1919 р. </vt:lpstr>
      <vt:lpstr>Національна економіка України: </vt:lpstr>
      <vt:lpstr>З 1991 р. - початок перехідного періоду</vt:lpstr>
      <vt:lpstr>1994-1999 рр. - період стабілізації ринкових механізмів.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ЕКОНОМІКА:  ЗАГАЛЬНЕ І ОСОБЛИВЕ</dc:title>
  <dc:creator>Admin</dc:creator>
  <cp:lastModifiedBy>Дмитро Нікитенко</cp:lastModifiedBy>
  <cp:revision>34</cp:revision>
  <dcterms:created xsi:type="dcterms:W3CDTF">2011-12-28T11:34:02Z</dcterms:created>
  <dcterms:modified xsi:type="dcterms:W3CDTF">2020-11-02T10:04:45Z</dcterms:modified>
</cp:coreProperties>
</file>