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‹№›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8011885" y="4702630"/>
            <a:ext cx="2685143" cy="2018846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ПРОФЕСОР КАФЕДРИ ТУРИЗМУ, ДОКУМЕНТИХ ТА МІЖКУЛЬТУРНИХ КОМУНІКАЦІЙ</a:t>
            </a:r>
          </a:p>
          <a:p>
            <a:r>
              <a:rPr lang="uk-UA" dirty="0" smtClean="0"/>
              <a:t>А.В. КОРОТЄЄВА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400" dirty="0" smtClean="0"/>
              <a:t>ОРГАНІЗАЦІЯ СТВОРЕННЯ</a:t>
            </a:r>
            <a:br>
              <a:rPr lang="uk-UA" sz="4400" dirty="0" smtClean="0"/>
            </a:br>
            <a:r>
              <a:rPr lang="uk-UA" sz="4400" dirty="0" smtClean="0"/>
              <a:t>БЕЗПЕЧНИХ УМОВ</a:t>
            </a:r>
            <a:br>
              <a:rPr lang="uk-UA" sz="4400" dirty="0" smtClean="0"/>
            </a:br>
            <a:r>
              <a:rPr lang="uk-UA" sz="4400" dirty="0" smtClean="0"/>
              <a:t>В</a:t>
            </a:r>
            <a:br>
              <a:rPr lang="uk-UA" sz="4400" dirty="0" smtClean="0"/>
            </a:br>
            <a:r>
              <a:rPr lang="uk-UA" sz="4400" dirty="0" smtClean="0"/>
              <a:t>ТУРИСТИЧНОМУ ОБСЛУГОВУВАННІ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23739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ВПЛИВ ЕЛЕМЕНТІВ БЕЗПЕКИ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ГОТЕЛЮ НА ЙОГО ІМІДЖ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73026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67% ОПИТАНИХ МІЖНАРОДНИХ ТУРИСТІВ НА ПЕРШЕ МІСЦЕ У ВИБОРІ ГОТЕЛЮ СТАВЛЯТЬ ЙОГО БЕЗПЕКУ</a:t>
            </a:r>
          </a:p>
          <a:p>
            <a:r>
              <a:rPr lang="uk-UA" sz="2800" dirty="0" smtClean="0"/>
              <a:t>БАГАТО ГОТЕЛІВ ЯК ПЕРЕВАГУ ВИКОРИСТОВУЮТЬ ДІЄВУ СИСТЕМУ КОНТРОЛЮ ТА УПРАВЛІННЯ ДОСТУПОМ (СКУД)</a:t>
            </a:r>
          </a:p>
          <a:p>
            <a:r>
              <a:rPr lang="uk-UA" sz="2800" dirty="0" smtClean="0"/>
              <a:t>ВИСОКИЙ РІВЕНЬ ОБСЛУГОВУВАННЯ ПЕРЕДБАЧАЄ :ЕЛЕКТРОННІ КЛЮЧІ, СЕЙФИ В НОМЕРІ, ЗВУКОІЗОЛЯЦІЮ ПРИМІЩЕНЬ, БЕЗПЕКУ ОСОБИСТИХ ДАНИХ (БАНКІВСЬКИХ КАРТОК, ЕЛЕКТРОННИХ АДРЕС), ВИСОКОТЕХНОЛОГІЧНЕ ОБЛАДНАННЯ СПОСТЕРЕЖЕННЯ, ТРИВОЖНІ КНОПКИ, МОЖЛИВІСТЬ ПЕРЕСУВАТИСЯ ВЛАСНИМ ГЕЛІКОПТЕРОМ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115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      СИСТЕМА ТЕЛЕВІЗІЙНОГО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СПОСТЕРЕЖЕННЯ В ГОТЕЛЯХ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2114" y="2286001"/>
            <a:ext cx="10297886" cy="4245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      ЗА ПРИНЦИПОМ ВСТАНОВЛЕННЯ КАМЕР РОЗРІЗНЮЮТЬ:</a:t>
            </a:r>
          </a:p>
          <a:p>
            <a:r>
              <a:rPr lang="uk-UA" sz="2800" dirty="0" smtClean="0"/>
              <a:t>ВІДКРИТІ СИСТЕМИ – КАМЕРИ РОЗТАШОВУЮТЬ БЕЗ МАСКУВАННЯ ЗА ПЕРИМЕТРОМ БУДІВЛІ, НА ПАРКОВКАХ, В ЗОНІ ЦЕНТРАЛЬНОГ ВХОДУ, РЕЄСТРАЦІЇ, ВЕЛИКИХ ХОЛАХ,</a:t>
            </a:r>
          </a:p>
          <a:p>
            <a:r>
              <a:rPr lang="uk-UA" sz="2800" dirty="0" smtClean="0"/>
              <a:t>ПРИХОВАНІ СИСТЕМИ – КАМЕРИ МАСКУЮТЬ В ГОДИННИКИ. СВІТИЛЬНИКИ, ПРЕДМЕТИ ІНТЕР’ЄРУ В ЗОНАХ РОЗТАШУВАННЯ ГОТЕЛЬНИХ НОМЕРІВ, В ЗОНАХ ОСОБЛИВОЇ ВАЖЛИВОСТІ, СЛУЖБОВИХ ПРИМІЩЕНННЯХ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959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ТЕХНОЛОГІЧНІ ПІДХОДИ</a:t>
            </a:r>
            <a:br>
              <a:rPr lang="uk-UA" dirty="0" smtClean="0"/>
            </a:br>
            <a:r>
              <a:rPr lang="uk-UA" dirty="0" smtClean="0"/>
              <a:t> ДО НАДІЙНОСТІ БЕЗПЕКИ В ГОТЕЛІ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4057" y="2286001"/>
            <a:ext cx="10355943" cy="4571999"/>
          </a:xfrm>
        </p:spPr>
        <p:txBody>
          <a:bodyPr>
            <a:normAutofit fontScale="92500" lnSpcReduction="20000"/>
          </a:bodyPr>
          <a:lstStyle/>
          <a:p>
            <a:r>
              <a:rPr lang="uk-UA" sz="2800" dirty="0" smtClean="0"/>
              <a:t>ЗА ЕКСПЕРТНИМИ ОЦІНКАМИ, ЗАПРОВАДЖЕННЯ СИСТЕМИ ЕЛЕКТРОННИХ </a:t>
            </a:r>
            <a:r>
              <a:rPr lang="uk-UA" sz="2800" smtClean="0"/>
              <a:t>КЛЮЧІВ </a:t>
            </a:r>
            <a:r>
              <a:rPr lang="uk-UA" sz="2800" smtClean="0"/>
              <a:t>ДОЗВОЛИЛО </a:t>
            </a:r>
            <a:r>
              <a:rPr lang="uk-UA" sz="2800" dirty="0" smtClean="0"/>
              <a:t>НА 95</a:t>
            </a:r>
            <a:r>
              <a:rPr lang="uk-UA" sz="2800" smtClean="0"/>
              <a:t>% </a:t>
            </a:r>
            <a:r>
              <a:rPr lang="uk-UA" sz="2800" smtClean="0"/>
              <a:t>ЗНИЗИТИ РІВЕНЬ </a:t>
            </a:r>
            <a:r>
              <a:rPr lang="uk-UA" sz="2800" dirty="0" smtClean="0"/>
              <a:t>КРАДІЖОК В НОМЕРАХ</a:t>
            </a:r>
          </a:p>
          <a:p>
            <a:r>
              <a:rPr lang="uk-UA" sz="2800" dirty="0" smtClean="0"/>
              <a:t>НОМЕРНІ ЕЛЕКТРОННІ СЕЙФИ В НОМЕРАХ, А НЕ НА РЕЦЕПЦІЇ</a:t>
            </a:r>
          </a:p>
          <a:p>
            <a:r>
              <a:rPr lang="uk-UA" sz="2800" dirty="0" smtClean="0"/>
              <a:t>СПЕЦІАЛЬНАЙ БАР В НОМЕРАХ, СКОНСТРУЙОВАНИЙ ЯК СЕЙФ, ЩО ПЕРЕДАЄ ІНФО НА РЕЦЕПЦІЮ КОЖНИЙ РАЗ ЯК ЙОГО ВІДКРИВАЮТЬ</a:t>
            </a:r>
          </a:p>
          <a:p>
            <a:r>
              <a:rPr lang="uk-UA" sz="2800" dirty="0" smtClean="0"/>
              <a:t>СИСТЕМИ ВРАНІШНЬОГО ВИЯВЛЕННЯ ПОЖЕЖНИХ ЗАГРОЗ , АВТОМАТИЧНОГО РОЗБЛОКУВАННЯ ДВЕРЕЙ, ШЛЯХІВ ОРГАНІЗАЦІЇ ЕВАКУАЦІЇ – ДИМОВІ, ТЕПЛОВІ ДАТЧИКИ, РУЧНІ СИГНАЛІЗАТОРИ ПОЖЕЖІ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4870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ЗА ЗМІСТОМ ОПТИМАЛЬНА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СИСТЕМА БЕЗПЕКИ В ГОТЕЛІ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30514" y="1874517"/>
            <a:ext cx="10399486" cy="4983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                      РОЗКРИВАЄТЬСЯ ЧЕРЕЗ  ТАКІ ФАКТОРИ:</a:t>
            </a:r>
          </a:p>
          <a:p>
            <a:r>
              <a:rPr lang="uk-UA" sz="2800" dirty="0" smtClean="0"/>
              <a:t>НЕДОПУЩЕННЯ ФАКТІВ ВИТОКУ КОНФЕДЕНЦІЙНОЇ ІНФОРМАЦІЇ</a:t>
            </a:r>
          </a:p>
          <a:p>
            <a:r>
              <a:rPr lang="uk-UA" sz="2800" dirty="0" smtClean="0"/>
              <a:t>ПОПЕРЕДЖЕННЯ АБО ПРИПИНЕННЯ ПРОТИПРАВНИХ ДІЙ</a:t>
            </a:r>
          </a:p>
          <a:p>
            <a:r>
              <a:rPr lang="uk-UA" sz="2800" dirty="0" smtClean="0"/>
              <a:t>ЗБЕРЕЖЕННЯ МАЙНА ГОСТЕЙ ТА ПІДПРИЄМСТВА</a:t>
            </a:r>
          </a:p>
          <a:p>
            <a:r>
              <a:rPr lang="uk-UA" sz="2800" dirty="0" smtClean="0"/>
              <a:t>ПОПЕРЕДЖЕННЯ НАДЗВИЧАЙНИХ СИТУАЦІЙ</a:t>
            </a:r>
          </a:p>
          <a:p>
            <a:r>
              <a:rPr lang="uk-UA" sz="2800" dirty="0" smtClean="0"/>
              <a:t>СВОЕЧАСНЕ ВИЯВЛЕННЯ І ПРИПИНЕННЯ  СПРОБ НЕСАКЦІОНОВАНОГО ПРОНИКНЕННЯ НА ОХОРОНЮВАНІ ОБ’ЄКТИ ПІДПРИЄМСТВА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7965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smtClean="0"/>
              <a:t>antoninakrtv@gmail.com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4210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ПОНЯТТЯ БЕЗПЕКИ ТУРИСТИЧНОЇ ДІЯЛЬНОСТІ: ЇЇ ВИДИ ТА РИЗИКИ</a:t>
            </a:r>
          </a:p>
          <a:p>
            <a:r>
              <a:rPr lang="uk-UA" sz="3200" dirty="0" smtClean="0"/>
              <a:t>БЕЗПЕКА ГОТЕЛЬНОЇ ДІЯЛЬНОСТІ</a:t>
            </a:r>
          </a:p>
          <a:p>
            <a:r>
              <a:rPr lang="uk-UA" sz="3200" dirty="0" smtClean="0"/>
              <a:t>ІННОВАЦІЇ ТА ШЛЯХИ ВДОСКОНАЛЕННЯ БЕЗПЕЧНОГО ТУРИЗМУ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8525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БЕЗПЕКА ТУРИСТИЧНОЇ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ДІЯЛЬНОСТІ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4702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ЦЕ СТАН ФУНКЦІОНУВАННЯ ТУРИСТИЧНОЇ СФЕРИ ПЕВНОГО РЕГІОНУ У ВИЗНАЧЕНИЙ ПЕРІОД ЧАСУ, ЩО ХАРАКТЕРИЗУЄТЬСЯ ВІДСУТНІСТЮ ЗАГРОЗ, ТИМ САМИМ ЗАБЕЗПЕЧУЄ СТАБІЛЬНИЙ РОЗВИТОК РЕКРЕАЦІЙНОЇ СФЕРИ</a:t>
            </a:r>
          </a:p>
          <a:p>
            <a:r>
              <a:rPr lang="uk-UA" sz="2800" dirty="0" smtClean="0"/>
              <a:t>ЦЕ СУКУПНІСТЬ ФАКТОРІВ, ЯКІ ХАРАКТЕРИЗУЮТЬ СОЦІАЛЬНИЙ, ЕКОНОМІЧНИЙ ТА ПРАВОВИЙ СТАН ЗАБЕЧПЕЧЕННЯ ПРАВ І ЗАКОННИХ ІНТЕРЕСІВ ГРОМАДЯН, ЮРИДИЧНИХ ОСІБ, ДЕРЖАВ В ГАЛУЗІ ТУРИЗМУ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726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ЗАХОДИ ЗАБЕЗПЕЧЕННЯ БЕЗПЕКИ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В ТУРИЗМІ НА МАКРОРІВНІ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71426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ЗАБЕЗПЕЧЕННЯ ЗАКРІПЛЕНИХ КОНСТИТУЦІЄЮ ПРАВ ГРОМАДЯН НА БЕЗПЕЧНЕ ДЛЯ ЖИТТЯ І ЗДОРОВ’Я ДОВКІЛЛЯ, ЗАХИСТ ГРОМАДЯН ЗА МЕЖАМИ КРАЇНИ</a:t>
            </a:r>
          </a:p>
          <a:p>
            <a:r>
              <a:rPr lang="uk-UA" sz="2800" dirty="0" smtClean="0"/>
              <a:t>ЗАБЕЗПЕЧЕННЯ ОСОБИСТОЇ БЕЗПЕКИ ТУРИСТІВ, ЗБЕРЕЖЕННЯ ЇХ МАЙНА, НЕЗАВДАННЯ ШКОДИ ДОВКІЛЛЮ</a:t>
            </a:r>
          </a:p>
          <a:p>
            <a:r>
              <a:rPr lang="uk-UA" sz="2800" dirty="0" smtClean="0"/>
              <a:t>ІНФОРМУВАННЯ ПРО ЗАГРОЗУ БЕЗПЕЦІ ТУРИСТІВ В КРАЇНІ ТИМЧАСОВОГО ПЕРЕБУВАННЯ</a:t>
            </a:r>
          </a:p>
          <a:p>
            <a:r>
              <a:rPr lang="uk-UA" sz="2800" dirty="0" smtClean="0"/>
              <a:t>ЗАБЕЗПЕЧЕННЯ БЕЗПЕКИ ОБ’ЄКТІВ ТУРИСТИЧНИХ ВІДВІДУВАНЬ – РИЗИК ВИНИКНЕННЯ ПРИРОДНИХ, ТЕХНОГЕННИХ КАТАСТРОФ, НАДЗВИЧАЙНИХ СИТУАЦІЙ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00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51329"/>
          </a:xfrm>
        </p:spPr>
        <p:txBody>
          <a:bodyPr/>
          <a:lstStyle/>
          <a:p>
            <a:r>
              <a:rPr lang="uk-UA" dirty="0" smtClean="0"/>
              <a:t>     СКЛАДОВІ БЕЗПЕКИ ТУРИЗМУ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1117600" y="1364343"/>
            <a:ext cx="10312400" cy="5080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ЕКОНОМІЧНА ТА ПОЛІТИЧНА  БЕЗПЕКА В ТУРИЗМІ</a:t>
            </a:r>
          </a:p>
          <a:p>
            <a:r>
              <a:rPr lang="uk-UA" sz="2800" dirty="0" smtClean="0"/>
              <a:t>БЕЗПЕКА ТУРИСТИЧНИХ ОБ’ЄКТІВ (ДЕСТИНАЦІЙ, ГЕОТОРІЙ)</a:t>
            </a:r>
          </a:p>
          <a:p>
            <a:r>
              <a:rPr lang="uk-UA" sz="2800" dirty="0" smtClean="0"/>
              <a:t>БЕЗПЕКА ТУРИСТІВ (ЖИТТЯ. ЗДОРОВ’Я)</a:t>
            </a:r>
          </a:p>
          <a:p>
            <a:r>
              <a:rPr lang="uk-UA" sz="2800" dirty="0" smtClean="0"/>
              <a:t>СОЦІАЛЬНА ; МЕДИЧНА ;  ПРАВОВА БЕЗПЕКА</a:t>
            </a:r>
          </a:p>
          <a:p>
            <a:r>
              <a:rPr lang="uk-UA" sz="2800" dirty="0" smtClean="0"/>
              <a:t>ЕКОЛОГІЧНА БЕЗПЕКА;    БЕЗПЕКА ОБСЛУГОВУВАННЯ</a:t>
            </a:r>
          </a:p>
          <a:p>
            <a:r>
              <a:rPr lang="uk-UA" sz="2800" dirty="0" smtClean="0"/>
              <a:t>ІНФОРМАЦІЙНА ТА КОМУНІКАЦІЙНА  БЕЗПЕКА ;  ЗАХИСТ ПЕРСОНАЛЬНИХ ДАНИХ</a:t>
            </a:r>
          </a:p>
          <a:p>
            <a:r>
              <a:rPr lang="uk-UA" sz="2800" dirty="0" smtClean="0"/>
              <a:t>ПОЖЕЖНА БЕЗПЕКА; БЕЗПЕКА ТУРИСТИЧНИХ СПОРУД ТА ОБЛАДНАННЯ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682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СУБ’ЄКТИ ТУРИСТИЧНОЇ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ДІЯЛЬНОСТІ ЗОБОВ’ЯЗАНІ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56912"/>
          </a:xfrm>
        </p:spPr>
        <p:txBody>
          <a:bodyPr>
            <a:normAutofit fontScale="92500" lnSpcReduction="20000"/>
          </a:bodyPr>
          <a:lstStyle/>
          <a:p>
            <a:r>
              <a:rPr lang="uk-UA" sz="2800" dirty="0" smtClean="0"/>
              <a:t>ПІДГОТУВАТИ БЕЗПЕЧНІ УМОВИ ДЛЯ ПЕРЕБУВАННЯ ТУРИСТІВ, ОБЛАШТУВАТИ ТРАСИ ПОХОДІВ, ЕКСКУРСІЙ; НАДАВАТИ СПРАВНИЙ ІНВЕНТАР ТА СПОРЯДЖЕННЯ</a:t>
            </a:r>
          </a:p>
          <a:p>
            <a:r>
              <a:rPr lang="uk-UA" sz="2800" dirty="0" smtClean="0"/>
              <a:t>НАВЧАТИ ТУРИСТІВ ЗАСОБАМ ПРОФІЛАКТИКИ, ЗАХИСТУ ВІД  ТРАВМ, ІНФОРМУВАТИ ПРО ДЖЕРЕЛА НЕБЕЗПЕКИ </a:t>
            </a:r>
          </a:p>
          <a:p>
            <a:r>
              <a:rPr lang="uk-UA" sz="2800" dirty="0" smtClean="0"/>
              <a:t>КОНТРОЛЮВАТИ ПІДГОТОВКУ ТУРИСТІВ ДО ПОДОРОЖЕЙ, ПОХОДІВ, ЗМАГАНЬ</a:t>
            </a:r>
          </a:p>
          <a:p>
            <a:r>
              <a:rPr lang="uk-UA" sz="2800" dirty="0" smtClean="0"/>
              <a:t>НАДАВАТИ ОПЕРАТИВНУ ДОПОМОГУ ТУРИСТАМ, ТРАНСПОРТУВАТИ ПОТЕРПІЛИХ</a:t>
            </a:r>
          </a:p>
          <a:p>
            <a:r>
              <a:rPr lang="uk-UA" sz="2800" dirty="0" smtClean="0"/>
              <a:t>РЕАЛІЗУВАТИ СПЕЦІАЛЬНІ ВИДИ ДОПОМОГИ ПРИ АКТИВНОМУ, ЕКСТРЕМАЛЬНОМУ ТУРИЗМІ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655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714" y="304800"/>
            <a:ext cx="10196286" cy="1569717"/>
          </a:xfrm>
        </p:spPr>
        <p:txBody>
          <a:bodyPr/>
          <a:lstStyle/>
          <a:p>
            <a:r>
              <a:rPr lang="uk-UA" dirty="0" smtClean="0"/>
              <a:t>     ЗАВДАННЯ СИСТЕМИ БЕЗПЕКИ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ГОТЕЛІВ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4057" y="1799771"/>
            <a:ext cx="10315850" cy="5058229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ОХОРОНА ЖИТТЯ І ЗДОРОВ’Я ГОСТЕЙ, ВІДВІДУВАЧІВ ТА ПЕРСОНАЛУ</a:t>
            </a:r>
          </a:p>
          <a:p>
            <a:r>
              <a:rPr lang="uk-UA" sz="2800" dirty="0" smtClean="0"/>
              <a:t>ЗАХИСТ ОСОБИСТОГО МАЙНА ГОСТЕЙ</a:t>
            </a:r>
          </a:p>
          <a:p>
            <a:r>
              <a:rPr lang="uk-UA" sz="2800" dirty="0" smtClean="0"/>
              <a:t>ЗАБЕЗПЕЧЕННЯ КОНФІДЕНЦІЙНОСТІ ОСОБИСТИХ ДАНИХ </a:t>
            </a:r>
          </a:p>
          <a:p>
            <a:r>
              <a:rPr lang="uk-UA" sz="2800" dirty="0" smtClean="0"/>
              <a:t>ПОПЕРЕДЖЕННЯ КРИМІНАЛЬНИХ ЗЛОЧИНІВ</a:t>
            </a:r>
          </a:p>
          <a:p>
            <a:r>
              <a:rPr lang="uk-UA" sz="2800" dirty="0" smtClean="0"/>
              <a:t>ЗАХИСТ МАЙНА, МАТЕРІАЛЬНИХ ЦІННОСТЕЙ ГОТЕЛЮ</a:t>
            </a:r>
          </a:p>
          <a:p>
            <a:r>
              <a:rPr lang="uk-UA" sz="2800" dirty="0" smtClean="0"/>
              <a:t>МІНІМІЗАЦІЯ ФІНАНСОВИХ РИЗИКІВ, ЗАХИСТ РЕПУТАЦІЇ ГОТЕЛЮ</a:t>
            </a:r>
          </a:p>
          <a:p>
            <a:r>
              <a:rPr lang="uk-UA" sz="2800" dirty="0" smtClean="0"/>
              <a:t>ЗАБЕЗПЕЧЕННЯ БЕЗПЕРЕБІЙНОГО ТА БЕЗПЕЧНОГО ФУНКЦІОНУВАННЯ ІНЖЕНЕРНИХ, ТЕХНІЧНИХ, КОМУНІКАЦІЙНИХ  СИСТЕМ В ДІЯЛЬНОСТІ ГОТЕЛЮ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26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РЕСУРСИ ЗАБЕЗПЕЧЕННЯ БЕЗПЕКИ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В ГОТЕЛЬНОМУ БІЗНЕСІ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88571" y="2286001"/>
            <a:ext cx="10341429" cy="4571999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ПЕРСОНАЛ ГОТЕЛЮ</a:t>
            </a:r>
          </a:p>
          <a:p>
            <a:r>
              <a:rPr lang="uk-UA" sz="2800" dirty="0" smtClean="0"/>
              <a:t>ФІНАНСОВІ РЕСУРСИ</a:t>
            </a:r>
          </a:p>
          <a:p>
            <a:r>
              <a:rPr lang="uk-UA" sz="2800" dirty="0" smtClean="0"/>
              <a:t>МАТЕРІАЛЬНІ РЕСУРСИ</a:t>
            </a:r>
          </a:p>
          <a:p>
            <a:r>
              <a:rPr lang="uk-UA" sz="2800" dirty="0" smtClean="0"/>
              <a:t>ІНТЕЛЕКТУАЛЬНІ АБО ІНФОРМАЦІЙНІ РЕСУРСИ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                        ЗА ОЦІНКАМИ ЕКСПЕРТІВ ВИТРАТИ НА СТВОРЕННЯ СИСТЕМИ БЕЗПЕКИ ГОТЕЛЮ ТА ЇЇ ЕФЕКТИВНЕ ФУНКЦІОНУВАННЯ МОЖУТЬ ДОСЯГАТИ 25% ВСІХ СУМАРНИХ ВИТРАТ ГОТЕЛЬНОГО ПІДПРИЄМСТВА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937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85158"/>
          </a:xfrm>
        </p:spPr>
        <p:txBody>
          <a:bodyPr/>
          <a:lstStyle/>
          <a:p>
            <a:r>
              <a:rPr lang="uk-UA" dirty="0" smtClean="0"/>
              <a:t>     ЕКОНОМІЧНА БЕЗПЕКА ГОТЕЛЮ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1678" y="1248230"/>
            <a:ext cx="10530114" cy="532674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ЦЕ СТАН ЗАХИЩЕНОСТІ ЖИТТЄВО ВАЖЛИВИХ ІНТЕРЕСІВ ГОТЕЛЮ ВІД ВНУТРІШНІХ І ЗОВНІШНІХ ДЖЕРЕЛ НЕБЕЗПЕКИ, СФОРМОВАНИЙ АДМІНІСТРАЦІЄЮ ТА КОЛЕКТИВОМ ГОТЕЛЮ ШЛЯХОМ РЕАЛІЗАЦІЇ ЗАХОДІВ ПРАВОВОГО, ЕКОНОМІЧНОГО, ОРГАНІЗАЦІЙНОГО, ІНЖЕНЕРНО-ТЕХНІЧНОГО І СОЦІАЛЬНО-ПСИХОЛОГІЧНОГО ХАРАКТЕРУ ЗА НАПРЯМКАМИ:</a:t>
            </a:r>
          </a:p>
          <a:p>
            <a:r>
              <a:rPr lang="uk-UA" sz="2800" dirty="0" smtClean="0"/>
              <a:t>ЗАХИСТ МАТЕРІАЛЬНИХ І ФІНАНСОВИХ ЦІННОСТЕЙ</a:t>
            </a:r>
          </a:p>
          <a:p>
            <a:r>
              <a:rPr lang="uk-UA" sz="2800" dirty="0" smtClean="0"/>
              <a:t>ЗАХИСТ ПЕРСОНАЛУ</a:t>
            </a:r>
          </a:p>
          <a:p>
            <a:r>
              <a:rPr lang="uk-UA" sz="2800" dirty="0" smtClean="0"/>
              <a:t>ЗАХИСТ ІНТЕЛЕКТУАЛЬНОЇ ВЛАСНОСТІ</a:t>
            </a:r>
          </a:p>
          <a:p>
            <a:r>
              <a:rPr lang="uk-UA" sz="2800" dirty="0" smtClean="0"/>
              <a:t>ІНФОРМАЦІЙНЕ ЗАБЕЗПЕЧЕННЯ КОМЕРЦІЙНОЇ ДІЯЛЬНОСТІ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617799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TM10001106[[fn=Значок]]</Template>
  <TotalTime>179</TotalTime>
  <Words>640</Words>
  <Application>Microsoft Office PowerPoint</Application>
  <PresentationFormat>Широкий екран</PresentationFormat>
  <Paragraphs>71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Corbel</vt:lpstr>
      <vt:lpstr>Gill Sans MT</vt:lpstr>
      <vt:lpstr>Impact</vt:lpstr>
      <vt:lpstr>Badge</vt:lpstr>
      <vt:lpstr>ОРГАНІЗАЦІЯ СТВОРЕННЯ БЕЗПЕЧНИХ УМОВ В ТУРИСТИЧНОМУ ОБСЛУГОВУВАННІ</vt:lpstr>
      <vt:lpstr>       ПРОБЛЕМИ ДО ОБГОВОРЕННЯ</vt:lpstr>
      <vt:lpstr>           БЕЗПЕКА ТУРИСТИЧНОЇ                        ДІЯЛЬНОСТІ</vt:lpstr>
      <vt:lpstr>   ЗАХОДИ ЗАБЕЗПЕЧЕННЯ БЕЗПЕКИ           В ТУРИЗМІ НА МАКРОРІВНІ</vt:lpstr>
      <vt:lpstr>     СКЛАДОВІ БЕЗПЕКИ ТУРИЗМУ</vt:lpstr>
      <vt:lpstr>             СУБ’ЄКТИ ТУРИСТИЧНОЇ           ДІЯЛЬНОСТІ ЗОБОВ’ЯЗАНІ</vt:lpstr>
      <vt:lpstr>     ЗАВДАННЯ СИСТЕМИ БЕЗПЕКИ                            ГОТЕЛІВ</vt:lpstr>
      <vt:lpstr> РЕСУРСИ ЗАБЕЗПЕЧЕННЯ БЕЗПЕКИ            В ГОТЕЛЬНОМУ БІЗНЕСІ</vt:lpstr>
      <vt:lpstr>     ЕКОНОМІЧНА БЕЗПЕКА ГОТЕЛЮ</vt:lpstr>
      <vt:lpstr>       ВПЛИВ ЕЛЕМЕНТІВ БЕЗПЕКИ              ГОТЕЛЮ НА ЙОГО ІМІДЖ</vt:lpstr>
      <vt:lpstr>          СИСТЕМА ТЕЛЕВІЗІЙНОГО          СПОСТЕРЕЖЕННЯ В ГОТЕЛЯХ</vt:lpstr>
      <vt:lpstr>           ТЕХНОЛОГІЧНІ ПІДХОДИ  ДО НАДІЙНОСТІ БЕЗПЕКИ В ГОТЕЛІ</vt:lpstr>
      <vt:lpstr>          ЗА ЗМІСТОМ ОПТИМАЛЬНА           СИСТЕМА БЕЗПЕКИ В ГОТЕЛІ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СТВОРЕННЯ БЕЗПЕЧНИХ УМОВ В ТУРИСТИЧНОМУ ОБСЛУГОВУВАННІ</dc:title>
  <dc:creator>Пользователь</dc:creator>
  <cp:lastModifiedBy>Пользователь</cp:lastModifiedBy>
  <cp:revision>19</cp:revision>
  <dcterms:created xsi:type="dcterms:W3CDTF">2021-02-27T07:55:00Z</dcterms:created>
  <dcterms:modified xsi:type="dcterms:W3CDTF">2021-03-17T10:09:42Z</dcterms:modified>
</cp:coreProperties>
</file>