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DF286664-4866-4693-8808-426A0A5C2D50}" type="datetimeFigureOut">
              <a:rPr lang="uk-UA" smtClean="0"/>
              <a:t>13.04.2015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E92AAA8-794A-43AE-A9BC-37F5B6CE2A6C}" type="slidenum">
              <a:rPr lang="uk-UA" smtClean="0"/>
              <a:t>‹#›</a:t>
            </a:fld>
            <a:endParaRPr lang="uk-UA"/>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F286664-4866-4693-8808-426A0A5C2D50}" type="datetimeFigureOut">
              <a:rPr lang="uk-UA" smtClean="0"/>
              <a:t>13.04.2015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E92AAA8-794A-43AE-A9BC-37F5B6CE2A6C}"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F286664-4866-4693-8808-426A0A5C2D50}" type="datetimeFigureOut">
              <a:rPr lang="uk-UA" smtClean="0"/>
              <a:t>13.04.2015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E92AAA8-794A-43AE-A9BC-37F5B6CE2A6C}"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4" name="Date Placeholder 3"/>
          <p:cNvSpPr>
            <a:spLocks noGrp="1"/>
          </p:cNvSpPr>
          <p:nvPr>
            <p:ph type="dt" sz="half" idx="10"/>
          </p:nvPr>
        </p:nvSpPr>
        <p:spPr/>
        <p:txBody>
          <a:bodyPr/>
          <a:lstStyle/>
          <a:p>
            <a:fld id="{DF286664-4866-4693-8808-426A0A5C2D50}" type="datetimeFigureOut">
              <a:rPr lang="uk-UA" smtClean="0"/>
              <a:t>13.04.2015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E92AAA8-794A-43AE-A9BC-37F5B6CE2A6C}" type="slidenum">
              <a:rPr lang="uk-UA" smtClean="0"/>
              <a:t>‹#›</a:t>
            </a:fld>
            <a:endParaRPr lang="uk-UA"/>
          </a:p>
        </p:txBody>
      </p:sp>
      <p:sp>
        <p:nvSpPr>
          <p:cNvPr id="8" name="Content Placeholder 7"/>
          <p:cNvSpPr>
            <a:spLocks noGrp="1"/>
          </p:cNvSpPr>
          <p:nvPr>
            <p:ph sz="quarter" idx="13"/>
          </p:nvPr>
        </p:nvSpPr>
        <p:spPr>
          <a:xfrm>
            <a:off x="609600" y="1600200"/>
            <a:ext cx="79248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F286664-4866-4693-8808-426A0A5C2D50}" type="datetimeFigureOut">
              <a:rPr lang="uk-UA" smtClean="0"/>
              <a:t>13.04.2015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E92AAA8-794A-43AE-A9BC-37F5B6CE2A6C}"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5" name="Date Placeholder 4"/>
          <p:cNvSpPr>
            <a:spLocks noGrp="1"/>
          </p:cNvSpPr>
          <p:nvPr>
            <p:ph type="dt" sz="half" idx="10"/>
          </p:nvPr>
        </p:nvSpPr>
        <p:spPr/>
        <p:txBody>
          <a:bodyPr/>
          <a:lstStyle/>
          <a:p>
            <a:fld id="{DF286664-4866-4693-8808-426A0A5C2D50}" type="datetimeFigureOut">
              <a:rPr lang="uk-UA" smtClean="0"/>
              <a:t>13.04.2015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E92AAA8-794A-43AE-A9BC-37F5B6CE2A6C}"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DF286664-4866-4693-8808-426A0A5C2D50}" type="datetimeFigureOut">
              <a:rPr lang="uk-UA" smtClean="0"/>
              <a:t>13.04.2015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0E92AAA8-794A-43AE-A9BC-37F5B6CE2A6C}"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F286664-4866-4693-8808-426A0A5C2D50}" type="datetimeFigureOut">
              <a:rPr lang="uk-UA" smtClean="0"/>
              <a:t>13.04.2015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0E92AAA8-794A-43AE-A9BC-37F5B6CE2A6C}"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286664-4866-4693-8808-426A0A5C2D50}" type="datetimeFigureOut">
              <a:rPr lang="uk-UA" smtClean="0"/>
              <a:t>13.04.2015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0E92AAA8-794A-43AE-A9BC-37F5B6CE2A6C}"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286664-4866-4693-8808-426A0A5C2D50}" type="datetimeFigureOut">
              <a:rPr lang="uk-UA" smtClean="0"/>
              <a:t>13.04.2015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E92AAA8-794A-43AE-A9BC-37F5B6CE2A6C}"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F286664-4866-4693-8808-426A0A5C2D50}" type="datetimeFigureOut">
              <a:rPr lang="uk-UA" smtClean="0"/>
              <a:t>13.04.2015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E92AAA8-794A-43AE-A9BC-37F5B6CE2A6C}"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DF286664-4866-4693-8808-426A0A5C2D50}" type="datetimeFigureOut">
              <a:rPr lang="uk-UA" smtClean="0"/>
              <a:t>13.04.2015</a:t>
            </a:fld>
            <a:endParaRPr lang="uk-UA"/>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uk-UA"/>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0E92AAA8-794A-43AE-A9BC-37F5B6CE2A6C}" type="slidenum">
              <a:rPr lang="uk-UA" smtClean="0"/>
              <a:t>‹#›</a:t>
            </a:fld>
            <a:endParaRPr lang="uk-U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007888"/>
            <a:ext cx="7772400" cy="3941392"/>
          </a:xfrm>
        </p:spPr>
        <p:txBody>
          <a:bodyPr/>
          <a:lstStyle/>
          <a:p>
            <a:r>
              <a:rPr lang="uk-UA" dirty="0"/>
              <a:t>Тема 3. Адміністрування податків, зборів, платежів.</a:t>
            </a:r>
            <a:br>
              <a:rPr lang="uk-UA" dirty="0"/>
            </a:br>
            <a:r>
              <a:rPr lang="uk-UA" dirty="0"/>
              <a:t>Контролюючі органи та органи стягнення.</a:t>
            </a:r>
            <a:br>
              <a:rPr lang="uk-UA" dirty="0"/>
            </a:br>
            <a:r>
              <a:rPr lang="uk-UA" dirty="0"/>
              <a:t>Умови повернення помилково та/або надміру сплачених грошових зобов'язань.</a:t>
            </a:r>
            <a:br>
              <a:rPr lang="uk-UA" dirty="0"/>
            </a:br>
            <a:r>
              <a:rPr lang="uk-UA" dirty="0"/>
              <a:t>Вимоги до підтвердження даних, визначених у податковій звітності.</a:t>
            </a:r>
            <a:br>
              <a:rPr lang="uk-UA" dirty="0"/>
            </a:br>
            <a:r>
              <a:rPr lang="uk-UA" dirty="0"/>
              <a:t>Податкова адреса.</a:t>
            </a:r>
            <a:br>
              <a:rPr lang="uk-UA" dirty="0"/>
            </a:br>
            <a:endParaRPr lang="uk-UA" dirty="0"/>
          </a:p>
        </p:txBody>
      </p:sp>
    </p:spTree>
    <p:extLst>
      <p:ext uri="{BB962C8B-B14F-4D97-AF65-F5344CB8AC3E}">
        <p14:creationId xmlns:p14="http://schemas.microsoft.com/office/powerpoint/2010/main" val="1051377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7924800" cy="6106690"/>
          </a:xfrm>
        </p:spPr>
        <p:txBody>
          <a:bodyPr/>
          <a:lstStyle/>
          <a:p>
            <a:r>
              <a:rPr lang="uk-UA" sz="2000" dirty="0"/>
              <a:t>Контролюючими органами є органи доходів і зборів - центральний орган виконавчої влади, що забезпечує формування єдиної державної податкової, державної митної політики в частині адміністрування податків і зборів, митних платежів та реалізує державну податкову, державну митну політику, забезпечує формування та реалізацію державної політики з адміністрування єдиного внеску, забезпечує формування та реалізацію державної політики у сфері боротьби з правопорушеннями при застосуванні податкового та митного законодавства, а також законодавства з питань сплати єдиного внеску (далі - центральний орган виконавчої влади, що забезпечує формування та реалізує державну податкову і митну політику), його територіальні органи.</a:t>
            </a:r>
            <a:r>
              <a:rPr lang="uk-UA" dirty="0"/>
              <a:t/>
            </a:r>
            <a:br>
              <a:rPr lang="uk-UA" dirty="0"/>
            </a:br>
            <a:endParaRPr lang="uk-UA" dirty="0"/>
          </a:p>
        </p:txBody>
      </p:sp>
    </p:spTree>
    <p:extLst>
      <p:ext uri="{BB962C8B-B14F-4D97-AF65-F5344CB8AC3E}">
        <p14:creationId xmlns:p14="http://schemas.microsoft.com/office/powerpoint/2010/main" val="2779209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r>
              <a:rPr lang="uk-UA" sz="2400" dirty="0"/>
              <a:t>Обов'язковою умовою для здійснення повернення сум грошового зобов'язання є подання платником податків заяви про таке повернення (крім повернення надміру утриманих (сплачених) сум податку з доходів фізичних осіб, які розраховуються контролюючим органом на підставі поданої платником податків податкової декларації за звітний календарний рік шляхом проведення перерахунку за загальним річним оподатковуваним доходом платника податку) протягом 1095 днів від дня виникнення помилково та/або надміру сплаченої суми.</a:t>
            </a:r>
          </a:p>
          <a:p>
            <a:endParaRPr lang="uk-UA" dirty="0"/>
          </a:p>
        </p:txBody>
      </p:sp>
    </p:spTree>
    <p:extLst>
      <p:ext uri="{BB962C8B-B14F-4D97-AF65-F5344CB8AC3E}">
        <p14:creationId xmlns:p14="http://schemas.microsoft.com/office/powerpoint/2010/main" val="3199927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normAutofit lnSpcReduction="10000"/>
          </a:bodyPr>
          <a:lstStyle/>
          <a:p>
            <a:r>
              <a:rPr lang="uk-UA" sz="2400" dirty="0"/>
              <a:t>Для цілей оподаткування платники податків зобов'язані вести облік доходів, витрат та інших показників, пов'язаних з визначенням об'єктів оподаткування та/або податкових зобов'язань, на підставі первинних документів, регістрів бухгалтерського обліку, фінансової звітності, інших документів, пов'язаних з обчисленням і сплатою податків і зборів, ведення яких передбачено законодавством.</a:t>
            </a:r>
          </a:p>
          <a:p>
            <a:r>
              <a:rPr lang="uk-UA" sz="2400" dirty="0"/>
              <a:t>Платникам податків забороняється формування показників податкової звітності, митних декларацій на підставі даних, не підтверджених документами, що визначені абзацом першим цього пункту.</a:t>
            </a:r>
          </a:p>
          <a:p>
            <a:endParaRPr lang="uk-UA" dirty="0"/>
          </a:p>
        </p:txBody>
      </p:sp>
    </p:spTree>
    <p:extLst>
      <p:ext uri="{BB962C8B-B14F-4D97-AF65-F5344CB8AC3E}">
        <p14:creationId xmlns:p14="http://schemas.microsoft.com/office/powerpoint/2010/main" val="2246520135"/>
      </p:ext>
    </p:extLst>
  </p:cSld>
  <p:clrMapOvr>
    <a:masterClrMapping/>
  </p:clrMapOvr>
</p:sld>
</file>

<file path=ppt/theme/theme1.xml><?xml version="1.0" encoding="utf-8"?>
<a:theme xmlns:a="http://schemas.openxmlformats.org/drawingml/2006/main" name="Горизонт">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Горизон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Горизон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2</TotalTime>
  <Words>258</Words>
  <Application>Microsoft Office PowerPoint</Application>
  <PresentationFormat>Экран (4:3)</PresentationFormat>
  <Paragraphs>5</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Горизонт</vt:lpstr>
      <vt:lpstr>Тема 3. Адміністрування податків, зборів, платежів. Контролюючі органи та органи стягнення. Умови повернення помилково та/або надміру сплачених грошових зобов'язань. Вимоги до підтвердження даних, визначених у податковій звітності. Податкова адреса. </vt:lpstr>
      <vt:lpstr>Контролюючими органами є органи доходів і зборів - центральний орган виконавчої влади, що забезпечує формування єдиної державної податкової, державної митної політики в частині адміністрування податків і зборів, митних платежів та реалізує державну податкову, державну митну політику, забезпечує формування та реалізацію державної політики з адміністрування єдиного внеску, забезпечує формування та реалізацію державної політики у сфері боротьби з правопорушеннями при застосуванні податкового та митного законодавства, а також законодавства з питань сплати єдиного внеску (далі - центральний орган виконавчої влади, що забезпечує формування та реалізує державну податкову і митну політику), його територіальні органи. </vt:lpstr>
      <vt:lpstr>Презентация PowerPoint</vt:lpstr>
      <vt:lpstr>Презентация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3. Адміністрування податків, зборів, платежів. Контролюючі органи та органи стягнення. Умови повернення помилково та/або надміру сплачених грошових зобов'язань. Вимоги до підтвердження даних, визначених у податковій звітності. Податкова адреса. </dc:title>
  <dc:creator>Fox</dc:creator>
  <cp:lastModifiedBy>Fox</cp:lastModifiedBy>
  <cp:revision>1</cp:revision>
  <dcterms:created xsi:type="dcterms:W3CDTF">2015-04-13T13:09:48Z</dcterms:created>
  <dcterms:modified xsi:type="dcterms:W3CDTF">2015-04-13T13:12:44Z</dcterms:modified>
</cp:coreProperties>
</file>