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6" d="100"/>
          <a:sy n="76" d="100"/>
        </p:scale>
        <p:origin x="-300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6F490-D312-47C3-AB3C-F3FA7C26DC7B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CDCA50A-7BA1-4827-A3CE-1550389CD9CF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293CBBEE-351C-4DA1-9387-9D1477CBC43F}" type="parTrans" cxnId="{4AB6AC76-2F5E-419B-B0E9-CA5AFDD5604C}">
      <dgm:prSet/>
      <dgm:spPr/>
      <dgm:t>
        <a:bodyPr/>
        <a:lstStyle/>
        <a:p>
          <a:endParaRPr lang="ru-RU"/>
        </a:p>
      </dgm:t>
    </dgm:pt>
    <dgm:pt modelId="{238763E5-CA81-4B3E-9471-9F2699A2EDDA}" type="sibTrans" cxnId="{4AB6AC76-2F5E-419B-B0E9-CA5AFDD5604C}">
      <dgm:prSet/>
      <dgm:spPr/>
      <dgm:t>
        <a:bodyPr/>
        <a:lstStyle/>
        <a:p>
          <a:endParaRPr lang="ru-RU"/>
        </a:p>
      </dgm:t>
    </dgm:pt>
    <dgm:pt modelId="{5BDD09C6-1EEB-4109-9039-9CF73FA1F460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ea typeface="Times New Roman" panose="02020603050405020304" pitchFamily="18" charset="0"/>
            </a:rPr>
            <a:t>У </a:t>
          </a:r>
          <a:r>
            <a:rPr lang="ru-RU" dirty="0" err="1" smtClean="0">
              <a:solidFill>
                <a:srgbClr val="FF0000"/>
              </a:solidFill>
              <a:ea typeface="Times New Roman" panose="02020603050405020304" pitchFamily="18" charset="0"/>
            </a:rPr>
            <a:t>першому</a:t>
          </a:r>
          <a:r>
            <a:rPr lang="ru-RU" dirty="0" smtClean="0">
              <a:solidFill>
                <a:schemeClr val="bg1"/>
              </a:solidFill>
              <a:ea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bg1"/>
              </a:solidFill>
              <a:ea typeface="Times New Roman" panose="02020603050405020304" pitchFamily="18" charset="0"/>
            </a:rPr>
            <a:t>типі</a:t>
          </a:r>
          <a:r>
            <a:rPr lang="ru-RU" dirty="0" smtClean="0">
              <a:solidFill>
                <a:schemeClr val="bg1"/>
              </a:solidFill>
              <a:ea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bg1"/>
              </a:solidFill>
              <a:ea typeface="Times New Roman" panose="02020603050405020304" pitchFamily="18" charset="0"/>
            </a:rPr>
            <a:t>переважну</a:t>
          </a:r>
          <a:r>
            <a:rPr lang="ru-RU" dirty="0" smtClean="0">
              <a:solidFill>
                <a:schemeClr val="bg1"/>
              </a:solidFill>
              <a:ea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bg1"/>
              </a:solidFill>
              <a:ea typeface="Times New Roman" panose="02020603050405020304" pitchFamily="18" charset="0"/>
            </a:rPr>
            <a:t>більшість</a:t>
          </a:r>
          <a:r>
            <a:rPr lang="ru-RU" dirty="0" smtClean="0">
              <a:solidFill>
                <a:schemeClr val="bg1"/>
              </a:solidFill>
              <a:ea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bg1"/>
              </a:solidFill>
              <a:ea typeface="Times New Roman" panose="02020603050405020304" pitchFamily="18" charset="0"/>
            </a:rPr>
            <a:t>працюючого</a:t>
          </a:r>
          <a:r>
            <a:rPr lang="ru-RU" dirty="0" smtClean="0">
              <a:solidFill>
                <a:schemeClr val="bg1"/>
              </a:solidFill>
              <a:ea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bg1"/>
              </a:solidFill>
              <a:ea typeface="Times New Roman" panose="02020603050405020304" pitchFamily="18" charset="0"/>
            </a:rPr>
            <a:t>населення</a:t>
          </a:r>
          <a:r>
            <a:rPr lang="ru-RU" dirty="0" smtClean="0">
              <a:solidFill>
                <a:schemeClr val="bg1"/>
              </a:solidFill>
              <a:ea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bg1"/>
              </a:solidFill>
              <a:ea typeface="Times New Roman" panose="02020603050405020304" pitchFamily="18" charset="0"/>
            </a:rPr>
            <a:t>складають</a:t>
          </a:r>
          <a:r>
            <a:rPr lang="ru-RU" dirty="0" smtClean="0">
              <a:solidFill>
                <a:schemeClr val="bg1"/>
              </a:solidFill>
              <a:ea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bg1"/>
              </a:solidFill>
              <a:ea typeface="Times New Roman" panose="02020603050405020304" pitchFamily="18" charset="0"/>
            </a:rPr>
            <a:t>селяни</a:t>
          </a:r>
          <a:r>
            <a:rPr lang="ru-RU" dirty="0" smtClean="0">
              <a:solidFill>
                <a:schemeClr val="bg1"/>
              </a:solidFill>
              <a:ea typeface="Times New Roman" panose="02020603050405020304" pitchFamily="18" charset="0"/>
            </a:rPr>
            <a:t>, а </a:t>
          </a:r>
          <a:r>
            <a:rPr lang="ru-RU" dirty="0" err="1" smtClean="0">
              <a:solidFill>
                <a:schemeClr val="bg1"/>
              </a:solidFill>
              <a:ea typeface="Times New Roman" panose="02020603050405020304" pitchFamily="18" charset="0"/>
            </a:rPr>
            <a:t>рід</a:t>
          </a:r>
          <a:r>
            <a:rPr lang="ru-RU" dirty="0" smtClean="0">
              <a:solidFill>
                <a:schemeClr val="bg1"/>
              </a:solidFill>
              <a:ea typeface="Times New Roman" panose="02020603050405020304" pitchFamily="18" charset="0"/>
            </a:rPr>
            <a:t> занять становить </a:t>
          </a:r>
          <a:r>
            <a:rPr lang="ru-RU" dirty="0" err="1" smtClean="0">
              <a:solidFill>
                <a:schemeClr val="bg1"/>
              </a:solidFill>
              <a:ea typeface="Times New Roman" panose="02020603050405020304" pitchFamily="18" charset="0"/>
            </a:rPr>
            <a:t>обробіток</a:t>
          </a:r>
          <a:r>
            <a:rPr lang="ru-RU" dirty="0" smtClean="0">
              <a:solidFill>
                <a:schemeClr val="bg1"/>
              </a:solidFill>
              <a:ea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bg1"/>
              </a:solidFill>
              <a:ea typeface="Times New Roman" panose="02020603050405020304" pitchFamily="18" charset="0"/>
            </a:rPr>
            <a:t>землі</a:t>
          </a:r>
          <a:r>
            <a:rPr lang="ru-RU" dirty="0" smtClean="0">
              <a:solidFill>
                <a:schemeClr val="bg1"/>
              </a:solidFill>
              <a:ea typeface="Times New Roman" panose="02020603050405020304" pitchFamily="18" charset="0"/>
            </a:rPr>
            <a:t>.</a:t>
          </a:r>
          <a:endParaRPr lang="ru-RU" dirty="0"/>
        </a:p>
      </dgm:t>
    </dgm:pt>
    <dgm:pt modelId="{A4C8E2ED-1AC9-4615-AE4F-2E2AE962C526}" type="parTrans" cxnId="{B21393CD-FB16-408E-A054-54A4F5F25CBF}">
      <dgm:prSet/>
      <dgm:spPr/>
      <dgm:t>
        <a:bodyPr/>
        <a:lstStyle/>
        <a:p>
          <a:endParaRPr lang="ru-RU"/>
        </a:p>
      </dgm:t>
    </dgm:pt>
    <dgm:pt modelId="{7EAFB7E0-8BC8-4087-A048-7C90F39A9744}" type="sibTrans" cxnId="{B21393CD-FB16-408E-A054-54A4F5F25CBF}">
      <dgm:prSet/>
      <dgm:spPr/>
      <dgm:t>
        <a:bodyPr/>
        <a:lstStyle/>
        <a:p>
          <a:endParaRPr lang="ru-RU"/>
        </a:p>
      </dgm:t>
    </dgm:pt>
    <dgm:pt modelId="{7B542531-5F98-48AB-8C1E-29A673994B8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5E2ADF33-F44F-482C-93AF-0AC45DCF325A}" type="parTrans" cxnId="{3D5109A5-4A0B-4E0E-B9C1-C31A348AE219}">
      <dgm:prSet/>
      <dgm:spPr/>
      <dgm:t>
        <a:bodyPr/>
        <a:lstStyle/>
        <a:p>
          <a:endParaRPr lang="ru-RU"/>
        </a:p>
      </dgm:t>
    </dgm:pt>
    <dgm:pt modelId="{A7170DF8-3A7C-4400-9859-F80A1214A0CC}" type="sibTrans" cxnId="{3D5109A5-4A0B-4E0E-B9C1-C31A348AE219}">
      <dgm:prSet/>
      <dgm:spPr/>
      <dgm:t>
        <a:bodyPr/>
        <a:lstStyle/>
        <a:p>
          <a:endParaRPr lang="ru-RU"/>
        </a:p>
      </dgm:t>
    </dgm:pt>
    <dgm:pt modelId="{C7188408-EA76-4742-B13E-F0BEEF7B6516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У </a:t>
          </a:r>
          <a:r>
            <a:rPr lang="ru-RU" dirty="0" smtClean="0">
              <a:solidFill>
                <a:srgbClr val="FF0000"/>
              </a:solidFill>
            </a:rPr>
            <a:t>другому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типі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пропорції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змінюються</a:t>
          </a:r>
          <a:r>
            <a:rPr lang="ru-RU" dirty="0" smtClean="0">
              <a:solidFill>
                <a:schemeClr val="bg1"/>
              </a:solidFill>
            </a:rPr>
            <a:t> на </a:t>
          </a:r>
          <a:r>
            <a:rPr lang="ru-RU" dirty="0" err="1" smtClean="0">
              <a:solidFill>
                <a:schemeClr val="bg1"/>
              </a:solidFill>
            </a:rPr>
            <a:t>користь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промислових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робітників</a:t>
          </a:r>
          <a:r>
            <a:rPr lang="ru-RU" dirty="0" smtClean="0">
              <a:solidFill>
                <a:schemeClr val="bg1"/>
              </a:solidFill>
            </a:rPr>
            <a:t>, а родом занять </a:t>
          </a:r>
          <a:r>
            <a:rPr lang="ru-RU" dirty="0" err="1" smtClean="0">
              <a:solidFill>
                <a:schemeClr val="bg1"/>
              </a:solidFill>
            </a:rPr>
            <a:t>стає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виробництво</a:t>
          </a:r>
          <a:r>
            <a:rPr lang="ru-RU" dirty="0" smtClean="0">
              <a:solidFill>
                <a:schemeClr val="bg1"/>
              </a:solidFill>
            </a:rPr>
            <a:t> штучно </a:t>
          </a:r>
          <a:r>
            <a:rPr lang="ru-RU" dirty="0" err="1" smtClean="0">
              <a:solidFill>
                <a:schemeClr val="bg1"/>
              </a:solidFill>
            </a:rPr>
            <a:t>створених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товарів</a:t>
          </a:r>
          <a:r>
            <a:rPr lang="ru-RU" dirty="0" smtClean="0">
              <a:solidFill>
                <a:schemeClr val="bg1"/>
              </a:solidFill>
            </a:rPr>
            <a:t>.</a:t>
          </a:r>
          <a:endParaRPr lang="ru-RU" dirty="0"/>
        </a:p>
      </dgm:t>
    </dgm:pt>
    <dgm:pt modelId="{4AE81003-03CE-4345-946F-0D3BF21A97DB}" type="parTrans" cxnId="{4DFFF0F8-166A-4BEC-96D9-56F05E2786C5}">
      <dgm:prSet/>
      <dgm:spPr/>
      <dgm:t>
        <a:bodyPr/>
        <a:lstStyle/>
        <a:p>
          <a:endParaRPr lang="ru-RU"/>
        </a:p>
      </dgm:t>
    </dgm:pt>
    <dgm:pt modelId="{8FF86EA6-8A62-43A2-BE70-EC70ACC69C81}" type="sibTrans" cxnId="{4DFFF0F8-166A-4BEC-96D9-56F05E2786C5}">
      <dgm:prSet/>
      <dgm:spPr/>
      <dgm:t>
        <a:bodyPr/>
        <a:lstStyle/>
        <a:p>
          <a:endParaRPr lang="ru-RU"/>
        </a:p>
      </dgm:t>
    </dgm:pt>
    <dgm:pt modelId="{002C0222-B9BF-4134-B7FB-3A0723B1959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A1E26B6-BB21-4EDB-B94A-AEE3DEC10F07}" type="parTrans" cxnId="{48B120C2-DFD0-49D1-A089-41FEFFD5CA3E}">
      <dgm:prSet/>
      <dgm:spPr/>
      <dgm:t>
        <a:bodyPr/>
        <a:lstStyle/>
        <a:p>
          <a:endParaRPr lang="ru-RU"/>
        </a:p>
      </dgm:t>
    </dgm:pt>
    <dgm:pt modelId="{B36BE65A-4DB7-4D5C-863E-A926EDE2954A}" type="sibTrans" cxnId="{48B120C2-DFD0-49D1-A089-41FEFFD5CA3E}">
      <dgm:prSet/>
      <dgm:spPr/>
      <dgm:t>
        <a:bodyPr/>
        <a:lstStyle/>
        <a:p>
          <a:endParaRPr lang="ru-RU"/>
        </a:p>
      </dgm:t>
    </dgm:pt>
    <dgm:pt modelId="{0A4DA4EC-DF4E-455E-B938-D33FB0D6C4B4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У </a:t>
          </a:r>
          <a:r>
            <a:rPr lang="ru-RU" dirty="0" err="1" smtClean="0">
              <a:solidFill>
                <a:srgbClr val="FF0000"/>
              </a:solidFill>
            </a:rPr>
            <a:t>третьому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типі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суспільства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переважна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більшість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населення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зайнята</a:t>
          </a:r>
          <a:r>
            <a:rPr lang="ru-RU" dirty="0" smtClean="0">
              <a:solidFill>
                <a:schemeClr val="bg1"/>
              </a:solidFill>
            </a:rPr>
            <a:t> в </a:t>
          </a:r>
          <a:r>
            <a:rPr lang="ru-RU" dirty="0" err="1" smtClean="0">
              <a:solidFill>
                <a:schemeClr val="bg1"/>
              </a:solidFill>
            </a:rPr>
            <a:t>сфері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послуг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машинні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технології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поступаються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місцем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інтелектуальним</a:t>
          </a:r>
          <a:r>
            <a:rPr lang="ru-RU" dirty="0" smtClean="0">
              <a:solidFill>
                <a:schemeClr val="bg1"/>
              </a:solidFill>
            </a:rPr>
            <a:t>. На </a:t>
          </a:r>
          <a:r>
            <a:rPr lang="ru-RU" dirty="0" err="1" smtClean="0">
              <a:solidFill>
                <a:schemeClr val="bg1"/>
              </a:solidFill>
            </a:rPr>
            <a:t>позицію</a:t>
          </a:r>
          <a:r>
            <a:rPr lang="ru-RU" dirty="0" smtClean="0">
              <a:solidFill>
                <a:schemeClr val="bg1"/>
              </a:solidFill>
            </a:rPr>
            <a:t> головного товару </a:t>
          </a:r>
          <a:r>
            <a:rPr lang="ru-RU" dirty="0" err="1" smtClean="0">
              <a:solidFill>
                <a:schemeClr val="bg1"/>
              </a:solidFill>
            </a:rPr>
            <a:t>висувається</a:t>
          </a:r>
          <a:r>
            <a:rPr lang="ru-RU" dirty="0" smtClean="0">
              <a:solidFill>
                <a:schemeClr val="bg1"/>
              </a:solidFill>
            </a:rPr>
            <a:t> не </a:t>
          </a:r>
          <a:r>
            <a:rPr lang="ru-RU" dirty="0" err="1" smtClean="0">
              <a:solidFill>
                <a:schemeClr val="bg1"/>
              </a:solidFill>
            </a:rPr>
            <a:t>окрема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розпізнавана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одиниця</a:t>
          </a:r>
          <a:r>
            <a:rPr lang="ru-RU" dirty="0" smtClean="0">
              <a:solidFill>
                <a:schemeClr val="bg1"/>
              </a:solidFill>
            </a:rPr>
            <a:t> (</a:t>
          </a:r>
          <a:r>
            <a:rPr lang="ru-RU" dirty="0" err="1" smtClean="0">
              <a:solidFill>
                <a:schemeClr val="bg1"/>
              </a:solidFill>
            </a:rPr>
            <a:t>хлібина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автомобіль</a:t>
          </a:r>
          <a:r>
            <a:rPr lang="ru-RU" dirty="0" smtClean="0">
              <a:solidFill>
                <a:schemeClr val="bg1"/>
              </a:solidFill>
            </a:rPr>
            <a:t>), а </a:t>
          </a:r>
          <a:r>
            <a:rPr lang="ru-RU" dirty="0" err="1" smtClean="0">
              <a:solidFill>
                <a:schemeClr val="bg1"/>
              </a:solidFill>
            </a:rPr>
            <a:t>інформація</a:t>
          </a:r>
          <a:r>
            <a:rPr lang="ru-RU" dirty="0" smtClean="0">
              <a:solidFill>
                <a:schemeClr val="bg1"/>
              </a:solidFill>
            </a:rPr>
            <a:t> та </a:t>
          </a:r>
          <a:r>
            <a:rPr lang="ru-RU" dirty="0" err="1" smtClean="0">
              <a:solidFill>
                <a:schemeClr val="bg1"/>
              </a:solidFill>
            </a:rPr>
            <a:t>знання</a:t>
          </a:r>
          <a:r>
            <a:rPr lang="ru-RU" dirty="0" smtClean="0">
              <a:solidFill>
                <a:schemeClr val="bg1"/>
              </a:solidFill>
            </a:rPr>
            <a:t>.</a:t>
          </a:r>
          <a:endParaRPr lang="ru-RU" dirty="0"/>
        </a:p>
      </dgm:t>
    </dgm:pt>
    <dgm:pt modelId="{716F0E07-9BDA-4A68-BDCE-361BC25E631C}" type="parTrans" cxnId="{2A667958-3FC3-41CC-A024-965EBFD33789}">
      <dgm:prSet/>
      <dgm:spPr/>
      <dgm:t>
        <a:bodyPr/>
        <a:lstStyle/>
        <a:p>
          <a:endParaRPr lang="ru-RU"/>
        </a:p>
      </dgm:t>
    </dgm:pt>
    <dgm:pt modelId="{014E4649-7766-4F24-BA11-3667F74E2C7D}" type="sibTrans" cxnId="{2A667958-3FC3-41CC-A024-965EBFD33789}">
      <dgm:prSet/>
      <dgm:spPr/>
      <dgm:t>
        <a:bodyPr/>
        <a:lstStyle/>
        <a:p>
          <a:endParaRPr lang="ru-RU"/>
        </a:p>
      </dgm:t>
    </dgm:pt>
    <dgm:pt modelId="{7742ED2A-7571-42EA-8EB8-F52ABBA84924}" type="pres">
      <dgm:prSet presAssocID="{DD16F490-D312-47C3-AB3C-F3FA7C26DC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8E8292-6524-4EEC-BC22-24B60BDBE1B2}" type="pres">
      <dgm:prSet presAssocID="{8CDCA50A-7BA1-4827-A3CE-1550389CD9CF}" presName="composite" presStyleCnt="0"/>
      <dgm:spPr/>
    </dgm:pt>
    <dgm:pt modelId="{B9C3BB68-BB44-4204-B855-E210257EB782}" type="pres">
      <dgm:prSet presAssocID="{8CDCA50A-7BA1-4827-A3CE-1550389CD9C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6573E-B912-470F-B3EF-2B2900F86DB4}" type="pres">
      <dgm:prSet presAssocID="{8CDCA50A-7BA1-4827-A3CE-1550389CD9C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B37C5-BA5A-4FE5-BCE4-2AAA5C8FE8B3}" type="pres">
      <dgm:prSet presAssocID="{238763E5-CA81-4B3E-9471-9F2699A2EDDA}" presName="sp" presStyleCnt="0"/>
      <dgm:spPr/>
    </dgm:pt>
    <dgm:pt modelId="{14E60125-E270-4000-831A-02959B1D65DD}" type="pres">
      <dgm:prSet presAssocID="{7B542531-5F98-48AB-8C1E-29A673994B88}" presName="composite" presStyleCnt="0"/>
      <dgm:spPr/>
    </dgm:pt>
    <dgm:pt modelId="{F9CA98D5-092F-4FB1-A0F6-A8346F9D6F56}" type="pres">
      <dgm:prSet presAssocID="{7B542531-5F98-48AB-8C1E-29A673994B8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D6C37-9D84-47AA-9CDC-EE59381BA7D7}" type="pres">
      <dgm:prSet presAssocID="{7B542531-5F98-48AB-8C1E-29A673994B8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69B2F-2267-4FB2-A55D-CD528C407382}" type="pres">
      <dgm:prSet presAssocID="{A7170DF8-3A7C-4400-9859-F80A1214A0CC}" presName="sp" presStyleCnt="0"/>
      <dgm:spPr/>
    </dgm:pt>
    <dgm:pt modelId="{BEF411D9-B45E-40AD-9670-4350B6255AC0}" type="pres">
      <dgm:prSet presAssocID="{002C0222-B9BF-4134-B7FB-3A0723B1959E}" presName="composite" presStyleCnt="0"/>
      <dgm:spPr/>
    </dgm:pt>
    <dgm:pt modelId="{80DB1C16-8AEE-4258-A07E-2F259F2CC03C}" type="pres">
      <dgm:prSet presAssocID="{002C0222-B9BF-4134-B7FB-3A0723B1959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86421-6241-4DC9-ABFA-58B1A0AC555C}" type="pres">
      <dgm:prSet presAssocID="{002C0222-B9BF-4134-B7FB-3A0723B1959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FFF0F8-166A-4BEC-96D9-56F05E2786C5}" srcId="{7B542531-5F98-48AB-8C1E-29A673994B88}" destId="{C7188408-EA76-4742-B13E-F0BEEF7B6516}" srcOrd="0" destOrd="0" parTransId="{4AE81003-03CE-4345-946F-0D3BF21A97DB}" sibTransId="{8FF86EA6-8A62-43A2-BE70-EC70ACC69C81}"/>
    <dgm:cxn modelId="{2A667958-3FC3-41CC-A024-965EBFD33789}" srcId="{002C0222-B9BF-4134-B7FB-3A0723B1959E}" destId="{0A4DA4EC-DF4E-455E-B938-D33FB0D6C4B4}" srcOrd="0" destOrd="0" parTransId="{716F0E07-9BDA-4A68-BDCE-361BC25E631C}" sibTransId="{014E4649-7766-4F24-BA11-3667F74E2C7D}"/>
    <dgm:cxn modelId="{48B120C2-DFD0-49D1-A089-41FEFFD5CA3E}" srcId="{DD16F490-D312-47C3-AB3C-F3FA7C26DC7B}" destId="{002C0222-B9BF-4134-B7FB-3A0723B1959E}" srcOrd="2" destOrd="0" parTransId="{4A1E26B6-BB21-4EDB-B94A-AEE3DEC10F07}" sibTransId="{B36BE65A-4DB7-4D5C-863E-A926EDE2954A}"/>
    <dgm:cxn modelId="{FD59DB5F-F517-449F-A55C-76BB3F2099E8}" type="presOf" srcId="{0A4DA4EC-DF4E-455E-B938-D33FB0D6C4B4}" destId="{C4786421-6241-4DC9-ABFA-58B1A0AC555C}" srcOrd="0" destOrd="0" presId="urn:microsoft.com/office/officeart/2005/8/layout/chevron2"/>
    <dgm:cxn modelId="{5D94B536-F171-4C76-A8AC-C0CABADA4A6B}" type="presOf" srcId="{7B542531-5F98-48AB-8C1E-29A673994B88}" destId="{F9CA98D5-092F-4FB1-A0F6-A8346F9D6F56}" srcOrd="0" destOrd="0" presId="urn:microsoft.com/office/officeart/2005/8/layout/chevron2"/>
    <dgm:cxn modelId="{7034A0F9-43CC-40E9-83D6-4329D68DB369}" type="presOf" srcId="{DD16F490-D312-47C3-AB3C-F3FA7C26DC7B}" destId="{7742ED2A-7571-42EA-8EB8-F52ABBA84924}" srcOrd="0" destOrd="0" presId="urn:microsoft.com/office/officeart/2005/8/layout/chevron2"/>
    <dgm:cxn modelId="{7A42C5B3-023F-4051-B4FA-E0251010AB32}" type="presOf" srcId="{5BDD09C6-1EEB-4109-9039-9CF73FA1F460}" destId="{B676573E-B912-470F-B3EF-2B2900F86DB4}" srcOrd="0" destOrd="0" presId="urn:microsoft.com/office/officeart/2005/8/layout/chevron2"/>
    <dgm:cxn modelId="{B21393CD-FB16-408E-A054-54A4F5F25CBF}" srcId="{8CDCA50A-7BA1-4827-A3CE-1550389CD9CF}" destId="{5BDD09C6-1EEB-4109-9039-9CF73FA1F460}" srcOrd="0" destOrd="0" parTransId="{A4C8E2ED-1AC9-4615-AE4F-2E2AE962C526}" sibTransId="{7EAFB7E0-8BC8-4087-A048-7C90F39A9744}"/>
    <dgm:cxn modelId="{3D5109A5-4A0B-4E0E-B9C1-C31A348AE219}" srcId="{DD16F490-D312-47C3-AB3C-F3FA7C26DC7B}" destId="{7B542531-5F98-48AB-8C1E-29A673994B88}" srcOrd="1" destOrd="0" parTransId="{5E2ADF33-F44F-482C-93AF-0AC45DCF325A}" sibTransId="{A7170DF8-3A7C-4400-9859-F80A1214A0CC}"/>
    <dgm:cxn modelId="{D2CDE460-0ACE-4FA6-95DA-CA2D6A733319}" type="presOf" srcId="{8CDCA50A-7BA1-4827-A3CE-1550389CD9CF}" destId="{B9C3BB68-BB44-4204-B855-E210257EB782}" srcOrd="0" destOrd="0" presId="urn:microsoft.com/office/officeart/2005/8/layout/chevron2"/>
    <dgm:cxn modelId="{07929ECF-995C-41CE-B702-EB737D75F2AE}" type="presOf" srcId="{C7188408-EA76-4742-B13E-F0BEEF7B6516}" destId="{2CDD6C37-9D84-47AA-9CDC-EE59381BA7D7}" srcOrd="0" destOrd="0" presId="urn:microsoft.com/office/officeart/2005/8/layout/chevron2"/>
    <dgm:cxn modelId="{4AB6AC76-2F5E-419B-B0E9-CA5AFDD5604C}" srcId="{DD16F490-D312-47C3-AB3C-F3FA7C26DC7B}" destId="{8CDCA50A-7BA1-4827-A3CE-1550389CD9CF}" srcOrd="0" destOrd="0" parTransId="{293CBBEE-351C-4DA1-9387-9D1477CBC43F}" sibTransId="{238763E5-CA81-4B3E-9471-9F2699A2EDDA}"/>
    <dgm:cxn modelId="{71316F45-5194-4860-AA52-D2E0EF8608E0}" type="presOf" srcId="{002C0222-B9BF-4134-B7FB-3A0723B1959E}" destId="{80DB1C16-8AEE-4258-A07E-2F259F2CC03C}" srcOrd="0" destOrd="0" presId="urn:microsoft.com/office/officeart/2005/8/layout/chevron2"/>
    <dgm:cxn modelId="{D7189BB1-D80C-4842-9744-2D93E8377836}" type="presParOf" srcId="{7742ED2A-7571-42EA-8EB8-F52ABBA84924}" destId="{F68E8292-6524-4EEC-BC22-24B60BDBE1B2}" srcOrd="0" destOrd="0" presId="urn:microsoft.com/office/officeart/2005/8/layout/chevron2"/>
    <dgm:cxn modelId="{8FB59C1C-6983-4370-BF99-084AFC94D2AB}" type="presParOf" srcId="{F68E8292-6524-4EEC-BC22-24B60BDBE1B2}" destId="{B9C3BB68-BB44-4204-B855-E210257EB782}" srcOrd="0" destOrd="0" presId="urn:microsoft.com/office/officeart/2005/8/layout/chevron2"/>
    <dgm:cxn modelId="{8F6F5D64-D94D-4DD9-B188-F9B97A682E00}" type="presParOf" srcId="{F68E8292-6524-4EEC-BC22-24B60BDBE1B2}" destId="{B676573E-B912-470F-B3EF-2B2900F86DB4}" srcOrd="1" destOrd="0" presId="urn:microsoft.com/office/officeart/2005/8/layout/chevron2"/>
    <dgm:cxn modelId="{26F24D3E-EC5C-4F5D-8543-83FB7CBE1820}" type="presParOf" srcId="{7742ED2A-7571-42EA-8EB8-F52ABBA84924}" destId="{254B37C5-BA5A-4FE5-BCE4-2AAA5C8FE8B3}" srcOrd="1" destOrd="0" presId="urn:microsoft.com/office/officeart/2005/8/layout/chevron2"/>
    <dgm:cxn modelId="{1A5FB1B3-197D-444A-82FC-3E8750609A9C}" type="presParOf" srcId="{7742ED2A-7571-42EA-8EB8-F52ABBA84924}" destId="{14E60125-E270-4000-831A-02959B1D65DD}" srcOrd="2" destOrd="0" presId="urn:microsoft.com/office/officeart/2005/8/layout/chevron2"/>
    <dgm:cxn modelId="{69ABFB7E-AB8E-4469-8D28-335B760981DF}" type="presParOf" srcId="{14E60125-E270-4000-831A-02959B1D65DD}" destId="{F9CA98D5-092F-4FB1-A0F6-A8346F9D6F56}" srcOrd="0" destOrd="0" presId="urn:microsoft.com/office/officeart/2005/8/layout/chevron2"/>
    <dgm:cxn modelId="{E4832DB1-71A7-423C-8BB1-0EEE54B91A65}" type="presParOf" srcId="{14E60125-E270-4000-831A-02959B1D65DD}" destId="{2CDD6C37-9D84-47AA-9CDC-EE59381BA7D7}" srcOrd="1" destOrd="0" presId="urn:microsoft.com/office/officeart/2005/8/layout/chevron2"/>
    <dgm:cxn modelId="{F6F517E3-CC68-4DEB-B106-2D251F0FE385}" type="presParOf" srcId="{7742ED2A-7571-42EA-8EB8-F52ABBA84924}" destId="{ABF69B2F-2267-4FB2-A55D-CD528C407382}" srcOrd="3" destOrd="0" presId="urn:microsoft.com/office/officeart/2005/8/layout/chevron2"/>
    <dgm:cxn modelId="{4A45A962-7B43-4C77-8530-EEF5F71CE06B}" type="presParOf" srcId="{7742ED2A-7571-42EA-8EB8-F52ABBA84924}" destId="{BEF411D9-B45E-40AD-9670-4350B6255AC0}" srcOrd="4" destOrd="0" presId="urn:microsoft.com/office/officeart/2005/8/layout/chevron2"/>
    <dgm:cxn modelId="{D18AA91F-FE2A-476C-AD40-00465208686E}" type="presParOf" srcId="{BEF411D9-B45E-40AD-9670-4350B6255AC0}" destId="{80DB1C16-8AEE-4258-A07E-2F259F2CC03C}" srcOrd="0" destOrd="0" presId="urn:microsoft.com/office/officeart/2005/8/layout/chevron2"/>
    <dgm:cxn modelId="{EA76486C-23EB-413E-A467-4069214405FD}" type="presParOf" srcId="{BEF411D9-B45E-40AD-9670-4350B6255AC0}" destId="{C4786421-6241-4DC9-ABFA-58B1A0AC55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98CB3D-B37A-4B36-89C1-DC81D0DDAC3C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4CD0758-6464-4B11-A8AE-7D6B9E7A7C69}">
      <dgm:prSet phldrT="[Текст]" phldr="1"/>
      <dgm:spPr/>
      <dgm:t>
        <a:bodyPr/>
        <a:lstStyle/>
        <a:p>
          <a:endParaRPr lang="ru-RU" dirty="0"/>
        </a:p>
      </dgm:t>
    </dgm:pt>
    <dgm:pt modelId="{822CC724-A4B0-46B8-ABC6-3A50F09F5E97}" type="parTrans" cxnId="{A1AFE411-5ADB-4049-BF42-3CA6E36EB08D}">
      <dgm:prSet/>
      <dgm:spPr/>
      <dgm:t>
        <a:bodyPr/>
        <a:lstStyle/>
        <a:p>
          <a:endParaRPr lang="ru-RU"/>
        </a:p>
      </dgm:t>
    </dgm:pt>
    <dgm:pt modelId="{B0F72CB8-195C-484A-AE97-DE2157011BA4}" type="sibTrans" cxnId="{A1AFE411-5ADB-4049-BF42-3CA6E36EB08D}">
      <dgm:prSet/>
      <dgm:spPr/>
      <dgm:t>
        <a:bodyPr/>
        <a:lstStyle/>
        <a:p>
          <a:endParaRPr lang="ru-RU"/>
        </a:p>
      </dgm:t>
    </dgm:pt>
    <dgm:pt modelId="{7A71944A-07B7-4F38-BA8A-AD7EB78271E7}">
      <dgm:prSet phldrT="[Текст]" custT="1"/>
      <dgm:spPr/>
      <dgm:t>
        <a:bodyPr/>
        <a:lstStyle/>
        <a:p>
          <a:r>
            <a:rPr lang="ru-RU" sz="1600" dirty="0" smtClean="0"/>
            <a:t>Формат </a:t>
          </a:r>
          <a:r>
            <a:rPr lang="ru-RU" sz="1600" dirty="0" err="1" smtClean="0"/>
            <a:t>газети</a:t>
          </a:r>
          <a:r>
            <a:rPr lang="ru-RU" sz="1600" dirty="0" smtClean="0"/>
            <a:t> не повинен </a:t>
          </a:r>
          <a:r>
            <a:rPr lang="ru-RU" sz="1600" dirty="0" err="1" smtClean="0"/>
            <a:t>перевищувати</a:t>
          </a:r>
          <a:r>
            <a:rPr lang="ru-RU" sz="1600" dirty="0" smtClean="0"/>
            <a:t> А 3 і бути </a:t>
          </a:r>
          <a:r>
            <a:rPr lang="ru-RU" sz="1600" dirty="0" err="1" smtClean="0"/>
            <a:t>таблоїд</a:t>
          </a:r>
          <a:r>
            <a:rPr lang="ru-RU" sz="1600" dirty="0" smtClean="0"/>
            <a:t>-ним (</a:t>
          </a:r>
          <a:r>
            <a:rPr lang="ru-RU" sz="1600" dirty="0" err="1" smtClean="0"/>
            <a:t>тобто</a:t>
          </a:r>
          <a:r>
            <a:rPr lang="ru-RU" sz="1600" dirty="0" smtClean="0"/>
            <a:t> за формою </a:t>
          </a:r>
          <a:r>
            <a:rPr lang="ru-RU" sz="1600" dirty="0" err="1" smtClean="0"/>
            <a:t>наближеним</a:t>
          </a:r>
          <a:r>
            <a:rPr lang="ru-RU" sz="1600" dirty="0" smtClean="0"/>
            <a:t> до квадрату);</a:t>
          </a:r>
          <a:endParaRPr lang="ru-RU" sz="1600" dirty="0"/>
        </a:p>
      </dgm:t>
    </dgm:pt>
    <dgm:pt modelId="{FDF2B466-57B6-4B7E-AB5D-192E6E42FCC6}" type="parTrans" cxnId="{88291B8F-0E54-40B6-B84D-9CF6618C3C81}">
      <dgm:prSet/>
      <dgm:spPr/>
      <dgm:t>
        <a:bodyPr/>
        <a:lstStyle/>
        <a:p>
          <a:endParaRPr lang="ru-RU"/>
        </a:p>
      </dgm:t>
    </dgm:pt>
    <dgm:pt modelId="{DC523DF8-D44E-404F-84FA-DAF0A054E58E}" type="sibTrans" cxnId="{88291B8F-0E54-40B6-B84D-9CF6618C3C81}">
      <dgm:prSet/>
      <dgm:spPr/>
      <dgm:t>
        <a:bodyPr/>
        <a:lstStyle/>
        <a:p>
          <a:endParaRPr lang="ru-RU"/>
        </a:p>
      </dgm:t>
    </dgm:pt>
    <dgm:pt modelId="{E2F36358-450C-406F-A5FE-F742F252ACCE}">
      <dgm:prSet phldrT="[Текст]" phldr="1"/>
      <dgm:spPr/>
      <dgm:t>
        <a:bodyPr/>
        <a:lstStyle/>
        <a:p>
          <a:endParaRPr lang="ru-RU"/>
        </a:p>
      </dgm:t>
    </dgm:pt>
    <dgm:pt modelId="{63AD1411-5CCC-47CC-A720-D2EA7445D275}" type="parTrans" cxnId="{7B846D35-2CA5-4298-978B-FDADD79BF358}">
      <dgm:prSet/>
      <dgm:spPr/>
      <dgm:t>
        <a:bodyPr/>
        <a:lstStyle/>
        <a:p>
          <a:endParaRPr lang="ru-RU"/>
        </a:p>
      </dgm:t>
    </dgm:pt>
    <dgm:pt modelId="{8DA0DECE-99BB-4ABA-8F68-5B18FBB20E4F}" type="sibTrans" cxnId="{7B846D35-2CA5-4298-978B-FDADD79BF358}">
      <dgm:prSet/>
      <dgm:spPr/>
      <dgm:t>
        <a:bodyPr/>
        <a:lstStyle/>
        <a:p>
          <a:endParaRPr lang="ru-RU"/>
        </a:p>
      </dgm:t>
    </dgm:pt>
    <dgm:pt modelId="{ADA10284-A6DC-4AE4-ACA2-1AEE4FCB8E22}">
      <dgm:prSet phldrT="[Текст]"/>
      <dgm:spPr/>
      <dgm:t>
        <a:bodyPr/>
        <a:lstStyle/>
        <a:p>
          <a:pPr algn="just"/>
          <a:r>
            <a:rPr lang="ru-RU" dirty="0" smtClean="0"/>
            <a:t> Великий </a:t>
          </a:r>
          <a:r>
            <a:rPr lang="ru-RU" dirty="0" err="1" smtClean="0"/>
            <a:t>ефект</a:t>
          </a:r>
          <a:r>
            <a:rPr lang="ru-RU" dirty="0" smtClean="0"/>
            <a:t> </a:t>
          </a:r>
          <a:r>
            <a:rPr lang="ru-RU" dirty="0" err="1" smtClean="0"/>
            <a:t>дає</a:t>
          </a:r>
          <a:r>
            <a:rPr lang="ru-RU" dirty="0" smtClean="0"/>
            <a:t> </a:t>
          </a:r>
          <a:r>
            <a:rPr lang="ru-RU" dirty="0" err="1" smtClean="0"/>
            <a:t>використання</a:t>
          </a:r>
          <a:r>
            <a:rPr lang="ru-RU" dirty="0" smtClean="0"/>
            <a:t> </a:t>
          </a:r>
          <a:r>
            <a:rPr lang="ru-RU" dirty="0" err="1" smtClean="0"/>
            <a:t>додаткового</a:t>
          </a:r>
          <a:r>
            <a:rPr lang="ru-RU" dirty="0" smtClean="0"/>
            <a:t> </a:t>
          </a:r>
          <a:r>
            <a:rPr lang="ru-RU" dirty="0" err="1" smtClean="0"/>
            <a:t>кольору</a:t>
          </a:r>
          <a:r>
            <a:rPr lang="ru-RU" dirty="0" smtClean="0"/>
            <a:t>, особливо </a:t>
          </a:r>
          <a:r>
            <a:rPr lang="ru-RU" dirty="0" err="1" smtClean="0"/>
            <a:t>кольорового</a:t>
          </a:r>
          <a:r>
            <a:rPr lang="ru-RU" dirty="0" smtClean="0"/>
            <a:t> фону. На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звернув</a:t>
          </a:r>
          <a:r>
            <a:rPr lang="ru-RU" dirty="0" smtClean="0"/>
            <a:t> </a:t>
          </a:r>
          <a:r>
            <a:rPr lang="ru-RU" dirty="0" err="1" smtClean="0"/>
            <a:t>увагу</a:t>
          </a:r>
          <a:r>
            <a:rPr lang="ru-RU" dirty="0" smtClean="0"/>
            <a:t> </a:t>
          </a:r>
          <a:r>
            <a:rPr lang="ru-RU" dirty="0" err="1" smtClean="0"/>
            <a:t>ще</a:t>
          </a:r>
          <a:r>
            <a:rPr lang="ru-RU" dirty="0" smtClean="0"/>
            <a:t> О. </a:t>
          </a:r>
          <a:r>
            <a:rPr lang="ru-RU" dirty="0" err="1" smtClean="0"/>
            <a:t>Шпрінгер</a:t>
          </a:r>
          <a:r>
            <a:rPr lang="ru-RU" dirty="0" smtClean="0"/>
            <a:t> </a:t>
          </a:r>
          <a:r>
            <a:rPr lang="ru-RU" dirty="0" err="1" smtClean="0"/>
            <a:t>класик</a:t>
          </a:r>
          <a:r>
            <a:rPr lang="ru-RU" dirty="0" smtClean="0"/>
            <a:t> </a:t>
          </a:r>
          <a:r>
            <a:rPr lang="ru-RU" dirty="0" err="1" smtClean="0"/>
            <a:t>німецької</a:t>
          </a:r>
          <a:r>
            <a:rPr lang="ru-RU" dirty="0" smtClean="0"/>
            <a:t> </a:t>
          </a:r>
          <a:r>
            <a:rPr lang="ru-RU" dirty="0" err="1" smtClean="0"/>
            <a:t>журналістики</a:t>
          </a:r>
          <a:r>
            <a:rPr lang="ru-RU" dirty="0" smtClean="0"/>
            <a:t>, </a:t>
          </a:r>
          <a:r>
            <a:rPr lang="ru-RU" dirty="0" err="1" smtClean="0"/>
            <a:t>який</a:t>
          </a:r>
          <a:r>
            <a:rPr lang="ru-RU" dirty="0" smtClean="0"/>
            <a:t> став </a:t>
          </a:r>
          <a:r>
            <a:rPr lang="ru-RU" dirty="0" err="1" smtClean="0"/>
            <a:t>видавати</a:t>
          </a:r>
          <a:r>
            <a:rPr lang="ru-RU" dirty="0" smtClean="0"/>
            <a:t> </a:t>
          </a:r>
          <a:r>
            <a:rPr lang="ru-RU" dirty="0" err="1" smtClean="0"/>
            <a:t>свої</a:t>
          </a:r>
          <a:r>
            <a:rPr lang="ru-RU" dirty="0" smtClean="0"/>
            <a:t> </a:t>
          </a:r>
          <a:r>
            <a:rPr lang="ru-RU" dirty="0" err="1" smtClean="0"/>
            <a:t>газети</a:t>
          </a:r>
          <a:r>
            <a:rPr lang="ru-RU" dirty="0" smtClean="0"/>
            <a:t> на </a:t>
          </a:r>
          <a:r>
            <a:rPr lang="ru-RU" dirty="0" err="1" smtClean="0"/>
            <a:t>жовтому</a:t>
          </a:r>
          <a:r>
            <a:rPr lang="ru-RU" dirty="0" smtClean="0"/>
            <a:t> </a:t>
          </a:r>
          <a:r>
            <a:rPr lang="ru-RU" dirty="0" err="1" smtClean="0"/>
            <a:t>папері</a:t>
          </a:r>
          <a:r>
            <a:rPr lang="ru-RU" dirty="0" smtClean="0"/>
            <a:t>, </a:t>
          </a:r>
          <a:r>
            <a:rPr lang="ru-RU" dirty="0" err="1" smtClean="0"/>
            <a:t>бо</a:t>
          </a:r>
          <a:r>
            <a:rPr lang="ru-RU" dirty="0" smtClean="0"/>
            <a:t>, за </a:t>
          </a:r>
          <a:r>
            <a:rPr lang="ru-RU" dirty="0" err="1" smtClean="0"/>
            <a:t>висновками</a:t>
          </a:r>
          <a:r>
            <a:rPr lang="ru-RU" dirty="0" smtClean="0"/>
            <a:t> </a:t>
          </a:r>
          <a:r>
            <a:rPr lang="ru-RU" dirty="0" err="1" smtClean="0"/>
            <a:t>психологів</a:t>
          </a:r>
          <a:r>
            <a:rPr lang="ru-RU" dirty="0" smtClean="0"/>
            <a:t>, </a:t>
          </a:r>
          <a:r>
            <a:rPr lang="ru-RU" dirty="0" err="1" smtClean="0"/>
            <a:t>чорна</a:t>
          </a:r>
          <a:r>
            <a:rPr lang="ru-RU" dirty="0" smtClean="0"/>
            <a:t> </a:t>
          </a:r>
          <a:r>
            <a:rPr lang="ru-RU" dirty="0" err="1" smtClean="0"/>
            <a:t>фарба</a:t>
          </a:r>
          <a:r>
            <a:rPr lang="ru-RU" dirty="0" smtClean="0"/>
            <a:t> </a:t>
          </a:r>
          <a:r>
            <a:rPr lang="ru-RU" dirty="0" err="1" smtClean="0"/>
            <a:t>літер</a:t>
          </a:r>
          <a:r>
            <a:rPr lang="ru-RU" dirty="0" smtClean="0"/>
            <a:t> </a:t>
          </a:r>
          <a:r>
            <a:rPr lang="ru-RU" dirty="0" err="1" smtClean="0"/>
            <a:t>найкраще</a:t>
          </a:r>
          <a:r>
            <a:rPr lang="ru-RU" dirty="0" smtClean="0"/>
            <a:t> </a:t>
          </a:r>
          <a:r>
            <a:rPr lang="ru-RU" dirty="0" err="1" smtClean="0"/>
            <a:t>сприймається</a:t>
          </a:r>
          <a:r>
            <a:rPr lang="ru-RU" dirty="0" smtClean="0"/>
            <a:t> на </a:t>
          </a:r>
          <a:r>
            <a:rPr lang="ru-RU" dirty="0" err="1" smtClean="0"/>
            <a:t>жовтому</a:t>
          </a:r>
          <a:r>
            <a:rPr lang="ru-RU" dirty="0" smtClean="0"/>
            <a:t>.</a:t>
          </a:r>
          <a:endParaRPr lang="ru-RU" dirty="0"/>
        </a:p>
      </dgm:t>
    </dgm:pt>
    <dgm:pt modelId="{4877B688-DC4A-4439-9E17-87EE774F0BEE}" type="parTrans" cxnId="{9046049D-042C-469A-B626-95E87D4E879E}">
      <dgm:prSet/>
      <dgm:spPr/>
      <dgm:t>
        <a:bodyPr/>
        <a:lstStyle/>
        <a:p>
          <a:endParaRPr lang="ru-RU"/>
        </a:p>
      </dgm:t>
    </dgm:pt>
    <dgm:pt modelId="{A26E07C1-E059-4976-BD80-64A325AE862F}" type="sibTrans" cxnId="{9046049D-042C-469A-B626-95E87D4E879E}">
      <dgm:prSet/>
      <dgm:spPr/>
      <dgm:t>
        <a:bodyPr/>
        <a:lstStyle/>
        <a:p>
          <a:endParaRPr lang="ru-RU"/>
        </a:p>
      </dgm:t>
    </dgm:pt>
    <dgm:pt modelId="{0245C565-ED37-4D91-A641-10DA6EA7E7A3}">
      <dgm:prSet phldrT="[Текст]" phldr="1"/>
      <dgm:spPr/>
      <dgm:t>
        <a:bodyPr/>
        <a:lstStyle/>
        <a:p>
          <a:endParaRPr lang="ru-RU" dirty="0"/>
        </a:p>
      </dgm:t>
    </dgm:pt>
    <dgm:pt modelId="{5011E1E4-FA98-45B3-862D-B7574D21FEC4}" type="parTrans" cxnId="{8F25BDC4-18B1-49A5-AE29-D4CF0E7875A8}">
      <dgm:prSet/>
      <dgm:spPr/>
      <dgm:t>
        <a:bodyPr/>
        <a:lstStyle/>
        <a:p>
          <a:endParaRPr lang="ru-RU"/>
        </a:p>
      </dgm:t>
    </dgm:pt>
    <dgm:pt modelId="{948A47D1-CD47-4EFA-B11D-C5C42A60C3F7}" type="sibTrans" cxnId="{8F25BDC4-18B1-49A5-AE29-D4CF0E7875A8}">
      <dgm:prSet/>
      <dgm:spPr/>
      <dgm:t>
        <a:bodyPr/>
        <a:lstStyle/>
        <a:p>
          <a:endParaRPr lang="ru-RU"/>
        </a:p>
      </dgm:t>
    </dgm:pt>
    <dgm:pt modelId="{ED08DA0C-0902-4F21-B625-6CBA8A85EA4B}">
      <dgm:prSet phldrT="[Текст]" custT="1"/>
      <dgm:spPr/>
      <dgm:t>
        <a:bodyPr/>
        <a:lstStyle/>
        <a:p>
          <a:pPr algn="just"/>
          <a:r>
            <a:rPr lang="ru-RU" sz="1600" dirty="0" err="1" smtClean="0"/>
            <a:t>Газетні</a:t>
          </a:r>
          <a:r>
            <a:rPr lang="ru-RU" sz="1600" dirty="0" smtClean="0"/>
            <a:t> </a:t>
          </a:r>
          <a:r>
            <a:rPr lang="ru-RU" sz="1600" dirty="0" err="1" smtClean="0"/>
            <a:t>матеріали</a:t>
          </a:r>
          <a:r>
            <a:rPr lang="ru-RU" sz="1600" dirty="0" smtClean="0"/>
            <a:t> </a:t>
          </a:r>
          <a:r>
            <a:rPr lang="ru-RU" sz="1600" dirty="0" err="1" smtClean="0"/>
            <a:t>мають</a:t>
          </a:r>
          <a:r>
            <a:rPr lang="ru-RU" sz="1600" dirty="0" smtClean="0"/>
            <a:t> бути </a:t>
          </a:r>
          <a:r>
            <a:rPr lang="ru-RU" sz="1600" dirty="0" err="1" smtClean="0"/>
            <a:t>лаконічними</a:t>
          </a:r>
          <a:r>
            <a:rPr lang="ru-RU" sz="1600" dirty="0" smtClean="0"/>
            <a:t>, </a:t>
          </a:r>
          <a:r>
            <a:rPr lang="ru-RU" sz="1600" dirty="0" err="1" smtClean="0"/>
            <a:t>що</a:t>
          </a:r>
          <a:r>
            <a:rPr lang="ru-RU" sz="1600" dirty="0" smtClean="0"/>
            <a:t> особливо </a:t>
          </a:r>
          <a:r>
            <a:rPr lang="ru-RU" sz="1600" dirty="0" err="1" smtClean="0"/>
            <a:t>стосується</a:t>
          </a:r>
          <a:r>
            <a:rPr lang="ru-RU" sz="1600" dirty="0" smtClean="0"/>
            <a:t> </a:t>
          </a:r>
          <a:r>
            <a:rPr lang="ru-RU" sz="1600" dirty="0" err="1" smtClean="0"/>
            <a:t>інформаційних</a:t>
          </a:r>
          <a:r>
            <a:rPr lang="ru-RU" sz="1600" dirty="0" smtClean="0"/>
            <a:t> </a:t>
          </a:r>
          <a:r>
            <a:rPr lang="ru-RU" sz="1600" dirty="0" err="1" smtClean="0"/>
            <a:t>повідомлень</a:t>
          </a:r>
          <a:r>
            <a:rPr lang="ru-RU" sz="1600" dirty="0" smtClean="0"/>
            <a:t>, до </a:t>
          </a:r>
          <a:r>
            <a:rPr lang="ru-RU" sz="1600" dirty="0" err="1" smtClean="0"/>
            <a:t>яких</a:t>
          </a:r>
          <a:r>
            <a:rPr lang="ru-RU" sz="1600" dirty="0" smtClean="0"/>
            <a:t> </a:t>
          </a:r>
          <a:r>
            <a:rPr lang="ru-RU" sz="1600" dirty="0" err="1" smtClean="0"/>
            <a:t>бажано</a:t>
          </a:r>
          <a:r>
            <a:rPr lang="ru-RU" sz="1600" dirty="0" smtClean="0"/>
            <a:t> не </a:t>
          </a:r>
          <a:r>
            <a:rPr lang="ru-RU" sz="1600" dirty="0" err="1" smtClean="0"/>
            <a:t>включати</a:t>
          </a:r>
          <a:r>
            <a:rPr lang="ru-RU" sz="1600" dirty="0" smtClean="0"/>
            <a:t> </a:t>
          </a:r>
          <a:r>
            <a:rPr lang="ru-RU" sz="1600" dirty="0" err="1" smtClean="0"/>
            <a:t>редакційні</a:t>
          </a:r>
          <a:r>
            <a:rPr lang="ru-RU" sz="1600" dirty="0" smtClean="0"/>
            <a:t> </a:t>
          </a:r>
          <a:r>
            <a:rPr lang="ru-RU" sz="1600" dirty="0" err="1" smtClean="0"/>
            <a:t>коментарі</a:t>
          </a:r>
          <a:r>
            <a:rPr lang="ru-RU" sz="1600" dirty="0" smtClean="0"/>
            <a:t>;</a:t>
          </a:r>
          <a:endParaRPr lang="ru-RU" sz="1600" dirty="0"/>
        </a:p>
      </dgm:t>
    </dgm:pt>
    <dgm:pt modelId="{5EA3FC7B-7FC4-40DA-A423-A561B6AF68DD}" type="parTrans" cxnId="{D244A1D2-2C2E-4F5C-9A99-78C4140EA4B3}">
      <dgm:prSet/>
      <dgm:spPr/>
      <dgm:t>
        <a:bodyPr/>
        <a:lstStyle/>
        <a:p>
          <a:endParaRPr lang="ru-RU"/>
        </a:p>
      </dgm:t>
    </dgm:pt>
    <dgm:pt modelId="{6DEF4310-EDB8-4C74-866B-F46814B68773}" type="sibTrans" cxnId="{D244A1D2-2C2E-4F5C-9A99-78C4140EA4B3}">
      <dgm:prSet/>
      <dgm:spPr/>
      <dgm:t>
        <a:bodyPr/>
        <a:lstStyle/>
        <a:p>
          <a:endParaRPr lang="ru-RU"/>
        </a:p>
      </dgm:t>
    </dgm:pt>
    <dgm:pt modelId="{F16E5306-31EB-43C1-A213-E1DF737C2D4A}">
      <dgm:prSet/>
      <dgm:spPr/>
      <dgm:t>
        <a:bodyPr/>
        <a:lstStyle/>
        <a:p>
          <a:endParaRPr lang="ru-RU"/>
        </a:p>
      </dgm:t>
    </dgm:pt>
    <dgm:pt modelId="{94DC80B1-6736-43E3-8FC9-2D55DD4CA759}" type="parTrans" cxnId="{BD7D45E8-69DC-4588-A522-57ECF97C1405}">
      <dgm:prSet/>
      <dgm:spPr/>
      <dgm:t>
        <a:bodyPr/>
        <a:lstStyle/>
        <a:p>
          <a:endParaRPr lang="ru-RU"/>
        </a:p>
      </dgm:t>
    </dgm:pt>
    <dgm:pt modelId="{05B17E62-3756-4EEE-81D3-21AB74D58EFD}" type="sibTrans" cxnId="{BD7D45E8-69DC-4588-A522-57ECF97C1405}">
      <dgm:prSet/>
      <dgm:spPr/>
      <dgm:t>
        <a:bodyPr/>
        <a:lstStyle/>
        <a:p>
          <a:endParaRPr lang="ru-RU"/>
        </a:p>
      </dgm:t>
    </dgm:pt>
    <dgm:pt modelId="{024E5296-A711-4585-878A-87C4A6420A33}">
      <dgm:prSet/>
      <dgm:spPr/>
      <dgm:t>
        <a:bodyPr/>
        <a:lstStyle/>
        <a:p>
          <a:endParaRPr lang="ru-RU"/>
        </a:p>
      </dgm:t>
    </dgm:pt>
    <dgm:pt modelId="{0AFF84FA-2727-4747-818C-FE7CB872FBFE}" type="parTrans" cxnId="{882FF334-C274-43E1-9C29-A18FE0DC60D4}">
      <dgm:prSet/>
      <dgm:spPr/>
      <dgm:t>
        <a:bodyPr/>
        <a:lstStyle/>
        <a:p>
          <a:endParaRPr lang="ru-RU"/>
        </a:p>
      </dgm:t>
    </dgm:pt>
    <dgm:pt modelId="{A4416983-B5AB-49FC-A53B-77892FB07BD4}" type="sibTrans" cxnId="{882FF334-C274-43E1-9C29-A18FE0DC60D4}">
      <dgm:prSet/>
      <dgm:spPr/>
      <dgm:t>
        <a:bodyPr/>
        <a:lstStyle/>
        <a:p>
          <a:endParaRPr lang="ru-RU"/>
        </a:p>
      </dgm:t>
    </dgm:pt>
    <dgm:pt modelId="{CE1647AC-B2D9-4EBE-8381-F6551F058F5B}">
      <dgm:prSet/>
      <dgm:spPr/>
      <dgm:t>
        <a:bodyPr/>
        <a:lstStyle/>
        <a:p>
          <a:endParaRPr lang="ru-RU"/>
        </a:p>
      </dgm:t>
    </dgm:pt>
    <dgm:pt modelId="{8E28D1F4-F2C2-44CF-AB55-BCCE57314960}" type="parTrans" cxnId="{6CDC27B0-34F9-4A48-8698-AD88DC175093}">
      <dgm:prSet/>
      <dgm:spPr/>
      <dgm:t>
        <a:bodyPr/>
        <a:lstStyle/>
        <a:p>
          <a:endParaRPr lang="ru-RU"/>
        </a:p>
      </dgm:t>
    </dgm:pt>
    <dgm:pt modelId="{3B669E37-C96A-4043-A0F1-7A2FC155E91C}" type="sibTrans" cxnId="{6CDC27B0-34F9-4A48-8698-AD88DC175093}">
      <dgm:prSet/>
      <dgm:spPr/>
      <dgm:t>
        <a:bodyPr/>
        <a:lstStyle/>
        <a:p>
          <a:endParaRPr lang="ru-RU"/>
        </a:p>
      </dgm:t>
    </dgm:pt>
    <dgm:pt modelId="{87A060AB-6995-4AF2-8C34-DF7E28C61E3C}">
      <dgm:prSet/>
      <dgm:spPr/>
      <dgm:t>
        <a:bodyPr/>
        <a:lstStyle/>
        <a:p>
          <a:pPr algn="just"/>
          <a:r>
            <a:rPr lang="ru-RU" dirty="0" smtClean="0"/>
            <a:t> Для </a:t>
          </a:r>
          <a:r>
            <a:rPr lang="ru-RU" dirty="0" err="1" smtClean="0"/>
            <a:t>кращого</a:t>
          </a:r>
          <a:r>
            <a:rPr lang="ru-RU" dirty="0" smtClean="0"/>
            <a:t> </a:t>
          </a:r>
          <a:r>
            <a:rPr lang="ru-RU" dirty="0" err="1" smtClean="0"/>
            <a:t>сприйняття</a:t>
          </a:r>
          <a:r>
            <a:rPr lang="ru-RU" dirty="0" smtClean="0"/>
            <a:t> тексту треба широко </a:t>
          </a:r>
          <a:r>
            <a:rPr lang="ru-RU" dirty="0" err="1" smtClean="0"/>
            <a:t>використовувати</a:t>
          </a:r>
          <a:r>
            <a:rPr lang="ru-RU" dirty="0" smtClean="0"/>
            <a:t> </a:t>
          </a:r>
          <a:r>
            <a:rPr lang="ru-RU" dirty="0" err="1" smtClean="0"/>
            <a:t>ілюстрації</a:t>
          </a:r>
          <a:r>
            <a:rPr lang="ru-RU" dirty="0" smtClean="0"/>
            <a:t> (</a:t>
          </a:r>
          <a:r>
            <a:rPr lang="ru-RU" dirty="0" err="1" smtClean="0"/>
            <a:t>фотографії</a:t>
          </a:r>
          <a:r>
            <a:rPr lang="ru-RU" dirty="0" smtClean="0"/>
            <a:t>, </a:t>
          </a:r>
          <a:r>
            <a:rPr lang="ru-RU" dirty="0" err="1" smtClean="0"/>
            <a:t>таблиці</a:t>
          </a:r>
          <a:r>
            <a:rPr lang="ru-RU" dirty="0" smtClean="0"/>
            <a:t>, </a:t>
          </a:r>
          <a:r>
            <a:rPr lang="ru-RU" dirty="0" err="1" smtClean="0"/>
            <a:t>графіки</a:t>
          </a:r>
          <a:r>
            <a:rPr lang="ru-RU" dirty="0" smtClean="0"/>
            <a:t>, </a:t>
          </a:r>
          <a:r>
            <a:rPr lang="ru-RU" dirty="0" err="1" smtClean="0"/>
            <a:t>схеми</a:t>
          </a:r>
          <a:r>
            <a:rPr lang="ru-RU" dirty="0" smtClean="0"/>
            <a:t> та </a:t>
          </a:r>
          <a:r>
            <a:rPr lang="ru-RU" dirty="0" err="1" smtClean="0"/>
            <a:t>ін</a:t>
          </a:r>
          <a:r>
            <a:rPr lang="ru-RU" dirty="0" smtClean="0"/>
            <a:t>.). Вони не </a:t>
          </a:r>
          <a:r>
            <a:rPr lang="ru-RU" dirty="0" err="1" smtClean="0"/>
            <a:t>тільки</a:t>
          </a:r>
          <a:r>
            <a:rPr lang="ru-RU" dirty="0" smtClean="0"/>
            <a:t> </a:t>
          </a:r>
          <a:r>
            <a:rPr lang="ru-RU" dirty="0" err="1" smtClean="0"/>
            <a:t>допомагають</a:t>
          </a:r>
          <a:r>
            <a:rPr lang="ru-RU" dirty="0" smtClean="0"/>
            <a:t> </a:t>
          </a:r>
          <a:r>
            <a:rPr lang="ru-RU" dirty="0" err="1" smtClean="0"/>
            <a:t>сприймати</a:t>
          </a:r>
          <a:r>
            <a:rPr lang="ru-RU" dirty="0" smtClean="0"/>
            <a:t> текст, але й на </a:t>
          </a:r>
          <a:r>
            <a:rPr lang="ru-RU" dirty="0" err="1" smtClean="0"/>
            <a:t>підсвідомому</a:t>
          </a:r>
          <a:r>
            <a:rPr lang="ru-RU" dirty="0" smtClean="0"/>
            <a:t> </a:t>
          </a:r>
          <a:r>
            <a:rPr lang="ru-RU" dirty="0" err="1" smtClean="0"/>
            <a:t>рівні</a:t>
          </a:r>
          <a:r>
            <a:rPr lang="ru-RU" dirty="0" smtClean="0"/>
            <a:t> </a:t>
          </a:r>
          <a:r>
            <a:rPr lang="ru-RU" dirty="0" err="1" smtClean="0"/>
            <a:t>привертають</a:t>
          </a:r>
          <a:r>
            <a:rPr lang="ru-RU" dirty="0" smtClean="0"/>
            <a:t> </a:t>
          </a:r>
          <a:r>
            <a:rPr lang="ru-RU" dirty="0" err="1" smtClean="0"/>
            <a:t>увагу</a:t>
          </a:r>
          <a:r>
            <a:rPr lang="ru-RU" dirty="0" smtClean="0"/>
            <a:t> </a:t>
          </a:r>
          <a:r>
            <a:rPr lang="ru-RU" dirty="0" err="1" smtClean="0"/>
            <a:t>читачів</a:t>
          </a:r>
          <a:r>
            <a:rPr lang="ru-RU" dirty="0" smtClean="0"/>
            <a:t> контрастом на </a:t>
          </a:r>
          <a:r>
            <a:rPr lang="ru-RU" dirty="0" err="1" smtClean="0"/>
            <a:t>тлі</a:t>
          </a:r>
          <a:r>
            <a:rPr lang="ru-RU" dirty="0" smtClean="0"/>
            <a:t> </a:t>
          </a:r>
          <a:r>
            <a:rPr lang="ru-RU" dirty="0" err="1" smtClean="0"/>
            <a:t>текстових</a:t>
          </a:r>
          <a:r>
            <a:rPr lang="ru-RU" dirty="0" smtClean="0"/>
            <a:t> </a:t>
          </a:r>
          <a:r>
            <a:rPr lang="ru-RU" dirty="0" err="1" smtClean="0"/>
            <a:t>блоків</a:t>
          </a:r>
          <a:r>
            <a:rPr lang="ru-RU" dirty="0" smtClean="0"/>
            <a:t>;</a:t>
          </a:r>
          <a:endParaRPr lang="ru-RU" dirty="0"/>
        </a:p>
      </dgm:t>
    </dgm:pt>
    <dgm:pt modelId="{7A88EE9A-C09B-408E-A24B-91C1B080E83C}" type="parTrans" cxnId="{6467C553-FE8F-4E1B-931E-DB03D00A7855}">
      <dgm:prSet/>
      <dgm:spPr/>
      <dgm:t>
        <a:bodyPr/>
        <a:lstStyle/>
        <a:p>
          <a:endParaRPr lang="ru-RU"/>
        </a:p>
      </dgm:t>
    </dgm:pt>
    <dgm:pt modelId="{D3243CED-8D15-49C3-8C58-7E1272D8839C}" type="sibTrans" cxnId="{6467C553-FE8F-4E1B-931E-DB03D00A7855}">
      <dgm:prSet/>
      <dgm:spPr/>
      <dgm:t>
        <a:bodyPr/>
        <a:lstStyle/>
        <a:p>
          <a:endParaRPr lang="ru-RU"/>
        </a:p>
      </dgm:t>
    </dgm:pt>
    <dgm:pt modelId="{4A8229A6-D992-447E-BB85-0AB621584721}">
      <dgm:prSet/>
      <dgm:spPr/>
      <dgm:t>
        <a:bodyPr/>
        <a:lstStyle/>
        <a:p>
          <a:pPr algn="just"/>
          <a:r>
            <a:rPr lang="ru-RU" dirty="0" smtClean="0"/>
            <a:t> При </a:t>
          </a:r>
          <a:r>
            <a:rPr lang="ru-RU" dirty="0" err="1" smtClean="0"/>
            <a:t>висвітленні</a:t>
          </a:r>
          <a:r>
            <a:rPr lang="ru-RU" dirty="0" smtClean="0"/>
            <a:t> </a:t>
          </a:r>
          <a:r>
            <a:rPr lang="ru-RU" dirty="0" err="1" smtClean="0"/>
            <a:t>актуальних</a:t>
          </a:r>
          <a:r>
            <a:rPr lang="ru-RU" dirty="0" smtClean="0"/>
            <a:t> </a:t>
          </a:r>
          <a:r>
            <a:rPr lang="ru-RU" dirty="0" err="1" smtClean="0"/>
            <a:t>політичних</a:t>
          </a:r>
          <a:r>
            <a:rPr lang="ru-RU" dirty="0" smtClean="0"/>
            <a:t> </a:t>
          </a:r>
          <a:r>
            <a:rPr lang="ru-RU" dirty="0" err="1" smtClean="0"/>
            <a:t>подій</a:t>
          </a:r>
          <a:r>
            <a:rPr lang="ru-RU" dirty="0" smtClean="0"/>
            <a:t> </a:t>
          </a:r>
          <a:r>
            <a:rPr lang="ru-RU" dirty="0" err="1" smtClean="0"/>
            <a:t>велике</a:t>
          </a:r>
          <a:r>
            <a:rPr lang="ru-RU" dirty="0" smtClean="0"/>
            <a:t> </a:t>
          </a:r>
          <a:r>
            <a:rPr lang="ru-RU" dirty="0" err="1" smtClean="0"/>
            <a:t>враження</a:t>
          </a:r>
          <a:r>
            <a:rPr lang="ru-RU" dirty="0" smtClean="0"/>
            <a:t> </a:t>
          </a:r>
          <a:r>
            <a:rPr lang="ru-RU" dirty="0" err="1" smtClean="0"/>
            <a:t>справляють</a:t>
          </a:r>
          <a:r>
            <a:rPr lang="ru-RU" dirty="0" smtClean="0"/>
            <a:t> </a:t>
          </a:r>
          <a:r>
            <a:rPr lang="ru-RU" dirty="0" err="1" smtClean="0"/>
            <a:t>карикатури</a:t>
          </a:r>
          <a:r>
            <a:rPr lang="ru-RU" dirty="0" smtClean="0"/>
            <a:t>;</a:t>
          </a:r>
          <a:endParaRPr lang="ru-RU" dirty="0"/>
        </a:p>
      </dgm:t>
    </dgm:pt>
    <dgm:pt modelId="{088D9A6A-85D8-450B-B216-D36E664807D9}" type="parTrans" cxnId="{FD3EA01D-0022-4433-9311-4F321AD92F44}">
      <dgm:prSet/>
      <dgm:spPr/>
      <dgm:t>
        <a:bodyPr/>
        <a:lstStyle/>
        <a:p>
          <a:endParaRPr lang="ru-RU"/>
        </a:p>
      </dgm:t>
    </dgm:pt>
    <dgm:pt modelId="{5597B5C6-BE74-4C3F-82B0-D957BAA8DA0A}" type="sibTrans" cxnId="{FD3EA01D-0022-4433-9311-4F321AD92F44}">
      <dgm:prSet/>
      <dgm:spPr/>
      <dgm:t>
        <a:bodyPr/>
        <a:lstStyle/>
        <a:p>
          <a:endParaRPr lang="ru-RU"/>
        </a:p>
      </dgm:t>
    </dgm:pt>
    <dgm:pt modelId="{3D8FC1AD-6E5E-4ADE-A41C-DD83B7005A2E}">
      <dgm:prSet/>
      <dgm:spPr/>
      <dgm:t>
        <a:bodyPr/>
        <a:lstStyle/>
        <a:p>
          <a:pPr algn="just"/>
          <a:r>
            <a:rPr lang="ru-RU" dirty="0" smtClean="0"/>
            <a:t> </a:t>
          </a:r>
          <a:r>
            <a:rPr lang="ru-RU" dirty="0" err="1" smtClean="0"/>
            <a:t>Велике</a:t>
          </a:r>
          <a:r>
            <a:rPr lang="ru-RU" dirty="0" smtClean="0"/>
            <a:t> </a:t>
          </a:r>
          <a:r>
            <a:rPr lang="ru-RU" dirty="0" err="1" smtClean="0"/>
            <a:t>значення</a:t>
          </a:r>
          <a:r>
            <a:rPr lang="ru-RU" dirty="0" smtClean="0"/>
            <a:t> для </a:t>
          </a:r>
          <a:r>
            <a:rPr lang="ru-RU" dirty="0" err="1" smtClean="0"/>
            <a:t>уваги</a:t>
          </a:r>
          <a:r>
            <a:rPr lang="ru-RU" dirty="0" smtClean="0"/>
            <a:t> </a:t>
          </a:r>
          <a:r>
            <a:rPr lang="ru-RU" dirty="0" err="1" smtClean="0"/>
            <a:t>читачів</a:t>
          </a:r>
          <a:r>
            <a:rPr lang="ru-RU" dirty="0" smtClean="0"/>
            <a:t> </a:t>
          </a:r>
          <a:r>
            <a:rPr lang="ru-RU" dirty="0" err="1" smtClean="0"/>
            <a:t>мають</a:t>
          </a:r>
          <a:r>
            <a:rPr lang="ru-RU" dirty="0" smtClean="0"/>
            <a:t> заголовки. </a:t>
          </a:r>
          <a:r>
            <a:rPr lang="ru-RU" dirty="0" err="1" smtClean="0"/>
            <a:t>Найголовніша</a:t>
          </a:r>
          <a:r>
            <a:rPr lang="ru-RU" dirty="0" smtClean="0"/>
            <a:t> </a:t>
          </a:r>
          <a:r>
            <a:rPr lang="ru-RU" dirty="0" err="1" smtClean="0"/>
            <a:t>вимога</a:t>
          </a:r>
          <a:r>
            <a:rPr lang="ru-RU" dirty="0" smtClean="0"/>
            <a:t> тут — </a:t>
          </a:r>
          <a:r>
            <a:rPr lang="ru-RU" dirty="0" err="1" smtClean="0"/>
            <a:t>відображення</a:t>
          </a:r>
          <a:r>
            <a:rPr lang="ru-RU" dirty="0" smtClean="0"/>
            <a:t> у </a:t>
          </a:r>
          <a:r>
            <a:rPr lang="ru-RU" dirty="0" err="1" smtClean="0"/>
            <a:t>влучній</a:t>
          </a:r>
          <a:r>
            <a:rPr lang="ru-RU" dirty="0" smtClean="0"/>
            <a:t> </a:t>
          </a:r>
          <a:r>
            <a:rPr lang="ru-RU" dirty="0" err="1" smtClean="0"/>
            <a:t>вербальній</a:t>
          </a:r>
          <a:r>
            <a:rPr lang="ru-RU" dirty="0" smtClean="0"/>
            <a:t> </a:t>
          </a:r>
          <a:r>
            <a:rPr lang="ru-RU" dirty="0" err="1" smtClean="0"/>
            <a:t>формулі</a:t>
          </a:r>
          <a:r>
            <a:rPr lang="ru-RU" dirty="0" smtClean="0"/>
            <a:t> </a:t>
          </a:r>
          <a:r>
            <a:rPr lang="ru-RU" dirty="0" err="1" smtClean="0"/>
            <a:t>змісту</a:t>
          </a:r>
          <a:r>
            <a:rPr lang="ru-RU" dirty="0" smtClean="0"/>
            <a:t> </a:t>
          </a:r>
          <a:r>
            <a:rPr lang="ru-RU" dirty="0" err="1" smtClean="0"/>
            <a:t>подальшого</a:t>
          </a:r>
          <a:r>
            <a:rPr lang="ru-RU" dirty="0" smtClean="0"/>
            <a:t> </a:t>
          </a:r>
          <a:r>
            <a:rPr lang="ru-RU" dirty="0" err="1" smtClean="0"/>
            <a:t>матеріалу</a:t>
          </a:r>
          <a:r>
            <a:rPr lang="ru-RU" dirty="0" smtClean="0"/>
            <a:t>. За шрифтом заголовок повинен бути </a:t>
          </a:r>
          <a:r>
            <a:rPr lang="ru-RU" dirty="0" err="1" smtClean="0"/>
            <a:t>контрастним</a:t>
          </a:r>
          <a:r>
            <a:rPr lang="ru-RU" dirty="0" smtClean="0"/>
            <a:t> до тексту.</a:t>
          </a:r>
          <a:endParaRPr lang="ru-RU" dirty="0"/>
        </a:p>
      </dgm:t>
    </dgm:pt>
    <dgm:pt modelId="{5C1C0377-D8AA-4A16-870F-7525638BE2CD}" type="parTrans" cxnId="{71FA5506-19E6-4897-B6E2-941AF5F1BD9B}">
      <dgm:prSet/>
      <dgm:spPr/>
      <dgm:t>
        <a:bodyPr/>
        <a:lstStyle/>
        <a:p>
          <a:endParaRPr lang="ru-RU"/>
        </a:p>
      </dgm:t>
    </dgm:pt>
    <dgm:pt modelId="{BEE2F6E0-34B0-4F72-8C55-5CBB462ABD48}" type="sibTrans" cxnId="{71FA5506-19E6-4897-B6E2-941AF5F1BD9B}">
      <dgm:prSet/>
      <dgm:spPr/>
      <dgm:t>
        <a:bodyPr/>
        <a:lstStyle/>
        <a:p>
          <a:endParaRPr lang="ru-RU"/>
        </a:p>
      </dgm:t>
    </dgm:pt>
    <dgm:pt modelId="{1282C058-58FB-442F-97DA-B120DEAA0382}" type="pres">
      <dgm:prSet presAssocID="{7498CB3D-B37A-4B36-89C1-DC81D0DDAC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E636AB-923E-4DE6-8FE5-40296CA0E196}" type="pres">
      <dgm:prSet presAssocID="{64CD0758-6464-4B11-A8AE-7D6B9E7A7C69}" presName="composite" presStyleCnt="0"/>
      <dgm:spPr/>
    </dgm:pt>
    <dgm:pt modelId="{E29C34E8-D7E7-4D89-AFB3-71A380A6F665}" type="pres">
      <dgm:prSet presAssocID="{64CD0758-6464-4B11-A8AE-7D6B9E7A7C6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E905B-4FEB-4B9D-A101-C81012D4F9FB}" type="pres">
      <dgm:prSet presAssocID="{64CD0758-6464-4B11-A8AE-7D6B9E7A7C6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B3D00-9BB7-4587-8416-F660D93E755D}" type="pres">
      <dgm:prSet presAssocID="{B0F72CB8-195C-484A-AE97-DE2157011BA4}" presName="sp" presStyleCnt="0"/>
      <dgm:spPr/>
    </dgm:pt>
    <dgm:pt modelId="{E69A2EDD-E8C4-457E-B06B-6998B96E8793}" type="pres">
      <dgm:prSet presAssocID="{E2F36358-450C-406F-A5FE-F742F252ACCE}" presName="composite" presStyleCnt="0"/>
      <dgm:spPr/>
    </dgm:pt>
    <dgm:pt modelId="{636B892C-05C2-44FC-8157-9D1DC9913A92}" type="pres">
      <dgm:prSet presAssocID="{E2F36358-450C-406F-A5FE-F742F252ACC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BB0CE-496F-407F-B185-80833173283C}" type="pres">
      <dgm:prSet presAssocID="{E2F36358-450C-406F-A5FE-F742F252ACC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E33AE-98C4-4B02-B4F3-2DEE37B75E86}" type="pres">
      <dgm:prSet presAssocID="{8DA0DECE-99BB-4ABA-8F68-5B18FBB20E4F}" presName="sp" presStyleCnt="0"/>
      <dgm:spPr/>
    </dgm:pt>
    <dgm:pt modelId="{33392E0F-3AD7-420E-9279-72FA235F42DB}" type="pres">
      <dgm:prSet presAssocID="{0245C565-ED37-4D91-A641-10DA6EA7E7A3}" presName="composite" presStyleCnt="0"/>
      <dgm:spPr/>
    </dgm:pt>
    <dgm:pt modelId="{60EACF32-16FE-492B-911F-3DFBAE0950A4}" type="pres">
      <dgm:prSet presAssocID="{0245C565-ED37-4D91-A641-10DA6EA7E7A3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E108C-524B-4192-A5DC-18A852C2CE24}" type="pres">
      <dgm:prSet presAssocID="{0245C565-ED37-4D91-A641-10DA6EA7E7A3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90A93-846E-423E-9A75-3F987B29B46E}" type="pres">
      <dgm:prSet presAssocID="{948A47D1-CD47-4EFA-B11D-C5C42A60C3F7}" presName="sp" presStyleCnt="0"/>
      <dgm:spPr/>
    </dgm:pt>
    <dgm:pt modelId="{FB658B75-2933-442F-9AA2-7AF8B865E2DB}" type="pres">
      <dgm:prSet presAssocID="{F16E5306-31EB-43C1-A213-E1DF737C2D4A}" presName="composite" presStyleCnt="0"/>
      <dgm:spPr/>
    </dgm:pt>
    <dgm:pt modelId="{7F09A468-0B7F-4375-8E55-4CF5B2B60769}" type="pres">
      <dgm:prSet presAssocID="{F16E5306-31EB-43C1-A213-E1DF737C2D4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E2062-3743-40D5-8CA5-CC6564B4F396}" type="pres">
      <dgm:prSet presAssocID="{F16E5306-31EB-43C1-A213-E1DF737C2D4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14EC8-44A5-4956-BD31-C21142F89C3A}" type="pres">
      <dgm:prSet presAssocID="{05B17E62-3756-4EEE-81D3-21AB74D58EFD}" presName="sp" presStyleCnt="0"/>
      <dgm:spPr/>
    </dgm:pt>
    <dgm:pt modelId="{EAED4D84-2825-44CA-9DED-1D8FB07CB461}" type="pres">
      <dgm:prSet presAssocID="{024E5296-A711-4585-878A-87C4A6420A33}" presName="composite" presStyleCnt="0"/>
      <dgm:spPr/>
    </dgm:pt>
    <dgm:pt modelId="{FA153B76-96AA-4E1E-AC28-477653F691AB}" type="pres">
      <dgm:prSet presAssocID="{024E5296-A711-4585-878A-87C4A6420A33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759B3-39AB-4166-9B7B-BBF4FFEEFDD5}" type="pres">
      <dgm:prSet presAssocID="{024E5296-A711-4585-878A-87C4A6420A33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084D0-BD16-4EAC-BC68-F2DFFB757C06}" type="pres">
      <dgm:prSet presAssocID="{A4416983-B5AB-49FC-A53B-77892FB07BD4}" presName="sp" presStyleCnt="0"/>
      <dgm:spPr/>
    </dgm:pt>
    <dgm:pt modelId="{5A566C79-1DB6-4508-ABE0-F0DCE78769D7}" type="pres">
      <dgm:prSet presAssocID="{CE1647AC-B2D9-4EBE-8381-F6551F058F5B}" presName="composite" presStyleCnt="0"/>
      <dgm:spPr/>
    </dgm:pt>
    <dgm:pt modelId="{0961DA31-4499-4F81-B991-CCC5AEC529B7}" type="pres">
      <dgm:prSet presAssocID="{CE1647AC-B2D9-4EBE-8381-F6551F058F5B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B51CA-794C-476E-9123-0F293D7A2EBE}" type="pres">
      <dgm:prSet presAssocID="{CE1647AC-B2D9-4EBE-8381-F6551F058F5B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291B8F-0E54-40B6-B84D-9CF6618C3C81}" srcId="{64CD0758-6464-4B11-A8AE-7D6B9E7A7C69}" destId="{7A71944A-07B7-4F38-BA8A-AD7EB78271E7}" srcOrd="0" destOrd="0" parTransId="{FDF2B466-57B6-4B7E-AB5D-192E6E42FCC6}" sibTransId="{DC523DF8-D44E-404F-84FA-DAF0A054E58E}"/>
    <dgm:cxn modelId="{9046049D-042C-469A-B626-95E87D4E879E}" srcId="{E2F36358-450C-406F-A5FE-F742F252ACCE}" destId="{ADA10284-A6DC-4AE4-ACA2-1AEE4FCB8E22}" srcOrd="0" destOrd="0" parTransId="{4877B688-DC4A-4439-9E17-87EE774F0BEE}" sibTransId="{A26E07C1-E059-4976-BD80-64A325AE862F}"/>
    <dgm:cxn modelId="{A1AFE411-5ADB-4049-BF42-3CA6E36EB08D}" srcId="{7498CB3D-B37A-4B36-89C1-DC81D0DDAC3C}" destId="{64CD0758-6464-4B11-A8AE-7D6B9E7A7C69}" srcOrd="0" destOrd="0" parTransId="{822CC724-A4B0-46B8-ABC6-3A50F09F5E97}" sibTransId="{B0F72CB8-195C-484A-AE97-DE2157011BA4}"/>
    <dgm:cxn modelId="{70C0EB1E-5C5E-4CF6-B53D-3E9A0802F3CD}" type="presOf" srcId="{E2F36358-450C-406F-A5FE-F742F252ACCE}" destId="{636B892C-05C2-44FC-8157-9D1DC9913A92}" srcOrd="0" destOrd="0" presId="urn:microsoft.com/office/officeart/2005/8/layout/chevron2"/>
    <dgm:cxn modelId="{83C3A745-2E9C-4120-ABCB-F873DCCA9017}" type="presOf" srcId="{7A71944A-07B7-4F38-BA8A-AD7EB78271E7}" destId="{372E905B-4FEB-4B9D-A101-C81012D4F9FB}" srcOrd="0" destOrd="0" presId="urn:microsoft.com/office/officeart/2005/8/layout/chevron2"/>
    <dgm:cxn modelId="{B7C9584E-CC51-49F6-94FC-3B1754562AD9}" type="presOf" srcId="{F16E5306-31EB-43C1-A213-E1DF737C2D4A}" destId="{7F09A468-0B7F-4375-8E55-4CF5B2B60769}" srcOrd="0" destOrd="0" presId="urn:microsoft.com/office/officeart/2005/8/layout/chevron2"/>
    <dgm:cxn modelId="{59A53F28-4801-4D46-BCC8-AC9F997139B3}" type="presOf" srcId="{7498CB3D-B37A-4B36-89C1-DC81D0DDAC3C}" destId="{1282C058-58FB-442F-97DA-B120DEAA0382}" srcOrd="0" destOrd="0" presId="urn:microsoft.com/office/officeart/2005/8/layout/chevron2"/>
    <dgm:cxn modelId="{71FA5506-19E6-4897-B6E2-941AF5F1BD9B}" srcId="{CE1647AC-B2D9-4EBE-8381-F6551F058F5B}" destId="{3D8FC1AD-6E5E-4ADE-A41C-DD83B7005A2E}" srcOrd="0" destOrd="0" parTransId="{5C1C0377-D8AA-4A16-870F-7525638BE2CD}" sibTransId="{BEE2F6E0-34B0-4F72-8C55-5CBB462ABD48}"/>
    <dgm:cxn modelId="{6467C553-FE8F-4E1B-931E-DB03D00A7855}" srcId="{F16E5306-31EB-43C1-A213-E1DF737C2D4A}" destId="{87A060AB-6995-4AF2-8C34-DF7E28C61E3C}" srcOrd="0" destOrd="0" parTransId="{7A88EE9A-C09B-408E-A24B-91C1B080E83C}" sibTransId="{D3243CED-8D15-49C3-8C58-7E1272D8839C}"/>
    <dgm:cxn modelId="{0F40932B-76DB-4A42-825A-899BF53AAF16}" type="presOf" srcId="{024E5296-A711-4585-878A-87C4A6420A33}" destId="{FA153B76-96AA-4E1E-AC28-477653F691AB}" srcOrd="0" destOrd="0" presId="urn:microsoft.com/office/officeart/2005/8/layout/chevron2"/>
    <dgm:cxn modelId="{8F25BDC4-18B1-49A5-AE29-D4CF0E7875A8}" srcId="{7498CB3D-B37A-4B36-89C1-DC81D0DDAC3C}" destId="{0245C565-ED37-4D91-A641-10DA6EA7E7A3}" srcOrd="2" destOrd="0" parTransId="{5011E1E4-FA98-45B3-862D-B7574D21FEC4}" sibTransId="{948A47D1-CD47-4EFA-B11D-C5C42A60C3F7}"/>
    <dgm:cxn modelId="{FD3EA01D-0022-4433-9311-4F321AD92F44}" srcId="{024E5296-A711-4585-878A-87C4A6420A33}" destId="{4A8229A6-D992-447E-BB85-0AB621584721}" srcOrd="0" destOrd="0" parTransId="{088D9A6A-85D8-450B-B216-D36E664807D9}" sibTransId="{5597B5C6-BE74-4C3F-82B0-D957BAA8DA0A}"/>
    <dgm:cxn modelId="{6CDC27B0-34F9-4A48-8698-AD88DC175093}" srcId="{7498CB3D-B37A-4B36-89C1-DC81D0DDAC3C}" destId="{CE1647AC-B2D9-4EBE-8381-F6551F058F5B}" srcOrd="5" destOrd="0" parTransId="{8E28D1F4-F2C2-44CF-AB55-BCCE57314960}" sibTransId="{3B669E37-C96A-4043-A0F1-7A2FC155E91C}"/>
    <dgm:cxn modelId="{84B1CB61-6411-4D39-A9D8-31C95A3935EA}" type="presOf" srcId="{64CD0758-6464-4B11-A8AE-7D6B9E7A7C69}" destId="{E29C34E8-D7E7-4D89-AFB3-71A380A6F665}" srcOrd="0" destOrd="0" presId="urn:microsoft.com/office/officeart/2005/8/layout/chevron2"/>
    <dgm:cxn modelId="{FA3366F7-1268-49CC-BDCD-A1CE3A2E4742}" type="presOf" srcId="{0245C565-ED37-4D91-A641-10DA6EA7E7A3}" destId="{60EACF32-16FE-492B-911F-3DFBAE0950A4}" srcOrd="0" destOrd="0" presId="urn:microsoft.com/office/officeart/2005/8/layout/chevron2"/>
    <dgm:cxn modelId="{7E7944F2-BD4E-4B6F-A513-B4077D603379}" type="presOf" srcId="{87A060AB-6995-4AF2-8C34-DF7E28C61E3C}" destId="{1C2E2062-3743-40D5-8CA5-CC6564B4F396}" srcOrd="0" destOrd="0" presId="urn:microsoft.com/office/officeart/2005/8/layout/chevron2"/>
    <dgm:cxn modelId="{AFE0DC47-9C91-4306-A6EB-42E6B05FDAB8}" type="presOf" srcId="{4A8229A6-D992-447E-BB85-0AB621584721}" destId="{BA3759B3-39AB-4166-9B7B-BBF4FFEEFDD5}" srcOrd="0" destOrd="0" presId="urn:microsoft.com/office/officeart/2005/8/layout/chevron2"/>
    <dgm:cxn modelId="{51A582C6-B250-43EB-9D81-C36F20EFE1D2}" type="presOf" srcId="{ED08DA0C-0902-4F21-B625-6CBA8A85EA4B}" destId="{B07E108C-524B-4192-A5DC-18A852C2CE24}" srcOrd="0" destOrd="0" presId="urn:microsoft.com/office/officeart/2005/8/layout/chevron2"/>
    <dgm:cxn modelId="{FCDD7412-C6DC-4D00-B69E-835800A4AED7}" type="presOf" srcId="{CE1647AC-B2D9-4EBE-8381-F6551F058F5B}" destId="{0961DA31-4499-4F81-B991-CCC5AEC529B7}" srcOrd="0" destOrd="0" presId="urn:microsoft.com/office/officeart/2005/8/layout/chevron2"/>
    <dgm:cxn modelId="{BD7D45E8-69DC-4588-A522-57ECF97C1405}" srcId="{7498CB3D-B37A-4B36-89C1-DC81D0DDAC3C}" destId="{F16E5306-31EB-43C1-A213-E1DF737C2D4A}" srcOrd="3" destOrd="0" parTransId="{94DC80B1-6736-43E3-8FC9-2D55DD4CA759}" sibTransId="{05B17E62-3756-4EEE-81D3-21AB74D58EFD}"/>
    <dgm:cxn modelId="{02BAD708-5061-4BD9-B379-E4F9F3C87262}" type="presOf" srcId="{3D8FC1AD-6E5E-4ADE-A41C-DD83B7005A2E}" destId="{E9FB51CA-794C-476E-9123-0F293D7A2EBE}" srcOrd="0" destOrd="0" presId="urn:microsoft.com/office/officeart/2005/8/layout/chevron2"/>
    <dgm:cxn modelId="{7B846D35-2CA5-4298-978B-FDADD79BF358}" srcId="{7498CB3D-B37A-4B36-89C1-DC81D0DDAC3C}" destId="{E2F36358-450C-406F-A5FE-F742F252ACCE}" srcOrd="1" destOrd="0" parTransId="{63AD1411-5CCC-47CC-A720-D2EA7445D275}" sibTransId="{8DA0DECE-99BB-4ABA-8F68-5B18FBB20E4F}"/>
    <dgm:cxn modelId="{AABE5991-DF5B-4C1E-96BB-714CFD72B8A7}" type="presOf" srcId="{ADA10284-A6DC-4AE4-ACA2-1AEE4FCB8E22}" destId="{3A3BB0CE-496F-407F-B185-80833173283C}" srcOrd="0" destOrd="0" presId="urn:microsoft.com/office/officeart/2005/8/layout/chevron2"/>
    <dgm:cxn modelId="{D244A1D2-2C2E-4F5C-9A99-78C4140EA4B3}" srcId="{0245C565-ED37-4D91-A641-10DA6EA7E7A3}" destId="{ED08DA0C-0902-4F21-B625-6CBA8A85EA4B}" srcOrd="0" destOrd="0" parTransId="{5EA3FC7B-7FC4-40DA-A423-A561B6AF68DD}" sibTransId="{6DEF4310-EDB8-4C74-866B-F46814B68773}"/>
    <dgm:cxn modelId="{882FF334-C274-43E1-9C29-A18FE0DC60D4}" srcId="{7498CB3D-B37A-4B36-89C1-DC81D0DDAC3C}" destId="{024E5296-A711-4585-878A-87C4A6420A33}" srcOrd="4" destOrd="0" parTransId="{0AFF84FA-2727-4747-818C-FE7CB872FBFE}" sibTransId="{A4416983-B5AB-49FC-A53B-77892FB07BD4}"/>
    <dgm:cxn modelId="{41899167-FBC3-491B-BBC4-391F772F80F0}" type="presParOf" srcId="{1282C058-58FB-442F-97DA-B120DEAA0382}" destId="{5AE636AB-923E-4DE6-8FE5-40296CA0E196}" srcOrd="0" destOrd="0" presId="urn:microsoft.com/office/officeart/2005/8/layout/chevron2"/>
    <dgm:cxn modelId="{49934BC4-93EC-4E60-8FA2-6082C5A882C3}" type="presParOf" srcId="{5AE636AB-923E-4DE6-8FE5-40296CA0E196}" destId="{E29C34E8-D7E7-4D89-AFB3-71A380A6F665}" srcOrd="0" destOrd="0" presId="urn:microsoft.com/office/officeart/2005/8/layout/chevron2"/>
    <dgm:cxn modelId="{A90FA6E7-365F-49BB-9AB5-3B4C6B998056}" type="presParOf" srcId="{5AE636AB-923E-4DE6-8FE5-40296CA0E196}" destId="{372E905B-4FEB-4B9D-A101-C81012D4F9FB}" srcOrd="1" destOrd="0" presId="urn:microsoft.com/office/officeart/2005/8/layout/chevron2"/>
    <dgm:cxn modelId="{44C21DBC-8381-43F6-9200-DA11A16516C0}" type="presParOf" srcId="{1282C058-58FB-442F-97DA-B120DEAA0382}" destId="{70CB3D00-9BB7-4587-8416-F660D93E755D}" srcOrd="1" destOrd="0" presId="urn:microsoft.com/office/officeart/2005/8/layout/chevron2"/>
    <dgm:cxn modelId="{DC71FC4D-03BB-458A-8F9B-6F29A32B3E32}" type="presParOf" srcId="{1282C058-58FB-442F-97DA-B120DEAA0382}" destId="{E69A2EDD-E8C4-457E-B06B-6998B96E8793}" srcOrd="2" destOrd="0" presId="urn:microsoft.com/office/officeart/2005/8/layout/chevron2"/>
    <dgm:cxn modelId="{F214B3B3-4427-4CB7-93E7-CE526A7996FD}" type="presParOf" srcId="{E69A2EDD-E8C4-457E-B06B-6998B96E8793}" destId="{636B892C-05C2-44FC-8157-9D1DC9913A92}" srcOrd="0" destOrd="0" presId="urn:microsoft.com/office/officeart/2005/8/layout/chevron2"/>
    <dgm:cxn modelId="{99D3C9EF-CDF0-4700-8DDD-57EDA291FC53}" type="presParOf" srcId="{E69A2EDD-E8C4-457E-B06B-6998B96E8793}" destId="{3A3BB0CE-496F-407F-B185-80833173283C}" srcOrd="1" destOrd="0" presId="urn:microsoft.com/office/officeart/2005/8/layout/chevron2"/>
    <dgm:cxn modelId="{0813B448-F764-4BBF-98A9-FDD4FD564872}" type="presParOf" srcId="{1282C058-58FB-442F-97DA-B120DEAA0382}" destId="{43BE33AE-98C4-4B02-B4F3-2DEE37B75E86}" srcOrd="3" destOrd="0" presId="urn:microsoft.com/office/officeart/2005/8/layout/chevron2"/>
    <dgm:cxn modelId="{C0265533-D42A-4C1E-9879-ACEB92A50AAE}" type="presParOf" srcId="{1282C058-58FB-442F-97DA-B120DEAA0382}" destId="{33392E0F-3AD7-420E-9279-72FA235F42DB}" srcOrd="4" destOrd="0" presId="urn:microsoft.com/office/officeart/2005/8/layout/chevron2"/>
    <dgm:cxn modelId="{B86BA299-4B69-4F37-9CB1-676921247379}" type="presParOf" srcId="{33392E0F-3AD7-420E-9279-72FA235F42DB}" destId="{60EACF32-16FE-492B-911F-3DFBAE0950A4}" srcOrd="0" destOrd="0" presId="urn:microsoft.com/office/officeart/2005/8/layout/chevron2"/>
    <dgm:cxn modelId="{A73151EB-D276-4F25-8131-25C5CF0902C2}" type="presParOf" srcId="{33392E0F-3AD7-420E-9279-72FA235F42DB}" destId="{B07E108C-524B-4192-A5DC-18A852C2CE24}" srcOrd="1" destOrd="0" presId="urn:microsoft.com/office/officeart/2005/8/layout/chevron2"/>
    <dgm:cxn modelId="{94471818-670E-4EB6-ABDD-BB6969052BEA}" type="presParOf" srcId="{1282C058-58FB-442F-97DA-B120DEAA0382}" destId="{25090A93-846E-423E-9A75-3F987B29B46E}" srcOrd="5" destOrd="0" presId="urn:microsoft.com/office/officeart/2005/8/layout/chevron2"/>
    <dgm:cxn modelId="{244D4ED5-F8E7-44A5-AAF0-2A8C3505CF08}" type="presParOf" srcId="{1282C058-58FB-442F-97DA-B120DEAA0382}" destId="{FB658B75-2933-442F-9AA2-7AF8B865E2DB}" srcOrd="6" destOrd="0" presId="urn:microsoft.com/office/officeart/2005/8/layout/chevron2"/>
    <dgm:cxn modelId="{1D9EFFBB-D694-4ABA-BC51-22D3ACE44EF1}" type="presParOf" srcId="{FB658B75-2933-442F-9AA2-7AF8B865E2DB}" destId="{7F09A468-0B7F-4375-8E55-4CF5B2B60769}" srcOrd="0" destOrd="0" presId="urn:microsoft.com/office/officeart/2005/8/layout/chevron2"/>
    <dgm:cxn modelId="{3EC6D762-85CA-4E4F-A900-843B916D1793}" type="presParOf" srcId="{FB658B75-2933-442F-9AA2-7AF8B865E2DB}" destId="{1C2E2062-3743-40D5-8CA5-CC6564B4F396}" srcOrd="1" destOrd="0" presId="urn:microsoft.com/office/officeart/2005/8/layout/chevron2"/>
    <dgm:cxn modelId="{470DECF6-4889-46C3-A5B0-D623B8003CD9}" type="presParOf" srcId="{1282C058-58FB-442F-97DA-B120DEAA0382}" destId="{06214EC8-44A5-4956-BD31-C21142F89C3A}" srcOrd="7" destOrd="0" presId="urn:microsoft.com/office/officeart/2005/8/layout/chevron2"/>
    <dgm:cxn modelId="{FBB11FCE-E8F3-4996-850F-B55265DEDE76}" type="presParOf" srcId="{1282C058-58FB-442F-97DA-B120DEAA0382}" destId="{EAED4D84-2825-44CA-9DED-1D8FB07CB461}" srcOrd="8" destOrd="0" presId="urn:microsoft.com/office/officeart/2005/8/layout/chevron2"/>
    <dgm:cxn modelId="{96A8D4E8-AE97-4C9C-A814-68A514210962}" type="presParOf" srcId="{EAED4D84-2825-44CA-9DED-1D8FB07CB461}" destId="{FA153B76-96AA-4E1E-AC28-477653F691AB}" srcOrd="0" destOrd="0" presId="urn:microsoft.com/office/officeart/2005/8/layout/chevron2"/>
    <dgm:cxn modelId="{3B4EF67D-07DB-4D47-AF8E-7E0459CFD6BF}" type="presParOf" srcId="{EAED4D84-2825-44CA-9DED-1D8FB07CB461}" destId="{BA3759B3-39AB-4166-9B7B-BBF4FFEEFDD5}" srcOrd="1" destOrd="0" presId="urn:microsoft.com/office/officeart/2005/8/layout/chevron2"/>
    <dgm:cxn modelId="{02672B96-AB03-4C52-8D47-48841E439BD5}" type="presParOf" srcId="{1282C058-58FB-442F-97DA-B120DEAA0382}" destId="{C5E084D0-BD16-4EAC-BC68-F2DFFB757C06}" srcOrd="9" destOrd="0" presId="urn:microsoft.com/office/officeart/2005/8/layout/chevron2"/>
    <dgm:cxn modelId="{3C861478-910F-4EA4-AEB7-80C6C9A2E1AE}" type="presParOf" srcId="{1282C058-58FB-442F-97DA-B120DEAA0382}" destId="{5A566C79-1DB6-4508-ABE0-F0DCE78769D7}" srcOrd="10" destOrd="0" presId="urn:microsoft.com/office/officeart/2005/8/layout/chevron2"/>
    <dgm:cxn modelId="{51658091-AEEB-421A-843E-221D4CD4A568}" type="presParOf" srcId="{5A566C79-1DB6-4508-ABE0-F0DCE78769D7}" destId="{0961DA31-4499-4F81-B991-CCC5AEC529B7}" srcOrd="0" destOrd="0" presId="urn:microsoft.com/office/officeart/2005/8/layout/chevron2"/>
    <dgm:cxn modelId="{C20595D1-1163-47F4-8082-6A119FF2C047}" type="presParOf" srcId="{5A566C79-1DB6-4508-ABE0-F0DCE78769D7}" destId="{E9FB51CA-794C-476E-9123-0F293D7A2E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6BBBA2-A5A7-46F3-AA04-877A82F58DED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25195EC2-3CC1-4D90-B79E-5675DCAFD93C}">
      <dgm:prSet phldrT="[Текст]" custT="1"/>
      <dgm:spPr/>
      <dgm:t>
        <a:bodyPr/>
        <a:lstStyle/>
        <a:p>
          <a:pPr rtl="0"/>
          <a:r>
            <a:rPr lang="uk-UA" sz="1800" dirty="0" smtClean="0">
              <a:latin typeface="+mn-lt"/>
              <a:ea typeface="Nunito"/>
              <a:cs typeface="Nunito"/>
              <a:sym typeface="Nunito"/>
            </a:rPr>
            <a:t>Цілковитим руйнуванням української журналістики.</a:t>
          </a:r>
          <a:endParaRPr lang="ru-RU" sz="1800" dirty="0">
            <a:latin typeface="+mn-lt"/>
          </a:endParaRPr>
        </a:p>
      </dgm:t>
    </dgm:pt>
    <dgm:pt modelId="{3DBCF623-E91C-426E-9364-05FA17F4AD67}" type="parTrans" cxnId="{04C547CB-E02D-44B1-B12E-1879BE32C35E}">
      <dgm:prSet/>
      <dgm:spPr/>
      <dgm:t>
        <a:bodyPr/>
        <a:lstStyle/>
        <a:p>
          <a:endParaRPr lang="ru-RU"/>
        </a:p>
      </dgm:t>
    </dgm:pt>
    <dgm:pt modelId="{1E92A9D1-62E7-4DA7-808E-97C4CA69A236}" type="sibTrans" cxnId="{04C547CB-E02D-44B1-B12E-1879BE32C35E}">
      <dgm:prSet/>
      <dgm:spPr/>
      <dgm:t>
        <a:bodyPr/>
        <a:lstStyle/>
        <a:p>
          <a:endParaRPr lang="ru-RU"/>
        </a:p>
      </dgm:t>
    </dgm:pt>
    <dgm:pt modelId="{8B901355-D03E-4DD1-B0F6-17C741207761}">
      <dgm:prSet phldrT="[Текст]" custT="1"/>
      <dgm:spPr/>
      <dgm:t>
        <a:bodyPr/>
        <a:lstStyle/>
        <a:p>
          <a:pPr algn="just" rtl="0"/>
          <a:r>
            <a:rPr lang="uk-UA" sz="1800" dirty="0" smtClean="0">
              <a:latin typeface="+mn-lt"/>
              <a:ea typeface="Nunito"/>
              <a:cs typeface="Nunito"/>
              <a:sym typeface="Nunito"/>
            </a:rPr>
            <a:t>Витискування української мови з усіх сфер ужитку в СРСР призвели до катастрофічного звуження аудиторії україномовної преси.</a:t>
          </a:r>
          <a:endParaRPr lang="ru-RU" sz="1800" dirty="0">
            <a:latin typeface="+mn-lt"/>
          </a:endParaRPr>
        </a:p>
      </dgm:t>
    </dgm:pt>
    <dgm:pt modelId="{1609DA89-CBA5-4FBF-AE82-ACD5FE3A4562}" type="parTrans" cxnId="{B19FE644-0C87-4940-8D9F-2EE1D5DEA2B7}">
      <dgm:prSet/>
      <dgm:spPr/>
      <dgm:t>
        <a:bodyPr/>
        <a:lstStyle/>
        <a:p>
          <a:endParaRPr lang="ru-RU"/>
        </a:p>
      </dgm:t>
    </dgm:pt>
    <dgm:pt modelId="{3B3AAA8B-76D4-432F-BD6E-82D3B7A52FE0}" type="sibTrans" cxnId="{B19FE644-0C87-4940-8D9F-2EE1D5DEA2B7}">
      <dgm:prSet/>
      <dgm:spPr/>
      <dgm:t>
        <a:bodyPr/>
        <a:lstStyle/>
        <a:p>
          <a:endParaRPr lang="ru-RU"/>
        </a:p>
      </dgm:t>
    </dgm:pt>
    <dgm:pt modelId="{574545FC-608A-4763-B5ED-6A9024B28587}">
      <dgm:prSet phldrT="[Текст]" custT="1"/>
      <dgm:spPr/>
      <dgm:t>
        <a:bodyPr/>
        <a:lstStyle/>
        <a:p>
          <a:pPr algn="just" rtl="0"/>
          <a:r>
            <a:rPr lang="ru-RU" sz="1800" dirty="0" err="1" smtClean="0">
              <a:latin typeface="+mn-lt"/>
              <a:ea typeface="Nunito"/>
              <a:cs typeface="Nunito"/>
              <a:sym typeface="Nunito"/>
            </a:rPr>
            <a:t>Унаслідок</a:t>
          </a:r>
          <a:r>
            <a:rPr lang="ru-RU" sz="18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dirty="0" err="1" smtClean="0">
              <a:latin typeface="+mn-lt"/>
              <a:ea typeface="Nunito"/>
              <a:cs typeface="Nunito"/>
              <a:sym typeface="Nunito"/>
            </a:rPr>
            <a:t>цього</a:t>
          </a:r>
          <a:r>
            <a:rPr lang="ru-RU" sz="1800" dirty="0" smtClean="0">
              <a:latin typeface="+mn-lt"/>
              <a:ea typeface="Nunito"/>
              <a:cs typeface="Nunito"/>
              <a:sym typeface="Nunito"/>
            </a:rPr>
            <a:t> в </a:t>
          </a:r>
          <a:r>
            <a:rPr lang="ru-RU" sz="1800" dirty="0" err="1" smtClean="0">
              <a:latin typeface="+mn-lt"/>
              <a:ea typeface="Nunito"/>
              <a:cs typeface="Nunito"/>
              <a:sym typeface="Nunito"/>
            </a:rPr>
            <a:t>незалежній</a:t>
          </a:r>
          <a:r>
            <a:rPr lang="ru-RU" sz="18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dirty="0" err="1" smtClean="0">
              <a:latin typeface="+mn-lt"/>
              <a:ea typeface="Nunito"/>
              <a:cs typeface="Nunito"/>
              <a:sym typeface="Nunito"/>
            </a:rPr>
            <a:t>Україні</a:t>
          </a:r>
          <a:r>
            <a:rPr lang="ru-RU" sz="18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dirty="0" err="1" smtClean="0">
              <a:latin typeface="+mn-lt"/>
              <a:ea typeface="Nunito"/>
              <a:cs typeface="Nunito"/>
              <a:sym typeface="Nunito"/>
            </a:rPr>
            <a:t>частка</a:t>
          </a:r>
          <a:r>
            <a:rPr lang="ru-RU" sz="18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dirty="0" err="1" smtClean="0">
              <a:latin typeface="+mn-lt"/>
              <a:ea typeface="Nunito"/>
              <a:cs typeface="Nunito"/>
              <a:sym typeface="Nunito"/>
            </a:rPr>
            <a:t>україномовних</a:t>
          </a:r>
          <a:r>
            <a:rPr lang="ru-RU" sz="18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dirty="0" err="1" smtClean="0">
              <a:latin typeface="+mn-lt"/>
              <a:ea typeface="Nunito"/>
              <a:cs typeface="Nunito"/>
              <a:sym typeface="Nunito"/>
            </a:rPr>
            <a:t>періодичних</a:t>
          </a:r>
          <a:r>
            <a:rPr lang="ru-RU" sz="18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dirty="0" err="1" smtClean="0">
              <a:latin typeface="+mn-lt"/>
              <a:ea typeface="Nunito"/>
              <a:cs typeface="Nunito"/>
              <a:sym typeface="Nunito"/>
            </a:rPr>
            <a:t>видань</a:t>
          </a:r>
          <a:r>
            <a:rPr lang="ru-RU" sz="1800" dirty="0" smtClean="0">
              <a:latin typeface="+mn-lt"/>
              <a:ea typeface="Nunito"/>
              <a:cs typeface="Nunito"/>
              <a:sym typeface="Nunito"/>
            </a:rPr>
            <a:t> не </a:t>
          </a:r>
          <a:r>
            <a:rPr lang="ru-RU" sz="1800" dirty="0" err="1" smtClean="0">
              <a:latin typeface="+mn-lt"/>
              <a:ea typeface="Nunito"/>
              <a:cs typeface="Nunito"/>
              <a:sym typeface="Nunito"/>
            </a:rPr>
            <a:t>зросла,а</a:t>
          </a:r>
          <a:r>
            <a:rPr lang="ru-RU" sz="18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dirty="0" err="1" smtClean="0">
              <a:latin typeface="+mn-lt"/>
              <a:ea typeface="Nunito"/>
              <a:cs typeface="Nunito"/>
              <a:sym typeface="Nunito"/>
            </a:rPr>
            <a:t>скоротилася</a:t>
          </a:r>
          <a:r>
            <a:rPr lang="ru-RU" sz="18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dirty="0" err="1" smtClean="0">
              <a:latin typeface="+mn-lt"/>
              <a:ea typeface="Nunito"/>
              <a:cs typeface="Nunito"/>
              <a:sym typeface="Nunito"/>
            </a:rPr>
            <a:t>під</a:t>
          </a:r>
          <a:r>
            <a:rPr lang="ru-RU" sz="18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dirty="0" err="1" smtClean="0">
              <a:latin typeface="+mn-lt"/>
              <a:ea typeface="Nunito"/>
              <a:cs typeface="Nunito"/>
              <a:sym typeface="Nunito"/>
            </a:rPr>
            <a:t>тиском</a:t>
          </a:r>
          <a:r>
            <a:rPr lang="ru-RU" sz="18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dirty="0" err="1" smtClean="0">
              <a:latin typeface="+mn-lt"/>
              <a:ea typeface="Nunito"/>
              <a:cs typeface="Nunito"/>
              <a:sym typeface="Nunito"/>
            </a:rPr>
            <a:t>дії</a:t>
          </a:r>
          <a:r>
            <a:rPr lang="ru-RU" sz="18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dirty="0" err="1" smtClean="0">
              <a:latin typeface="+mn-lt"/>
              <a:ea typeface="Nunito"/>
              <a:cs typeface="Nunito"/>
              <a:sym typeface="Nunito"/>
            </a:rPr>
            <a:t>ринкових</a:t>
          </a:r>
          <a:r>
            <a:rPr lang="ru-RU" sz="18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dirty="0" err="1" smtClean="0">
              <a:latin typeface="+mn-lt"/>
              <a:ea typeface="Nunito"/>
              <a:cs typeface="Nunito"/>
              <a:sym typeface="Nunito"/>
            </a:rPr>
            <a:t>чинників</a:t>
          </a:r>
          <a:r>
            <a:rPr lang="ru-RU" sz="1800" dirty="0" smtClean="0">
              <a:latin typeface="+mn-lt"/>
              <a:ea typeface="Nunito"/>
              <a:cs typeface="Nunito"/>
              <a:sym typeface="Nunito"/>
            </a:rPr>
            <a:t>.</a:t>
          </a:r>
          <a:endParaRPr lang="ru-RU" sz="1800" dirty="0">
            <a:latin typeface="+mn-lt"/>
          </a:endParaRPr>
        </a:p>
      </dgm:t>
    </dgm:pt>
    <dgm:pt modelId="{47E64D63-8FEF-44FE-BFD5-7489178E51B9}" type="parTrans" cxnId="{A7153134-2255-4AD1-BD92-819CC0E66FBA}">
      <dgm:prSet/>
      <dgm:spPr/>
      <dgm:t>
        <a:bodyPr/>
        <a:lstStyle/>
        <a:p>
          <a:endParaRPr lang="ru-RU"/>
        </a:p>
      </dgm:t>
    </dgm:pt>
    <dgm:pt modelId="{2B11CDAB-12EA-4148-AC97-DFB01754B5BB}" type="sibTrans" cxnId="{A7153134-2255-4AD1-BD92-819CC0E66FBA}">
      <dgm:prSet/>
      <dgm:spPr/>
      <dgm:t>
        <a:bodyPr/>
        <a:lstStyle/>
        <a:p>
          <a:endParaRPr lang="ru-RU"/>
        </a:p>
      </dgm:t>
    </dgm:pt>
    <dgm:pt modelId="{3AA326DE-13AD-46E1-82D4-6F733086AA4C}" type="pres">
      <dgm:prSet presAssocID="{A26BBBA2-A5A7-46F3-AA04-877A82F58DED}" presName="compositeShape" presStyleCnt="0">
        <dgm:presLayoutVars>
          <dgm:dir/>
          <dgm:resizeHandles/>
        </dgm:presLayoutVars>
      </dgm:prSet>
      <dgm:spPr/>
    </dgm:pt>
    <dgm:pt modelId="{67CD70DD-DE98-4243-A190-ADA04DA336EC}" type="pres">
      <dgm:prSet presAssocID="{A26BBBA2-A5A7-46F3-AA04-877A82F58DED}" presName="pyramid" presStyleLbl="node1" presStyleIdx="0" presStyleCnt="1"/>
      <dgm:spPr/>
    </dgm:pt>
    <dgm:pt modelId="{E4038E4E-3D21-41F2-A771-DC2324641FC4}" type="pres">
      <dgm:prSet presAssocID="{A26BBBA2-A5A7-46F3-AA04-877A82F58DED}" presName="theList" presStyleCnt="0"/>
      <dgm:spPr/>
    </dgm:pt>
    <dgm:pt modelId="{EF3D772F-D24F-429C-B5A4-80150DCA9819}" type="pres">
      <dgm:prSet presAssocID="{25195EC2-3CC1-4D90-B79E-5675DCAFD93C}" presName="aNode" presStyleLbl="fgAcc1" presStyleIdx="0" presStyleCnt="3" custScaleX="228685" custLinFactNeighborX="63790" custLinFactNeighborY="15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9CF72-EEE1-4D21-9207-5FC153D410FE}" type="pres">
      <dgm:prSet presAssocID="{25195EC2-3CC1-4D90-B79E-5675DCAFD93C}" presName="aSpace" presStyleCnt="0"/>
      <dgm:spPr/>
    </dgm:pt>
    <dgm:pt modelId="{9F96A36C-FC83-48B8-B61F-79077F11D106}" type="pres">
      <dgm:prSet presAssocID="{8B901355-D03E-4DD1-B0F6-17C741207761}" presName="aNode" presStyleLbl="fgAcc1" presStyleIdx="1" presStyleCnt="3" custScaleX="226974" custLinFactNeighborX="65359" custLinFactNeighborY="-24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CDC54-B660-4EB0-9E8A-53EFB3572EBA}" type="pres">
      <dgm:prSet presAssocID="{8B901355-D03E-4DD1-B0F6-17C741207761}" presName="aSpace" presStyleCnt="0"/>
      <dgm:spPr/>
    </dgm:pt>
    <dgm:pt modelId="{CDEE0DBE-BF24-4F1D-8AF2-8AE4D3E51235}" type="pres">
      <dgm:prSet presAssocID="{574545FC-608A-4763-B5ED-6A9024B28587}" presName="aNode" presStyleLbl="fgAcc1" presStyleIdx="2" presStyleCnt="3" custScaleX="227986" custLinFactNeighborX="65458" custLinFactNeighborY="-19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2EAB5-E4BF-465F-81C6-5512D26EF3A5}" type="pres">
      <dgm:prSet presAssocID="{574545FC-608A-4763-B5ED-6A9024B28587}" presName="aSpace" presStyleCnt="0"/>
      <dgm:spPr/>
    </dgm:pt>
  </dgm:ptLst>
  <dgm:cxnLst>
    <dgm:cxn modelId="{04EB647A-4410-4FA1-9291-35913FEA6AF1}" type="presOf" srcId="{8B901355-D03E-4DD1-B0F6-17C741207761}" destId="{9F96A36C-FC83-48B8-B61F-79077F11D106}" srcOrd="0" destOrd="0" presId="urn:microsoft.com/office/officeart/2005/8/layout/pyramid2"/>
    <dgm:cxn modelId="{04C547CB-E02D-44B1-B12E-1879BE32C35E}" srcId="{A26BBBA2-A5A7-46F3-AA04-877A82F58DED}" destId="{25195EC2-3CC1-4D90-B79E-5675DCAFD93C}" srcOrd="0" destOrd="0" parTransId="{3DBCF623-E91C-426E-9364-05FA17F4AD67}" sibTransId="{1E92A9D1-62E7-4DA7-808E-97C4CA69A236}"/>
    <dgm:cxn modelId="{C2D214CC-2E3E-486B-B28A-7C3D662C951A}" type="presOf" srcId="{25195EC2-3CC1-4D90-B79E-5675DCAFD93C}" destId="{EF3D772F-D24F-429C-B5A4-80150DCA9819}" srcOrd="0" destOrd="0" presId="urn:microsoft.com/office/officeart/2005/8/layout/pyramid2"/>
    <dgm:cxn modelId="{A7153134-2255-4AD1-BD92-819CC0E66FBA}" srcId="{A26BBBA2-A5A7-46F3-AA04-877A82F58DED}" destId="{574545FC-608A-4763-B5ED-6A9024B28587}" srcOrd="2" destOrd="0" parTransId="{47E64D63-8FEF-44FE-BFD5-7489178E51B9}" sibTransId="{2B11CDAB-12EA-4148-AC97-DFB01754B5BB}"/>
    <dgm:cxn modelId="{D9769EA2-B68D-4A87-9063-693686ABC081}" type="presOf" srcId="{A26BBBA2-A5A7-46F3-AA04-877A82F58DED}" destId="{3AA326DE-13AD-46E1-82D4-6F733086AA4C}" srcOrd="0" destOrd="0" presId="urn:microsoft.com/office/officeart/2005/8/layout/pyramid2"/>
    <dgm:cxn modelId="{B19FE644-0C87-4940-8D9F-2EE1D5DEA2B7}" srcId="{A26BBBA2-A5A7-46F3-AA04-877A82F58DED}" destId="{8B901355-D03E-4DD1-B0F6-17C741207761}" srcOrd="1" destOrd="0" parTransId="{1609DA89-CBA5-4FBF-AE82-ACD5FE3A4562}" sibTransId="{3B3AAA8B-76D4-432F-BD6E-82D3B7A52FE0}"/>
    <dgm:cxn modelId="{D50767A8-EFCA-4216-BEF9-F6B413177835}" type="presOf" srcId="{574545FC-608A-4763-B5ED-6A9024B28587}" destId="{CDEE0DBE-BF24-4F1D-8AF2-8AE4D3E51235}" srcOrd="0" destOrd="0" presId="urn:microsoft.com/office/officeart/2005/8/layout/pyramid2"/>
    <dgm:cxn modelId="{35DB413D-3376-4442-872E-BC491A830C94}" type="presParOf" srcId="{3AA326DE-13AD-46E1-82D4-6F733086AA4C}" destId="{67CD70DD-DE98-4243-A190-ADA04DA336EC}" srcOrd="0" destOrd="0" presId="urn:microsoft.com/office/officeart/2005/8/layout/pyramid2"/>
    <dgm:cxn modelId="{BD1D2429-BFB0-49C0-8F1B-29953D43896A}" type="presParOf" srcId="{3AA326DE-13AD-46E1-82D4-6F733086AA4C}" destId="{E4038E4E-3D21-41F2-A771-DC2324641FC4}" srcOrd="1" destOrd="0" presId="urn:microsoft.com/office/officeart/2005/8/layout/pyramid2"/>
    <dgm:cxn modelId="{389AC78F-D24C-40B2-95CC-EADA5F2DD5C7}" type="presParOf" srcId="{E4038E4E-3D21-41F2-A771-DC2324641FC4}" destId="{EF3D772F-D24F-429C-B5A4-80150DCA9819}" srcOrd="0" destOrd="0" presId="urn:microsoft.com/office/officeart/2005/8/layout/pyramid2"/>
    <dgm:cxn modelId="{AF60DB16-7C11-4C37-A409-0309C1A6790E}" type="presParOf" srcId="{E4038E4E-3D21-41F2-A771-DC2324641FC4}" destId="{1539CF72-EEE1-4D21-9207-5FC153D410FE}" srcOrd="1" destOrd="0" presId="urn:microsoft.com/office/officeart/2005/8/layout/pyramid2"/>
    <dgm:cxn modelId="{853DDF38-087D-4FD4-8EB0-66DCE7A65B38}" type="presParOf" srcId="{E4038E4E-3D21-41F2-A771-DC2324641FC4}" destId="{9F96A36C-FC83-48B8-B61F-79077F11D106}" srcOrd="2" destOrd="0" presId="urn:microsoft.com/office/officeart/2005/8/layout/pyramid2"/>
    <dgm:cxn modelId="{E7C204A0-7885-49EF-8C66-8D175903C0C2}" type="presParOf" srcId="{E4038E4E-3D21-41F2-A771-DC2324641FC4}" destId="{FCACDC54-B660-4EB0-9E8A-53EFB3572EBA}" srcOrd="3" destOrd="0" presId="urn:microsoft.com/office/officeart/2005/8/layout/pyramid2"/>
    <dgm:cxn modelId="{19EA844A-2A76-4E07-805B-0C1E26A0554D}" type="presParOf" srcId="{E4038E4E-3D21-41F2-A771-DC2324641FC4}" destId="{CDEE0DBE-BF24-4F1D-8AF2-8AE4D3E51235}" srcOrd="4" destOrd="0" presId="urn:microsoft.com/office/officeart/2005/8/layout/pyramid2"/>
    <dgm:cxn modelId="{E4A3BF94-ACD4-4E19-BC95-BBC7C7B55217}" type="presParOf" srcId="{E4038E4E-3D21-41F2-A771-DC2324641FC4}" destId="{6582EAB5-E4BF-465F-81C6-5512D26EF3A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3BB68-BB44-4204-B855-E210257EB782}">
      <dsp:nvSpPr>
        <dsp:cNvPr id="0" name=""/>
        <dsp:cNvSpPr/>
      </dsp:nvSpPr>
      <dsp:spPr>
        <a:xfrm rot="5400000">
          <a:off x="-234938" y="235864"/>
          <a:ext cx="1566257" cy="109638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</a:t>
          </a:r>
          <a:endParaRPr lang="ru-RU" sz="3000" kern="1200" dirty="0"/>
        </a:p>
      </dsp:txBody>
      <dsp:txXfrm rot="-5400000">
        <a:off x="1" y="549115"/>
        <a:ext cx="1096380" cy="469877"/>
      </dsp:txXfrm>
    </dsp:sp>
    <dsp:sp modelId="{B676573E-B912-470F-B3EF-2B2900F86DB4}">
      <dsp:nvSpPr>
        <dsp:cNvPr id="0" name=""/>
        <dsp:cNvSpPr/>
      </dsp:nvSpPr>
      <dsp:spPr>
        <a:xfrm rot="5400000">
          <a:off x="5811306" y="-4714000"/>
          <a:ext cx="1018067" cy="104479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  <a:ea typeface="Times New Roman" panose="02020603050405020304" pitchFamily="18" charset="0"/>
            </a:rPr>
            <a:t>У </a:t>
          </a:r>
          <a:r>
            <a:rPr lang="ru-RU" sz="1600" kern="1200" dirty="0" err="1" smtClean="0">
              <a:solidFill>
                <a:srgbClr val="FF0000"/>
              </a:solidFill>
              <a:ea typeface="Times New Roman" panose="02020603050405020304" pitchFamily="18" charset="0"/>
            </a:rPr>
            <a:t>першому</a:t>
          </a:r>
          <a:r>
            <a:rPr lang="ru-RU" sz="1600" kern="1200" dirty="0" smtClean="0">
              <a:solidFill>
                <a:schemeClr val="bg1"/>
              </a:solidFill>
              <a:ea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bg1"/>
              </a:solidFill>
              <a:ea typeface="Times New Roman" panose="02020603050405020304" pitchFamily="18" charset="0"/>
            </a:rPr>
            <a:t>типі</a:t>
          </a:r>
          <a:r>
            <a:rPr lang="ru-RU" sz="1600" kern="1200" dirty="0" smtClean="0">
              <a:solidFill>
                <a:schemeClr val="bg1"/>
              </a:solidFill>
              <a:ea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bg1"/>
              </a:solidFill>
              <a:ea typeface="Times New Roman" panose="02020603050405020304" pitchFamily="18" charset="0"/>
            </a:rPr>
            <a:t>переважну</a:t>
          </a:r>
          <a:r>
            <a:rPr lang="ru-RU" sz="1600" kern="1200" dirty="0" smtClean="0">
              <a:solidFill>
                <a:schemeClr val="bg1"/>
              </a:solidFill>
              <a:ea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bg1"/>
              </a:solidFill>
              <a:ea typeface="Times New Roman" panose="02020603050405020304" pitchFamily="18" charset="0"/>
            </a:rPr>
            <a:t>більшість</a:t>
          </a:r>
          <a:r>
            <a:rPr lang="ru-RU" sz="1600" kern="1200" dirty="0" smtClean="0">
              <a:solidFill>
                <a:schemeClr val="bg1"/>
              </a:solidFill>
              <a:ea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bg1"/>
              </a:solidFill>
              <a:ea typeface="Times New Roman" panose="02020603050405020304" pitchFamily="18" charset="0"/>
            </a:rPr>
            <a:t>працюючого</a:t>
          </a:r>
          <a:r>
            <a:rPr lang="ru-RU" sz="1600" kern="1200" dirty="0" smtClean="0">
              <a:solidFill>
                <a:schemeClr val="bg1"/>
              </a:solidFill>
              <a:ea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bg1"/>
              </a:solidFill>
              <a:ea typeface="Times New Roman" panose="02020603050405020304" pitchFamily="18" charset="0"/>
            </a:rPr>
            <a:t>населення</a:t>
          </a:r>
          <a:r>
            <a:rPr lang="ru-RU" sz="1600" kern="1200" dirty="0" smtClean="0">
              <a:solidFill>
                <a:schemeClr val="bg1"/>
              </a:solidFill>
              <a:ea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bg1"/>
              </a:solidFill>
              <a:ea typeface="Times New Roman" panose="02020603050405020304" pitchFamily="18" charset="0"/>
            </a:rPr>
            <a:t>складають</a:t>
          </a:r>
          <a:r>
            <a:rPr lang="ru-RU" sz="1600" kern="1200" dirty="0" smtClean="0">
              <a:solidFill>
                <a:schemeClr val="bg1"/>
              </a:solidFill>
              <a:ea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bg1"/>
              </a:solidFill>
              <a:ea typeface="Times New Roman" panose="02020603050405020304" pitchFamily="18" charset="0"/>
            </a:rPr>
            <a:t>селяни</a:t>
          </a:r>
          <a:r>
            <a:rPr lang="ru-RU" sz="1600" kern="1200" dirty="0" smtClean="0">
              <a:solidFill>
                <a:schemeClr val="bg1"/>
              </a:solidFill>
              <a:ea typeface="Times New Roman" panose="02020603050405020304" pitchFamily="18" charset="0"/>
            </a:rPr>
            <a:t>, а </a:t>
          </a:r>
          <a:r>
            <a:rPr lang="ru-RU" sz="1600" kern="1200" dirty="0" err="1" smtClean="0">
              <a:solidFill>
                <a:schemeClr val="bg1"/>
              </a:solidFill>
              <a:ea typeface="Times New Roman" panose="02020603050405020304" pitchFamily="18" charset="0"/>
            </a:rPr>
            <a:t>рід</a:t>
          </a:r>
          <a:r>
            <a:rPr lang="ru-RU" sz="1600" kern="1200" dirty="0" smtClean="0">
              <a:solidFill>
                <a:schemeClr val="bg1"/>
              </a:solidFill>
              <a:ea typeface="Times New Roman" panose="02020603050405020304" pitchFamily="18" charset="0"/>
            </a:rPr>
            <a:t> занять становить </a:t>
          </a:r>
          <a:r>
            <a:rPr lang="ru-RU" sz="1600" kern="1200" dirty="0" err="1" smtClean="0">
              <a:solidFill>
                <a:schemeClr val="bg1"/>
              </a:solidFill>
              <a:ea typeface="Times New Roman" panose="02020603050405020304" pitchFamily="18" charset="0"/>
            </a:rPr>
            <a:t>обробіток</a:t>
          </a:r>
          <a:r>
            <a:rPr lang="ru-RU" sz="1600" kern="1200" dirty="0" smtClean="0">
              <a:solidFill>
                <a:schemeClr val="bg1"/>
              </a:solidFill>
              <a:ea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bg1"/>
              </a:solidFill>
              <a:ea typeface="Times New Roman" panose="02020603050405020304" pitchFamily="18" charset="0"/>
            </a:rPr>
            <a:t>землі</a:t>
          </a:r>
          <a:r>
            <a:rPr lang="ru-RU" sz="1600" kern="1200" dirty="0" smtClean="0">
              <a:solidFill>
                <a:schemeClr val="bg1"/>
              </a:solidFill>
              <a:ea typeface="Times New Roman" panose="02020603050405020304" pitchFamily="18" charset="0"/>
            </a:rPr>
            <a:t>.</a:t>
          </a:r>
          <a:endParaRPr lang="ru-RU" sz="1600" kern="1200" dirty="0"/>
        </a:p>
      </dsp:txBody>
      <dsp:txXfrm rot="-5400000">
        <a:off x="1096380" y="50624"/>
        <a:ext cx="10398221" cy="918671"/>
      </dsp:txXfrm>
    </dsp:sp>
    <dsp:sp modelId="{F9CA98D5-092F-4FB1-A0F6-A8346F9D6F56}">
      <dsp:nvSpPr>
        <dsp:cNvPr id="0" name=""/>
        <dsp:cNvSpPr/>
      </dsp:nvSpPr>
      <dsp:spPr>
        <a:xfrm rot="5400000">
          <a:off x="-234938" y="1607519"/>
          <a:ext cx="1566257" cy="1096380"/>
        </a:xfrm>
        <a:prstGeom prst="chevron">
          <a:avLst/>
        </a:prstGeom>
        <a:solidFill>
          <a:schemeClr val="accent4">
            <a:hueOff val="6914279"/>
            <a:satOff val="1970"/>
            <a:lumOff val="5686"/>
            <a:alphaOff val="0"/>
          </a:schemeClr>
        </a:solidFill>
        <a:ln w="19050" cap="rnd" cmpd="sng" algn="ctr">
          <a:solidFill>
            <a:schemeClr val="accent4">
              <a:hueOff val="6914279"/>
              <a:satOff val="1970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</a:t>
          </a:r>
          <a:endParaRPr lang="ru-RU" sz="3000" kern="1200" dirty="0"/>
        </a:p>
      </dsp:txBody>
      <dsp:txXfrm rot="-5400000">
        <a:off x="1" y="1920770"/>
        <a:ext cx="1096380" cy="469877"/>
      </dsp:txXfrm>
    </dsp:sp>
    <dsp:sp modelId="{2CDD6C37-9D84-47AA-9CDC-EE59381BA7D7}">
      <dsp:nvSpPr>
        <dsp:cNvPr id="0" name=""/>
        <dsp:cNvSpPr/>
      </dsp:nvSpPr>
      <dsp:spPr>
        <a:xfrm rot="5400000">
          <a:off x="5811306" y="-3342345"/>
          <a:ext cx="1018067" cy="104479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6914279"/>
              <a:satOff val="1970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</a:rPr>
            <a:t>У </a:t>
          </a:r>
          <a:r>
            <a:rPr lang="ru-RU" sz="1600" kern="1200" dirty="0" smtClean="0">
              <a:solidFill>
                <a:srgbClr val="FF0000"/>
              </a:solidFill>
            </a:rPr>
            <a:t>другому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типі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пропорції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змінюються</a:t>
          </a:r>
          <a:r>
            <a:rPr lang="ru-RU" sz="1600" kern="1200" dirty="0" smtClean="0">
              <a:solidFill>
                <a:schemeClr val="bg1"/>
              </a:solidFill>
            </a:rPr>
            <a:t> на </a:t>
          </a:r>
          <a:r>
            <a:rPr lang="ru-RU" sz="1600" kern="1200" dirty="0" err="1" smtClean="0">
              <a:solidFill>
                <a:schemeClr val="bg1"/>
              </a:solidFill>
            </a:rPr>
            <a:t>користь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промислових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робітників</a:t>
          </a:r>
          <a:r>
            <a:rPr lang="ru-RU" sz="1600" kern="1200" dirty="0" smtClean="0">
              <a:solidFill>
                <a:schemeClr val="bg1"/>
              </a:solidFill>
            </a:rPr>
            <a:t>, а родом занять </a:t>
          </a:r>
          <a:r>
            <a:rPr lang="ru-RU" sz="1600" kern="1200" dirty="0" err="1" smtClean="0">
              <a:solidFill>
                <a:schemeClr val="bg1"/>
              </a:solidFill>
            </a:rPr>
            <a:t>стає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виробництво</a:t>
          </a:r>
          <a:r>
            <a:rPr lang="ru-RU" sz="1600" kern="1200" dirty="0" smtClean="0">
              <a:solidFill>
                <a:schemeClr val="bg1"/>
              </a:solidFill>
            </a:rPr>
            <a:t> штучно </a:t>
          </a:r>
          <a:r>
            <a:rPr lang="ru-RU" sz="1600" kern="1200" dirty="0" err="1" smtClean="0">
              <a:solidFill>
                <a:schemeClr val="bg1"/>
              </a:solidFill>
            </a:rPr>
            <a:t>створених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товарів</a:t>
          </a:r>
          <a:r>
            <a:rPr lang="ru-RU" sz="1600" kern="1200" dirty="0" smtClean="0">
              <a:solidFill>
                <a:schemeClr val="bg1"/>
              </a:solidFill>
            </a:rPr>
            <a:t>.</a:t>
          </a:r>
          <a:endParaRPr lang="ru-RU" sz="1600" kern="1200" dirty="0"/>
        </a:p>
      </dsp:txBody>
      <dsp:txXfrm rot="-5400000">
        <a:off x="1096380" y="1422279"/>
        <a:ext cx="10398221" cy="918671"/>
      </dsp:txXfrm>
    </dsp:sp>
    <dsp:sp modelId="{80DB1C16-8AEE-4258-A07E-2F259F2CC03C}">
      <dsp:nvSpPr>
        <dsp:cNvPr id="0" name=""/>
        <dsp:cNvSpPr/>
      </dsp:nvSpPr>
      <dsp:spPr>
        <a:xfrm rot="5400000">
          <a:off x="-234938" y="2979174"/>
          <a:ext cx="1566257" cy="1096380"/>
        </a:xfrm>
        <a:prstGeom prst="chevron">
          <a:avLst/>
        </a:prstGeom>
        <a:solidFill>
          <a:schemeClr val="accent4">
            <a:hueOff val="13828557"/>
            <a:satOff val="3941"/>
            <a:lumOff val="11372"/>
            <a:alphaOff val="0"/>
          </a:schemeClr>
        </a:solidFill>
        <a:ln w="19050" cap="rnd" cmpd="sng" algn="ctr">
          <a:solidFill>
            <a:schemeClr val="accent4">
              <a:hueOff val="13828557"/>
              <a:satOff val="3941"/>
              <a:lumOff val="1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3</a:t>
          </a:r>
          <a:endParaRPr lang="ru-RU" sz="3000" kern="1200" dirty="0"/>
        </a:p>
      </dsp:txBody>
      <dsp:txXfrm rot="-5400000">
        <a:off x="1" y="3292425"/>
        <a:ext cx="1096380" cy="469877"/>
      </dsp:txXfrm>
    </dsp:sp>
    <dsp:sp modelId="{C4786421-6241-4DC9-ABFA-58B1A0AC555C}">
      <dsp:nvSpPr>
        <dsp:cNvPr id="0" name=""/>
        <dsp:cNvSpPr/>
      </dsp:nvSpPr>
      <dsp:spPr>
        <a:xfrm rot="5400000">
          <a:off x="5811306" y="-1970690"/>
          <a:ext cx="1018067" cy="104479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13828557"/>
              <a:satOff val="3941"/>
              <a:lumOff val="1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</a:rPr>
            <a:t>У </a:t>
          </a:r>
          <a:r>
            <a:rPr lang="ru-RU" sz="1600" kern="1200" dirty="0" err="1" smtClean="0">
              <a:solidFill>
                <a:srgbClr val="FF0000"/>
              </a:solidFill>
            </a:rPr>
            <a:t>третьому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типі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суспільства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переважна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більшість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населення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зайнята</a:t>
          </a:r>
          <a:r>
            <a:rPr lang="ru-RU" sz="1600" kern="1200" dirty="0" smtClean="0">
              <a:solidFill>
                <a:schemeClr val="bg1"/>
              </a:solidFill>
            </a:rPr>
            <a:t> в </a:t>
          </a:r>
          <a:r>
            <a:rPr lang="ru-RU" sz="1600" kern="1200" dirty="0" err="1" smtClean="0">
              <a:solidFill>
                <a:schemeClr val="bg1"/>
              </a:solidFill>
            </a:rPr>
            <a:t>сфері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послуг</a:t>
          </a:r>
          <a:r>
            <a:rPr lang="ru-RU" sz="1600" kern="1200" dirty="0" smtClean="0">
              <a:solidFill>
                <a:schemeClr val="bg1"/>
              </a:solidFill>
            </a:rPr>
            <a:t>, </a:t>
          </a:r>
          <a:r>
            <a:rPr lang="ru-RU" sz="1600" kern="1200" dirty="0" err="1" smtClean="0">
              <a:solidFill>
                <a:schemeClr val="bg1"/>
              </a:solidFill>
            </a:rPr>
            <a:t>машинні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технології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поступаються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місцем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інтелектуальним</a:t>
          </a:r>
          <a:r>
            <a:rPr lang="ru-RU" sz="1600" kern="1200" dirty="0" smtClean="0">
              <a:solidFill>
                <a:schemeClr val="bg1"/>
              </a:solidFill>
            </a:rPr>
            <a:t>. На </a:t>
          </a:r>
          <a:r>
            <a:rPr lang="ru-RU" sz="1600" kern="1200" dirty="0" err="1" smtClean="0">
              <a:solidFill>
                <a:schemeClr val="bg1"/>
              </a:solidFill>
            </a:rPr>
            <a:t>позицію</a:t>
          </a:r>
          <a:r>
            <a:rPr lang="ru-RU" sz="1600" kern="1200" dirty="0" smtClean="0">
              <a:solidFill>
                <a:schemeClr val="bg1"/>
              </a:solidFill>
            </a:rPr>
            <a:t> головного товару </a:t>
          </a:r>
          <a:r>
            <a:rPr lang="ru-RU" sz="1600" kern="1200" dirty="0" err="1" smtClean="0">
              <a:solidFill>
                <a:schemeClr val="bg1"/>
              </a:solidFill>
            </a:rPr>
            <a:t>висувається</a:t>
          </a:r>
          <a:r>
            <a:rPr lang="ru-RU" sz="1600" kern="1200" dirty="0" smtClean="0">
              <a:solidFill>
                <a:schemeClr val="bg1"/>
              </a:solidFill>
            </a:rPr>
            <a:t> не </a:t>
          </a:r>
          <a:r>
            <a:rPr lang="ru-RU" sz="1600" kern="1200" dirty="0" err="1" smtClean="0">
              <a:solidFill>
                <a:schemeClr val="bg1"/>
              </a:solidFill>
            </a:rPr>
            <a:t>окрема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розпізнавана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одиниця</a:t>
          </a:r>
          <a:r>
            <a:rPr lang="ru-RU" sz="1600" kern="1200" dirty="0" smtClean="0">
              <a:solidFill>
                <a:schemeClr val="bg1"/>
              </a:solidFill>
            </a:rPr>
            <a:t> (</a:t>
          </a:r>
          <a:r>
            <a:rPr lang="ru-RU" sz="1600" kern="1200" dirty="0" err="1" smtClean="0">
              <a:solidFill>
                <a:schemeClr val="bg1"/>
              </a:solidFill>
            </a:rPr>
            <a:t>хлібина</a:t>
          </a:r>
          <a:r>
            <a:rPr lang="ru-RU" sz="1600" kern="1200" dirty="0" smtClean="0">
              <a:solidFill>
                <a:schemeClr val="bg1"/>
              </a:solidFill>
            </a:rPr>
            <a:t>, </a:t>
          </a:r>
          <a:r>
            <a:rPr lang="ru-RU" sz="1600" kern="1200" dirty="0" err="1" smtClean="0">
              <a:solidFill>
                <a:schemeClr val="bg1"/>
              </a:solidFill>
            </a:rPr>
            <a:t>автомобіль</a:t>
          </a:r>
          <a:r>
            <a:rPr lang="ru-RU" sz="1600" kern="1200" dirty="0" smtClean="0">
              <a:solidFill>
                <a:schemeClr val="bg1"/>
              </a:solidFill>
            </a:rPr>
            <a:t>), а </a:t>
          </a:r>
          <a:r>
            <a:rPr lang="ru-RU" sz="1600" kern="1200" dirty="0" err="1" smtClean="0">
              <a:solidFill>
                <a:schemeClr val="bg1"/>
              </a:solidFill>
            </a:rPr>
            <a:t>інформація</a:t>
          </a:r>
          <a:r>
            <a:rPr lang="ru-RU" sz="1600" kern="1200" dirty="0" smtClean="0">
              <a:solidFill>
                <a:schemeClr val="bg1"/>
              </a:solidFill>
            </a:rPr>
            <a:t> та </a:t>
          </a:r>
          <a:r>
            <a:rPr lang="ru-RU" sz="1600" kern="1200" dirty="0" err="1" smtClean="0">
              <a:solidFill>
                <a:schemeClr val="bg1"/>
              </a:solidFill>
            </a:rPr>
            <a:t>знання</a:t>
          </a:r>
          <a:r>
            <a:rPr lang="ru-RU" sz="1600" kern="1200" dirty="0" smtClean="0">
              <a:solidFill>
                <a:schemeClr val="bg1"/>
              </a:solidFill>
            </a:rPr>
            <a:t>.</a:t>
          </a:r>
          <a:endParaRPr lang="ru-RU" sz="1600" kern="1200" dirty="0"/>
        </a:p>
      </dsp:txBody>
      <dsp:txXfrm rot="-5400000">
        <a:off x="1096380" y="2793934"/>
        <a:ext cx="10398221" cy="918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C34E8-D7E7-4D89-AFB3-71A380A6F665}">
      <dsp:nvSpPr>
        <dsp:cNvPr id="0" name=""/>
        <dsp:cNvSpPr/>
      </dsp:nvSpPr>
      <dsp:spPr>
        <a:xfrm rot="5400000">
          <a:off x="-172379" y="175298"/>
          <a:ext cx="1149199" cy="80443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2" y="405138"/>
        <a:ext cx="804439" cy="344760"/>
      </dsp:txXfrm>
    </dsp:sp>
    <dsp:sp modelId="{372E905B-4FEB-4B9D-A101-C81012D4F9FB}">
      <dsp:nvSpPr>
        <dsp:cNvPr id="0" name=""/>
        <dsp:cNvSpPr/>
      </dsp:nvSpPr>
      <dsp:spPr>
        <a:xfrm rot="5400000">
          <a:off x="5965979" y="-5158622"/>
          <a:ext cx="746979" cy="11070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Формат </a:t>
          </a:r>
          <a:r>
            <a:rPr lang="ru-RU" sz="1600" kern="1200" dirty="0" err="1" smtClean="0"/>
            <a:t>газети</a:t>
          </a:r>
          <a:r>
            <a:rPr lang="ru-RU" sz="1600" kern="1200" dirty="0" smtClean="0"/>
            <a:t> не повинен </a:t>
          </a:r>
          <a:r>
            <a:rPr lang="ru-RU" sz="1600" kern="1200" dirty="0" err="1" smtClean="0"/>
            <a:t>перевищувати</a:t>
          </a:r>
          <a:r>
            <a:rPr lang="ru-RU" sz="1600" kern="1200" dirty="0" smtClean="0"/>
            <a:t> А 3 і бути </a:t>
          </a:r>
          <a:r>
            <a:rPr lang="ru-RU" sz="1600" kern="1200" dirty="0" err="1" smtClean="0"/>
            <a:t>таблоїд</a:t>
          </a:r>
          <a:r>
            <a:rPr lang="ru-RU" sz="1600" kern="1200" dirty="0" smtClean="0"/>
            <a:t>-ним (</a:t>
          </a:r>
          <a:r>
            <a:rPr lang="ru-RU" sz="1600" kern="1200" dirty="0" err="1" smtClean="0"/>
            <a:t>тобто</a:t>
          </a:r>
          <a:r>
            <a:rPr lang="ru-RU" sz="1600" kern="1200" dirty="0" smtClean="0"/>
            <a:t> за формою </a:t>
          </a:r>
          <a:r>
            <a:rPr lang="ru-RU" sz="1600" kern="1200" dirty="0" err="1" smtClean="0"/>
            <a:t>наближеним</a:t>
          </a:r>
          <a:r>
            <a:rPr lang="ru-RU" sz="1600" kern="1200" dirty="0" smtClean="0"/>
            <a:t> до квадрату);</a:t>
          </a:r>
          <a:endParaRPr lang="ru-RU" sz="1600" kern="1200" dirty="0"/>
        </a:p>
      </dsp:txBody>
      <dsp:txXfrm rot="-5400000">
        <a:off x="804439" y="39383"/>
        <a:ext cx="11033595" cy="674049"/>
      </dsp:txXfrm>
    </dsp:sp>
    <dsp:sp modelId="{636B892C-05C2-44FC-8157-9D1DC9913A92}">
      <dsp:nvSpPr>
        <dsp:cNvPr id="0" name=""/>
        <dsp:cNvSpPr/>
      </dsp:nvSpPr>
      <dsp:spPr>
        <a:xfrm rot="5400000">
          <a:off x="-172379" y="1228634"/>
          <a:ext cx="1149199" cy="80443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2" y="1458474"/>
        <a:ext cx="804439" cy="344760"/>
      </dsp:txXfrm>
    </dsp:sp>
    <dsp:sp modelId="{3A3BB0CE-496F-407F-B185-80833173283C}">
      <dsp:nvSpPr>
        <dsp:cNvPr id="0" name=""/>
        <dsp:cNvSpPr/>
      </dsp:nvSpPr>
      <dsp:spPr>
        <a:xfrm rot="5400000">
          <a:off x="5965979" y="-4105285"/>
          <a:ext cx="746979" cy="11070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Великий </a:t>
          </a:r>
          <a:r>
            <a:rPr lang="ru-RU" sz="1500" kern="1200" dirty="0" err="1" smtClean="0"/>
            <a:t>ефект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дає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використання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додаткового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кольору</a:t>
          </a:r>
          <a:r>
            <a:rPr lang="ru-RU" sz="1500" kern="1200" dirty="0" smtClean="0"/>
            <a:t>, особливо </a:t>
          </a:r>
          <a:r>
            <a:rPr lang="ru-RU" sz="1500" kern="1200" dirty="0" err="1" smtClean="0"/>
            <a:t>кольорового</a:t>
          </a:r>
          <a:r>
            <a:rPr lang="ru-RU" sz="1500" kern="1200" dirty="0" smtClean="0"/>
            <a:t> фону. На </a:t>
          </a:r>
          <a:r>
            <a:rPr lang="ru-RU" sz="1500" kern="1200" dirty="0" err="1" smtClean="0"/>
            <a:t>це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звернув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увагу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ще</a:t>
          </a:r>
          <a:r>
            <a:rPr lang="ru-RU" sz="1500" kern="1200" dirty="0" smtClean="0"/>
            <a:t> О. </a:t>
          </a:r>
          <a:r>
            <a:rPr lang="ru-RU" sz="1500" kern="1200" dirty="0" err="1" smtClean="0"/>
            <a:t>Шпрінгер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класик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німецької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журналістики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який</a:t>
          </a:r>
          <a:r>
            <a:rPr lang="ru-RU" sz="1500" kern="1200" dirty="0" smtClean="0"/>
            <a:t> став </a:t>
          </a:r>
          <a:r>
            <a:rPr lang="ru-RU" sz="1500" kern="1200" dirty="0" err="1" smtClean="0"/>
            <a:t>видавати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свої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газети</a:t>
          </a:r>
          <a:r>
            <a:rPr lang="ru-RU" sz="1500" kern="1200" dirty="0" smtClean="0"/>
            <a:t> на </a:t>
          </a:r>
          <a:r>
            <a:rPr lang="ru-RU" sz="1500" kern="1200" dirty="0" err="1" smtClean="0"/>
            <a:t>жовтому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папері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бо</a:t>
          </a:r>
          <a:r>
            <a:rPr lang="ru-RU" sz="1500" kern="1200" dirty="0" smtClean="0"/>
            <a:t>, за </a:t>
          </a:r>
          <a:r>
            <a:rPr lang="ru-RU" sz="1500" kern="1200" dirty="0" err="1" smtClean="0"/>
            <a:t>висновками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психологів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чорна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фарба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літер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найкраще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сприймається</a:t>
          </a:r>
          <a:r>
            <a:rPr lang="ru-RU" sz="1500" kern="1200" dirty="0" smtClean="0"/>
            <a:t> на </a:t>
          </a:r>
          <a:r>
            <a:rPr lang="ru-RU" sz="1500" kern="1200" dirty="0" err="1" smtClean="0"/>
            <a:t>жовтому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 rot="-5400000">
        <a:off x="804439" y="1092720"/>
        <a:ext cx="11033595" cy="674049"/>
      </dsp:txXfrm>
    </dsp:sp>
    <dsp:sp modelId="{60EACF32-16FE-492B-911F-3DFBAE0950A4}">
      <dsp:nvSpPr>
        <dsp:cNvPr id="0" name=""/>
        <dsp:cNvSpPr/>
      </dsp:nvSpPr>
      <dsp:spPr>
        <a:xfrm rot="5400000">
          <a:off x="-172379" y="2281971"/>
          <a:ext cx="1149199" cy="80443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2" y="2511811"/>
        <a:ext cx="804439" cy="344760"/>
      </dsp:txXfrm>
    </dsp:sp>
    <dsp:sp modelId="{B07E108C-524B-4192-A5DC-18A852C2CE24}">
      <dsp:nvSpPr>
        <dsp:cNvPr id="0" name=""/>
        <dsp:cNvSpPr/>
      </dsp:nvSpPr>
      <dsp:spPr>
        <a:xfrm rot="5400000">
          <a:off x="5965979" y="-3051949"/>
          <a:ext cx="746979" cy="11070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Газетні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матеріали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мають</a:t>
          </a:r>
          <a:r>
            <a:rPr lang="ru-RU" sz="1600" kern="1200" dirty="0" smtClean="0"/>
            <a:t> бути </a:t>
          </a:r>
          <a:r>
            <a:rPr lang="ru-RU" sz="1600" kern="1200" dirty="0" err="1" smtClean="0"/>
            <a:t>лаконічними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 особливо </a:t>
          </a:r>
          <a:r>
            <a:rPr lang="ru-RU" sz="1600" kern="1200" dirty="0" err="1" smtClean="0"/>
            <a:t>стосується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інформаційних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повідомлень</a:t>
          </a:r>
          <a:r>
            <a:rPr lang="ru-RU" sz="1600" kern="1200" dirty="0" smtClean="0"/>
            <a:t>, до </a:t>
          </a:r>
          <a:r>
            <a:rPr lang="ru-RU" sz="1600" kern="1200" dirty="0" err="1" smtClean="0"/>
            <a:t>яких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бажано</a:t>
          </a:r>
          <a:r>
            <a:rPr lang="ru-RU" sz="1600" kern="1200" dirty="0" smtClean="0"/>
            <a:t> не </a:t>
          </a:r>
          <a:r>
            <a:rPr lang="ru-RU" sz="1600" kern="1200" dirty="0" err="1" smtClean="0"/>
            <a:t>включати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редакційні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коментарі</a:t>
          </a:r>
          <a:r>
            <a:rPr lang="ru-RU" sz="1600" kern="1200" dirty="0" smtClean="0"/>
            <a:t>;</a:t>
          </a:r>
          <a:endParaRPr lang="ru-RU" sz="1600" kern="1200" dirty="0"/>
        </a:p>
      </dsp:txBody>
      <dsp:txXfrm rot="-5400000">
        <a:off x="804439" y="2146056"/>
        <a:ext cx="11033595" cy="674049"/>
      </dsp:txXfrm>
    </dsp:sp>
    <dsp:sp modelId="{7F09A468-0B7F-4375-8E55-4CF5B2B60769}">
      <dsp:nvSpPr>
        <dsp:cNvPr id="0" name=""/>
        <dsp:cNvSpPr/>
      </dsp:nvSpPr>
      <dsp:spPr>
        <a:xfrm rot="5400000">
          <a:off x="-172379" y="3335307"/>
          <a:ext cx="1149199" cy="80443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2" y="3565147"/>
        <a:ext cx="804439" cy="344760"/>
      </dsp:txXfrm>
    </dsp:sp>
    <dsp:sp modelId="{1C2E2062-3743-40D5-8CA5-CC6564B4F396}">
      <dsp:nvSpPr>
        <dsp:cNvPr id="0" name=""/>
        <dsp:cNvSpPr/>
      </dsp:nvSpPr>
      <dsp:spPr>
        <a:xfrm rot="5400000">
          <a:off x="5965979" y="-1998612"/>
          <a:ext cx="746979" cy="11070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Для </a:t>
          </a:r>
          <a:r>
            <a:rPr lang="ru-RU" sz="1500" kern="1200" dirty="0" err="1" smtClean="0"/>
            <a:t>кращого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сприйняття</a:t>
          </a:r>
          <a:r>
            <a:rPr lang="ru-RU" sz="1500" kern="1200" dirty="0" smtClean="0"/>
            <a:t> тексту треба широко </a:t>
          </a:r>
          <a:r>
            <a:rPr lang="ru-RU" sz="1500" kern="1200" dirty="0" err="1" smtClean="0"/>
            <a:t>використовувати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ілюстрації</a:t>
          </a:r>
          <a:r>
            <a:rPr lang="ru-RU" sz="1500" kern="1200" dirty="0" smtClean="0"/>
            <a:t> (</a:t>
          </a:r>
          <a:r>
            <a:rPr lang="ru-RU" sz="1500" kern="1200" dirty="0" err="1" smtClean="0"/>
            <a:t>фотографії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таблиці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графіки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схеми</a:t>
          </a:r>
          <a:r>
            <a:rPr lang="ru-RU" sz="1500" kern="1200" dirty="0" smtClean="0"/>
            <a:t> та </a:t>
          </a:r>
          <a:r>
            <a:rPr lang="ru-RU" sz="1500" kern="1200" dirty="0" err="1" smtClean="0"/>
            <a:t>ін</a:t>
          </a:r>
          <a:r>
            <a:rPr lang="ru-RU" sz="1500" kern="1200" dirty="0" smtClean="0"/>
            <a:t>.). Вони не </a:t>
          </a:r>
          <a:r>
            <a:rPr lang="ru-RU" sz="1500" kern="1200" dirty="0" err="1" smtClean="0"/>
            <a:t>тільки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допомагають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сприймати</a:t>
          </a:r>
          <a:r>
            <a:rPr lang="ru-RU" sz="1500" kern="1200" dirty="0" smtClean="0"/>
            <a:t> текст, але й на </a:t>
          </a:r>
          <a:r>
            <a:rPr lang="ru-RU" sz="1500" kern="1200" dirty="0" err="1" smtClean="0"/>
            <a:t>підсвідомому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рівні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привертають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увагу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читачів</a:t>
          </a:r>
          <a:r>
            <a:rPr lang="ru-RU" sz="1500" kern="1200" dirty="0" smtClean="0"/>
            <a:t> контрастом на </a:t>
          </a:r>
          <a:r>
            <a:rPr lang="ru-RU" sz="1500" kern="1200" dirty="0" err="1" smtClean="0"/>
            <a:t>тлі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текстових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блоків</a:t>
          </a:r>
          <a:r>
            <a:rPr lang="ru-RU" sz="1500" kern="1200" dirty="0" smtClean="0"/>
            <a:t>;</a:t>
          </a:r>
          <a:endParaRPr lang="ru-RU" sz="1500" kern="1200" dirty="0"/>
        </a:p>
      </dsp:txBody>
      <dsp:txXfrm rot="-5400000">
        <a:off x="804439" y="3199393"/>
        <a:ext cx="11033595" cy="674049"/>
      </dsp:txXfrm>
    </dsp:sp>
    <dsp:sp modelId="{FA153B76-96AA-4E1E-AC28-477653F691AB}">
      <dsp:nvSpPr>
        <dsp:cNvPr id="0" name=""/>
        <dsp:cNvSpPr/>
      </dsp:nvSpPr>
      <dsp:spPr>
        <a:xfrm rot="5400000">
          <a:off x="-172379" y="4388643"/>
          <a:ext cx="1149199" cy="80443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2" y="4618483"/>
        <a:ext cx="804439" cy="344760"/>
      </dsp:txXfrm>
    </dsp:sp>
    <dsp:sp modelId="{BA3759B3-39AB-4166-9B7B-BBF4FFEEFDD5}">
      <dsp:nvSpPr>
        <dsp:cNvPr id="0" name=""/>
        <dsp:cNvSpPr/>
      </dsp:nvSpPr>
      <dsp:spPr>
        <a:xfrm rot="5400000">
          <a:off x="5965979" y="-945276"/>
          <a:ext cx="746979" cy="11070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При </a:t>
          </a:r>
          <a:r>
            <a:rPr lang="ru-RU" sz="1500" kern="1200" dirty="0" err="1" smtClean="0"/>
            <a:t>висвітленні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актуальних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політичних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подій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велике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враження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справляють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карикатури</a:t>
          </a:r>
          <a:r>
            <a:rPr lang="ru-RU" sz="1500" kern="1200" dirty="0" smtClean="0"/>
            <a:t>;</a:t>
          </a:r>
          <a:endParaRPr lang="ru-RU" sz="1500" kern="1200" dirty="0"/>
        </a:p>
      </dsp:txBody>
      <dsp:txXfrm rot="-5400000">
        <a:off x="804439" y="4252729"/>
        <a:ext cx="11033595" cy="674049"/>
      </dsp:txXfrm>
    </dsp:sp>
    <dsp:sp modelId="{0961DA31-4499-4F81-B991-CCC5AEC529B7}">
      <dsp:nvSpPr>
        <dsp:cNvPr id="0" name=""/>
        <dsp:cNvSpPr/>
      </dsp:nvSpPr>
      <dsp:spPr>
        <a:xfrm rot="5400000">
          <a:off x="-172379" y="5441980"/>
          <a:ext cx="1149199" cy="80443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2" y="5671820"/>
        <a:ext cx="804439" cy="344760"/>
      </dsp:txXfrm>
    </dsp:sp>
    <dsp:sp modelId="{E9FB51CA-794C-476E-9123-0F293D7A2EBE}">
      <dsp:nvSpPr>
        <dsp:cNvPr id="0" name=""/>
        <dsp:cNvSpPr/>
      </dsp:nvSpPr>
      <dsp:spPr>
        <a:xfrm rot="5400000">
          <a:off x="5965979" y="108059"/>
          <a:ext cx="746979" cy="11070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</a:t>
          </a:r>
          <a:r>
            <a:rPr lang="ru-RU" sz="1500" kern="1200" dirty="0" err="1" smtClean="0"/>
            <a:t>Велике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значення</a:t>
          </a:r>
          <a:r>
            <a:rPr lang="ru-RU" sz="1500" kern="1200" dirty="0" smtClean="0"/>
            <a:t> для </a:t>
          </a:r>
          <a:r>
            <a:rPr lang="ru-RU" sz="1500" kern="1200" dirty="0" err="1" smtClean="0"/>
            <a:t>уваги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читачів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мають</a:t>
          </a:r>
          <a:r>
            <a:rPr lang="ru-RU" sz="1500" kern="1200" dirty="0" smtClean="0"/>
            <a:t> заголовки. </a:t>
          </a:r>
          <a:r>
            <a:rPr lang="ru-RU" sz="1500" kern="1200" dirty="0" err="1" smtClean="0"/>
            <a:t>Найголовніша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вимога</a:t>
          </a:r>
          <a:r>
            <a:rPr lang="ru-RU" sz="1500" kern="1200" dirty="0" smtClean="0"/>
            <a:t> тут — </a:t>
          </a:r>
          <a:r>
            <a:rPr lang="ru-RU" sz="1500" kern="1200" dirty="0" err="1" smtClean="0"/>
            <a:t>відображення</a:t>
          </a:r>
          <a:r>
            <a:rPr lang="ru-RU" sz="1500" kern="1200" dirty="0" smtClean="0"/>
            <a:t> у </a:t>
          </a:r>
          <a:r>
            <a:rPr lang="ru-RU" sz="1500" kern="1200" dirty="0" err="1" smtClean="0"/>
            <a:t>влучній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вербальній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формулі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змісту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подальшого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матеріалу</a:t>
          </a:r>
          <a:r>
            <a:rPr lang="ru-RU" sz="1500" kern="1200" dirty="0" smtClean="0"/>
            <a:t>. За шрифтом заголовок повинен бути </a:t>
          </a:r>
          <a:r>
            <a:rPr lang="ru-RU" sz="1500" kern="1200" dirty="0" err="1" smtClean="0"/>
            <a:t>контрастним</a:t>
          </a:r>
          <a:r>
            <a:rPr lang="ru-RU" sz="1500" kern="1200" dirty="0" smtClean="0"/>
            <a:t> до тексту.</a:t>
          </a:r>
          <a:endParaRPr lang="ru-RU" sz="1500" kern="1200" dirty="0"/>
        </a:p>
      </dsp:txBody>
      <dsp:txXfrm rot="-5400000">
        <a:off x="804439" y="5306065"/>
        <a:ext cx="11033595" cy="674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D70DD-DE98-4243-A190-ADA04DA336EC}">
      <dsp:nvSpPr>
        <dsp:cNvPr id="0" name=""/>
        <dsp:cNvSpPr/>
      </dsp:nvSpPr>
      <dsp:spPr>
        <a:xfrm>
          <a:off x="2897660" y="0"/>
          <a:ext cx="4686300" cy="468630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D772F-D24F-429C-B5A4-80150DCA9819}">
      <dsp:nvSpPr>
        <dsp:cNvPr id="0" name=""/>
        <dsp:cNvSpPr/>
      </dsp:nvSpPr>
      <dsp:spPr>
        <a:xfrm>
          <a:off x="5223980" y="492675"/>
          <a:ext cx="6965962" cy="11093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n-lt"/>
              <a:ea typeface="Nunito"/>
              <a:cs typeface="Nunito"/>
              <a:sym typeface="Nunito"/>
            </a:rPr>
            <a:t>Цілковитим руйнуванням української журналістики.</a:t>
          </a:r>
          <a:endParaRPr lang="ru-RU" sz="1800" kern="1200" dirty="0">
            <a:latin typeface="+mn-lt"/>
          </a:endParaRPr>
        </a:p>
      </dsp:txBody>
      <dsp:txXfrm>
        <a:off x="5278133" y="546828"/>
        <a:ext cx="6857656" cy="1001029"/>
      </dsp:txXfrm>
    </dsp:sp>
    <dsp:sp modelId="{9F96A36C-FC83-48B8-B61F-79077F11D106}">
      <dsp:nvSpPr>
        <dsp:cNvPr id="0" name=""/>
        <dsp:cNvSpPr/>
      </dsp:nvSpPr>
      <dsp:spPr>
        <a:xfrm>
          <a:off x="5297833" y="1685616"/>
          <a:ext cx="6913843" cy="11093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6914279"/>
              <a:satOff val="1970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n-lt"/>
              <a:ea typeface="Nunito"/>
              <a:cs typeface="Nunito"/>
              <a:sym typeface="Nunito"/>
            </a:rPr>
            <a:t>Витискування української мови з усіх сфер ужитку в СРСР призвели до катастрофічного звуження аудиторії україномовної преси.</a:t>
          </a:r>
          <a:endParaRPr lang="ru-RU" sz="1800" kern="1200" dirty="0">
            <a:latin typeface="+mn-lt"/>
          </a:endParaRPr>
        </a:p>
      </dsp:txBody>
      <dsp:txXfrm>
        <a:off x="5351986" y="1739769"/>
        <a:ext cx="6805537" cy="1001029"/>
      </dsp:txXfrm>
    </dsp:sp>
    <dsp:sp modelId="{CDEE0DBE-BF24-4F1D-8AF2-8AE4D3E51235}">
      <dsp:nvSpPr>
        <dsp:cNvPr id="0" name=""/>
        <dsp:cNvSpPr/>
      </dsp:nvSpPr>
      <dsp:spPr>
        <a:xfrm>
          <a:off x="5285435" y="2940547"/>
          <a:ext cx="6944670" cy="11093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13828557"/>
              <a:satOff val="3941"/>
              <a:lumOff val="1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+mn-lt"/>
              <a:ea typeface="Nunito"/>
              <a:cs typeface="Nunito"/>
              <a:sym typeface="Nunito"/>
            </a:rPr>
            <a:t>Унаслідок</a:t>
          </a:r>
          <a:r>
            <a:rPr lang="ru-RU" sz="1800" kern="12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kern="1200" dirty="0" err="1" smtClean="0">
              <a:latin typeface="+mn-lt"/>
              <a:ea typeface="Nunito"/>
              <a:cs typeface="Nunito"/>
              <a:sym typeface="Nunito"/>
            </a:rPr>
            <a:t>цього</a:t>
          </a:r>
          <a:r>
            <a:rPr lang="ru-RU" sz="1800" kern="1200" dirty="0" smtClean="0">
              <a:latin typeface="+mn-lt"/>
              <a:ea typeface="Nunito"/>
              <a:cs typeface="Nunito"/>
              <a:sym typeface="Nunito"/>
            </a:rPr>
            <a:t> в </a:t>
          </a:r>
          <a:r>
            <a:rPr lang="ru-RU" sz="1800" kern="1200" dirty="0" err="1" smtClean="0">
              <a:latin typeface="+mn-lt"/>
              <a:ea typeface="Nunito"/>
              <a:cs typeface="Nunito"/>
              <a:sym typeface="Nunito"/>
            </a:rPr>
            <a:t>незалежній</a:t>
          </a:r>
          <a:r>
            <a:rPr lang="ru-RU" sz="1800" kern="12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kern="1200" dirty="0" err="1" smtClean="0">
              <a:latin typeface="+mn-lt"/>
              <a:ea typeface="Nunito"/>
              <a:cs typeface="Nunito"/>
              <a:sym typeface="Nunito"/>
            </a:rPr>
            <a:t>Україні</a:t>
          </a:r>
          <a:r>
            <a:rPr lang="ru-RU" sz="1800" kern="12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kern="1200" dirty="0" err="1" smtClean="0">
              <a:latin typeface="+mn-lt"/>
              <a:ea typeface="Nunito"/>
              <a:cs typeface="Nunito"/>
              <a:sym typeface="Nunito"/>
            </a:rPr>
            <a:t>частка</a:t>
          </a:r>
          <a:r>
            <a:rPr lang="ru-RU" sz="1800" kern="12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kern="1200" dirty="0" err="1" smtClean="0">
              <a:latin typeface="+mn-lt"/>
              <a:ea typeface="Nunito"/>
              <a:cs typeface="Nunito"/>
              <a:sym typeface="Nunito"/>
            </a:rPr>
            <a:t>україномовних</a:t>
          </a:r>
          <a:r>
            <a:rPr lang="ru-RU" sz="1800" kern="12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kern="1200" dirty="0" err="1" smtClean="0">
              <a:latin typeface="+mn-lt"/>
              <a:ea typeface="Nunito"/>
              <a:cs typeface="Nunito"/>
              <a:sym typeface="Nunito"/>
            </a:rPr>
            <a:t>періодичних</a:t>
          </a:r>
          <a:r>
            <a:rPr lang="ru-RU" sz="1800" kern="12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kern="1200" dirty="0" err="1" smtClean="0">
              <a:latin typeface="+mn-lt"/>
              <a:ea typeface="Nunito"/>
              <a:cs typeface="Nunito"/>
              <a:sym typeface="Nunito"/>
            </a:rPr>
            <a:t>видань</a:t>
          </a:r>
          <a:r>
            <a:rPr lang="ru-RU" sz="1800" kern="1200" dirty="0" smtClean="0">
              <a:latin typeface="+mn-lt"/>
              <a:ea typeface="Nunito"/>
              <a:cs typeface="Nunito"/>
              <a:sym typeface="Nunito"/>
            </a:rPr>
            <a:t> не </a:t>
          </a:r>
          <a:r>
            <a:rPr lang="ru-RU" sz="1800" kern="1200" dirty="0" err="1" smtClean="0">
              <a:latin typeface="+mn-lt"/>
              <a:ea typeface="Nunito"/>
              <a:cs typeface="Nunito"/>
              <a:sym typeface="Nunito"/>
            </a:rPr>
            <a:t>зросла,а</a:t>
          </a:r>
          <a:r>
            <a:rPr lang="ru-RU" sz="1800" kern="12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kern="1200" dirty="0" err="1" smtClean="0">
              <a:latin typeface="+mn-lt"/>
              <a:ea typeface="Nunito"/>
              <a:cs typeface="Nunito"/>
              <a:sym typeface="Nunito"/>
            </a:rPr>
            <a:t>скоротилася</a:t>
          </a:r>
          <a:r>
            <a:rPr lang="ru-RU" sz="1800" kern="12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kern="1200" dirty="0" err="1" smtClean="0">
              <a:latin typeface="+mn-lt"/>
              <a:ea typeface="Nunito"/>
              <a:cs typeface="Nunito"/>
              <a:sym typeface="Nunito"/>
            </a:rPr>
            <a:t>під</a:t>
          </a:r>
          <a:r>
            <a:rPr lang="ru-RU" sz="1800" kern="12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kern="1200" dirty="0" err="1" smtClean="0">
              <a:latin typeface="+mn-lt"/>
              <a:ea typeface="Nunito"/>
              <a:cs typeface="Nunito"/>
              <a:sym typeface="Nunito"/>
            </a:rPr>
            <a:t>тиском</a:t>
          </a:r>
          <a:r>
            <a:rPr lang="ru-RU" sz="1800" kern="12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kern="1200" dirty="0" err="1" smtClean="0">
              <a:latin typeface="+mn-lt"/>
              <a:ea typeface="Nunito"/>
              <a:cs typeface="Nunito"/>
              <a:sym typeface="Nunito"/>
            </a:rPr>
            <a:t>дії</a:t>
          </a:r>
          <a:r>
            <a:rPr lang="ru-RU" sz="1800" kern="12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kern="1200" dirty="0" err="1" smtClean="0">
              <a:latin typeface="+mn-lt"/>
              <a:ea typeface="Nunito"/>
              <a:cs typeface="Nunito"/>
              <a:sym typeface="Nunito"/>
            </a:rPr>
            <a:t>ринкових</a:t>
          </a:r>
          <a:r>
            <a:rPr lang="ru-RU" sz="1800" kern="1200" dirty="0" smtClean="0">
              <a:latin typeface="+mn-lt"/>
              <a:ea typeface="Nunito"/>
              <a:cs typeface="Nunito"/>
              <a:sym typeface="Nunito"/>
            </a:rPr>
            <a:t> </a:t>
          </a:r>
          <a:r>
            <a:rPr lang="ru-RU" sz="1800" kern="1200" dirty="0" err="1" smtClean="0">
              <a:latin typeface="+mn-lt"/>
              <a:ea typeface="Nunito"/>
              <a:cs typeface="Nunito"/>
              <a:sym typeface="Nunito"/>
            </a:rPr>
            <a:t>чинників</a:t>
          </a:r>
          <a:r>
            <a:rPr lang="ru-RU" sz="1800" kern="1200" dirty="0" smtClean="0">
              <a:latin typeface="+mn-lt"/>
              <a:ea typeface="Nunito"/>
              <a:cs typeface="Nunito"/>
              <a:sym typeface="Nunito"/>
            </a:rPr>
            <a:t>.</a:t>
          </a:r>
          <a:endParaRPr lang="ru-RU" sz="1800" kern="1200" dirty="0">
            <a:latin typeface="+mn-lt"/>
          </a:endParaRPr>
        </a:p>
      </dsp:txBody>
      <dsp:txXfrm>
        <a:off x="5339588" y="2994700"/>
        <a:ext cx="6836364" cy="1001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1739900"/>
            <a:ext cx="10845800" cy="3329581"/>
          </a:xfrm>
        </p:spPr>
        <p:txBody>
          <a:bodyPr/>
          <a:lstStyle/>
          <a:p>
            <a:pPr algn="ctr"/>
            <a:r>
              <a:rPr lang="ru-RU" b="1" dirty="0"/>
              <a:t> </a:t>
            </a:r>
            <a:r>
              <a:rPr lang="ru-RU" sz="4800" b="1" dirty="0" err="1" smtClean="0"/>
              <a:t>Газетно-журнальні</a:t>
            </a:r>
            <a:r>
              <a:rPr lang="ru-RU" sz="4800" b="1" dirty="0" smtClean="0"/>
              <a:t> </a:t>
            </a:r>
            <a:r>
              <a:rPr lang="ru-RU" sz="4800" b="1" dirty="0" err="1"/>
              <a:t>видання</a:t>
            </a:r>
            <a:r>
              <a:rPr lang="ru-RU" sz="4800" b="1" dirty="0"/>
              <a:t> в </a:t>
            </a:r>
            <a:r>
              <a:rPr lang="ru-RU" sz="4800" b="1" dirty="0" err="1"/>
              <a:t>українському</a:t>
            </a:r>
            <a:r>
              <a:rPr lang="ru-RU" sz="4800" b="1" dirty="0"/>
              <a:t> </a:t>
            </a:r>
            <a:r>
              <a:rPr lang="ru-RU" sz="4800" b="1" dirty="0" err="1"/>
              <a:t>медіапросторі</a:t>
            </a:r>
            <a:r>
              <a:rPr lang="ru-RU" sz="4800" b="1" dirty="0"/>
              <a:t> </a:t>
            </a:r>
            <a:r>
              <a:rPr lang="ru-RU" sz="4800" b="1" dirty="0" err="1"/>
              <a:t>всеукраїнські</a:t>
            </a:r>
            <a:r>
              <a:rPr lang="ru-RU" sz="4800" b="1" dirty="0"/>
              <a:t>, </a:t>
            </a:r>
            <a:r>
              <a:rPr lang="ru-RU" sz="4800" b="1" dirty="0" err="1"/>
              <a:t>регіональні</a:t>
            </a:r>
            <a:r>
              <a:rPr lang="ru-RU" sz="4800" b="1" dirty="0"/>
              <a:t> та </a:t>
            </a:r>
            <a:r>
              <a:rPr lang="ru-RU" sz="4800" b="1" dirty="0" err="1" smtClean="0"/>
              <a:t>районні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3455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1300" y="520700"/>
            <a:ext cx="11544300" cy="107950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err="1"/>
              <a:t>Ж</a:t>
            </a:r>
            <a:r>
              <a:rPr lang="ru-RU" sz="1600" dirty="0" err="1" smtClean="0"/>
              <a:t>урналісти</a:t>
            </a:r>
            <a:r>
              <a:rPr lang="ru-RU" sz="1600" dirty="0" smtClean="0"/>
              <a:t> </a:t>
            </a:r>
            <a:r>
              <a:rPr lang="ru-RU" sz="1600" dirty="0"/>
              <a:t>не </a:t>
            </a:r>
            <a:r>
              <a:rPr lang="ru-RU" sz="1600" dirty="0" err="1"/>
              <a:t>повинні</a:t>
            </a:r>
            <a:r>
              <a:rPr lang="ru-RU" sz="1600" dirty="0"/>
              <a:t> </a:t>
            </a:r>
            <a:r>
              <a:rPr lang="ru-RU" sz="1600" dirty="0" err="1"/>
              <a:t>ні</a:t>
            </a:r>
            <a:r>
              <a:rPr lang="ru-RU" sz="1600" dirty="0"/>
              <a:t> з </a:t>
            </a:r>
            <a:r>
              <a:rPr lang="ru-RU" sz="1600" dirty="0" err="1"/>
              <a:t>гонорарних</a:t>
            </a:r>
            <a:r>
              <a:rPr lang="ru-RU" sz="1600" dirty="0"/>
              <a:t>, </a:t>
            </a:r>
            <a:r>
              <a:rPr lang="ru-RU" sz="1600" dirty="0" err="1"/>
              <a:t>ні</a:t>
            </a:r>
            <a:r>
              <a:rPr lang="ru-RU" sz="1600" dirty="0"/>
              <a:t> з </a:t>
            </a:r>
            <a:r>
              <a:rPr lang="ru-RU" sz="1600" dirty="0" err="1"/>
              <a:t>фахових</a:t>
            </a:r>
            <a:r>
              <a:rPr lang="ru-RU" sz="1600" dirty="0"/>
              <a:t> </a:t>
            </a:r>
            <a:r>
              <a:rPr lang="ru-RU" sz="1600" dirty="0" err="1"/>
              <a:t>мотивів</a:t>
            </a:r>
            <a:r>
              <a:rPr lang="ru-RU" sz="1600" dirty="0"/>
              <a:t> </a:t>
            </a:r>
            <a:r>
              <a:rPr lang="ru-RU" sz="1600" dirty="0" err="1"/>
              <a:t>самі</a:t>
            </a:r>
            <a:r>
              <a:rPr lang="ru-RU" sz="1600" dirty="0"/>
              <a:t> «</a:t>
            </a:r>
            <a:r>
              <a:rPr lang="ru-RU" sz="1600" dirty="0" err="1"/>
              <a:t>тягнути</a:t>
            </a:r>
            <a:r>
              <a:rPr lang="ru-RU" sz="1600" dirty="0"/>
              <a:t>» газету, а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залучати</a:t>
            </a:r>
            <a:r>
              <a:rPr lang="ru-RU" sz="1600" dirty="0"/>
              <a:t> до </a:t>
            </a:r>
            <a:r>
              <a:rPr lang="ru-RU" sz="1600" dirty="0" err="1"/>
              <a:t>виготовлення</a:t>
            </a:r>
            <a:r>
              <a:rPr lang="ru-RU" sz="1600" dirty="0"/>
              <a:t> </a:t>
            </a:r>
            <a:r>
              <a:rPr lang="ru-RU" sz="1600" dirty="0" err="1"/>
              <a:t>інформаційних</a:t>
            </a:r>
            <a:r>
              <a:rPr lang="ru-RU" sz="1600" dirty="0"/>
              <a:t>, а </a:t>
            </a:r>
            <a:r>
              <a:rPr lang="ru-RU" sz="1600" dirty="0" err="1"/>
              <a:t>найголовніше</a:t>
            </a:r>
            <a:r>
              <a:rPr lang="ru-RU" sz="1600" dirty="0"/>
              <a:t> — </a:t>
            </a:r>
            <a:r>
              <a:rPr lang="ru-RU" sz="1600" dirty="0" err="1"/>
              <a:t>аналітичних</a:t>
            </a:r>
            <a:r>
              <a:rPr lang="ru-RU" sz="1600" dirty="0"/>
              <a:t> </a:t>
            </a:r>
            <a:r>
              <a:rPr lang="ru-RU" sz="1600" dirty="0" err="1"/>
              <a:t>матеріалів</a:t>
            </a:r>
            <a:r>
              <a:rPr lang="ru-RU" sz="1600" dirty="0"/>
              <a:t> </a:t>
            </a:r>
            <a:r>
              <a:rPr lang="ru-RU" sz="1600" dirty="0" err="1"/>
              <a:t>спеціалістів</a:t>
            </a:r>
            <a:r>
              <a:rPr lang="ru-RU" sz="1600" dirty="0"/>
              <a:t> з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галузей</a:t>
            </a:r>
            <a:r>
              <a:rPr lang="ru-RU" sz="1600" dirty="0"/>
              <a:t> </a:t>
            </a:r>
            <a:r>
              <a:rPr lang="ru-RU" sz="1600" dirty="0" err="1"/>
              <a:t>знання</a:t>
            </a:r>
            <a:r>
              <a:rPr lang="ru-RU" sz="1600" dirty="0"/>
              <a:t> та </a:t>
            </a:r>
            <a:r>
              <a:rPr lang="ru-RU" sz="1600" dirty="0" err="1"/>
              <a:t>людської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. </a:t>
            </a:r>
            <a:r>
              <a:rPr lang="ru-RU" sz="1600" dirty="0" err="1"/>
              <a:t>Завжди</a:t>
            </a:r>
            <a:r>
              <a:rPr lang="ru-RU" sz="1600" dirty="0"/>
              <a:t> </a:t>
            </a:r>
            <a:r>
              <a:rPr lang="ru-RU" sz="1600" dirty="0" err="1"/>
              <a:t>корисно</a:t>
            </a:r>
            <a:r>
              <a:rPr lang="ru-RU" sz="1600" dirty="0"/>
              <a:t> </a:t>
            </a:r>
            <a:r>
              <a:rPr lang="ru-RU" sz="1600" dirty="0" err="1"/>
              <a:t>мати</a:t>
            </a:r>
            <a:r>
              <a:rPr lang="ru-RU" sz="1600" dirty="0"/>
              <a:t> </a:t>
            </a:r>
            <a:r>
              <a:rPr lang="ru-RU" sz="1600" dirty="0" err="1"/>
              <a:t>надійну</a:t>
            </a:r>
            <a:r>
              <a:rPr lang="ru-RU" sz="1600" dirty="0"/>
              <a:t> мережу </a:t>
            </a:r>
            <a:r>
              <a:rPr lang="ru-RU" sz="1600" dirty="0" err="1"/>
              <a:t>інформаторів</a:t>
            </a:r>
            <a:r>
              <a:rPr lang="ru-RU" sz="1600" dirty="0"/>
              <a:t> і </a:t>
            </a:r>
            <a:r>
              <a:rPr lang="ru-RU" sz="1600" dirty="0" err="1"/>
              <a:t>аналітиків</a:t>
            </a:r>
            <a:r>
              <a:rPr lang="ru-RU" sz="1600" dirty="0"/>
              <a:t> з числа </a:t>
            </a:r>
            <a:r>
              <a:rPr lang="ru-RU" sz="1600" dirty="0" err="1"/>
              <a:t>високих</a:t>
            </a:r>
            <a:r>
              <a:rPr lang="ru-RU" sz="1600" dirty="0"/>
              <a:t> </a:t>
            </a:r>
            <a:r>
              <a:rPr lang="ru-RU" sz="1600" dirty="0" err="1"/>
              <a:t>урядовців</a:t>
            </a:r>
            <a:r>
              <a:rPr lang="ru-RU" sz="1600" dirty="0"/>
              <a:t>, </a:t>
            </a:r>
            <a:r>
              <a:rPr lang="ru-RU" sz="1600" dirty="0" err="1"/>
              <a:t>учених</a:t>
            </a:r>
            <a:r>
              <a:rPr lang="ru-RU" sz="1600" dirty="0"/>
              <a:t>, </a:t>
            </a:r>
            <a:r>
              <a:rPr lang="ru-RU" sz="1600" dirty="0" err="1"/>
              <a:t>письменників</a:t>
            </a:r>
            <a:r>
              <a:rPr lang="ru-RU" sz="1600" dirty="0"/>
              <a:t> та </a:t>
            </a:r>
            <a:r>
              <a:rPr lang="ru-RU" sz="1600" dirty="0" err="1"/>
              <a:t>ін</a:t>
            </a:r>
            <a:r>
              <a:rPr lang="ru-RU" sz="1600" dirty="0"/>
              <a:t>.;</a:t>
            </a:r>
            <a:endParaRPr lang="en-US" sz="16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5778500" y="1625601"/>
            <a:ext cx="508000" cy="376516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350" y="2023034"/>
            <a:ext cx="11544300" cy="82550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В</a:t>
            </a:r>
            <a:r>
              <a:rPr lang="ru-RU" sz="1600" dirty="0" smtClean="0"/>
              <a:t>еликий </a:t>
            </a:r>
            <a:r>
              <a:rPr lang="ru-RU" sz="1600" dirty="0" err="1"/>
              <a:t>ефект</a:t>
            </a:r>
            <a:r>
              <a:rPr lang="ru-RU" sz="1600" dirty="0"/>
              <a:t> </a:t>
            </a:r>
            <a:r>
              <a:rPr lang="ru-RU" sz="1600" dirty="0" err="1"/>
              <a:t>дає</a:t>
            </a:r>
            <a:r>
              <a:rPr lang="ru-RU" sz="1600" dirty="0"/>
              <a:t> </a:t>
            </a:r>
            <a:r>
              <a:rPr lang="ru-RU" sz="1600" dirty="0" err="1"/>
              <a:t>публікація</a:t>
            </a:r>
            <a:r>
              <a:rPr lang="ru-RU" sz="1600" dirty="0"/>
              <a:t> на </a:t>
            </a:r>
            <a:r>
              <a:rPr lang="ru-RU" sz="1600" dirty="0" err="1"/>
              <a:t>сторінках</a:t>
            </a:r>
            <a:r>
              <a:rPr lang="ru-RU" sz="1600" dirty="0"/>
              <a:t> </a:t>
            </a:r>
            <a:r>
              <a:rPr lang="ru-RU" sz="1600" dirty="0" err="1"/>
              <a:t>газети</a:t>
            </a:r>
            <a:r>
              <a:rPr lang="ru-RU" sz="1600" dirty="0"/>
              <a:t> </a:t>
            </a:r>
            <a:r>
              <a:rPr lang="ru-RU" sz="1600" dirty="0" err="1"/>
              <a:t>діалогу</a:t>
            </a:r>
            <a:r>
              <a:rPr lang="ru-RU" sz="1600" dirty="0"/>
              <a:t> </a:t>
            </a:r>
            <a:r>
              <a:rPr lang="ru-RU" sz="1600" dirty="0" err="1"/>
              <a:t>авторів</a:t>
            </a:r>
            <a:r>
              <a:rPr lang="ru-RU" sz="1600" dirty="0"/>
              <a:t> з </a:t>
            </a:r>
            <a:r>
              <a:rPr lang="ru-RU" sz="1600" dirty="0" err="1"/>
              <a:t>читачами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читачів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собою; </a:t>
            </a:r>
            <a:r>
              <a:rPr lang="ru-RU" sz="1600" dirty="0" err="1"/>
              <a:t>читач</a:t>
            </a:r>
            <a:r>
              <a:rPr lang="ru-RU" sz="1600" dirty="0"/>
              <a:t> у такому </a:t>
            </a:r>
            <a:r>
              <a:rPr lang="ru-RU" sz="1600" dirty="0" err="1"/>
              <a:t>випадку</a:t>
            </a:r>
            <a:r>
              <a:rPr lang="ru-RU" sz="1600" dirty="0"/>
              <a:t> </a:t>
            </a:r>
            <a:r>
              <a:rPr lang="ru-RU" sz="1600" dirty="0" err="1"/>
              <a:t>бачить</a:t>
            </a:r>
            <a:r>
              <a:rPr lang="ru-RU" sz="1600" dirty="0"/>
              <a:t> </a:t>
            </a:r>
            <a:r>
              <a:rPr lang="ru-RU" sz="1600" dirty="0" err="1"/>
              <a:t>своє</a:t>
            </a:r>
            <a:r>
              <a:rPr lang="ru-RU" sz="1600" dirty="0"/>
              <a:t> </a:t>
            </a:r>
            <a:r>
              <a:rPr lang="ru-RU" sz="1600" dirty="0" err="1"/>
              <a:t>ім'я</a:t>
            </a:r>
            <a:r>
              <a:rPr lang="ru-RU" sz="1600" dirty="0"/>
              <a:t> на </a:t>
            </a:r>
            <a:r>
              <a:rPr lang="ru-RU" sz="1600" dirty="0" err="1"/>
              <a:t>сторінках</a:t>
            </a:r>
            <a:r>
              <a:rPr lang="ru-RU" sz="1600" dirty="0"/>
              <a:t> </a:t>
            </a:r>
            <a:r>
              <a:rPr lang="ru-RU" sz="1600" dirty="0" err="1"/>
              <a:t>часопису</a:t>
            </a:r>
            <a:r>
              <a:rPr lang="ru-RU" sz="1600" dirty="0"/>
              <a:t>,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відчуває</a:t>
            </a:r>
            <a:r>
              <a:rPr lang="ru-RU" sz="1600" dirty="0"/>
              <a:t> </a:t>
            </a:r>
            <a:r>
              <a:rPr lang="ru-RU" sz="1600" dirty="0" err="1"/>
              <a:t>задоволення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того,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йому</a:t>
            </a:r>
            <a:r>
              <a:rPr lang="ru-RU" sz="1600" dirty="0"/>
              <a:t> </a:t>
            </a:r>
            <a:r>
              <a:rPr lang="ru-RU" sz="1600" dirty="0" err="1"/>
              <a:t>дають</a:t>
            </a:r>
            <a:r>
              <a:rPr lang="ru-RU" sz="1600" dirty="0"/>
              <a:t> </a:t>
            </a:r>
            <a:r>
              <a:rPr lang="ru-RU" sz="1600" dirty="0" err="1"/>
              <a:t>можливість</a:t>
            </a:r>
            <a:r>
              <a:rPr lang="ru-RU" sz="1600" dirty="0"/>
              <a:t> </a:t>
            </a:r>
            <a:r>
              <a:rPr lang="ru-RU" sz="1600" dirty="0" err="1"/>
              <a:t>висловитися</a:t>
            </a:r>
            <a:r>
              <a:rPr lang="ru-RU" sz="1600" dirty="0"/>
              <a:t>, з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думкою</a:t>
            </a:r>
            <a:r>
              <a:rPr lang="ru-RU" sz="1600" dirty="0"/>
              <a:t> </a:t>
            </a:r>
            <a:r>
              <a:rPr lang="ru-RU" sz="1600" dirty="0" err="1"/>
              <a:t>рахуються</a:t>
            </a:r>
            <a:r>
              <a:rPr lang="ru-RU" sz="1600" dirty="0"/>
              <a:t>, і з </a:t>
            </a:r>
            <a:r>
              <a:rPr lang="ru-RU" sz="1600" dirty="0" err="1"/>
              <a:t>цих</a:t>
            </a:r>
            <a:r>
              <a:rPr lang="ru-RU" sz="1600" dirty="0"/>
              <a:t> </a:t>
            </a:r>
            <a:r>
              <a:rPr lang="ru-RU" sz="1600" dirty="0" err="1"/>
              <a:t>мотивів</a:t>
            </a:r>
            <a:r>
              <a:rPr lang="ru-RU" sz="1600" dirty="0"/>
              <a:t> </a:t>
            </a:r>
            <a:r>
              <a:rPr lang="ru-RU" sz="1600" dirty="0" err="1"/>
              <a:t>виявляє</a:t>
            </a:r>
            <a:r>
              <a:rPr lang="ru-RU" sz="1600" dirty="0"/>
              <a:t> </a:t>
            </a:r>
            <a:r>
              <a:rPr lang="ru-RU" sz="1600" dirty="0" err="1"/>
              <a:t>увагу</a:t>
            </a:r>
            <a:r>
              <a:rPr lang="ru-RU" sz="1600" dirty="0"/>
              <a:t> до </a:t>
            </a:r>
            <a:r>
              <a:rPr lang="ru-RU" sz="1600" dirty="0" err="1"/>
              <a:t>часопису</a:t>
            </a:r>
            <a:r>
              <a:rPr lang="ru-RU" sz="1600" dirty="0"/>
              <a:t>;</a:t>
            </a:r>
            <a:endParaRPr lang="en-US" sz="16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5778500" y="2894852"/>
            <a:ext cx="508000" cy="376516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0350" y="3317685"/>
            <a:ext cx="11544300" cy="134321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/>
              <a:t>В</a:t>
            </a:r>
            <a:r>
              <a:rPr lang="ru-RU" sz="1600" dirty="0" err="1" smtClean="0"/>
              <a:t>ажливою</a:t>
            </a:r>
            <a:r>
              <a:rPr lang="ru-RU" sz="1600" dirty="0" smtClean="0"/>
              <a:t> </a:t>
            </a:r>
            <a:r>
              <a:rPr lang="ru-RU" sz="1600" dirty="0" err="1"/>
              <a:t>складовою</a:t>
            </a:r>
            <a:r>
              <a:rPr lang="ru-RU" sz="1600" dirty="0"/>
              <a:t> </a:t>
            </a:r>
            <a:r>
              <a:rPr lang="ru-RU" sz="1600" dirty="0" err="1"/>
              <a:t>успіху</a:t>
            </a:r>
            <a:r>
              <a:rPr lang="ru-RU" sz="1600" dirty="0"/>
              <a:t> </a:t>
            </a:r>
            <a:r>
              <a:rPr lang="ru-RU" sz="1600" dirty="0" err="1"/>
              <a:t>видання</a:t>
            </a:r>
            <a:r>
              <a:rPr lang="ru-RU" sz="1600" dirty="0"/>
              <a:t> є менеджмент; </a:t>
            </a:r>
            <a:r>
              <a:rPr lang="ru-RU" sz="1600" dirty="0" smtClean="0"/>
              <a:t>газета—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підприємство</a:t>
            </a:r>
            <a:r>
              <a:rPr lang="ru-RU" sz="1600" dirty="0"/>
              <a:t>, і менеджмент тут </a:t>
            </a:r>
            <a:r>
              <a:rPr lang="ru-RU" sz="1600" dirty="0" err="1"/>
              <a:t>має</a:t>
            </a:r>
            <a:r>
              <a:rPr lang="ru-RU" sz="1600" dirty="0"/>
              <a:t> бути </a:t>
            </a:r>
            <a:r>
              <a:rPr lang="ru-RU" sz="1600" dirty="0" err="1"/>
              <a:t>близьким</a:t>
            </a:r>
            <a:r>
              <a:rPr lang="ru-RU" sz="1600" dirty="0"/>
              <a:t> до </a:t>
            </a:r>
            <a:r>
              <a:rPr lang="ru-RU" sz="1600" dirty="0" err="1"/>
              <a:t>промислового</a:t>
            </a:r>
            <a:r>
              <a:rPr lang="ru-RU" sz="1600" dirty="0"/>
              <a:t>; </a:t>
            </a:r>
            <a:r>
              <a:rPr lang="ru-RU" sz="1600" dirty="0" err="1"/>
              <a:t>обов'язково</a:t>
            </a:r>
            <a:r>
              <a:rPr lang="ru-RU" sz="1600" dirty="0"/>
              <a:t> </a:t>
            </a:r>
            <a:r>
              <a:rPr lang="ru-RU" sz="1600" dirty="0" err="1"/>
              <a:t>слід</a:t>
            </a:r>
            <a:r>
              <a:rPr lang="ru-RU" sz="1600" dirty="0"/>
              <a:t> </a:t>
            </a:r>
            <a:r>
              <a:rPr lang="ru-RU" sz="1600" dirty="0" err="1"/>
              <a:t>проводити</a:t>
            </a:r>
            <a:r>
              <a:rPr lang="ru-RU" sz="1600" dirty="0"/>
              <a:t> </a:t>
            </a:r>
            <a:r>
              <a:rPr lang="ru-RU" sz="1600" dirty="0" err="1"/>
              <a:t>ретельні</a:t>
            </a:r>
            <a:r>
              <a:rPr lang="ru-RU" sz="1600" dirty="0"/>
              <a:t> </a:t>
            </a:r>
            <a:r>
              <a:rPr lang="ru-RU" sz="1600" dirty="0" err="1"/>
              <a:t>дослідження</a:t>
            </a:r>
            <a:r>
              <a:rPr lang="ru-RU" sz="1600" dirty="0"/>
              <a:t> </a:t>
            </a:r>
            <a:r>
              <a:rPr lang="ru-RU" sz="1600" dirty="0" err="1"/>
              <a:t>інформаційних</a:t>
            </a:r>
            <a:r>
              <a:rPr lang="ru-RU" sz="1600" dirty="0"/>
              <a:t> </a:t>
            </a:r>
            <a:r>
              <a:rPr lang="ru-RU" sz="1600" dirty="0" err="1"/>
              <a:t>очікувань</a:t>
            </a:r>
            <a:r>
              <a:rPr lang="ru-RU" sz="1600" dirty="0"/>
              <a:t> і потреб </a:t>
            </a:r>
            <a:r>
              <a:rPr lang="ru-RU" sz="1600" dirty="0" err="1"/>
              <a:t>аудиторії</a:t>
            </a:r>
            <a:r>
              <a:rPr lang="ru-RU" sz="1600" dirty="0"/>
              <a:t>, на яку </a:t>
            </a:r>
            <a:r>
              <a:rPr lang="ru-RU" sz="1600" dirty="0" err="1"/>
              <a:t>орієнтується</a:t>
            </a:r>
            <a:r>
              <a:rPr lang="ru-RU" sz="1600" dirty="0"/>
              <a:t> </a:t>
            </a:r>
            <a:r>
              <a:rPr lang="ru-RU" sz="1600" dirty="0" err="1"/>
              <a:t>видання</a:t>
            </a:r>
            <a:r>
              <a:rPr lang="ru-RU" sz="1600" dirty="0"/>
              <a:t>; у </a:t>
            </a:r>
            <a:r>
              <a:rPr lang="ru-RU" sz="1600" dirty="0" err="1"/>
              <a:t>зв'язку</a:t>
            </a:r>
            <a:r>
              <a:rPr lang="ru-RU" sz="1600" dirty="0"/>
              <a:t> з </a:t>
            </a:r>
            <a:r>
              <a:rPr lang="ru-RU" sz="1600" dirty="0" err="1"/>
              <a:t>цим</a:t>
            </a:r>
            <a:r>
              <a:rPr lang="ru-RU" sz="1600" dirty="0"/>
              <a:t> </a:t>
            </a:r>
            <a:r>
              <a:rPr lang="ru-RU" sz="1600" dirty="0" err="1"/>
              <a:t>необхідно</a:t>
            </a:r>
            <a:r>
              <a:rPr lang="ru-RU" sz="1600" dirty="0"/>
              <a:t> </a:t>
            </a:r>
            <a:r>
              <a:rPr lang="ru-RU" sz="1600" dirty="0" err="1"/>
              <a:t>періодично</a:t>
            </a:r>
            <a:r>
              <a:rPr lang="ru-RU" sz="1600" dirty="0"/>
              <a:t> </a:t>
            </a:r>
            <a:r>
              <a:rPr lang="ru-RU" sz="1600" dirty="0" err="1"/>
              <a:t>коректувати</a:t>
            </a:r>
            <a:r>
              <a:rPr lang="ru-RU" sz="1600" dirty="0"/>
              <a:t> </a:t>
            </a:r>
            <a:r>
              <a:rPr lang="ru-RU" sz="1600" dirty="0" err="1"/>
              <a:t>тематичну</a:t>
            </a:r>
            <a:r>
              <a:rPr lang="ru-RU" sz="1600" dirty="0"/>
              <a:t> структуру </a:t>
            </a:r>
            <a:r>
              <a:rPr lang="ru-RU" sz="1600" dirty="0" err="1"/>
              <a:t>газети</a:t>
            </a:r>
            <a:r>
              <a:rPr lang="ru-RU" sz="1600" dirty="0"/>
              <a:t> з метою </a:t>
            </a:r>
            <a:r>
              <a:rPr lang="ru-RU" sz="1600" dirty="0" err="1"/>
              <a:t>створення</a:t>
            </a:r>
            <a:r>
              <a:rPr lang="ru-RU" sz="1600" dirty="0"/>
              <a:t> </a:t>
            </a:r>
            <a:r>
              <a:rPr lang="ru-RU" sz="1600" dirty="0" err="1"/>
              <a:t>концепції</a:t>
            </a:r>
            <a:r>
              <a:rPr lang="ru-RU" sz="1600" dirty="0"/>
              <a:t> </a:t>
            </a:r>
            <a:r>
              <a:rPr lang="ru-RU" sz="1600" dirty="0" err="1"/>
              <a:t>видання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динамічно</a:t>
            </a:r>
            <a:r>
              <a:rPr lang="ru-RU" sz="1600" dirty="0"/>
              <a:t> </a:t>
            </a:r>
            <a:r>
              <a:rPr lang="ru-RU" sz="1600" dirty="0" err="1"/>
              <a:t>розвивається</a:t>
            </a:r>
            <a:r>
              <a:rPr lang="ru-RU" sz="1600" dirty="0"/>
              <a:t> та </a:t>
            </a:r>
            <a:r>
              <a:rPr lang="ru-RU" sz="1600" dirty="0" err="1"/>
              <a:t>пристосовується</a:t>
            </a:r>
            <a:r>
              <a:rPr lang="ru-RU" sz="1600" dirty="0"/>
              <a:t> до </a:t>
            </a:r>
            <a:r>
              <a:rPr lang="ru-RU" sz="1600" dirty="0" err="1"/>
              <a:t>нових</a:t>
            </a:r>
            <a:r>
              <a:rPr lang="ru-RU" sz="1600" dirty="0"/>
              <a:t> </a:t>
            </a:r>
            <a:r>
              <a:rPr lang="ru-RU" sz="1600" dirty="0" err="1"/>
              <a:t>обставин</a:t>
            </a:r>
            <a:r>
              <a:rPr lang="ru-RU" sz="1600" dirty="0"/>
              <a:t>;</a:t>
            </a:r>
            <a:endParaRPr lang="en-US" sz="16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5778500" y="4707217"/>
            <a:ext cx="508000" cy="376516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300" y="5130051"/>
            <a:ext cx="11544300" cy="90245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/>
              <a:t>О</a:t>
            </a:r>
            <a:r>
              <a:rPr lang="ru-RU" sz="1600" dirty="0" err="1" smtClean="0"/>
              <a:t>сновні</a:t>
            </a:r>
            <a:r>
              <a:rPr lang="ru-RU" sz="1600" dirty="0" smtClean="0"/>
              <a:t> </a:t>
            </a:r>
            <a:r>
              <a:rPr lang="ru-RU" sz="1600" dirty="0" err="1"/>
              <a:t>тематичні</a:t>
            </a:r>
            <a:r>
              <a:rPr lang="ru-RU" sz="1600" dirty="0"/>
              <a:t> </a:t>
            </a:r>
            <a:r>
              <a:rPr lang="ru-RU" sz="1600" dirty="0" err="1"/>
              <a:t>пріоритети</a:t>
            </a:r>
            <a:r>
              <a:rPr lang="ru-RU" sz="1600" dirty="0"/>
              <a:t> в </a:t>
            </a:r>
            <a:r>
              <a:rPr lang="ru-RU" sz="1600" dirty="0" err="1"/>
              <a:t>провідній</a:t>
            </a:r>
            <a:r>
              <a:rPr lang="ru-RU" sz="1600" dirty="0"/>
              <a:t> </a:t>
            </a:r>
            <a:r>
              <a:rPr lang="ru-RU" sz="1600" dirty="0" err="1"/>
              <a:t>західній</a:t>
            </a:r>
            <a:r>
              <a:rPr lang="ru-RU" sz="1600" dirty="0"/>
              <a:t> </a:t>
            </a:r>
            <a:r>
              <a:rPr lang="ru-RU" sz="1600" dirty="0" err="1"/>
              <a:t>пресі</a:t>
            </a:r>
            <a:r>
              <a:rPr lang="ru-RU" sz="1600" dirty="0"/>
              <a:t> </a:t>
            </a:r>
            <a:r>
              <a:rPr lang="ru-RU" sz="1600" dirty="0" err="1"/>
              <a:t>такі</a:t>
            </a:r>
            <a:r>
              <a:rPr lang="ru-RU" sz="1600" dirty="0"/>
              <a:t>: </a:t>
            </a:r>
            <a:r>
              <a:rPr lang="ru-RU" sz="1600" dirty="0" err="1"/>
              <a:t>тенденції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ринків</a:t>
            </a:r>
            <a:r>
              <a:rPr lang="ru-RU" sz="1600" dirty="0"/>
              <a:t>, </a:t>
            </a:r>
            <a:r>
              <a:rPr lang="ru-RU" sz="1600" dirty="0" err="1"/>
              <a:t>політична</a:t>
            </a:r>
            <a:r>
              <a:rPr lang="ru-RU" sz="1600" dirty="0"/>
              <a:t> </a:t>
            </a:r>
            <a:r>
              <a:rPr lang="ru-RU" sz="1600" dirty="0" err="1"/>
              <a:t>інформація</a:t>
            </a:r>
            <a:r>
              <a:rPr lang="ru-RU" sz="1600" dirty="0"/>
              <a:t>, </a:t>
            </a:r>
            <a:r>
              <a:rPr lang="ru-RU" sz="1600" dirty="0" err="1"/>
              <a:t>нові</a:t>
            </a:r>
            <a:r>
              <a:rPr lang="ru-RU" sz="1600" dirty="0"/>
              <a:t> </a:t>
            </a:r>
            <a:r>
              <a:rPr lang="ru-RU" sz="1600" dirty="0" err="1"/>
              <a:t>технології</a:t>
            </a:r>
            <a:r>
              <a:rPr lang="ru-RU" sz="1600" dirty="0"/>
              <a:t>, </a:t>
            </a:r>
            <a:r>
              <a:rPr lang="ru-RU" sz="1600" dirty="0" err="1"/>
              <a:t>біржові</a:t>
            </a:r>
            <a:r>
              <a:rPr lang="ru-RU" sz="1600" dirty="0"/>
              <a:t> </a:t>
            </a:r>
            <a:r>
              <a:rPr lang="ru-RU" sz="1600" dirty="0" err="1"/>
              <a:t>зміни</a:t>
            </a:r>
            <a:r>
              <a:rPr lang="ru-RU" sz="1600" dirty="0"/>
              <a:t>, </a:t>
            </a:r>
            <a:r>
              <a:rPr lang="ru-RU" sz="1600" dirty="0" err="1"/>
              <a:t>журналістські</a:t>
            </a:r>
            <a:r>
              <a:rPr lang="ru-RU" sz="1600" dirty="0"/>
              <a:t> </a:t>
            </a:r>
            <a:r>
              <a:rPr lang="ru-RU" sz="1600" dirty="0" err="1"/>
              <a:t>розслідування</a:t>
            </a:r>
            <a:r>
              <a:rPr lang="ru-RU" sz="1600" dirty="0"/>
              <a:t>, культура, спорт </a:t>
            </a:r>
            <a:r>
              <a:rPr lang="ru-RU" sz="1600" dirty="0" err="1"/>
              <a:t>тощо</a:t>
            </a:r>
            <a:r>
              <a:rPr lang="ru-RU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854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06" y="0"/>
            <a:ext cx="11088688" cy="52518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Ф</a:t>
            </a:r>
            <a:r>
              <a:rPr lang="ru-RU" dirty="0" smtClean="0"/>
              <a:t>орма </a:t>
            </a:r>
            <a:r>
              <a:rPr lang="ru-RU" dirty="0" err="1"/>
              <a:t>подачі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в газетах,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візуального</a:t>
            </a:r>
            <a:r>
              <a:rPr lang="ru-RU" dirty="0"/>
              <a:t> </a:t>
            </a:r>
            <a:r>
              <a:rPr lang="ru-RU" dirty="0" smtClean="0"/>
              <a:t>образу</a:t>
            </a:r>
            <a:r>
              <a:rPr lang="ru-RU" dirty="0"/>
              <a:t>:</a:t>
            </a:r>
            <a:endParaRPr lang="en-US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37681359"/>
              </p:ext>
            </p:extLst>
          </p:nvPr>
        </p:nvGraphicFramePr>
        <p:xfrm>
          <a:off x="165100" y="525182"/>
          <a:ext cx="11874500" cy="6421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655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9588" y="127000"/>
            <a:ext cx="12295188" cy="1400530"/>
          </a:xfrm>
        </p:spPr>
        <p:txBody>
          <a:bodyPr/>
          <a:lstStyle/>
          <a:p>
            <a:pPr algn="ctr"/>
            <a:r>
              <a:rPr lang="uk-UA" sz="3600" dirty="0"/>
              <a:t>4. Мас-медіа та дійсність.</a:t>
            </a:r>
            <a:endParaRPr lang="en-US" sz="20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733800" y="558800"/>
            <a:ext cx="8216900" cy="2997200"/>
          </a:xfrm>
          <a:prstGeom prst="horizontalScroll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1600"/>
              </a:spcAft>
            </a:pPr>
            <a:r>
              <a:rPr lang="uk-UA" dirty="0">
                <a:solidFill>
                  <a:srgbClr val="000000"/>
                </a:solidFill>
                <a:ea typeface="Nunito"/>
                <a:cs typeface="Nunito"/>
                <a:sym typeface="Nunito"/>
              </a:rPr>
              <a:t>Людині властиве прагнення бути поінформованою, її жага пізнавати світ є невтоленною і вічною потребою, яка підлягає задоволенню. Саме тому всі революції починалися з вимоги свободи слова, тобто з вимоги забезпечити право людини на отримання достовірної, правдивої, не викривленої </a:t>
            </a:r>
            <a:r>
              <a:rPr lang="uk-UA" dirty="0" err="1">
                <a:solidFill>
                  <a:srgbClr val="000000"/>
                </a:solidFill>
                <a:ea typeface="Nunito"/>
                <a:cs typeface="Nunito"/>
                <a:sym typeface="Nunito"/>
              </a:rPr>
              <a:t>тенденційно</a:t>
            </a:r>
            <a:r>
              <a:rPr lang="uk-UA" dirty="0">
                <a:solidFill>
                  <a:srgbClr val="000000"/>
                </a:solidFill>
                <a:ea typeface="Nunito"/>
                <a:cs typeface="Nunito"/>
                <a:sym typeface="Nunito"/>
              </a:rPr>
              <a:t> інформації.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 flipH="1">
            <a:off x="100012" y="3314700"/>
            <a:ext cx="8216900" cy="3441700"/>
          </a:xfrm>
          <a:prstGeom prst="horizontalScroll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uk-UA" dirty="0">
                <a:solidFill>
                  <a:schemeClr val="bg1"/>
                </a:solidFill>
                <a:ea typeface="Nunito"/>
                <a:cs typeface="Nunito"/>
                <a:sym typeface="Nunito"/>
              </a:rPr>
              <a:t>На жаль, на сьогодні можна сміливо твердити, що сфера мас-медіа захоплена дилетантами. Вибухове її розширення, що сталося на початку 1990-х років, коли кількість часописів зростала неймовірно швидко, особливо в порівнянні зі стабільною їх кількістю за радянського часу, в журналістику потягнуло величезну кількість осіб, які до того масово інформаційною діяльністю не займалися й не навчалися журналістиці.</a:t>
            </a:r>
          </a:p>
        </p:txBody>
      </p:sp>
      <p:pic>
        <p:nvPicPr>
          <p:cNvPr id="1028" name="Picture 4" descr="https://static.tildacdn.com/tild6135-3137-4963-b735-303137633739/-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r="13963"/>
          <a:stretch/>
        </p:blipFill>
        <p:spPr bwMode="auto">
          <a:xfrm>
            <a:off x="8890000" y="3763762"/>
            <a:ext cx="2895600" cy="28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2" y="1001616"/>
            <a:ext cx="3277394" cy="23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28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7454900" y="114300"/>
            <a:ext cx="5308600" cy="2438400"/>
          </a:xfrm>
          <a:prstGeom prst="wedgeEllipseCallout">
            <a:avLst>
              <a:gd name="adj1" fmla="val -69796"/>
              <a:gd name="adj2" fmla="val 19133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" sz="1400" dirty="0">
                <a:solidFill>
                  <a:schemeClr val="bg1"/>
                </a:solidFill>
              </a:rPr>
              <a:t>В обставинах дикого капіталізму, які склалися після загибелі соціалістичної командно-адміністративної системи, мас-медіа вдалося досягти певного успіху. І цей свій практичний досвід вони абсолютизують і вважають істиною в останній інстанції.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6057900" y="3149600"/>
            <a:ext cx="6705600" cy="3492500"/>
          </a:xfrm>
          <a:prstGeom prst="wedgeEllipseCallout">
            <a:avLst>
              <a:gd name="adj1" fmla="val -46241"/>
              <a:gd name="adj2" fmla="val -81583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1600"/>
              </a:spcAft>
            </a:pPr>
            <a:r>
              <a:rPr lang="uk-UA" sz="14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Якщо американська преса виробила традицію інформаційної журналістики, яка нічим не зобов'язана своїм читачам, окрім цікавої інформації дуже часто сенсаційного або розважального типу, то в українському </a:t>
            </a:r>
            <a:r>
              <a:rPr lang="uk-UA" sz="1400" dirty="0" err="1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психо</a:t>
            </a:r>
            <a:r>
              <a:rPr lang="uk-UA" sz="14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-етнічному просторі ця засада не спрацьовує. Українська людина звикла до журналістики публіцистичної, такої, що втручається в її життя, допомагає вижити, розв'язати проблеми, ефективна та дієва, зі сторінок якої журналіст невимушено розмовляє з читачем, увіходить у його світ.</a:t>
            </a:r>
          </a:p>
        </p:txBody>
      </p:sp>
    </p:spTree>
    <p:extLst>
      <p:ext uri="{BB962C8B-B14F-4D97-AF65-F5344CB8AC3E}">
        <p14:creationId xmlns:p14="http://schemas.microsoft.com/office/powerpoint/2010/main" val="767796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3398500" cy="1400530"/>
          </a:xfrm>
        </p:spPr>
        <p:txBody>
          <a:bodyPr/>
          <a:lstStyle/>
          <a:p>
            <a:r>
              <a:rPr lang="uk-UA" sz="3600" dirty="0"/>
              <a:t>5. Районна газета сьогодні.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00265"/>
            <a:ext cx="12090400" cy="4195481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uk-UA" dirty="0">
                <a:latin typeface="+mn-lt"/>
                <a:ea typeface="Nunito"/>
                <a:cs typeface="Nunito"/>
                <a:sym typeface="Nunito"/>
              </a:rPr>
              <a:t>У всьому світі вважається, що газети не повинні належати державі, що вони за такої умови втрачають, мовляв, здатність об'єктивно інформувати громадян про події. Газети повинні бути в приватних руках.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uk-UA" dirty="0">
                <a:latin typeface="+mn-lt"/>
                <a:ea typeface="Nunito"/>
                <a:cs typeface="Nunito"/>
                <a:sym typeface="Nunito"/>
              </a:rPr>
              <a:t>Чим обернулося сповідування цієї засади в Україні? </a:t>
            </a:r>
          </a:p>
          <a:p>
            <a:pPr marL="0" indent="0" algn="just">
              <a:buNone/>
            </a:pPr>
            <a:endParaRPr lang="en-US" dirty="0">
              <a:latin typeface="+mn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43865377"/>
              </p:ext>
            </p:extLst>
          </p:nvPr>
        </p:nvGraphicFramePr>
        <p:xfrm>
          <a:off x="-1054100" y="2100795"/>
          <a:ext cx="13144500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5104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22519"/>
            <a:ext cx="11861800" cy="1668182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dirty="0" err="1"/>
              <a:t>Уціліли</a:t>
            </a:r>
            <a:r>
              <a:rPr lang="ru-RU" dirty="0"/>
              <a:t>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районні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 — наш </a:t>
            </a:r>
            <a:r>
              <a:rPr lang="ru-RU" dirty="0" err="1"/>
              <a:t>український</a:t>
            </a:r>
            <a:r>
              <a:rPr lang="ru-RU" dirty="0"/>
              <a:t> скарб, </a:t>
            </a:r>
            <a:r>
              <a:rPr lang="ru-RU" dirty="0" err="1"/>
              <a:t>надія</a:t>
            </a:r>
            <a:r>
              <a:rPr lang="ru-RU" dirty="0"/>
              <a:t>, яка </a:t>
            </a:r>
            <a:r>
              <a:rPr lang="ru-RU" dirty="0" err="1"/>
              <a:t>мусить</a:t>
            </a:r>
            <a:r>
              <a:rPr lang="ru-RU" dirty="0"/>
              <a:t> стати плацдармом для </a:t>
            </a:r>
            <a:r>
              <a:rPr lang="ru-RU" dirty="0" err="1"/>
              <a:t>відродження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endParaRPr lang="ru-RU" dirty="0" smtClean="0"/>
          </a:p>
          <a:p>
            <a:pPr marL="0" lvl="0" indent="0" algn="just">
              <a:spcBef>
                <a:spcPts val="0"/>
              </a:spcBef>
              <a:buNone/>
            </a:pPr>
            <a:endParaRPr lang="ru-RU" dirty="0"/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/>
              <a:t>Тому тут </a:t>
            </a:r>
            <a:r>
              <a:rPr lang="ru-RU" dirty="0" err="1"/>
              <a:t>випливають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три </a:t>
            </a:r>
            <a:r>
              <a:rPr lang="ru-RU" dirty="0" err="1">
                <a:solidFill>
                  <a:srgbClr val="FF0000"/>
                </a:solidFill>
              </a:rPr>
              <a:t>імперативні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висновки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починаються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слова «</a:t>
            </a:r>
            <a:r>
              <a:rPr lang="ru-RU" dirty="0" err="1"/>
              <a:t>мусить</a:t>
            </a:r>
            <a:r>
              <a:rPr lang="ru-RU" dirty="0"/>
              <a:t>»:</a:t>
            </a:r>
            <a:endParaRPr lang="en-US" dirty="0"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6700" y="1667154"/>
            <a:ext cx="3619500" cy="834746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600"/>
              </a:spcAft>
            </a:pPr>
            <a:r>
              <a:rPr lang="ru-RU" dirty="0" err="1" smtClean="0">
                <a:solidFill>
                  <a:schemeClr val="tx1"/>
                </a:solidFill>
                <a:ea typeface="Nunito"/>
                <a:cs typeface="Nunito"/>
                <a:sym typeface="Nunito"/>
              </a:rPr>
              <a:t>Мусить</a:t>
            </a:r>
            <a:r>
              <a:rPr lang="ru-RU" dirty="0" smtClean="0">
                <a:solidFill>
                  <a:schemeClr val="tx1"/>
                </a:solidFill>
                <a:ea typeface="Nunito"/>
                <a:cs typeface="Nunito"/>
                <a:sym typeface="Nunito"/>
              </a:rPr>
              <a:t> </a:t>
            </a:r>
            <a:r>
              <a:rPr lang="ru-RU" dirty="0">
                <a:solidFill>
                  <a:schemeClr val="tx1"/>
                </a:solidFill>
                <a:ea typeface="Nunito"/>
                <a:cs typeface="Nunito"/>
                <a:sym typeface="Nunito"/>
              </a:rPr>
              <a:t>бути </a:t>
            </a:r>
            <a:r>
              <a:rPr lang="ru-RU" dirty="0" err="1">
                <a:solidFill>
                  <a:schemeClr val="tx1"/>
                </a:solidFill>
                <a:ea typeface="Nunito"/>
                <a:cs typeface="Nunito"/>
                <a:sym typeface="Nunito"/>
              </a:rPr>
              <a:t>збережена</a:t>
            </a:r>
            <a:r>
              <a:rPr lang="ru-RU" dirty="0">
                <a:solidFill>
                  <a:schemeClr val="tx1"/>
                </a:solidFill>
                <a:ea typeface="Nunito"/>
                <a:cs typeface="Nunito"/>
                <a:sym typeface="Nunito"/>
              </a:rPr>
              <a:t>, </a:t>
            </a:r>
            <a:r>
              <a:rPr lang="ru-RU" dirty="0" err="1">
                <a:solidFill>
                  <a:schemeClr val="tx1"/>
                </a:solidFill>
                <a:ea typeface="Nunito"/>
                <a:cs typeface="Nunito"/>
                <a:sym typeface="Nunito"/>
              </a:rPr>
              <a:t>врятована</a:t>
            </a:r>
            <a:r>
              <a:rPr lang="ru-RU" dirty="0">
                <a:solidFill>
                  <a:schemeClr val="tx1"/>
                </a:solidFill>
                <a:ea typeface="Nunito"/>
                <a:cs typeface="Nunito"/>
                <a:sym typeface="Nunito"/>
              </a:rPr>
              <a:t> </a:t>
            </a:r>
            <a:r>
              <a:rPr lang="ru-RU" dirty="0" err="1">
                <a:solidFill>
                  <a:schemeClr val="tx1"/>
                </a:solidFill>
                <a:ea typeface="Nunito"/>
                <a:cs typeface="Nunito"/>
                <a:sym typeface="Nunito"/>
              </a:rPr>
              <a:t>районна</a:t>
            </a:r>
            <a:r>
              <a:rPr lang="ru-RU" dirty="0">
                <a:solidFill>
                  <a:schemeClr val="tx1"/>
                </a:solidFill>
                <a:ea typeface="Nunito"/>
                <a:cs typeface="Nunito"/>
                <a:sym typeface="Nunito"/>
              </a:rPr>
              <a:t> </a:t>
            </a:r>
            <a:r>
              <a:rPr lang="ru-RU" dirty="0" err="1">
                <a:solidFill>
                  <a:schemeClr val="tx1"/>
                </a:solidFill>
                <a:ea typeface="Nunito"/>
                <a:cs typeface="Nunito"/>
                <a:sym typeface="Nunito"/>
              </a:rPr>
              <a:t>преса</a:t>
            </a:r>
            <a:endParaRPr lang="ru-RU" dirty="0">
              <a:solidFill>
                <a:schemeClr val="tx1"/>
              </a:solidFill>
              <a:ea typeface="Nunito"/>
              <a:cs typeface="Nunito"/>
              <a:sym typeface="Nunito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42300" y="1667154"/>
            <a:ext cx="3619500" cy="83474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err="1" smtClean="0">
                <a:solidFill>
                  <a:schemeClr val="tx1"/>
                </a:solidFill>
                <a:ea typeface="Nunito"/>
                <a:cs typeface="Nunito"/>
                <a:sym typeface="Nunito"/>
              </a:rPr>
              <a:t>Мусить</a:t>
            </a:r>
            <a:r>
              <a:rPr lang="ru-RU" dirty="0" smtClean="0">
                <a:solidFill>
                  <a:schemeClr val="tx1"/>
                </a:solidFill>
                <a:ea typeface="Nunito"/>
                <a:cs typeface="Nunito"/>
                <a:sym typeface="Nunito"/>
              </a:rPr>
              <a:t> </a:t>
            </a:r>
            <a:r>
              <a:rPr lang="ru-RU" dirty="0">
                <a:solidFill>
                  <a:schemeClr val="tx1"/>
                </a:solidFill>
                <a:ea typeface="Nunito"/>
                <a:cs typeface="Nunito"/>
                <a:sym typeface="Nunito"/>
              </a:rPr>
              <a:t>бути </a:t>
            </a:r>
            <a:r>
              <a:rPr lang="ru-RU" dirty="0" err="1">
                <a:solidFill>
                  <a:schemeClr val="tx1"/>
                </a:solidFill>
                <a:ea typeface="Nunito"/>
                <a:cs typeface="Nunito"/>
                <a:sym typeface="Nunito"/>
              </a:rPr>
              <a:t>наданий</a:t>
            </a:r>
            <a:r>
              <a:rPr lang="ru-RU" dirty="0">
                <a:solidFill>
                  <a:schemeClr val="tx1"/>
                </a:solidFill>
                <a:ea typeface="Nunito"/>
                <a:cs typeface="Nunito"/>
                <a:sym typeface="Nunito"/>
              </a:rPr>
              <a:t> </a:t>
            </a:r>
            <a:r>
              <a:rPr lang="ru-RU" dirty="0" err="1">
                <a:solidFill>
                  <a:schemeClr val="tx1"/>
                </a:solidFill>
                <a:ea typeface="Nunito"/>
                <a:cs typeface="Nunito"/>
                <a:sym typeface="Nunito"/>
              </a:rPr>
              <a:t>особливий</a:t>
            </a:r>
            <a:r>
              <a:rPr lang="ru-RU" dirty="0">
                <a:solidFill>
                  <a:schemeClr val="tx1"/>
                </a:solidFill>
                <a:ea typeface="Nunito"/>
                <a:cs typeface="Nunito"/>
                <a:sym typeface="Nunito"/>
              </a:rPr>
              <a:t> статус </a:t>
            </a:r>
            <a:r>
              <a:rPr lang="ru-RU" dirty="0" err="1">
                <a:solidFill>
                  <a:schemeClr val="tx1"/>
                </a:solidFill>
                <a:ea typeface="Nunito"/>
                <a:cs typeface="Nunito"/>
                <a:sym typeface="Nunito"/>
              </a:rPr>
              <a:t>сприяння</a:t>
            </a:r>
            <a:r>
              <a:rPr lang="ru-RU" dirty="0">
                <a:solidFill>
                  <a:schemeClr val="tx1"/>
                </a:solidFill>
                <a:ea typeface="Nunito"/>
                <a:cs typeface="Nunito"/>
                <a:sym typeface="Nunito"/>
              </a:rPr>
              <a:t> </a:t>
            </a:r>
            <a:r>
              <a:rPr lang="ru-RU" dirty="0" err="1">
                <a:solidFill>
                  <a:schemeClr val="tx1"/>
                </a:solidFill>
                <a:ea typeface="Nunito"/>
                <a:cs typeface="Nunito"/>
                <a:sym typeface="Nunito"/>
              </a:rPr>
              <a:t>українським</a:t>
            </a:r>
            <a:r>
              <a:rPr lang="ru-RU" dirty="0">
                <a:solidFill>
                  <a:schemeClr val="tx1"/>
                </a:solidFill>
                <a:ea typeface="Nunito"/>
                <a:cs typeface="Nunito"/>
                <a:sym typeface="Nunito"/>
              </a:rPr>
              <a:t> газетам.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54500" y="1672672"/>
            <a:ext cx="3619500" cy="829228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err="1" smtClean="0">
                <a:solidFill>
                  <a:schemeClr val="tx1"/>
                </a:solidFill>
                <a:ea typeface="Nunito"/>
                <a:cs typeface="Nunito"/>
                <a:sym typeface="Nunito"/>
              </a:rPr>
              <a:t>Мусить</a:t>
            </a:r>
            <a:r>
              <a:rPr lang="ru-RU" dirty="0" smtClean="0">
                <a:solidFill>
                  <a:schemeClr val="tx1"/>
                </a:solidFill>
                <a:ea typeface="Nunito"/>
                <a:cs typeface="Nunito"/>
                <a:sym typeface="Nunito"/>
              </a:rPr>
              <a:t> вона </a:t>
            </a:r>
            <a:r>
              <a:rPr lang="ru-RU" dirty="0" err="1" smtClean="0">
                <a:solidFill>
                  <a:schemeClr val="tx1"/>
                </a:solidFill>
                <a:ea typeface="Nunito"/>
                <a:cs typeface="Nunito"/>
                <a:sym typeface="Nunito"/>
              </a:rPr>
              <a:t>мати</a:t>
            </a:r>
            <a:r>
              <a:rPr lang="ru-RU" dirty="0" smtClean="0">
                <a:solidFill>
                  <a:schemeClr val="tx1"/>
                </a:solidFill>
                <a:ea typeface="Nunito"/>
                <a:cs typeface="Nunito"/>
                <a:sym typeface="Nunito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Nunito"/>
                <a:cs typeface="Nunito"/>
                <a:sym typeface="Nunito"/>
              </a:rPr>
              <a:t>надійну</a:t>
            </a:r>
            <a:r>
              <a:rPr lang="ru-RU" dirty="0" smtClean="0">
                <a:solidFill>
                  <a:schemeClr val="tx1"/>
                </a:solidFill>
                <a:ea typeface="Nunito"/>
                <a:cs typeface="Nunito"/>
                <a:sym typeface="Nunito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Nunito"/>
                <a:cs typeface="Nunito"/>
                <a:sym typeface="Nunito"/>
              </a:rPr>
              <a:t>підтримку</a:t>
            </a:r>
            <a:r>
              <a:rPr lang="ru-RU" dirty="0" smtClean="0">
                <a:solidFill>
                  <a:schemeClr val="tx1"/>
                </a:solidFill>
                <a:ea typeface="Nunito"/>
                <a:cs typeface="Nunito"/>
                <a:sym typeface="Nunito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Nunito"/>
                <a:cs typeface="Nunito"/>
                <a:sym typeface="Nunito"/>
              </a:rPr>
              <a:t>держави</a:t>
            </a:r>
            <a:r>
              <a:rPr lang="ru-RU" dirty="0" smtClean="0">
                <a:solidFill>
                  <a:schemeClr val="tx1"/>
                </a:solidFill>
                <a:ea typeface="Nunito"/>
                <a:cs typeface="Nunito"/>
                <a:sym typeface="Nunito"/>
              </a:rPr>
              <a:t> та бути гарантом </a:t>
            </a:r>
            <a:r>
              <a:rPr lang="ru-RU" dirty="0" err="1" smtClean="0">
                <a:solidFill>
                  <a:schemeClr val="tx1"/>
                </a:solidFill>
                <a:ea typeface="Nunito"/>
                <a:cs typeface="Nunito"/>
                <a:sym typeface="Nunito"/>
              </a:rPr>
              <a:t>державності</a:t>
            </a:r>
            <a:endParaRPr lang="ru-RU" dirty="0">
              <a:solidFill>
                <a:schemeClr val="tx1"/>
              </a:solidFill>
              <a:ea typeface="Nunito"/>
              <a:cs typeface="Nunito"/>
              <a:sym typeface="Nunito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52400" y="3022600"/>
            <a:ext cx="6728570" cy="3327400"/>
          </a:xfrm>
          <a:prstGeom prst="round2Diag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dirty="0">
                <a:solidFill>
                  <a:schemeClr val="bg1"/>
                </a:solidFill>
              </a:rPr>
              <a:t> </a:t>
            </a:r>
            <a:r>
              <a:rPr lang="uk-UA" sz="2000" dirty="0">
                <a:solidFill>
                  <a:schemeClr val="bg1"/>
                </a:solidFill>
                <a:ea typeface="Nunito"/>
                <a:cs typeface="Nunito"/>
                <a:sym typeface="Nunito"/>
              </a:rPr>
              <a:t>Газети, віддавши інформаційні функції ефірним ЗМІ, все більше захоплюють функцію аналітичну, пояснювальну. Від них читачі чекають не простих повідомлень, вони їх уже отримали з радіо та телебачення, а розгорнутого аналізу. На людину нині обрушується такий бурхливий потік новин, що самотужки вона неспроможна їх ні узагальнити, ні пояснити. Але це й стає функцією газетного журналіста (оглядача).</a:t>
            </a:r>
          </a:p>
          <a:p>
            <a:pPr lvl="0" algn="ctr"/>
            <a:endParaRPr lang="ru-RU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0970" y="2705100"/>
            <a:ext cx="498083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00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6700" y="0"/>
            <a:ext cx="12041189" cy="1400530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6. </a:t>
            </a:r>
            <a:r>
              <a:rPr lang="ru-RU" sz="2800" b="1" dirty="0" err="1">
                <a:solidFill>
                  <a:schemeClr val="bg1"/>
                </a:solidFill>
              </a:rPr>
              <a:t>Регіональні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медіа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сучасному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інформаційному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просторі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7213600" y="585099"/>
            <a:ext cx="5856289" cy="2486451"/>
          </a:xfrm>
          <a:prstGeom prst="wedgeEllipseCallout">
            <a:avLst>
              <a:gd name="adj1" fmla="val -61932"/>
              <a:gd name="adj2" fmla="val 3236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" sz="1600" dirty="0" smtClean="0">
                <a:solidFill>
                  <a:schemeClr val="bg1"/>
                </a:solidFill>
              </a:rPr>
              <a:t>Українська регіональна журналістика потрапила в нестандартні обставини, що відрізняються від </a:t>
            </a:r>
            <a:r>
              <a:rPr lang="uk" sz="1600" dirty="0">
                <a:solidFill>
                  <a:schemeClr val="bg1"/>
                </a:solidFill>
              </a:rPr>
              <a:t>нормативних уявлень, які </a:t>
            </a:r>
            <a:r>
              <a:rPr lang="uk" sz="1600" dirty="0" smtClean="0">
                <a:solidFill>
                  <a:schemeClr val="bg1"/>
                </a:solidFill>
              </a:rPr>
              <a:t>склалися </a:t>
            </a:r>
            <a:r>
              <a:rPr lang="uk" sz="1600" dirty="0">
                <a:solidFill>
                  <a:schemeClr val="bg1"/>
                </a:solidFill>
              </a:rPr>
              <a:t>в світовому інформаційному досвіді.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-115889" y="3719250"/>
            <a:ext cx="6148389" cy="2630750"/>
          </a:xfrm>
          <a:prstGeom prst="wedgeEllipseCallout">
            <a:avLst>
              <a:gd name="adj1" fmla="val 36096"/>
              <a:gd name="adj2" fmla="val -74933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1600"/>
              </a:spcAft>
            </a:pPr>
            <a:r>
              <a:rPr lang="ru-RU" sz="1600" dirty="0" err="1">
                <a:solidFill>
                  <a:schemeClr val="bg1"/>
                </a:solidFill>
                <a:ea typeface="Nunito"/>
                <a:cs typeface="Nunito"/>
                <a:sym typeface="Nunito"/>
              </a:rPr>
              <a:t>Регіональна</a:t>
            </a:r>
            <a:r>
              <a:rPr lang="ru-RU" sz="1600" dirty="0">
                <a:solidFill>
                  <a:schemeClr val="bg1"/>
                </a:solidFill>
                <a:ea typeface="Nunito"/>
                <a:cs typeface="Nunito"/>
                <a:sym typeface="Nunito"/>
              </a:rPr>
              <a:t> </a:t>
            </a:r>
            <a:r>
              <a:rPr lang="ru-RU" sz="1600" dirty="0" err="1">
                <a:solidFill>
                  <a:schemeClr val="bg1"/>
                </a:solidFill>
                <a:ea typeface="Nunito"/>
                <a:cs typeface="Nunito"/>
                <a:sym typeface="Nunito"/>
              </a:rPr>
              <a:t>журналістика</a:t>
            </a:r>
            <a:r>
              <a:rPr lang="ru-RU" sz="1600" dirty="0">
                <a:solidFill>
                  <a:schemeClr val="bg1"/>
                </a:solidFill>
                <a:ea typeface="Nunito"/>
                <a:cs typeface="Nunito"/>
                <a:sym typeface="Nunito"/>
              </a:rPr>
              <a:t>, особливо </a:t>
            </a:r>
            <a:r>
              <a:rPr lang="ru-RU" sz="1600" dirty="0" err="1">
                <a:solidFill>
                  <a:schemeClr val="bg1"/>
                </a:solidFill>
                <a:ea typeface="Nunito"/>
                <a:cs typeface="Nunito"/>
                <a:sym typeface="Nunito"/>
              </a:rPr>
              <a:t>районна</a:t>
            </a:r>
            <a:r>
              <a:rPr lang="ru-RU" sz="1600" dirty="0">
                <a:solidFill>
                  <a:schemeClr val="bg1"/>
                </a:solidFill>
                <a:ea typeface="Nunito"/>
                <a:cs typeface="Nunito"/>
                <a:sym typeface="Nunito"/>
              </a:rPr>
              <a:t>, </a:t>
            </a:r>
            <a:r>
              <a:rPr lang="ru-RU" sz="1600" dirty="0" err="1">
                <a:solidFill>
                  <a:schemeClr val="bg1"/>
                </a:solidFill>
                <a:ea typeface="Nunito"/>
                <a:cs typeface="Nunito"/>
                <a:sym typeface="Nunito"/>
              </a:rPr>
              <a:t>потрапила</a:t>
            </a:r>
            <a:r>
              <a:rPr lang="ru-RU" sz="1600" dirty="0">
                <a:solidFill>
                  <a:schemeClr val="bg1"/>
                </a:solidFill>
                <a:ea typeface="Nunito"/>
                <a:cs typeface="Nunito"/>
                <a:sym typeface="Nunito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ea typeface="Nunito"/>
                <a:cs typeface="Nunito"/>
                <a:sym typeface="Nunito"/>
              </a:rPr>
              <a:t>складну</a:t>
            </a:r>
            <a:r>
              <a:rPr lang="ru-RU" sz="1600" dirty="0">
                <a:solidFill>
                  <a:schemeClr val="bg1"/>
                </a:solidFill>
                <a:ea typeface="Nunito"/>
                <a:cs typeface="Nunito"/>
                <a:sym typeface="Nunito"/>
              </a:rPr>
              <a:t>, </a:t>
            </a:r>
            <a:r>
              <a:rPr lang="ru-RU" sz="1600" dirty="0" err="1">
                <a:solidFill>
                  <a:schemeClr val="bg1"/>
                </a:solidFill>
                <a:ea typeface="Nunito"/>
                <a:cs typeface="Nunito"/>
                <a:sym typeface="Nunito"/>
              </a:rPr>
              <a:t>патову</a:t>
            </a:r>
            <a:r>
              <a:rPr lang="ru-RU" sz="1600" dirty="0">
                <a:solidFill>
                  <a:schemeClr val="bg1"/>
                </a:solidFill>
                <a:ea typeface="Nunito"/>
                <a:cs typeface="Nunito"/>
                <a:sym typeface="Nunito"/>
              </a:rPr>
              <a:t>, </a:t>
            </a:r>
            <a:r>
              <a:rPr lang="ru-RU" sz="1600" dirty="0" err="1">
                <a:solidFill>
                  <a:schemeClr val="bg1"/>
                </a:solidFill>
                <a:ea typeface="Nunito"/>
                <a:cs typeface="Nunito"/>
                <a:sym typeface="Nunito"/>
              </a:rPr>
              <a:t>парадоксальну</a:t>
            </a:r>
            <a:r>
              <a:rPr lang="ru-RU" sz="1600" dirty="0">
                <a:solidFill>
                  <a:schemeClr val="bg1"/>
                </a:solidFill>
                <a:ea typeface="Nunito"/>
                <a:cs typeface="Nunito"/>
                <a:sym typeface="Nunito"/>
              </a:rPr>
              <a:t> </a:t>
            </a:r>
            <a:r>
              <a:rPr lang="ru-RU" sz="1600" dirty="0" err="1">
                <a:solidFill>
                  <a:schemeClr val="bg1"/>
                </a:solidFill>
                <a:ea typeface="Nunito"/>
                <a:cs typeface="Nunito"/>
                <a:sym typeface="Nunito"/>
              </a:rPr>
              <a:t>ситуацію</a:t>
            </a:r>
            <a:r>
              <a:rPr lang="ru-RU" sz="1600" dirty="0">
                <a:solidFill>
                  <a:schemeClr val="bg1"/>
                </a:solidFill>
                <a:ea typeface="Nunito"/>
                <a:cs typeface="Nunito"/>
                <a:sym typeface="Nunito"/>
              </a:rPr>
              <a:t>, коли газета, </a:t>
            </a:r>
            <a:r>
              <a:rPr lang="ru-RU" sz="1600" dirty="0" err="1">
                <a:solidFill>
                  <a:schemeClr val="bg1"/>
                </a:solidFill>
                <a:ea typeface="Nunito"/>
                <a:cs typeface="Nunito"/>
                <a:sym typeface="Nunito"/>
              </a:rPr>
              <a:t>співзасновником</a:t>
            </a:r>
            <a:r>
              <a:rPr lang="ru-RU" sz="1600" dirty="0">
                <a:solidFill>
                  <a:schemeClr val="bg1"/>
                </a:solidFill>
                <a:ea typeface="Nunito"/>
                <a:cs typeface="Nunito"/>
                <a:sym typeface="Nunito"/>
              </a:rPr>
              <a:t> </a:t>
            </a:r>
            <a:r>
              <a:rPr lang="ru-RU" sz="1600" dirty="0" err="1">
                <a:solidFill>
                  <a:schemeClr val="bg1"/>
                </a:solidFill>
                <a:ea typeface="Nunito"/>
                <a:cs typeface="Nunito"/>
                <a:sym typeface="Nunito"/>
              </a:rPr>
              <a:t>якої</a:t>
            </a:r>
            <a:r>
              <a:rPr lang="ru-RU" sz="1600" dirty="0">
                <a:solidFill>
                  <a:schemeClr val="bg1"/>
                </a:solidFill>
                <a:ea typeface="Nunito"/>
                <a:cs typeface="Nunito"/>
                <a:sym typeface="Nunito"/>
              </a:rPr>
              <a:t> є Рада, а </a:t>
            </a:r>
            <a:r>
              <a:rPr lang="ru-RU" sz="1600" dirty="0" err="1">
                <a:solidFill>
                  <a:schemeClr val="bg1"/>
                </a:solidFill>
                <a:ea typeface="Nunito"/>
                <a:cs typeface="Nunito"/>
                <a:sym typeface="Nunito"/>
              </a:rPr>
              <a:t>отже</a:t>
            </a:r>
            <a:r>
              <a:rPr lang="ru-RU" sz="1600" dirty="0">
                <a:solidFill>
                  <a:schemeClr val="bg1"/>
                </a:solidFill>
                <a:ea typeface="Nunito"/>
                <a:cs typeface="Nunito"/>
                <a:sym typeface="Nunito"/>
              </a:rPr>
              <a:t>, і, </a:t>
            </a:r>
            <a:r>
              <a:rPr lang="ru-RU" sz="1600" dirty="0" err="1">
                <a:solidFill>
                  <a:schemeClr val="bg1"/>
                </a:solidFill>
                <a:ea typeface="Nunito"/>
                <a:cs typeface="Nunito"/>
                <a:sym typeface="Nunito"/>
              </a:rPr>
              <a:t>дотує</a:t>
            </a:r>
            <a:r>
              <a:rPr lang="ru-RU" sz="1600" dirty="0">
                <a:solidFill>
                  <a:schemeClr val="bg1"/>
                </a:solidFill>
                <a:ea typeface="Nunito"/>
                <a:cs typeface="Nunito"/>
                <a:sym typeface="Nunito"/>
              </a:rPr>
              <a:t> </a:t>
            </a:r>
            <a:r>
              <a:rPr lang="ru-RU" sz="1600" dirty="0" err="1">
                <a:solidFill>
                  <a:schemeClr val="bg1"/>
                </a:solidFill>
                <a:ea typeface="Nunito"/>
                <a:cs typeface="Nunito"/>
                <a:sym typeface="Nunito"/>
              </a:rPr>
              <a:t>її</a:t>
            </a:r>
            <a:r>
              <a:rPr lang="ru-RU" sz="1600" dirty="0">
                <a:solidFill>
                  <a:schemeClr val="bg1"/>
                </a:solidFill>
                <a:ea typeface="Nunito"/>
                <a:cs typeface="Nunito"/>
                <a:sym typeface="Nunito"/>
              </a:rPr>
              <a:t> з </a:t>
            </a:r>
            <a:r>
              <a:rPr lang="ru-RU" sz="1600" dirty="0" err="1">
                <a:solidFill>
                  <a:schemeClr val="bg1"/>
                </a:solidFill>
                <a:ea typeface="Nunito"/>
                <a:cs typeface="Nunito"/>
                <a:sym typeface="Nunito"/>
              </a:rPr>
              <a:t>свого</a:t>
            </a:r>
            <a:r>
              <a:rPr lang="ru-RU" sz="1600" dirty="0">
                <a:solidFill>
                  <a:schemeClr val="bg1"/>
                </a:solidFill>
                <a:ea typeface="Nunito"/>
                <a:cs typeface="Nunito"/>
                <a:sym typeface="Nunito"/>
              </a:rPr>
              <a:t> бюджету, </a:t>
            </a:r>
            <a:r>
              <a:rPr lang="ru-RU" sz="1600" dirty="0" err="1">
                <a:solidFill>
                  <a:schemeClr val="bg1"/>
                </a:solidFill>
                <a:ea typeface="Nunito"/>
                <a:cs typeface="Nunito"/>
                <a:sym typeface="Nunito"/>
              </a:rPr>
              <a:t>оголошувалася</a:t>
            </a:r>
            <a:r>
              <a:rPr lang="ru-RU" sz="1600" dirty="0">
                <a:solidFill>
                  <a:schemeClr val="bg1"/>
                </a:solidFill>
                <a:ea typeface="Nunito"/>
                <a:cs typeface="Nunito"/>
                <a:sym typeface="Nunito"/>
              </a:rPr>
              <a:t> «</a:t>
            </a:r>
            <a:r>
              <a:rPr lang="ru-RU" sz="1600" dirty="0" err="1">
                <a:solidFill>
                  <a:schemeClr val="bg1"/>
                </a:solidFill>
                <a:ea typeface="Nunito"/>
                <a:cs typeface="Nunito"/>
                <a:sym typeface="Nunito"/>
              </a:rPr>
              <a:t>більшовицьким</a:t>
            </a:r>
            <a:r>
              <a:rPr lang="ru-RU" sz="1600" dirty="0">
                <a:solidFill>
                  <a:schemeClr val="bg1"/>
                </a:solidFill>
                <a:ea typeface="Nunito"/>
                <a:cs typeface="Nunito"/>
                <a:sym typeface="Nunito"/>
              </a:rPr>
              <a:t> </a:t>
            </a:r>
            <a:r>
              <a:rPr lang="ru-RU" sz="1600" dirty="0" err="1">
                <a:solidFill>
                  <a:schemeClr val="bg1"/>
                </a:solidFill>
                <a:ea typeface="Nunito"/>
                <a:cs typeface="Nunito"/>
                <a:sym typeface="Nunito"/>
              </a:rPr>
              <a:t>анахронізмом</a:t>
            </a:r>
            <a:r>
              <a:rPr lang="ru-RU" sz="1600" dirty="0">
                <a:solidFill>
                  <a:schemeClr val="bg1"/>
                </a:solidFill>
                <a:ea typeface="Nunito"/>
                <a:cs typeface="Nunito"/>
                <a:sym typeface="Nunito"/>
              </a:rPr>
              <a:t>», а як </a:t>
            </a:r>
            <a:r>
              <a:rPr lang="ru-RU" sz="1600" dirty="0" err="1">
                <a:solidFill>
                  <a:schemeClr val="bg1"/>
                </a:solidFill>
                <a:ea typeface="Nunito"/>
                <a:cs typeface="Nunito"/>
                <a:sym typeface="Nunito"/>
              </a:rPr>
              <a:t>самостійне</a:t>
            </a:r>
            <a:r>
              <a:rPr lang="ru-RU" sz="1600" dirty="0">
                <a:solidFill>
                  <a:schemeClr val="bg1"/>
                </a:solidFill>
                <a:ea typeface="Nunito"/>
                <a:cs typeface="Nunito"/>
                <a:sym typeface="Nunito"/>
              </a:rPr>
              <a:t> </a:t>
            </a:r>
            <a:r>
              <a:rPr lang="ru-RU" sz="1600" dirty="0" err="1">
                <a:solidFill>
                  <a:schemeClr val="bg1"/>
                </a:solidFill>
                <a:ea typeface="Nunito"/>
                <a:cs typeface="Nunito"/>
                <a:sym typeface="Nunito"/>
              </a:rPr>
              <a:t>економічне</a:t>
            </a:r>
            <a:r>
              <a:rPr lang="ru-RU" sz="1600" dirty="0">
                <a:solidFill>
                  <a:schemeClr val="bg1"/>
                </a:solidFill>
                <a:ea typeface="Nunito"/>
                <a:cs typeface="Nunito"/>
                <a:sym typeface="Nunito"/>
              </a:rPr>
              <a:t> </a:t>
            </a:r>
            <a:r>
              <a:rPr lang="ru-RU" sz="1600" dirty="0" err="1">
                <a:solidFill>
                  <a:schemeClr val="bg1"/>
                </a:solidFill>
                <a:ea typeface="Nunito"/>
                <a:cs typeface="Nunito"/>
                <a:sym typeface="Nunito"/>
              </a:rPr>
              <a:t>підприємство</a:t>
            </a:r>
            <a:r>
              <a:rPr lang="ru-RU" sz="1600" dirty="0">
                <a:solidFill>
                  <a:schemeClr val="bg1"/>
                </a:solidFill>
                <a:ea typeface="Nunito"/>
                <a:cs typeface="Nunito"/>
                <a:sym typeface="Nunito"/>
              </a:rPr>
              <a:t> </a:t>
            </a:r>
            <a:r>
              <a:rPr lang="ru-RU" sz="1600" dirty="0" err="1">
                <a:solidFill>
                  <a:schemeClr val="bg1"/>
                </a:solidFill>
                <a:ea typeface="Nunito"/>
                <a:cs typeface="Nunito"/>
                <a:sym typeface="Nunito"/>
              </a:rPr>
              <a:t>існувати</a:t>
            </a:r>
            <a:r>
              <a:rPr lang="ru-RU" sz="1600" dirty="0">
                <a:solidFill>
                  <a:schemeClr val="bg1"/>
                </a:solidFill>
                <a:ea typeface="Nunito"/>
                <a:cs typeface="Nunito"/>
                <a:sym typeface="Nunito"/>
              </a:rPr>
              <a:t> вона все одно не могла.</a:t>
            </a:r>
          </a:p>
        </p:txBody>
      </p:sp>
    </p:spTree>
    <p:extLst>
      <p:ext uri="{BB962C8B-B14F-4D97-AF65-F5344CB8AC3E}">
        <p14:creationId xmlns:p14="http://schemas.microsoft.com/office/powerpoint/2010/main" val="956144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6700" y="323840"/>
            <a:ext cx="11620500" cy="22467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1600"/>
              </a:spcAft>
            </a:pPr>
            <a:r>
              <a:rPr lang="uk-UA" sz="2000" dirty="0">
                <a:solidFill>
                  <a:schemeClr val="dk1"/>
                </a:solidFill>
                <a:ea typeface="Nunito"/>
                <a:cs typeface="Nunito"/>
                <a:sym typeface="Nunito"/>
              </a:rPr>
              <a:t>В сучасному світі відбувається видатний за своїм значенням процес перерозподілу інформаційних функцій між різноманітними видами журналістики</a:t>
            </a:r>
            <a:r>
              <a:rPr lang="uk-UA" sz="2000" dirty="0" smtClean="0">
                <a:solidFill>
                  <a:schemeClr val="dk1"/>
                </a:solidFill>
                <a:ea typeface="Nunito"/>
                <a:cs typeface="Nunito"/>
                <a:sym typeface="Nunito"/>
              </a:rPr>
              <a:t>. Сутність </a:t>
            </a:r>
            <a:r>
              <a:rPr lang="uk-UA" sz="2000" dirty="0">
                <a:solidFill>
                  <a:schemeClr val="dk1"/>
                </a:solidFill>
                <a:ea typeface="Nunito"/>
                <a:cs typeface="Nunito"/>
                <a:sym typeface="Nunito"/>
              </a:rPr>
              <a:t>цього процесу полягає в тому, що сьогодні місцева преса не зобов'язана демонструвати свою політичну лояльність до центру, вміщуючи на своїх сторінках повідомлення з столичного чи навіть загальнодержавного життя, а може зосередитися цілком на місцевих, локальних подіях. Не становлячи ніякого інтересу для сусідів, місцеві події мають визначну самодостатню вартість для населення певного регіону.</a:t>
            </a:r>
          </a:p>
        </p:txBody>
      </p:sp>
    </p:spTree>
    <p:extLst>
      <p:ext uri="{BB962C8B-B14F-4D97-AF65-F5344CB8AC3E}">
        <p14:creationId xmlns:p14="http://schemas.microsoft.com/office/powerpoint/2010/main" val="4120235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28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8411" y="1316318"/>
            <a:ext cx="9404723" cy="140053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ДЯКУЮ ЗА УВАГУ!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25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113"/>
            <a:ext cx="13398500" cy="1400530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</a:rPr>
              <a:t>1. Закон «</a:t>
            </a:r>
            <a:r>
              <a:rPr lang="ru-RU" sz="2800" b="1" dirty="0" err="1">
                <a:solidFill>
                  <a:schemeClr val="tx1"/>
                </a:solidFill>
              </a:rPr>
              <a:t>розгалуження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знання</a:t>
            </a:r>
            <a:r>
              <a:rPr lang="ru-RU" sz="2800" b="1" dirty="0">
                <a:solidFill>
                  <a:schemeClr val="tx1"/>
                </a:solidFill>
              </a:rPr>
              <a:t>» в </a:t>
            </a:r>
            <a:r>
              <a:rPr lang="ru-RU" sz="2800" b="1" dirty="0" err="1">
                <a:solidFill>
                  <a:schemeClr val="tx1"/>
                </a:solidFill>
              </a:rPr>
              <a:t>журналістикознавстві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крізь</a:t>
            </a:r>
            <a:r>
              <a:rPr lang="ru-RU" sz="2800" b="1" dirty="0">
                <a:solidFill>
                  <a:schemeClr val="tx1"/>
                </a:solidFill>
              </a:rPr>
              <a:t> оптику </a:t>
            </a:r>
            <a:r>
              <a:rPr lang="ru-RU" sz="2800" b="1" dirty="0" err="1">
                <a:solidFill>
                  <a:schemeClr val="tx1"/>
                </a:solidFill>
              </a:rPr>
              <a:t>інформаційного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суспільства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93652"/>
            <a:ext cx="12090400" cy="144427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Логіка</a:t>
            </a:r>
            <a:r>
              <a:rPr lang="ru-RU" dirty="0"/>
              <a:t> Д. </a:t>
            </a:r>
            <a:r>
              <a:rPr lang="ru-RU" dirty="0" smtClean="0"/>
              <a:t>Белла, автора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dirty="0" err="1"/>
              <a:t>постіндустріального</a:t>
            </a:r>
            <a:r>
              <a:rPr lang="ru-RU" dirty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,</a:t>
            </a:r>
            <a:r>
              <a:rPr lang="uk-UA" dirty="0" smtClean="0"/>
              <a:t> </a:t>
            </a:r>
            <a:r>
              <a:rPr lang="ru-RU" dirty="0" smtClean="0"/>
              <a:t>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послідовників</a:t>
            </a:r>
            <a:r>
              <a:rPr lang="ru-RU" dirty="0"/>
              <a:t> </a:t>
            </a:r>
            <a:r>
              <a:rPr lang="ru-RU" dirty="0" err="1"/>
              <a:t>полягала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постіндустріальне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не просто </a:t>
            </a:r>
            <a:r>
              <a:rPr lang="ru-RU" dirty="0" err="1"/>
              <a:t>кількісне</a:t>
            </a:r>
            <a:r>
              <a:rPr lang="ru-RU" dirty="0"/>
              <a:t> </a:t>
            </a:r>
            <a:r>
              <a:rPr lang="ru-RU" dirty="0" err="1" smtClean="0"/>
              <a:t>нагромаджен</a:t>
            </a:r>
            <a:r>
              <a:rPr lang="ru-RU" dirty="0" err="1"/>
              <a:t>ня</a:t>
            </a:r>
            <a:r>
              <a:rPr lang="ru-RU" dirty="0"/>
              <a:t> рис і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/>
              <a:t>попередніх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en-US" dirty="0"/>
              <a:t>, </a:t>
            </a:r>
            <a:r>
              <a:rPr lang="ru-RU" dirty="0"/>
              <a:t>а </a:t>
            </a:r>
            <a:r>
              <a:rPr lang="ru-RU" dirty="0" err="1"/>
              <a:t>вихід</a:t>
            </a:r>
            <a:r>
              <a:rPr lang="ru-RU" dirty="0"/>
              <a:t> на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en-US" dirty="0"/>
              <a:t>,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засадничо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попередніх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en-US" dirty="0"/>
              <a:t>.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994301861"/>
              </p:ext>
            </p:extLst>
          </p:nvPr>
        </p:nvGraphicFramePr>
        <p:xfrm>
          <a:off x="273050" y="2546581"/>
          <a:ext cx="11544300" cy="431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0433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1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819"/>
            <a:ext cx="12192000" cy="197298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На думку Д. Белла,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в </a:t>
            </a:r>
            <a:r>
              <a:rPr lang="ru-RU" dirty="0" err="1"/>
              <a:t>інформаційну</a:t>
            </a:r>
            <a:r>
              <a:rPr lang="ru-RU" dirty="0"/>
              <a:t> </a:t>
            </a:r>
            <a:r>
              <a:rPr lang="ru-RU" dirty="0" err="1"/>
              <a:t>епоху</a:t>
            </a:r>
            <a:r>
              <a:rPr lang="ru-RU" dirty="0"/>
              <a:t> </a:t>
            </a:r>
            <a:r>
              <a:rPr lang="ru-RU" dirty="0" err="1"/>
              <a:t>вирішально</a:t>
            </a:r>
            <a:r>
              <a:rPr lang="ru-RU" dirty="0"/>
              <a:t> </a:t>
            </a:r>
            <a:r>
              <a:rPr lang="ru-RU" dirty="0" err="1"/>
              <a:t>змінилася</a:t>
            </a:r>
            <a:r>
              <a:rPr lang="ru-RU" dirty="0"/>
              <a:t>. У </a:t>
            </a:r>
            <a:r>
              <a:rPr lang="ru-RU" dirty="0" err="1"/>
              <a:t>попередню</a:t>
            </a:r>
            <a:r>
              <a:rPr lang="ru-RU" dirty="0"/>
              <a:t>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поверхово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теоретичною наукою та </a:t>
            </a:r>
            <a:r>
              <a:rPr lang="ru-RU" dirty="0" err="1"/>
              <a:t>здійснювалися</a:t>
            </a:r>
            <a:r>
              <a:rPr lang="ru-RU" dirty="0"/>
              <a:t> часом шляхом </a:t>
            </a:r>
            <a:r>
              <a:rPr lang="ru-RU" dirty="0" err="1"/>
              <a:t>багатьох</a:t>
            </a:r>
            <a:r>
              <a:rPr lang="ru-RU" dirty="0"/>
              <a:t> проб і </a:t>
            </a:r>
            <a:r>
              <a:rPr lang="ru-RU" dirty="0" err="1"/>
              <a:t>помилок</a:t>
            </a:r>
            <a:r>
              <a:rPr lang="ru-RU" dirty="0"/>
              <a:t>. В </a:t>
            </a:r>
            <a:r>
              <a:rPr lang="ru-RU" dirty="0" err="1"/>
              <a:t>інформаційному</a:t>
            </a:r>
            <a:r>
              <a:rPr lang="ru-RU" dirty="0"/>
              <a:t>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фундаментальної</a:t>
            </a:r>
            <a:r>
              <a:rPr lang="ru-RU" dirty="0"/>
              <a:t> науки та </a:t>
            </a:r>
            <a:r>
              <a:rPr lang="ru-RU" dirty="0" err="1"/>
              <a:t>скорочуються</a:t>
            </a:r>
            <a:r>
              <a:rPr lang="ru-RU" dirty="0"/>
              <a:t> </a:t>
            </a:r>
            <a:r>
              <a:rPr lang="ru-RU" dirty="0" err="1"/>
              <a:t>терміни</a:t>
            </a:r>
            <a:r>
              <a:rPr lang="ru-RU" dirty="0"/>
              <a:t> </a:t>
            </a:r>
            <a:r>
              <a:rPr lang="ru-RU" dirty="0" err="1"/>
              <a:t>віднайдення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практичного </a:t>
            </a:r>
            <a:r>
              <a:rPr lang="ru-RU" dirty="0" err="1"/>
              <a:t>застосування</a:t>
            </a:r>
            <a:r>
              <a:rPr lang="ru-RU" dirty="0"/>
              <a:t>. </a:t>
            </a:r>
            <a:r>
              <a:rPr lang="ru-RU" dirty="0" smtClean="0"/>
              <a:t>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 Д. Белл </a:t>
            </a:r>
            <a:r>
              <a:rPr lang="ru-RU" dirty="0" err="1"/>
              <a:t>сформулював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закон</a:t>
            </a:r>
            <a:r>
              <a:rPr lang="ru-RU" dirty="0"/>
              <a:t>:</a:t>
            </a:r>
            <a:endParaRPr lang="en-US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1950" y="1943101"/>
            <a:ext cx="11468100" cy="2146299"/>
          </a:xfrm>
          <a:prstGeom prst="roundRect">
            <a:avLst/>
          </a:prstGeom>
          <a:solidFill>
            <a:schemeClr val="tx1"/>
          </a:solidFill>
          <a:ln>
            <a:solidFill>
              <a:srgbClr val="E9E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П</a:t>
            </a:r>
            <a:r>
              <a:rPr lang="ru-RU" dirty="0" err="1" smtClean="0">
                <a:solidFill>
                  <a:schemeClr val="bg1"/>
                </a:solidFill>
              </a:rPr>
              <a:t>росування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 будь-</a:t>
            </a:r>
            <a:r>
              <a:rPr lang="ru-RU" dirty="0" err="1">
                <a:solidFill>
                  <a:schemeClr val="bg1"/>
                </a:solidFill>
              </a:rPr>
              <a:t>якій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галузі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стають</a:t>
            </a:r>
            <a:r>
              <a:rPr lang="ru-RU" dirty="0">
                <a:solidFill>
                  <a:schemeClr val="bg1"/>
                </a:solidFill>
              </a:rPr>
              <a:t> все </a:t>
            </a:r>
            <a:r>
              <a:rPr lang="ru-RU" dirty="0" err="1">
                <a:solidFill>
                  <a:schemeClr val="bg1"/>
                </a:solidFill>
              </a:rPr>
              <a:t>більш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залежними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первісної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теоретичної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роботи</a:t>
            </a:r>
            <a:r>
              <a:rPr lang="ru-RU" dirty="0">
                <a:solidFill>
                  <a:schemeClr val="bg1"/>
                </a:solidFill>
              </a:rPr>
              <a:t>, яка </a:t>
            </a:r>
            <a:r>
              <a:rPr lang="ru-RU" dirty="0" err="1">
                <a:solidFill>
                  <a:schemeClr val="bg1"/>
                </a:solidFill>
              </a:rPr>
              <a:t>кодифікує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відоме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вказує</a:t>
            </a:r>
            <a:r>
              <a:rPr lang="ru-RU" dirty="0">
                <a:solidFill>
                  <a:schemeClr val="bg1"/>
                </a:solidFill>
              </a:rPr>
              <a:t> шлях до </a:t>
            </a:r>
            <a:r>
              <a:rPr lang="ru-RU" dirty="0" err="1">
                <a:solidFill>
                  <a:schemeClr val="bg1"/>
                </a:solidFill>
              </a:rPr>
              <a:t>емпіричного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підтвердження</a:t>
            </a:r>
            <a:r>
              <a:rPr lang="ru-RU" dirty="0" smtClean="0">
                <a:solidFill>
                  <a:schemeClr val="bg1"/>
                </a:solidFill>
              </a:rPr>
              <a:t>». 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І </a:t>
            </a:r>
            <a:r>
              <a:rPr lang="ru-RU" dirty="0" err="1">
                <a:solidFill>
                  <a:srgbClr val="FF0000"/>
                </a:solidFill>
              </a:rPr>
              <a:t>далі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відзначив</a:t>
            </a:r>
            <a:r>
              <a:rPr lang="ru-RU" dirty="0">
                <a:solidFill>
                  <a:schemeClr val="bg1"/>
                </a:solidFill>
              </a:rPr>
              <a:t>: «</a:t>
            </a:r>
            <a:r>
              <a:rPr lang="ru-RU" dirty="0" err="1">
                <a:solidFill>
                  <a:schemeClr val="bg1"/>
                </a:solidFill>
              </a:rPr>
              <a:t>Фактично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теоретичне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знання</a:t>
            </a:r>
            <a:r>
              <a:rPr lang="ru-RU" dirty="0">
                <a:solidFill>
                  <a:schemeClr val="bg1"/>
                </a:solidFill>
              </a:rPr>
              <a:t> все </a:t>
            </a:r>
            <a:r>
              <a:rPr lang="ru-RU" dirty="0" err="1">
                <a:solidFill>
                  <a:schemeClr val="bg1"/>
                </a:solidFill>
              </a:rPr>
              <a:t>більше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стратегічним</a:t>
            </a:r>
            <a:r>
              <a:rPr lang="ru-RU" dirty="0">
                <a:solidFill>
                  <a:schemeClr val="bg1"/>
                </a:solidFill>
              </a:rPr>
              <a:t> ресурсом, </a:t>
            </a:r>
            <a:r>
              <a:rPr lang="ru-RU" dirty="0" err="1">
                <a:solidFill>
                  <a:schemeClr val="bg1"/>
                </a:solidFill>
              </a:rPr>
              <a:t>стрижневим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соціальним</a:t>
            </a:r>
            <a:r>
              <a:rPr lang="ru-RU" dirty="0">
                <a:solidFill>
                  <a:schemeClr val="bg1"/>
                </a:solidFill>
              </a:rPr>
              <a:t> принципом, а </a:t>
            </a:r>
            <a:r>
              <a:rPr lang="ru-RU" dirty="0" err="1">
                <a:solidFill>
                  <a:schemeClr val="bg1"/>
                </a:solidFill>
              </a:rPr>
              <a:t>університети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дослідницькі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організації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інтелектуальні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інститути</a:t>
            </a:r>
            <a:r>
              <a:rPr lang="ru-RU" dirty="0">
                <a:solidFill>
                  <a:schemeClr val="bg1"/>
                </a:solidFill>
              </a:rPr>
              <a:t>, де </a:t>
            </a:r>
            <a:r>
              <a:rPr lang="ru-RU" dirty="0" err="1">
                <a:solidFill>
                  <a:schemeClr val="bg1"/>
                </a:solidFill>
              </a:rPr>
              <a:t>воно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кодифікується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збагачується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виявляються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стрижневими</a:t>
            </a:r>
            <a:r>
              <a:rPr lang="ru-RU" dirty="0">
                <a:solidFill>
                  <a:schemeClr val="bg1"/>
                </a:solidFill>
              </a:rPr>
              <a:t> структурами </a:t>
            </a:r>
            <a:r>
              <a:rPr lang="ru-RU" dirty="0" err="1">
                <a:solidFill>
                  <a:schemeClr val="bg1"/>
                </a:solidFill>
              </a:rPr>
              <a:t>новонароджува-ної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цивілізації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750" y="4225836"/>
            <a:ext cx="11874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a typeface="Times New Roman" panose="02020603050405020304" pitchFamily="18" charset="0"/>
              </a:rPr>
              <a:t>На роль актуального </a:t>
            </a:r>
            <a:r>
              <a:rPr lang="ru-RU" sz="2000" dirty="0" err="1">
                <a:ea typeface="Times New Roman" panose="02020603050405020304" pitchFamily="18" charset="0"/>
              </a:rPr>
              <a:t>завдання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сьогодні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висувається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осмислення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проблеми</a:t>
            </a:r>
            <a:r>
              <a:rPr lang="ru-RU" sz="2000" dirty="0">
                <a:ea typeface="Times New Roman" panose="02020603050405020304" pitchFamily="18" charset="0"/>
              </a:rPr>
              <a:t>, яка </a:t>
            </a:r>
            <a:r>
              <a:rPr lang="ru-RU" sz="2000" dirty="0" err="1">
                <a:ea typeface="Times New Roman" panose="02020603050405020304" pitchFamily="18" charset="0"/>
              </a:rPr>
              <a:t>досі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поверхово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розглядалася</a:t>
            </a:r>
            <a:r>
              <a:rPr lang="ru-RU" sz="2000" dirty="0">
                <a:ea typeface="Times New Roman" panose="02020603050405020304" pitchFamily="18" charset="0"/>
              </a:rPr>
              <a:t> в </a:t>
            </a:r>
            <a:r>
              <a:rPr lang="ru-RU" sz="2000" dirty="0" err="1">
                <a:ea typeface="Times New Roman" panose="02020603050405020304" pitchFamily="18" charset="0"/>
              </a:rPr>
              <a:t>медіастудіях</a:t>
            </a:r>
            <a:r>
              <a:rPr lang="ru-RU" sz="2000" dirty="0">
                <a:ea typeface="Times New Roman" panose="02020603050405020304" pitchFamily="18" charset="0"/>
              </a:rPr>
              <a:t>, — </a:t>
            </a:r>
            <a:r>
              <a:rPr lang="ru-RU" sz="2000" dirty="0" err="1">
                <a:ea typeface="Times New Roman" panose="02020603050405020304" pitchFamily="18" charset="0"/>
              </a:rPr>
              <a:t>внутрішньої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структури</a:t>
            </a:r>
            <a:r>
              <a:rPr lang="ru-RU" sz="2000" dirty="0">
                <a:ea typeface="Times New Roman" panose="02020603050405020304" pitchFamily="18" charset="0"/>
              </a:rPr>
              <a:t> науки про </a:t>
            </a:r>
            <a:r>
              <a:rPr lang="ru-RU" sz="2000" dirty="0" err="1">
                <a:ea typeface="Times New Roman" panose="02020603050405020304" pitchFamily="18" charset="0"/>
              </a:rPr>
              <a:t>журналістику</a:t>
            </a:r>
            <a:r>
              <a:rPr lang="ru-RU" sz="2000" dirty="0">
                <a:ea typeface="Times New Roman" panose="02020603050405020304" pitchFamily="18" charset="0"/>
              </a:rPr>
              <a:t> й у </a:t>
            </a:r>
            <a:r>
              <a:rPr lang="ru-RU" sz="2000" dirty="0" err="1">
                <a:ea typeface="Times New Roman" panose="02020603050405020304" pitchFamily="18" charset="0"/>
              </a:rPr>
              <a:t>цілому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медіадіяльність</a:t>
            </a:r>
            <a:r>
              <a:rPr lang="ru-RU" sz="2000" dirty="0"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8500" y="5626100"/>
            <a:ext cx="1943100" cy="73660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Об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r>
              <a:rPr lang="uk-UA" dirty="0" err="1" smtClean="0">
                <a:solidFill>
                  <a:schemeClr val="tx1"/>
                </a:solidFill>
              </a:rPr>
              <a:t>єкт</a:t>
            </a:r>
            <a:r>
              <a:rPr lang="uk-UA" dirty="0" smtClean="0">
                <a:solidFill>
                  <a:schemeClr val="tx1"/>
                </a:solidFill>
              </a:rPr>
              <a:t> дослідження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5200" y="5671234"/>
            <a:ext cx="17907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З</a:t>
            </a:r>
            <a:r>
              <a:rPr lang="ru-RU" dirty="0" err="1" smtClean="0">
                <a:solidFill>
                  <a:schemeClr val="bg1"/>
                </a:solidFill>
                <a:ea typeface="Times New Roman" panose="02020603050405020304" pitchFamily="18" charset="0"/>
              </a:rPr>
              <a:t>нання</a:t>
            </a:r>
            <a:r>
              <a:rPr lang="ru-RU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про </a:t>
            </a:r>
            <a:r>
              <a:rPr lang="ru-RU" dirty="0" err="1" smtClean="0">
                <a:solidFill>
                  <a:schemeClr val="bg1"/>
                </a:solidFill>
                <a:ea typeface="Times New Roman" panose="02020603050405020304" pitchFamily="18" charset="0"/>
              </a:rPr>
              <a:t>журналістику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>
            <a:stCxn id="6" idx="3"/>
            <a:endCxn id="7" idx="1"/>
          </p:cNvCxnSpPr>
          <p:nvPr/>
        </p:nvCxnSpPr>
        <p:spPr>
          <a:xfrm>
            <a:off x="2641600" y="5994400"/>
            <a:ext cx="863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6781800" y="5626100"/>
            <a:ext cx="1943100" cy="7366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Предмет дослідження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88500" y="5532734"/>
            <a:ext cx="2241550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Й</a:t>
            </a:r>
            <a:r>
              <a:rPr lang="ru-RU" dirty="0" err="1" smtClean="0">
                <a:solidFill>
                  <a:schemeClr val="bg1"/>
                </a:solidFill>
              </a:rPr>
              <a:t>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внутрішня</a:t>
            </a:r>
            <a:r>
              <a:rPr lang="ru-RU" dirty="0">
                <a:solidFill>
                  <a:schemeClr val="bg1"/>
                </a:solidFill>
              </a:rPr>
              <a:t> структура й </a:t>
            </a:r>
            <a:r>
              <a:rPr lang="ru-RU" dirty="0" err="1">
                <a:solidFill>
                  <a:schemeClr val="bg1"/>
                </a:solidFill>
              </a:rPr>
              <a:t>особливості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>
            <a:stCxn id="16" idx="3"/>
            <a:endCxn id="17" idx="1"/>
          </p:cNvCxnSpPr>
          <p:nvPr/>
        </p:nvCxnSpPr>
        <p:spPr>
          <a:xfrm flipV="1">
            <a:off x="8724900" y="5994399"/>
            <a:ext cx="86360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731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7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122519"/>
            <a:ext cx="11976100" cy="160468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>
                <a:solidFill>
                  <a:srgbClr val="FF0000"/>
                </a:solidFill>
              </a:rPr>
              <a:t>К</a:t>
            </a:r>
            <a:r>
              <a:rPr lang="ru-RU" dirty="0" err="1" smtClean="0">
                <a:solidFill>
                  <a:srgbClr val="FF0000"/>
                </a:solidFill>
              </a:rPr>
              <a:t>омунікативні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науки </a:t>
            </a:r>
            <a:r>
              <a:rPr lang="ru-RU" dirty="0" err="1">
                <a:solidFill>
                  <a:srgbClr val="FF0000"/>
                </a:solidFill>
              </a:rPr>
              <a:t>підтвердили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загальний</a:t>
            </a:r>
            <a:r>
              <a:rPr lang="ru-RU" dirty="0"/>
              <a:t> закон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—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експоненціальними</a:t>
            </a:r>
            <a:r>
              <a:rPr lang="ru-RU" dirty="0"/>
              <a:t> темпами. Нагадаю,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експоненціальна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репрезентована</a:t>
            </a:r>
            <a:r>
              <a:rPr lang="ru-RU" dirty="0"/>
              <a:t> формулою </a:t>
            </a:r>
            <a:r>
              <a:rPr lang="ru-RU" b="1" dirty="0"/>
              <a:t>у = </a:t>
            </a:r>
            <a:r>
              <a:rPr lang="ru-RU" b="1" dirty="0" smtClean="0"/>
              <a:t>ап\</a:t>
            </a:r>
            <a:r>
              <a:rPr lang="ru-RU" b="1" dirty="0" err="1" smtClean="0"/>
              <a:t>можливо</a:t>
            </a:r>
            <a:r>
              <a:rPr lang="ru-RU" dirty="0"/>
              <a:t>, нам </a:t>
            </a:r>
            <a:r>
              <a:rPr lang="ru-RU" dirty="0" err="1"/>
              <a:t>зрозуміліше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у </a:t>
            </a:r>
            <a:r>
              <a:rPr lang="ru-RU" dirty="0" err="1"/>
              <a:t>розумінні</a:t>
            </a:r>
            <a:r>
              <a:rPr lang="ru-RU" dirty="0"/>
              <a:t> </a:t>
            </a:r>
            <a:r>
              <a:rPr lang="ru-RU" dirty="0" err="1"/>
              <a:t>вживати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геометричної</a:t>
            </a:r>
            <a:r>
              <a:rPr lang="ru-RU" dirty="0"/>
              <a:t> </a:t>
            </a:r>
            <a:r>
              <a:rPr lang="ru-RU" dirty="0" err="1"/>
              <a:t>прогресії</a:t>
            </a:r>
            <a:r>
              <a:rPr lang="ru-RU" dirty="0"/>
              <a:t>. Є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способи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вимірювання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знання</a:t>
            </a:r>
            <a:r>
              <a:rPr lang="ru-RU" dirty="0" smtClean="0"/>
              <a:t>: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9100" y="1797882"/>
            <a:ext cx="3619500" cy="6477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 темпами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університетських</a:t>
            </a:r>
            <a:r>
              <a:rPr lang="ru-RU" dirty="0"/>
              <a:t> </a:t>
            </a:r>
            <a:r>
              <a:rPr lang="ru-RU" dirty="0" err="1"/>
              <a:t>бібліотек</a:t>
            </a:r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31200" y="1797882"/>
            <a:ext cx="3619500" cy="6477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 темпами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(а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) </a:t>
            </a:r>
            <a:r>
              <a:rPr lang="ru-RU" dirty="0" err="1"/>
              <a:t>журналів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92600" y="2637872"/>
            <a:ext cx="3619500" cy="6477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a typeface="Times New Roman" panose="02020603050405020304" pitchFamily="18" charset="0"/>
              </a:rPr>
              <a:t>за </a:t>
            </a:r>
            <a:r>
              <a:rPr lang="ru-RU" dirty="0" err="1">
                <a:ea typeface="Times New Roman" panose="02020603050405020304" pitchFamily="18" charset="0"/>
              </a:rPr>
              <a:t>кількістю</a:t>
            </a:r>
            <a:r>
              <a:rPr lang="ru-RU" dirty="0">
                <a:ea typeface="Times New Roman" panose="02020603050405020304" pitchFamily="18" charset="0"/>
              </a:rPr>
              <a:t> </a:t>
            </a:r>
            <a:r>
              <a:rPr lang="ru-RU" dirty="0" err="1">
                <a:ea typeface="Times New Roman" panose="02020603050405020304" pitchFamily="18" charset="0"/>
              </a:rPr>
              <a:t>захищених</a:t>
            </a:r>
            <a:r>
              <a:rPr lang="ru-RU" dirty="0">
                <a:ea typeface="Times New Roman" panose="02020603050405020304" pitchFamily="18" charset="0"/>
              </a:rPr>
              <a:t> </a:t>
            </a:r>
            <a:r>
              <a:rPr lang="ru-RU" dirty="0" err="1">
                <a:ea typeface="Times New Roman" panose="02020603050405020304" pitchFamily="18" charset="0"/>
              </a:rPr>
              <a:t>дисертацій</a:t>
            </a:r>
            <a:r>
              <a:rPr lang="ru-RU" dirty="0">
                <a:ea typeface="Times New Roman" panose="02020603050405020304" pitchFamily="18" charset="0"/>
              </a:rPr>
              <a:t> та </a:t>
            </a:r>
            <a:r>
              <a:rPr lang="ru-RU" dirty="0" err="1">
                <a:ea typeface="Times New Roman" panose="02020603050405020304" pitchFamily="18" charset="0"/>
              </a:rPr>
              <a:t>ін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" y="3680104"/>
            <a:ext cx="11874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ea typeface="Times New Roman" panose="02020603050405020304" pitchFamily="18" charset="0"/>
              </a:rPr>
              <a:t>Найважливіша</a:t>
            </a:r>
            <a:r>
              <a:rPr lang="ru-RU" sz="2000" b="1" dirty="0"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ea typeface="Times New Roman" panose="02020603050405020304" pitchFamily="18" charset="0"/>
              </a:rPr>
              <a:t>особливість</a:t>
            </a:r>
            <a:r>
              <a:rPr lang="ru-RU" sz="2000" b="1" dirty="0"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ea typeface="Times New Roman" panose="02020603050405020304" pitchFamily="18" charset="0"/>
              </a:rPr>
              <a:t>розвитку</a:t>
            </a:r>
            <a:r>
              <a:rPr lang="ru-RU" sz="2000" b="1" dirty="0"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ea typeface="Times New Roman" panose="02020603050405020304" pitchFamily="18" charset="0"/>
              </a:rPr>
              <a:t>знання</a:t>
            </a:r>
            <a:r>
              <a:rPr lang="ru-RU" sz="2000" b="1" dirty="0">
                <a:ea typeface="Times New Roman" panose="02020603050405020304" pitchFamily="18" charset="0"/>
              </a:rPr>
              <a:t> </a:t>
            </a:r>
            <a:r>
              <a:rPr lang="ru-RU" sz="2000" dirty="0">
                <a:ea typeface="Times New Roman" panose="02020603050405020304" pitchFamily="18" charset="0"/>
              </a:rPr>
              <a:t>— </a:t>
            </a:r>
            <a:r>
              <a:rPr lang="ru-RU" sz="2000" dirty="0" err="1">
                <a:ea typeface="Times New Roman" panose="02020603050405020304" pitchFamily="18" charset="0"/>
              </a:rPr>
              <a:t>це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його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зростання</a:t>
            </a:r>
            <a:r>
              <a:rPr lang="ru-RU" sz="2000" dirty="0">
                <a:ea typeface="Times New Roman" panose="02020603050405020304" pitchFamily="18" charset="0"/>
              </a:rPr>
              <a:t> не у </a:t>
            </a:r>
            <a:r>
              <a:rPr lang="ru-RU" sz="2000" dirty="0" err="1">
                <a:ea typeface="Times New Roman" panose="02020603050405020304" pitchFamily="18" charset="0"/>
              </a:rPr>
              <a:t>вигляді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механічного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нагромадження</a:t>
            </a:r>
            <a:r>
              <a:rPr lang="ru-RU" sz="2000" dirty="0">
                <a:ea typeface="Times New Roman" panose="02020603050405020304" pitchFamily="18" charset="0"/>
              </a:rPr>
              <a:t>, а у </a:t>
            </a:r>
            <a:r>
              <a:rPr lang="ru-RU" sz="2000" dirty="0" err="1">
                <a:ea typeface="Times New Roman" panose="02020603050405020304" pitchFamily="18" charset="0"/>
              </a:rPr>
              <a:t>вигляді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розгалуження</a:t>
            </a:r>
            <a:r>
              <a:rPr lang="ru-RU" sz="2000" dirty="0"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a typeface="Times New Roman" panose="02020603050405020304" pitchFamily="18" charset="0"/>
              </a:rPr>
              <a:t>тобто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утворення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нових</a:t>
            </a:r>
            <a:r>
              <a:rPr lang="ru-RU" sz="2000" dirty="0">
                <a:ea typeface="Times New Roman" panose="02020603050405020304" pitchFamily="18" charset="0"/>
              </a:rPr>
              <a:t> (часом </a:t>
            </a:r>
            <a:r>
              <a:rPr lang="ru-RU" sz="2000" dirty="0" err="1">
                <a:ea typeface="Times New Roman" panose="02020603050405020304" pitchFamily="18" charset="0"/>
              </a:rPr>
              <a:t>численних</a:t>
            </a:r>
            <a:r>
              <a:rPr lang="ru-RU" sz="2000" dirty="0">
                <a:ea typeface="Times New Roman" panose="02020603050405020304" pitchFamily="18" charset="0"/>
              </a:rPr>
              <a:t>) </a:t>
            </a:r>
            <a:r>
              <a:rPr lang="ru-RU" sz="2000" dirty="0" err="1">
                <a:ea typeface="Times New Roman" panose="02020603050405020304" pitchFamily="18" charset="0"/>
              </a:rPr>
              <a:t>напрямків</a:t>
            </a:r>
            <a:r>
              <a:rPr lang="ru-RU" sz="2000" dirty="0"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ea typeface="Times New Roman" panose="02020603050405020304" pitchFamily="18" charset="0"/>
              </a:rPr>
              <a:t>спеціальностей</a:t>
            </a:r>
            <a:r>
              <a:rPr lang="ru-RU" sz="2000" dirty="0">
                <a:ea typeface="Times New Roman" panose="02020603050405020304" pitchFamily="18" charset="0"/>
              </a:rPr>
              <a:t> у межах </a:t>
            </a:r>
            <a:r>
              <a:rPr lang="ru-RU" sz="2000" dirty="0" err="1">
                <a:ea typeface="Times New Roman" panose="02020603050405020304" pitchFamily="18" charset="0"/>
              </a:rPr>
              <a:t>кожної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попередньої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традиційної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галузі</a:t>
            </a:r>
            <a:r>
              <a:rPr lang="ru-RU" sz="2000" dirty="0">
                <a:ea typeface="Times New Roman" panose="02020603050405020304" pitchFamily="18" charset="0"/>
              </a:rPr>
              <a:t> науки. 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5100" y="5090299"/>
            <a:ext cx="118745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a typeface="Times New Roman" panose="02020603050405020304" pitchFamily="18" charset="0"/>
              </a:rPr>
              <a:t>Сам предмет </a:t>
            </a:r>
            <a:r>
              <a:rPr lang="ru-RU" sz="2000" dirty="0" err="1" smtClean="0">
                <a:ea typeface="Times New Roman" panose="02020603050405020304" pitchFamily="18" charset="0"/>
              </a:rPr>
              <a:t>журналістикознавства</a:t>
            </a:r>
            <a:r>
              <a:rPr lang="ru-RU" sz="2000" dirty="0" smtClean="0">
                <a:ea typeface="Times New Roman" panose="02020603050405020304" pitchFamily="18" charset="0"/>
              </a:rPr>
              <a:t> </a:t>
            </a:r>
            <a:r>
              <a:rPr lang="ru-RU" sz="2000" dirty="0">
                <a:ea typeface="Times New Roman" panose="02020603050405020304" pitchFamily="18" charset="0"/>
              </a:rPr>
              <a:t>— </a:t>
            </a:r>
            <a:r>
              <a:rPr lang="ru-RU" sz="2000" dirty="0" err="1">
                <a:ea typeface="Times New Roman" panose="02020603050405020304" pitchFamily="18" charset="0"/>
              </a:rPr>
              <a:t>комунікаційні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процеси</a:t>
            </a:r>
            <a:r>
              <a:rPr lang="ru-RU" sz="2000" dirty="0">
                <a:ea typeface="Times New Roman" panose="02020603050405020304" pitchFamily="18" charset="0"/>
              </a:rPr>
              <a:t> в </a:t>
            </a:r>
            <a:r>
              <a:rPr lang="ru-RU" sz="2000" dirty="0" err="1">
                <a:ea typeface="Times New Roman" panose="02020603050405020304" pitchFamily="18" charset="0"/>
              </a:rPr>
              <a:t>суспільстві</a:t>
            </a:r>
            <a:r>
              <a:rPr lang="ru-RU" sz="2000" dirty="0">
                <a:ea typeface="Times New Roman" panose="02020603050405020304" pitchFamily="18" charset="0"/>
              </a:rPr>
              <a:t> — </a:t>
            </a:r>
            <a:r>
              <a:rPr lang="ru-RU" sz="2000" dirty="0" err="1">
                <a:ea typeface="Times New Roman" panose="02020603050405020304" pitchFamily="18" charset="0"/>
              </a:rPr>
              <a:t>універсальний</a:t>
            </a:r>
            <a:r>
              <a:rPr lang="ru-RU" sz="2000" dirty="0"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a typeface="Times New Roman" panose="02020603050405020304" pitchFamily="18" charset="0"/>
              </a:rPr>
              <a:t>різнобічний</a:t>
            </a:r>
            <a:r>
              <a:rPr lang="ru-RU" sz="2000" dirty="0" smtClean="0">
                <a:ea typeface="Times New Roman" panose="02020603050405020304" pitchFamily="18" charset="0"/>
              </a:rPr>
              <a:t>, т</a:t>
            </a:r>
            <a:r>
              <a:rPr lang="ru-RU" sz="2000" dirty="0" smtClean="0"/>
              <a:t>ому </a:t>
            </a:r>
            <a:r>
              <a:rPr lang="ru-RU" sz="2000" dirty="0" err="1" smtClean="0"/>
              <a:t>журналістська</a:t>
            </a:r>
            <a:r>
              <a:rPr lang="ru-RU" sz="2000" dirty="0" smtClean="0"/>
              <a:t> </a:t>
            </a:r>
            <a:r>
              <a:rPr lang="ru-RU" sz="2000" dirty="0"/>
              <a:t>наука </a:t>
            </a:r>
            <a:r>
              <a:rPr lang="ru-RU" sz="2000" dirty="0" err="1"/>
              <a:t>потребує</a:t>
            </a:r>
            <a:r>
              <a:rPr lang="ru-RU" sz="2000" dirty="0"/>
              <a:t> </a:t>
            </a:r>
            <a:r>
              <a:rPr lang="ru-RU" sz="2000" dirty="0" err="1"/>
              <a:t>об'єднання</a:t>
            </a:r>
            <a:r>
              <a:rPr lang="ru-RU" sz="2000" dirty="0"/>
              <a:t> </a:t>
            </a:r>
            <a:r>
              <a:rPr lang="ru-RU" sz="2000" dirty="0" err="1"/>
              <a:t>зусиль</a:t>
            </a:r>
            <a:r>
              <a:rPr lang="ru-RU" sz="2000" dirty="0"/>
              <a:t> </a:t>
            </a:r>
            <a:r>
              <a:rPr lang="ru-RU" sz="2000" dirty="0" err="1"/>
              <a:t>учених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напрямків</a:t>
            </a:r>
            <a:r>
              <a:rPr lang="ru-RU" sz="2000" dirty="0"/>
              <a:t>, а не </a:t>
            </a:r>
            <a:r>
              <a:rPr lang="ru-RU" sz="2000" dirty="0" err="1"/>
              <a:t>протиставлення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.</a:t>
            </a:r>
            <a:endParaRPr lang="en-US" sz="20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14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23246"/>
            <a:ext cx="11633200" cy="10712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err="1" smtClean="0"/>
              <a:t>Фріц</a:t>
            </a:r>
            <a:r>
              <a:rPr lang="ru-RU" sz="2200" dirty="0" smtClean="0"/>
              <a:t> </a:t>
            </a:r>
            <a:r>
              <a:rPr lang="ru-RU" sz="2200" dirty="0" err="1" smtClean="0"/>
              <a:t>Махлуп</a:t>
            </a:r>
            <a:r>
              <a:rPr lang="ru-RU" sz="2200" dirty="0" smtClean="0"/>
              <a:t> у </a:t>
            </a:r>
            <a:r>
              <a:rPr lang="ru-RU" sz="2200" dirty="0" err="1" smtClean="0"/>
              <a:t>своїй</a:t>
            </a:r>
            <a:r>
              <a:rPr lang="ru-RU" sz="2200" dirty="0" smtClean="0"/>
              <a:t> </a:t>
            </a:r>
            <a:r>
              <a:rPr lang="ru-RU" sz="2200" dirty="0" err="1" smtClean="0"/>
              <a:t>книзі</a:t>
            </a:r>
            <a:r>
              <a:rPr lang="ru-RU" sz="2200" dirty="0" smtClean="0"/>
              <a:t> </a:t>
            </a:r>
            <a:r>
              <a:rPr lang="ru-RU" sz="2200" dirty="0"/>
              <a:t>«</a:t>
            </a:r>
            <a:r>
              <a:rPr lang="ru-RU" sz="2200" dirty="0" err="1"/>
              <a:t>Виробництво</a:t>
            </a:r>
            <a:r>
              <a:rPr lang="ru-RU" sz="2200" dirty="0"/>
              <a:t> й </a:t>
            </a:r>
            <a:r>
              <a:rPr lang="ru-RU" sz="2200" dirty="0" err="1"/>
              <a:t>поширення</a:t>
            </a:r>
            <a:r>
              <a:rPr lang="ru-RU" sz="2200" dirty="0"/>
              <a:t> </a:t>
            </a:r>
            <a:r>
              <a:rPr lang="ru-RU" sz="2200" dirty="0" err="1"/>
              <a:t>знання</a:t>
            </a:r>
            <a:r>
              <a:rPr lang="ru-RU" sz="2200" dirty="0"/>
              <a:t> в </a:t>
            </a:r>
            <a:r>
              <a:rPr lang="ru-RU" sz="2200" dirty="0" err="1"/>
              <a:t>Сполучених</a:t>
            </a:r>
            <a:r>
              <a:rPr lang="ru-RU" sz="2200" dirty="0"/>
              <a:t> </a:t>
            </a:r>
            <a:r>
              <a:rPr lang="ru-RU" sz="2200" dirty="0" smtClean="0"/>
              <a:t>Штатах» установив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знання</a:t>
            </a:r>
            <a:r>
              <a:rPr lang="ru-RU" sz="2200" dirty="0"/>
              <a:t> </a:t>
            </a:r>
            <a:r>
              <a:rPr lang="ru-RU" sz="2200" dirty="0" err="1"/>
              <a:t>можуть</a:t>
            </a:r>
            <a:r>
              <a:rPr lang="ru-RU" sz="2200" dirty="0"/>
              <a:t> бути </a:t>
            </a:r>
            <a:r>
              <a:rPr lang="ru-RU" sz="2200" dirty="0" err="1" smtClean="0"/>
              <a:t>п'яти</a:t>
            </a:r>
            <a:r>
              <a:rPr lang="ru-RU" sz="2200" dirty="0" smtClean="0"/>
              <a:t> </a:t>
            </a:r>
            <a:r>
              <a:rPr lang="ru-RU" sz="2200" dirty="0" err="1" smtClean="0"/>
              <a:t>типів</a:t>
            </a:r>
            <a:r>
              <a:rPr lang="ru-RU" sz="2200" dirty="0" smtClean="0"/>
              <a:t>:</a:t>
            </a:r>
            <a:endParaRPr lang="en-US" sz="2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900" y="1541336"/>
            <a:ext cx="1866900" cy="573742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</a:t>
            </a:r>
            <a:r>
              <a:rPr lang="uk-UA" dirty="0" smtClean="0"/>
              <a:t>рактичні</a:t>
            </a:r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94000" y="2330978"/>
            <a:ext cx="1866900" cy="57374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Інтелектуальні</a:t>
            </a:r>
            <a:endParaRPr lang="en-US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6350" y="1571220"/>
            <a:ext cx="2006600" cy="573742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Непотрібні або розважальні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37450" y="2330978"/>
            <a:ext cx="1866900" cy="57374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Духовні</a:t>
            </a:r>
            <a:endParaRPr lang="en-US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969500" y="1541336"/>
            <a:ext cx="1866900" cy="57374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Небажані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50987" y="3392936"/>
            <a:ext cx="91725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ea typeface="Times New Roman" panose="02020603050405020304" pitchFamily="18" charset="0"/>
              </a:rPr>
              <a:t>Для </a:t>
            </a:r>
            <a:r>
              <a:rPr lang="ru-RU" sz="2200" dirty="0" err="1">
                <a:ea typeface="Times New Roman" panose="02020603050405020304" pitchFamily="18" charset="0"/>
              </a:rPr>
              <a:t>журналістики</a:t>
            </a:r>
            <a:r>
              <a:rPr lang="ru-RU" sz="2200" dirty="0"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a typeface="Times New Roman" panose="02020603050405020304" pitchFamily="18" charset="0"/>
              </a:rPr>
              <a:t>актуалізуються</a:t>
            </a:r>
            <a:r>
              <a:rPr lang="ru-RU" sz="2200" dirty="0"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a typeface="Times New Roman" panose="02020603050405020304" pitchFamily="18" charset="0"/>
              </a:rPr>
              <a:t>перші</a:t>
            </a:r>
            <a:r>
              <a:rPr lang="ru-RU" sz="2200" dirty="0">
                <a:ea typeface="Times New Roman" panose="02020603050405020304" pitchFamily="18" charset="0"/>
              </a:rPr>
              <a:t> два </a:t>
            </a:r>
            <a:r>
              <a:rPr lang="ru-RU" sz="2200" dirty="0" err="1">
                <a:ea typeface="Times New Roman" panose="02020603050405020304" pitchFamily="18" charset="0"/>
              </a:rPr>
              <a:t>типи</a:t>
            </a:r>
            <a:r>
              <a:rPr lang="ru-RU" sz="2200" dirty="0"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a typeface="Times New Roman" panose="02020603050405020304" pitchFamily="18" charset="0"/>
              </a:rPr>
              <a:t>знання</a:t>
            </a:r>
            <a:r>
              <a:rPr lang="ru-RU" sz="2200" dirty="0">
                <a:ea typeface="Times New Roman" panose="02020603050405020304" pitchFamily="18" charset="0"/>
              </a:rPr>
              <a:t>. </a:t>
            </a:r>
            <a:endParaRPr lang="en-US" sz="2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3200" y="4182578"/>
            <a:ext cx="11734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 smtClean="0">
                <a:ea typeface="Times New Roman" panose="02020603050405020304" pitchFamily="18" charset="0"/>
              </a:rPr>
              <a:t>Очевидною </a:t>
            </a:r>
            <a:r>
              <a:rPr lang="ru-RU" sz="2200" dirty="0" err="1">
                <a:ea typeface="Times New Roman" panose="02020603050405020304" pitchFamily="18" charset="0"/>
              </a:rPr>
              <a:t>стає</a:t>
            </a:r>
            <a:r>
              <a:rPr lang="ru-RU" sz="2200" dirty="0"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a typeface="Times New Roman" panose="02020603050405020304" pitchFamily="18" charset="0"/>
              </a:rPr>
              <a:t>істина</a:t>
            </a:r>
            <a:r>
              <a:rPr lang="ru-RU" sz="2200" dirty="0">
                <a:ea typeface="Times New Roman" panose="02020603050405020304" pitchFamily="18" charset="0"/>
              </a:rPr>
              <a:t>: </a:t>
            </a:r>
            <a:r>
              <a:rPr lang="ru-RU" sz="2200" dirty="0" err="1">
                <a:ea typeface="Times New Roman" panose="02020603050405020304" pitchFamily="18" charset="0"/>
              </a:rPr>
              <a:t>настановою</a:t>
            </a:r>
            <a:r>
              <a:rPr lang="ru-RU" sz="2200" dirty="0">
                <a:ea typeface="Times New Roman" panose="02020603050405020304" pitchFamily="18" charset="0"/>
              </a:rPr>
              <a:t> для </a:t>
            </a:r>
            <a:r>
              <a:rPr lang="ru-RU" sz="2200" dirty="0" err="1">
                <a:ea typeface="Times New Roman" panose="02020603050405020304" pitchFamily="18" charset="0"/>
              </a:rPr>
              <a:t>підготовки</a:t>
            </a:r>
            <a:r>
              <a:rPr lang="ru-RU" sz="2200" dirty="0"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a typeface="Times New Roman" panose="02020603050405020304" pitchFamily="18" charset="0"/>
              </a:rPr>
              <a:t>журналістів</a:t>
            </a:r>
            <a:r>
              <a:rPr lang="ru-RU" sz="2200" dirty="0"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a typeface="Times New Roman" panose="02020603050405020304" pitchFamily="18" charset="0"/>
              </a:rPr>
              <a:t>має</a:t>
            </a:r>
            <a:r>
              <a:rPr lang="ru-RU" sz="2200" dirty="0">
                <a:ea typeface="Times New Roman" panose="02020603050405020304" pitchFamily="18" charset="0"/>
              </a:rPr>
              <a:t> бути </a:t>
            </a:r>
            <a:r>
              <a:rPr lang="ru-RU" sz="2200" dirty="0" err="1">
                <a:ea typeface="Times New Roman" panose="02020603050405020304" pitchFamily="18" charset="0"/>
              </a:rPr>
              <a:t>збереження</a:t>
            </a:r>
            <a:r>
              <a:rPr lang="ru-RU" sz="2200" dirty="0"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a typeface="Times New Roman" panose="02020603050405020304" pitchFamily="18" charset="0"/>
              </a:rPr>
              <a:t>гуманітарного</a:t>
            </a:r>
            <a:r>
              <a:rPr lang="ru-RU" sz="2200" dirty="0"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a typeface="Times New Roman" panose="02020603050405020304" pitchFamily="18" charset="0"/>
              </a:rPr>
              <a:t>потенціалу</a:t>
            </a:r>
            <a:r>
              <a:rPr lang="ru-RU" sz="2200" dirty="0"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a typeface="Times New Roman" panose="02020603050405020304" pitchFamily="18" charset="0"/>
              </a:rPr>
              <a:t>журналістської</a:t>
            </a:r>
            <a:r>
              <a:rPr lang="ru-RU" sz="2200" dirty="0"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a typeface="Times New Roman" panose="02020603050405020304" pitchFamily="18" charset="0"/>
              </a:rPr>
              <a:t>освіти</a:t>
            </a:r>
            <a:r>
              <a:rPr lang="ru-RU" sz="2200" dirty="0"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ea typeface="Times New Roman" panose="02020603050405020304" pitchFamily="18" charset="0"/>
              </a:rPr>
              <a:t>живе</a:t>
            </a:r>
            <a:r>
              <a:rPr lang="ru-RU" sz="2200" dirty="0"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a typeface="Times New Roman" panose="02020603050405020304" pitchFamily="18" charset="0"/>
              </a:rPr>
              <a:t>спілкування</a:t>
            </a:r>
            <a:r>
              <a:rPr lang="ru-RU" sz="2200" dirty="0">
                <a:ea typeface="Times New Roman" panose="02020603050405020304" pitchFamily="18" charset="0"/>
              </a:rPr>
              <a:t> Учителя й </a:t>
            </a:r>
            <a:r>
              <a:rPr lang="ru-RU" sz="2200" dirty="0" err="1">
                <a:ea typeface="Times New Roman" panose="02020603050405020304" pitchFamily="18" charset="0"/>
              </a:rPr>
              <a:t>учня</a:t>
            </a:r>
            <a:r>
              <a:rPr lang="ru-RU" sz="2200" dirty="0">
                <a:ea typeface="Times New Roman" panose="02020603050405020304" pitchFamily="18" charset="0"/>
              </a:rPr>
              <a:t>. </a:t>
            </a:r>
            <a:r>
              <a:rPr lang="ru-RU" sz="2200" dirty="0" err="1">
                <a:ea typeface="Times New Roman" panose="02020603050405020304" pitchFamily="18" charset="0"/>
              </a:rPr>
              <a:t>Інформаційні</a:t>
            </a:r>
            <a:r>
              <a:rPr lang="ru-RU" sz="2200" dirty="0">
                <a:ea typeface="Times New Roman" panose="02020603050405020304" pitchFamily="18" charset="0"/>
              </a:rPr>
              <a:t> ж </a:t>
            </a:r>
            <a:r>
              <a:rPr lang="ru-RU" sz="2200" dirty="0" err="1">
                <a:ea typeface="Times New Roman" panose="02020603050405020304" pitchFamily="18" charset="0"/>
              </a:rPr>
              <a:t>технології</a:t>
            </a:r>
            <a:r>
              <a:rPr lang="ru-RU" sz="2200" dirty="0"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a typeface="Times New Roman" panose="02020603050405020304" pitchFamily="18" charset="0"/>
              </a:rPr>
              <a:t>мають</a:t>
            </a:r>
            <a:r>
              <a:rPr lang="ru-RU" sz="2200" dirty="0"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a typeface="Times New Roman" panose="02020603050405020304" pitchFamily="18" charset="0"/>
              </a:rPr>
              <a:t>лишитися</a:t>
            </a:r>
            <a:r>
              <a:rPr lang="ru-RU" sz="2200" dirty="0"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a typeface="Times New Roman" panose="02020603050405020304" pitchFamily="18" charset="0"/>
              </a:rPr>
              <a:t>тим</a:t>
            </a:r>
            <a:r>
              <a:rPr lang="ru-RU" sz="2200" dirty="0">
                <a:ea typeface="Times New Roman" panose="02020603050405020304" pitchFamily="18" charset="0"/>
              </a:rPr>
              <a:t>, для кого вони й </a:t>
            </a:r>
            <a:r>
              <a:rPr lang="ru-RU" sz="2200" dirty="0" err="1">
                <a:ea typeface="Times New Roman" panose="02020603050405020304" pitchFamily="18" charset="0"/>
              </a:rPr>
              <a:t>створені</a:t>
            </a:r>
            <a:r>
              <a:rPr lang="ru-RU" sz="2200" dirty="0">
                <a:ea typeface="Times New Roman" panose="02020603050405020304" pitchFamily="18" charset="0"/>
              </a:rPr>
              <a:t>, — </a:t>
            </a:r>
            <a:r>
              <a:rPr lang="ru-RU" sz="2200" dirty="0" err="1">
                <a:ea typeface="Times New Roman" panose="02020603050405020304" pitchFamily="18" charset="0"/>
              </a:rPr>
              <a:t>фахівцям</a:t>
            </a:r>
            <a:r>
              <a:rPr lang="ru-RU" sz="2200" dirty="0">
                <a:ea typeface="Times New Roman" panose="02020603050405020304" pitchFamily="18" charset="0"/>
              </a:rPr>
              <a:t> з </a:t>
            </a:r>
            <a:r>
              <a:rPr lang="ru-RU" sz="2200" dirty="0" err="1">
                <a:ea typeface="Times New Roman" panose="02020603050405020304" pitchFamily="18" charset="0"/>
              </a:rPr>
              <a:t>прикладних</a:t>
            </a:r>
            <a:r>
              <a:rPr lang="ru-RU" sz="2200" dirty="0"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a typeface="Times New Roman" panose="02020603050405020304" pitchFamily="18" charset="0"/>
              </a:rPr>
              <a:t>соціально-комунікаційних</a:t>
            </a:r>
            <a:r>
              <a:rPr lang="ru-RU" sz="2200" dirty="0"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a typeface="Times New Roman" panose="02020603050405020304" pitchFamily="18" charset="0"/>
              </a:rPr>
              <a:t>технологій</a:t>
            </a:r>
            <a:r>
              <a:rPr lang="ru-RU" sz="2200" dirty="0"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ea typeface="Times New Roman" panose="02020603050405020304" pitchFamily="18" charset="0"/>
              </a:rPr>
              <a:t>поліграфістам</a:t>
            </a:r>
            <a:r>
              <a:rPr lang="ru-RU" sz="2200" dirty="0"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ea typeface="Times New Roman" panose="02020603050405020304" pitchFamily="18" charset="0"/>
              </a:rPr>
              <a:t>технікам</a:t>
            </a:r>
            <a:r>
              <a:rPr lang="ru-RU" sz="2200" dirty="0">
                <a:ea typeface="Times New Roman" panose="02020603050405020304" pitchFamily="18" charset="0"/>
              </a:rPr>
              <a:t>, операторам та </a:t>
            </a:r>
            <a:r>
              <a:rPr lang="ru-RU" sz="2200" dirty="0" err="1">
                <a:ea typeface="Times New Roman" panose="02020603050405020304" pitchFamily="18" charset="0"/>
              </a:rPr>
              <a:t>іншим</a:t>
            </a:r>
            <a:r>
              <a:rPr lang="ru-RU" sz="2200" dirty="0"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a typeface="Times New Roman" panose="02020603050405020304" pitchFamily="18" charset="0"/>
              </a:rPr>
              <a:t>технічним</a:t>
            </a:r>
            <a:r>
              <a:rPr lang="ru-RU" sz="2200" dirty="0"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a typeface="Times New Roman" panose="02020603050405020304" pitchFamily="18" charset="0"/>
              </a:rPr>
              <a:t>працівникам</a:t>
            </a:r>
            <a:r>
              <a:rPr lang="ru-RU" sz="2200" dirty="0"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ea typeface="Times New Roman" panose="02020603050405020304" pitchFamily="18" charset="0"/>
              </a:rPr>
              <a:t>які</a:t>
            </a:r>
            <a:r>
              <a:rPr lang="ru-RU" sz="2200" dirty="0"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a typeface="Times New Roman" panose="02020603050405020304" pitchFamily="18" charset="0"/>
              </a:rPr>
              <a:t>покликані</a:t>
            </a:r>
            <a:r>
              <a:rPr lang="ru-RU" sz="2200" dirty="0"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a typeface="Times New Roman" panose="02020603050405020304" pitchFamily="18" charset="0"/>
              </a:rPr>
              <a:t>обслуговувати</a:t>
            </a:r>
            <a:r>
              <a:rPr lang="ru-RU" sz="2200" dirty="0"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ea typeface="Times New Roman" panose="02020603050405020304" pitchFamily="18" charset="0"/>
              </a:rPr>
              <a:t>журналістів</a:t>
            </a:r>
            <a:r>
              <a:rPr lang="ru-RU" sz="2200" dirty="0">
                <a:ea typeface="Times New Roman" panose="02020603050405020304" pitchFamily="18" charset="0"/>
              </a:rPr>
              <a:t>.</a:t>
            </a:r>
            <a:endParaRPr lang="en-US" sz="2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217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26900" cy="140053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2. </a:t>
            </a:r>
            <a:r>
              <a:rPr lang="ru-RU" sz="2800" b="1" dirty="0" err="1">
                <a:solidFill>
                  <a:schemeClr val="tx1"/>
                </a:solidFill>
              </a:rPr>
              <a:t>Сенсація</a:t>
            </a:r>
            <a:r>
              <a:rPr lang="ru-RU" sz="2800" b="1" dirty="0">
                <a:solidFill>
                  <a:schemeClr val="tx1"/>
                </a:solidFill>
              </a:rPr>
              <a:t> в </a:t>
            </a:r>
            <a:r>
              <a:rPr lang="ru-RU" sz="2800" b="1" dirty="0" err="1">
                <a:solidFill>
                  <a:schemeClr val="tx1"/>
                </a:solidFill>
              </a:rPr>
              <a:t>тоталітарній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журналістиці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573265"/>
            <a:ext cx="11912600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Радянська</a:t>
            </a:r>
            <a:r>
              <a:rPr lang="ru-RU" dirty="0"/>
              <a:t> </a:t>
            </a:r>
            <a:r>
              <a:rPr lang="ru-RU" dirty="0" err="1"/>
              <a:t>журналістика</a:t>
            </a:r>
            <a:r>
              <a:rPr lang="ru-RU" dirty="0"/>
              <a:t> </a:t>
            </a:r>
            <a:r>
              <a:rPr lang="ru-RU" dirty="0" err="1"/>
              <a:t>приписувала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виключне</a:t>
            </a:r>
            <a:r>
              <a:rPr lang="ru-RU" dirty="0"/>
              <a:t> право </a:t>
            </a:r>
            <a:r>
              <a:rPr lang="ru-RU" dirty="0" err="1"/>
              <a:t>об'єктивності</a:t>
            </a:r>
            <a:r>
              <a:rPr lang="ru-RU" dirty="0"/>
              <a:t> у </a:t>
            </a:r>
            <a:r>
              <a:rPr lang="ru-RU" dirty="0" err="1"/>
              <a:t>відображенні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, </a:t>
            </a:r>
            <a:r>
              <a:rPr lang="ru-RU" dirty="0" err="1"/>
              <a:t>звинувачуючи</a:t>
            </a:r>
            <a:r>
              <a:rPr lang="ru-RU" dirty="0"/>
              <a:t>, </a:t>
            </a:r>
            <a:r>
              <a:rPr lang="ru-RU" dirty="0" err="1"/>
              <a:t>навпаки</a:t>
            </a:r>
            <a:r>
              <a:rPr lang="ru-RU" dirty="0"/>
              <a:t>, так </a:t>
            </a:r>
            <a:r>
              <a:rPr lang="ru-RU" dirty="0" err="1"/>
              <a:t>звану</a:t>
            </a:r>
            <a:r>
              <a:rPr lang="ru-RU" dirty="0"/>
              <a:t> </a:t>
            </a:r>
            <a:r>
              <a:rPr lang="ru-RU" dirty="0" err="1"/>
              <a:t>капіталістичну</a:t>
            </a:r>
            <a:r>
              <a:rPr lang="ru-RU" dirty="0"/>
              <a:t> </a:t>
            </a:r>
            <a:r>
              <a:rPr lang="ru-RU" dirty="0" err="1"/>
              <a:t>пресу</a:t>
            </a:r>
            <a:r>
              <a:rPr lang="ru-RU" dirty="0"/>
              <a:t> в </a:t>
            </a:r>
            <a:r>
              <a:rPr lang="ru-RU" dirty="0" err="1"/>
              <a:t>спотворенні</a:t>
            </a:r>
            <a:r>
              <a:rPr lang="ru-RU" dirty="0"/>
              <a:t> </a:t>
            </a:r>
            <a:r>
              <a:rPr lang="ru-RU" dirty="0" err="1"/>
              <a:t>реальної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«грошового </a:t>
            </a:r>
            <a:r>
              <a:rPr lang="ru-RU" dirty="0" err="1">
                <a:solidFill>
                  <a:srgbClr val="FF0000"/>
                </a:solidFill>
              </a:rPr>
              <a:t>мішка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буржуазії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>. </a:t>
            </a:r>
            <a:r>
              <a:rPr lang="ru-RU" dirty="0"/>
              <a:t>За </a:t>
            </a:r>
            <a:r>
              <a:rPr lang="ru-RU" dirty="0" err="1"/>
              <a:t>задумом</a:t>
            </a:r>
            <a:r>
              <a:rPr lang="ru-RU" dirty="0"/>
              <a:t> </a:t>
            </a:r>
            <a:r>
              <a:rPr lang="ru-RU" dirty="0" err="1"/>
              <a:t>більшовицьких</a:t>
            </a:r>
            <a:r>
              <a:rPr lang="ru-RU" dirty="0"/>
              <a:t> </a:t>
            </a:r>
            <a:r>
              <a:rPr lang="ru-RU" dirty="0" err="1"/>
              <a:t>ідеологів</a:t>
            </a:r>
            <a:r>
              <a:rPr lang="ru-RU" dirty="0"/>
              <a:t>, </a:t>
            </a:r>
            <a:r>
              <a:rPr lang="ru-RU" dirty="0" err="1"/>
              <a:t>радянська</a:t>
            </a:r>
            <a:r>
              <a:rPr lang="ru-RU" dirty="0"/>
              <a:t> </a:t>
            </a:r>
            <a:r>
              <a:rPr lang="ru-RU" dirty="0" err="1"/>
              <a:t>преса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прямий</a:t>
            </a:r>
            <a:r>
              <a:rPr lang="ru-RU" dirty="0"/>
              <a:t> доступ до </a:t>
            </a:r>
            <a:r>
              <a:rPr lang="ru-RU" dirty="0" err="1"/>
              <a:t>істини</a:t>
            </a:r>
            <a:r>
              <a:rPr lang="ru-RU" dirty="0"/>
              <a:t>, а буржуазна </a:t>
            </a:r>
            <a:r>
              <a:rPr lang="ru-RU" dirty="0" err="1"/>
              <a:t>навічно</a:t>
            </a:r>
            <a:r>
              <a:rPr lang="ru-RU" dirty="0"/>
              <a:t> </a:t>
            </a:r>
            <a:r>
              <a:rPr lang="ru-RU" dirty="0" err="1"/>
              <a:t>забруднена</a:t>
            </a:r>
            <a:r>
              <a:rPr lang="ru-RU" dirty="0"/>
              <a:t> потягом до </a:t>
            </a:r>
            <a:r>
              <a:rPr lang="ru-RU" dirty="0" err="1">
                <a:solidFill>
                  <a:srgbClr val="FF0000"/>
                </a:solidFill>
              </a:rPr>
              <a:t>п'ятьох</a:t>
            </a:r>
            <a:r>
              <a:rPr lang="ru-RU" dirty="0">
                <a:solidFill>
                  <a:srgbClr val="FF0000"/>
                </a:solidFill>
              </a:rPr>
              <a:t> «с»</a:t>
            </a:r>
            <a:r>
              <a:rPr lang="ru-RU" dirty="0"/>
              <a:t>:</a:t>
            </a:r>
            <a:endParaRPr lang="en-US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6700" y="2354250"/>
            <a:ext cx="1866900" cy="573742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Секс</a:t>
            </a:r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70175" y="2354250"/>
            <a:ext cx="1866900" cy="57374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</a:t>
            </a:r>
            <a:r>
              <a:rPr lang="uk-UA" dirty="0" smtClean="0"/>
              <a:t>кандал</a:t>
            </a:r>
            <a:endParaRPr lang="en-US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10150" y="2354250"/>
            <a:ext cx="2006600" cy="573742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Смерть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89825" y="2354250"/>
            <a:ext cx="1866900" cy="57374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Сміх</a:t>
            </a:r>
            <a:endParaRPr lang="en-US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93300" y="2354250"/>
            <a:ext cx="1866900" cy="57374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Сенсація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6700" y="3206431"/>
            <a:ext cx="11493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err="1" smtClean="0">
                <a:ea typeface="Times New Roman" panose="02020603050405020304" pitchFamily="18" charset="0"/>
              </a:rPr>
              <a:t>Радянська</a:t>
            </a:r>
            <a:r>
              <a:rPr lang="ru-RU" sz="2000" dirty="0" smtClean="0">
                <a:ea typeface="Times New Roman" panose="02020603050405020304" pitchFamily="18" charset="0"/>
              </a:rPr>
              <a:t> </a:t>
            </a:r>
            <a:r>
              <a:rPr lang="ru-RU" sz="2000" dirty="0">
                <a:ea typeface="Times New Roman" panose="02020603050405020304" pitchFamily="18" charset="0"/>
              </a:rPr>
              <a:t>(</a:t>
            </a:r>
            <a:r>
              <a:rPr lang="ru-RU" sz="2000" dirty="0" err="1">
                <a:ea typeface="Times New Roman" panose="02020603050405020304" pitchFamily="18" charset="0"/>
              </a:rPr>
              <a:t>тоталітарна</a:t>
            </a:r>
            <a:r>
              <a:rPr lang="ru-RU" sz="2000" dirty="0">
                <a:ea typeface="Times New Roman" panose="02020603050405020304" pitchFamily="18" charset="0"/>
              </a:rPr>
              <a:t>) </a:t>
            </a:r>
            <a:r>
              <a:rPr lang="ru-RU" sz="2000" dirty="0" err="1">
                <a:ea typeface="Times New Roman" panose="02020603050405020304" pitchFamily="18" charset="0"/>
              </a:rPr>
              <a:t>журналістика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справжні</a:t>
            </a:r>
            <a:r>
              <a:rPr lang="ru-RU" sz="2000" dirty="0">
                <a:ea typeface="Times New Roman" panose="02020603050405020304" pitchFamily="18" charset="0"/>
              </a:rPr>
              <a:t> «</a:t>
            </a:r>
            <a:r>
              <a:rPr lang="ru-RU" sz="2000" dirty="0" err="1">
                <a:ea typeface="Times New Roman" panose="02020603050405020304" pitchFamily="18" charset="0"/>
              </a:rPr>
              <a:t>надзвичайні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події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або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факти</a:t>
            </a:r>
            <a:r>
              <a:rPr lang="ru-RU" sz="2000" dirty="0">
                <a:ea typeface="Times New Roman" panose="02020603050405020304" pitchFamily="18" charset="0"/>
              </a:rPr>
              <a:t>» (голодомор, </a:t>
            </a:r>
            <a:r>
              <a:rPr lang="ru-RU" sz="2000" dirty="0" err="1">
                <a:ea typeface="Times New Roman" panose="02020603050405020304" pitchFamily="18" charset="0"/>
              </a:rPr>
              <a:t>репресії</a:t>
            </a:r>
            <a:r>
              <a:rPr lang="ru-RU" sz="2000" dirty="0">
                <a:ea typeface="Times New Roman" panose="02020603050405020304" pitchFamily="18" charset="0"/>
              </a:rPr>
              <a:t>) обходила </a:t>
            </a:r>
            <a:r>
              <a:rPr lang="ru-RU" sz="2000" dirty="0" err="1">
                <a:ea typeface="Times New Roman" panose="02020603050405020304" pitchFamily="18" charset="0"/>
              </a:rPr>
              <a:t>своєю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увагою</a:t>
            </a:r>
            <a:r>
              <a:rPr lang="ru-RU" sz="2000" dirty="0">
                <a:ea typeface="Times New Roman" panose="02020603050405020304" pitchFamily="18" charset="0"/>
              </a:rPr>
              <a:t>; </a:t>
            </a:r>
            <a:r>
              <a:rPr lang="ru-RU" sz="2000" dirty="0" err="1">
                <a:ea typeface="Times New Roman" panose="02020603050405020304" pitchFamily="18" charset="0"/>
              </a:rPr>
              <a:t>натомість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виробляла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сталу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традицію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працювати</a:t>
            </a:r>
            <a:r>
              <a:rPr lang="ru-RU" sz="2000" dirty="0">
                <a:ea typeface="Times New Roman" panose="02020603050405020304" pitchFamily="18" charset="0"/>
              </a:rPr>
              <a:t> в </a:t>
            </a:r>
            <a:r>
              <a:rPr lang="ru-RU" sz="2000" dirty="0" err="1">
                <a:ea typeface="Times New Roman" panose="02020603050405020304" pitchFamily="18" charset="0"/>
              </a:rPr>
              <a:t>жанрі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ідеологічної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сенсації</a:t>
            </a:r>
            <a:r>
              <a:rPr lang="ru-RU" sz="2000" dirty="0">
                <a:ea typeface="Times New Roman" panose="02020603050405020304" pitchFamily="18" charset="0"/>
              </a:rPr>
              <a:t>.</a:t>
            </a:r>
            <a:endParaRPr lang="en-US" sz="2000" dirty="0"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700" y="4372515"/>
            <a:ext cx="11493500" cy="1938992"/>
          </a:xfrm>
          <a:prstGeom prst="rect">
            <a:avLst/>
          </a:prstGeom>
          <a:solidFill>
            <a:schemeClr val="tx1"/>
          </a:solidFill>
          <a:ln>
            <a:solidFill>
              <a:srgbClr val="E9E02B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Сенсація</a:t>
            </a:r>
            <a:r>
              <a:rPr lang="ru-RU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тоталітарній</a:t>
            </a:r>
            <a:r>
              <a:rPr lang="ru-RU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журналістиці</a:t>
            </a:r>
            <a:r>
              <a:rPr lang="ru-RU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ідеологічний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пропагандистський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агітаційний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) і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спонукальний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характер; </a:t>
            </a:r>
            <a:r>
              <a:rPr lang="ru-RU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місія</a:t>
            </a:r>
            <a:r>
              <a:rPr lang="ru-RU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—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приголомшити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приватну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людину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(а нею є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більшість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читачів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виключними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позитивними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прикладами і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пропонувати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наслідування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переводити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піднесене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видатне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в план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буденності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спонукати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людину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жити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межі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напруження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сил;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причому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сенсаційні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події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факти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негативного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змісту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приховуються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bg1"/>
                </a:solidFill>
                <a:ea typeface="Times New Roman" panose="02020603050405020304" pitchFamily="18" charset="0"/>
              </a:rPr>
              <a:t>замовчуються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77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5412" y="321608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200" dirty="0" smtClean="0"/>
              <a:t>Існують такі типи сенсації:</a:t>
            </a:r>
            <a:endParaRPr lang="en-US" sz="2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0701" y="1079500"/>
            <a:ext cx="2165240" cy="73660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Сенсація першого типу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1425" y="1124634"/>
            <a:ext cx="8234976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З </a:t>
            </a:r>
            <a:r>
              <a:rPr lang="ru-RU" dirty="0" err="1">
                <a:solidFill>
                  <a:schemeClr val="bg1"/>
                </a:solidFill>
              </a:rPr>
              <a:t>погляду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гуманізму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загальнолюдської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моралі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вона </a:t>
            </a:r>
            <a:r>
              <a:rPr lang="ru-RU" dirty="0" err="1" smtClean="0">
                <a:solidFill>
                  <a:schemeClr val="bg1"/>
                </a:solidFill>
              </a:rPr>
              <a:t>більше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відповідає</a:t>
            </a:r>
            <a:r>
              <a:rPr lang="ru-RU" dirty="0">
                <a:solidFill>
                  <a:schemeClr val="bg1"/>
                </a:solidFill>
              </a:rPr>
              <a:t> потребам і </a:t>
            </a:r>
            <a:r>
              <a:rPr lang="ru-RU" dirty="0" err="1">
                <a:solidFill>
                  <a:schemeClr val="bg1"/>
                </a:solidFill>
              </a:rPr>
              <a:t>інтересам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звичайної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>
            <a:stCxn id="4" idx="3"/>
            <a:endCxn id="5" idx="1"/>
          </p:cNvCxnSpPr>
          <p:nvPr/>
        </p:nvCxnSpPr>
        <p:spPr>
          <a:xfrm>
            <a:off x="2685941" y="1447800"/>
            <a:ext cx="9154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520701" y="2279649"/>
            <a:ext cx="2165240" cy="7366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Сенсація другого типу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01425" y="2188696"/>
            <a:ext cx="8234976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chemeClr val="bg1"/>
                </a:solidFill>
              </a:rPr>
              <a:t>Травмує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людську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психіку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маючи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настанову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постійне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виховання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спонукування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, яка не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зазвичай</a:t>
            </a:r>
            <a:r>
              <a:rPr lang="ru-RU" dirty="0">
                <a:solidFill>
                  <a:schemeClr val="bg1"/>
                </a:solidFill>
              </a:rPr>
              <a:t> до того </a:t>
            </a:r>
            <a:r>
              <a:rPr lang="ru-RU" dirty="0" err="1">
                <a:solidFill>
                  <a:schemeClr val="bg1"/>
                </a:solidFill>
              </a:rPr>
              <a:t>природних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даних</a:t>
            </a:r>
            <a:r>
              <a:rPr lang="ru-RU" dirty="0">
                <a:solidFill>
                  <a:schemeClr val="bg1"/>
                </a:solidFill>
              </a:rPr>
              <a:t>, бути </a:t>
            </a:r>
            <a:r>
              <a:rPr lang="ru-RU" dirty="0" err="1">
                <a:solidFill>
                  <a:schemeClr val="bg1"/>
                </a:solidFill>
              </a:rPr>
              <a:t>інакшою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ніж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судилося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природи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>
            <a:stCxn id="7" idx="3"/>
            <a:endCxn id="8" idx="1"/>
          </p:cNvCxnSpPr>
          <p:nvPr/>
        </p:nvCxnSpPr>
        <p:spPr>
          <a:xfrm>
            <a:off x="2685941" y="2647949"/>
            <a:ext cx="915484" cy="2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279400" y="3499482"/>
            <a:ext cx="11557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+mj-lt"/>
                <a:ea typeface="Times New Roman" panose="02020603050405020304" pitchFamily="18" charset="0"/>
              </a:rPr>
              <a:t>Людина в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тоталітарному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суспільстві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переживає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сталий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дискомфорт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конфлікту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(а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можливо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, і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прірви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)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між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реальністю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спостережуваною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в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довкіллі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, з одного боку, і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журналістською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віртуальною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(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вигаданою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)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дійсністю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, яка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нав'язується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їй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зі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шпальт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газет і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журналів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, з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радіоефіру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й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телевізійних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екранів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, — з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іншого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n-US" sz="2000" dirty="0"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Ці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спостереження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засвідчують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антигуманну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сутність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, ворожу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налаштованість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до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людини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тоталітарного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суспільства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тоталітарної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журналістики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та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демонструють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переваги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соціально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відповідальної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її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моделі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, до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якої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прямують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зараз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українські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медіа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18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 animBg="1"/>
      <p:bldP spid="8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0"/>
            <a:ext cx="12014200" cy="1400530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</a:rPr>
              <a:t>3. Як </a:t>
            </a:r>
            <a:r>
              <a:rPr lang="ru-RU" sz="2800" b="1" dirty="0" err="1">
                <a:solidFill>
                  <a:schemeClr val="tx1"/>
                </a:solidFill>
              </a:rPr>
              <a:t>завоювати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увагу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читача</a:t>
            </a:r>
            <a:r>
              <a:rPr lang="ru-RU" sz="2800" b="1" dirty="0">
                <a:solidFill>
                  <a:schemeClr val="tx1"/>
                </a:solidFill>
              </a:rPr>
              <a:t>: </a:t>
            </a:r>
            <a:r>
              <a:rPr lang="ru-RU" sz="2800" b="1" dirty="0" err="1">
                <a:solidFill>
                  <a:schemeClr val="tx1"/>
                </a:solidFill>
              </a:rPr>
              <a:t>досвід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міжнародної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журналістики</a:t>
            </a:r>
            <a:r>
              <a:rPr lang="ru-RU" sz="2800" b="1" dirty="0">
                <a:solidFill>
                  <a:schemeClr val="tx1"/>
                </a:solidFill>
              </a:rPr>
              <a:t> у </a:t>
            </a:r>
            <a:r>
              <a:rPr lang="ru-RU" sz="2800" b="1" dirty="0" err="1">
                <a:solidFill>
                  <a:schemeClr val="tx1"/>
                </a:solidFill>
              </a:rPr>
              <a:t>світлі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українських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реалій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00" y="1087718"/>
            <a:ext cx="11912600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Найголовнішим</a:t>
            </a:r>
            <a:r>
              <a:rPr lang="ru-RU" dirty="0"/>
              <a:t> </a:t>
            </a:r>
            <a:r>
              <a:rPr lang="ru-RU" dirty="0" err="1"/>
              <a:t>чинником</a:t>
            </a:r>
            <a:r>
              <a:rPr lang="ru-RU" dirty="0"/>
              <a:t> тут є наклад,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 </a:t>
            </a:r>
            <a:r>
              <a:rPr lang="ru-RU" dirty="0" err="1"/>
              <a:t>Газети</a:t>
            </a:r>
            <a:r>
              <a:rPr lang="ru-RU" dirty="0"/>
              <a:t> й </a:t>
            </a:r>
            <a:r>
              <a:rPr lang="ru-RU" dirty="0" err="1"/>
              <a:t>журнали</a:t>
            </a:r>
            <a:r>
              <a:rPr lang="ru-RU" dirty="0"/>
              <a:t> в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опиняються</a:t>
            </a:r>
            <a:r>
              <a:rPr lang="ru-RU" dirty="0"/>
              <a:t> на </a:t>
            </a:r>
            <a:r>
              <a:rPr lang="ru-RU" dirty="0" err="1" smtClean="0"/>
              <a:t>двох</a:t>
            </a:r>
            <a:r>
              <a:rPr lang="ru-RU" dirty="0" smtClean="0"/>
              <a:t> ринках</a:t>
            </a:r>
            <a:r>
              <a:rPr lang="ru-RU" dirty="0"/>
              <a:t>:</a:t>
            </a:r>
            <a:endParaRPr lang="en-US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0600" y="2036863"/>
            <a:ext cx="3619500" cy="6477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ринку </a:t>
            </a:r>
            <a:r>
              <a:rPr lang="ru-RU" dirty="0" err="1"/>
              <a:t>читачів</a:t>
            </a:r>
            <a:r>
              <a:rPr lang="ru-RU" dirty="0"/>
              <a:t> як </a:t>
            </a:r>
            <a:r>
              <a:rPr lang="ru-RU" dirty="0" err="1"/>
              <a:t>носії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11950" y="2036863"/>
            <a:ext cx="3619500" cy="6477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ринку </a:t>
            </a:r>
            <a:r>
              <a:rPr lang="ru-RU" dirty="0" err="1"/>
              <a:t>реклами</a:t>
            </a:r>
            <a:r>
              <a:rPr lang="ru-RU" dirty="0"/>
              <a:t> як </a:t>
            </a:r>
            <a:r>
              <a:rPr lang="ru-RU" dirty="0" err="1"/>
              <a:t>носії</a:t>
            </a:r>
            <a:r>
              <a:rPr lang="ru-RU" dirty="0"/>
              <a:t> </a:t>
            </a:r>
            <a:r>
              <a:rPr lang="ru-RU" dirty="0" err="1"/>
              <a:t>оголошень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6100" y="2985403"/>
            <a:ext cx="1117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a typeface="Times New Roman" panose="02020603050405020304" pitchFamily="18" charset="0"/>
              </a:rPr>
              <a:t>Головну </a:t>
            </a:r>
            <a:r>
              <a:rPr lang="ru-RU" sz="2000" dirty="0" err="1">
                <a:ea typeface="Times New Roman" panose="02020603050405020304" pitchFamily="18" charset="0"/>
              </a:rPr>
              <a:t>статтю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прибутків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у </a:t>
            </a:r>
            <a:r>
              <a:rPr lang="ru-RU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західному</a:t>
            </a:r>
            <a:r>
              <a:rPr lang="ru-RU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світі</a:t>
            </a:r>
            <a:r>
              <a:rPr lang="ru-RU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журналістика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має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від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реклами</a:t>
            </a:r>
            <a:r>
              <a:rPr lang="ru-RU" sz="2000" dirty="0"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7800" y="3642866"/>
            <a:ext cx="11912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</a:rPr>
              <a:t>Свою </a:t>
            </a:r>
            <a:r>
              <a:rPr lang="ru-RU" sz="2000" dirty="0" err="1">
                <a:ea typeface="Times New Roman" panose="02020603050405020304" pitchFamily="18" charset="0"/>
              </a:rPr>
              <a:t>аудиторію</a:t>
            </a:r>
            <a:r>
              <a:rPr lang="ru-RU" sz="2000" dirty="0">
                <a:ea typeface="Times New Roman" panose="02020603050405020304" pitchFamily="18" charset="0"/>
              </a:rPr>
              <a:t> й </a:t>
            </a:r>
            <a:r>
              <a:rPr lang="ru-RU" sz="2000" dirty="0" err="1">
                <a:ea typeface="Times New Roman" panose="02020603050405020304" pitchFamily="18" charset="0"/>
              </a:rPr>
              <a:t>продають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журналісти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рекламодавцям</a:t>
            </a:r>
            <a:r>
              <a:rPr lang="ru-RU" sz="2000" dirty="0">
                <a:ea typeface="Times New Roman" panose="02020603050405020304" pitchFamily="18" charset="0"/>
              </a:rPr>
              <a:t>. Тому </a:t>
            </a:r>
            <a:r>
              <a:rPr lang="ru-RU" sz="2000" dirty="0" err="1">
                <a:ea typeface="Times New Roman" panose="02020603050405020304" pitchFamily="18" charset="0"/>
              </a:rPr>
              <a:t>знову</a:t>
            </a:r>
            <a:r>
              <a:rPr lang="ru-RU" sz="2000" dirty="0">
                <a:ea typeface="Times New Roman" panose="02020603050405020304" pitchFamily="18" charset="0"/>
              </a:rPr>
              <a:t> й </a:t>
            </a:r>
            <a:r>
              <a:rPr lang="ru-RU" sz="2000" dirty="0" err="1">
                <a:ea typeface="Times New Roman" panose="02020603050405020304" pitchFamily="18" charset="0"/>
              </a:rPr>
              <a:t>знову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постає</a:t>
            </a:r>
            <a:r>
              <a:rPr lang="ru-RU" sz="2000" dirty="0">
                <a:ea typeface="Times New Roman" panose="02020603050405020304" pitchFamily="18" charset="0"/>
              </a:rPr>
              <a:t> проблема </a:t>
            </a:r>
            <a:r>
              <a:rPr lang="ru-RU" sz="2000" dirty="0" err="1">
                <a:ea typeface="Times New Roman" panose="02020603050405020304" pitchFamily="18" charset="0"/>
              </a:rPr>
              <a:t>професійної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майстерності</a:t>
            </a:r>
            <a:r>
              <a:rPr lang="ru-RU" sz="2000" dirty="0"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a typeface="Times New Roman" panose="02020603050405020304" pitchFamily="18" charset="0"/>
              </a:rPr>
              <a:t>тобто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мистецтва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завоювати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увагу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читача</a:t>
            </a:r>
            <a:r>
              <a:rPr lang="ru-RU" sz="2000" dirty="0"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a typeface="Times New Roman" panose="02020603050405020304" pitchFamily="18" charset="0"/>
              </a:rPr>
              <a:t>примусити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його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звернутися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саме</a:t>
            </a:r>
            <a:r>
              <a:rPr lang="ru-RU" sz="2000" dirty="0">
                <a:ea typeface="Times New Roman" panose="02020603050405020304" pitchFamily="18" charset="0"/>
              </a:rPr>
              <a:t> до </a:t>
            </a:r>
            <a:r>
              <a:rPr lang="ru-RU" sz="2000" dirty="0" err="1">
                <a:ea typeface="Times New Roman" panose="02020603050405020304" pitchFamily="18" charset="0"/>
              </a:rPr>
              <a:t>вашого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видання</a:t>
            </a:r>
            <a:r>
              <a:rPr lang="ru-RU" sz="2000" dirty="0">
                <a:ea typeface="Times New Roman" panose="02020603050405020304" pitchFamily="18" charset="0"/>
              </a:rPr>
              <a:t>.</a:t>
            </a:r>
            <a:endParaRPr lang="en-US" sz="2000" dirty="0"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7800" y="4903869"/>
            <a:ext cx="11912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В </a:t>
            </a:r>
            <a:r>
              <a:rPr lang="ru-RU" sz="2000" dirty="0" err="1" smtClean="0">
                <a:solidFill>
                  <a:srgbClr val="FF0000"/>
                </a:solidFill>
                <a:ea typeface="Times New Roman" panose="02020603050405020304" pitchFamily="18" charset="0"/>
              </a:rPr>
              <a:t>Україні</a:t>
            </a:r>
            <a:r>
              <a:rPr lang="ru-RU" sz="2000" dirty="0" smtClean="0"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a typeface="Times New Roman" panose="02020603050405020304" pitchFamily="18" charset="0"/>
              </a:rPr>
              <a:t>виник</a:t>
            </a:r>
            <a:r>
              <a:rPr lang="ru-RU" sz="2000" dirty="0" smtClean="0">
                <a:ea typeface="Times New Roman" panose="02020603050405020304" pitchFamily="18" charset="0"/>
              </a:rPr>
              <a:t> </a:t>
            </a:r>
            <a:r>
              <a:rPr lang="ru-RU" sz="2000" dirty="0">
                <a:ea typeface="Times New Roman" panose="02020603050405020304" pitchFamily="18" charset="0"/>
              </a:rPr>
              <a:t>парадокс: </a:t>
            </a:r>
            <a:r>
              <a:rPr lang="ru-RU" sz="2000" dirty="0" err="1">
                <a:ea typeface="Times New Roman" panose="02020603050405020304" pitchFamily="18" charset="0"/>
              </a:rPr>
              <a:t>чим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вищий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рівень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професійності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часопису</a:t>
            </a:r>
            <a:r>
              <a:rPr lang="ru-RU" sz="2000" dirty="0"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a typeface="Times New Roman" panose="02020603050405020304" pitchFamily="18" charset="0"/>
              </a:rPr>
              <a:t>тим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важче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йому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боротися</a:t>
            </a:r>
            <a:r>
              <a:rPr lang="ru-RU" sz="2000" dirty="0">
                <a:ea typeface="Times New Roman" panose="02020603050405020304" pitchFamily="18" charset="0"/>
              </a:rPr>
              <a:t> за </a:t>
            </a:r>
            <a:r>
              <a:rPr lang="ru-RU" sz="2000" dirty="0" err="1">
                <a:ea typeface="Times New Roman" panose="02020603050405020304" pitchFamily="18" charset="0"/>
              </a:rPr>
              <a:t>аудиторію</a:t>
            </a:r>
            <a:r>
              <a:rPr lang="ru-RU" sz="2000" dirty="0">
                <a:ea typeface="Times New Roman" panose="02020603050405020304" pitchFamily="18" charset="0"/>
              </a:rPr>
              <a:t>, а </a:t>
            </a:r>
            <a:r>
              <a:rPr lang="ru-RU" sz="2000" dirty="0" err="1">
                <a:ea typeface="Times New Roman" panose="02020603050405020304" pitchFamily="18" charset="0"/>
              </a:rPr>
              <a:t>посередні</a:t>
            </a:r>
            <a:r>
              <a:rPr lang="ru-RU" sz="2000" dirty="0">
                <a:ea typeface="Times New Roman" panose="02020603050405020304" pitchFamily="18" charset="0"/>
              </a:rPr>
              <a:t> з </a:t>
            </a:r>
            <a:r>
              <a:rPr lang="ru-RU" sz="2000" dirty="0" err="1">
                <a:ea typeface="Times New Roman" panose="02020603050405020304" pitchFamily="18" charset="0"/>
              </a:rPr>
              <a:t>професійного</a:t>
            </a:r>
            <a:r>
              <a:rPr lang="ru-RU" sz="2000" dirty="0">
                <a:ea typeface="Times New Roman" panose="02020603050405020304" pitchFamily="18" charset="0"/>
              </a:rPr>
              <a:t> боку </a:t>
            </a:r>
            <a:r>
              <a:rPr lang="ru-RU" sz="2000" dirty="0" err="1">
                <a:ea typeface="Times New Roman" panose="02020603050405020304" pitchFamily="18" charset="0"/>
              </a:rPr>
              <a:t>видання</a:t>
            </a: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a typeface="Times New Roman" panose="02020603050405020304" pitchFamily="18" charset="0"/>
              </a:rPr>
              <a:t>досягають</a:t>
            </a:r>
            <a:r>
              <a:rPr lang="ru-RU" sz="2000" dirty="0">
                <a:ea typeface="Times New Roman" panose="02020603050405020304" pitchFamily="18" charset="0"/>
              </a:rPr>
              <a:t> великих </a:t>
            </a:r>
            <a:r>
              <a:rPr lang="ru-RU" sz="2000" dirty="0" err="1">
                <a:ea typeface="Times New Roman" panose="02020603050405020304" pitchFamily="18" charset="0"/>
              </a:rPr>
              <a:t>тиражів</a:t>
            </a:r>
            <a:r>
              <a:rPr lang="ru-RU" sz="2000" dirty="0">
                <a:ea typeface="Times New Roman" panose="02020603050405020304" pitchFamily="18" charset="0"/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399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000" y="109819"/>
            <a:ext cx="11912600" cy="94428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Що</a:t>
            </a:r>
            <a:r>
              <a:rPr lang="ru-RU" dirty="0"/>
              <a:t> ж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</a:t>
            </a:r>
            <a:r>
              <a:rPr lang="ru-RU" dirty="0" err="1"/>
              <a:t>провідних</a:t>
            </a:r>
            <a:r>
              <a:rPr lang="ru-RU" dirty="0"/>
              <a:t> </a:t>
            </a:r>
            <a:r>
              <a:rPr lang="ru-RU" dirty="0" err="1"/>
              <a:t>періодичних</a:t>
            </a:r>
            <a:r>
              <a:rPr lang="ru-RU" dirty="0"/>
              <a:t> </a:t>
            </a:r>
            <a:r>
              <a:rPr lang="ru-RU" dirty="0" err="1"/>
              <a:t>видань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?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 таких </a:t>
            </a:r>
            <a:r>
              <a:rPr lang="ru-RU" dirty="0" err="1"/>
              <a:t>позицій</a:t>
            </a:r>
            <a:r>
              <a:rPr lang="ru-RU" dirty="0"/>
              <a:t>: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100" y="876300"/>
            <a:ext cx="11544300" cy="825501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err="1"/>
              <a:t>В</a:t>
            </a:r>
            <a:r>
              <a:rPr lang="ru-RU" sz="1600" dirty="0" err="1" smtClean="0"/>
              <a:t>идання</a:t>
            </a:r>
            <a:r>
              <a:rPr lang="ru-RU" sz="1600" dirty="0"/>
              <a:t>, у тому </a:t>
            </a:r>
            <a:r>
              <a:rPr lang="ru-RU" sz="1600" dirty="0" err="1"/>
              <a:t>числі</a:t>
            </a:r>
            <a:r>
              <a:rPr lang="ru-RU" sz="1600" dirty="0"/>
              <a:t> </a:t>
            </a:r>
            <a:r>
              <a:rPr lang="ru-RU" sz="1600" dirty="0" err="1"/>
              <a:t>ті</a:t>
            </a:r>
            <a:r>
              <a:rPr lang="ru-RU" sz="1600" dirty="0"/>
              <a:t> </a:t>
            </a:r>
            <a:r>
              <a:rPr lang="ru-RU" sz="1600" dirty="0" err="1"/>
              <a:t>ділові</a:t>
            </a:r>
            <a:r>
              <a:rPr lang="ru-RU" sz="1600" dirty="0"/>
              <a:t>, для </a:t>
            </a:r>
            <a:r>
              <a:rPr lang="ru-RU" sz="1600" dirty="0" err="1"/>
              <a:t>досягнення</a:t>
            </a:r>
            <a:r>
              <a:rPr lang="ru-RU" sz="1600" dirty="0"/>
              <a:t> </a:t>
            </a:r>
            <a:r>
              <a:rPr lang="ru-RU" sz="1600" dirty="0" err="1"/>
              <a:t>успіху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орієнтуватися</a:t>
            </a:r>
            <a:r>
              <a:rPr lang="ru-RU" sz="1600" dirty="0"/>
              <a:t> не на </a:t>
            </a:r>
            <a:r>
              <a:rPr lang="ru-RU" sz="1600" dirty="0" err="1"/>
              <a:t>фахову</a:t>
            </a:r>
            <a:r>
              <a:rPr lang="ru-RU" sz="1600" dirty="0"/>
              <a:t>, а на </a:t>
            </a:r>
            <a:r>
              <a:rPr lang="ru-RU" sz="1600" dirty="0" err="1"/>
              <a:t>загальну</a:t>
            </a:r>
            <a:r>
              <a:rPr lang="ru-RU" sz="1600" dirty="0"/>
              <a:t> </a:t>
            </a:r>
            <a:r>
              <a:rPr lang="ru-RU" sz="1600" dirty="0" err="1"/>
              <a:t>аудиторію</a:t>
            </a:r>
            <a:r>
              <a:rPr lang="ru-RU" sz="1600" dirty="0"/>
              <a:t>, бути </a:t>
            </a:r>
            <a:r>
              <a:rPr lang="ru-RU" sz="1600" dirty="0" err="1"/>
              <a:t>цікавими</a:t>
            </a:r>
            <a:r>
              <a:rPr lang="ru-RU" sz="1600" dirty="0"/>
              <a:t> не </a:t>
            </a:r>
            <a:r>
              <a:rPr lang="ru-RU" sz="1600" dirty="0" err="1"/>
              <a:t>лише</a:t>
            </a:r>
            <a:r>
              <a:rPr lang="ru-RU" sz="1600" dirty="0"/>
              <a:t> для </a:t>
            </a:r>
            <a:r>
              <a:rPr lang="ru-RU" sz="1600" dirty="0" err="1"/>
              <a:t>банкірів</a:t>
            </a:r>
            <a:r>
              <a:rPr lang="ru-RU" sz="1600" dirty="0"/>
              <a:t> і </a:t>
            </a:r>
            <a:r>
              <a:rPr lang="ru-RU" sz="1600" dirty="0" err="1"/>
              <a:t>фінансистів</a:t>
            </a:r>
            <a:r>
              <a:rPr lang="ru-RU" sz="1600" dirty="0"/>
              <a:t>, але й для </a:t>
            </a:r>
            <a:r>
              <a:rPr lang="ru-RU" sz="1600" dirty="0" err="1"/>
              <a:t>інтелігенції</a:t>
            </a:r>
            <a:r>
              <a:rPr lang="ru-RU" sz="1600" dirty="0"/>
              <a:t>, </a:t>
            </a:r>
            <a:r>
              <a:rPr lang="ru-RU" sz="1600" dirty="0" err="1"/>
              <a:t>наукових</a:t>
            </a:r>
            <a:r>
              <a:rPr lang="ru-RU" sz="1600" dirty="0"/>
              <a:t> </a:t>
            </a:r>
            <a:r>
              <a:rPr lang="ru-RU" sz="1600" dirty="0" err="1"/>
              <a:t>працівників</a:t>
            </a:r>
            <a:r>
              <a:rPr lang="ru-RU" sz="1600" dirty="0"/>
              <a:t>, так </a:t>
            </a:r>
            <a:r>
              <a:rPr lang="ru-RU" sz="1600" dirty="0" err="1"/>
              <a:t>званої</a:t>
            </a:r>
            <a:r>
              <a:rPr lang="ru-RU" sz="1600" dirty="0"/>
              <a:t> </a:t>
            </a:r>
            <a:r>
              <a:rPr lang="ru-RU" sz="1600" dirty="0" err="1"/>
              <a:t>широкої</a:t>
            </a:r>
            <a:r>
              <a:rPr lang="ru-RU" sz="1600" dirty="0"/>
              <a:t> </a:t>
            </a:r>
            <a:r>
              <a:rPr lang="ru-RU" sz="1600" dirty="0" err="1"/>
              <a:t>публіки</a:t>
            </a:r>
            <a:r>
              <a:rPr lang="ru-RU" sz="1600" dirty="0"/>
              <a:t>;</a:t>
            </a:r>
            <a:endParaRPr lang="en-US" sz="16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5829300" y="1718984"/>
            <a:ext cx="508000" cy="376516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1150" y="2112683"/>
            <a:ext cx="11544300" cy="63761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У</a:t>
            </a:r>
            <a:r>
              <a:rPr lang="ru-RU" sz="1600" dirty="0" smtClean="0"/>
              <a:t> </a:t>
            </a:r>
            <a:r>
              <a:rPr lang="ru-RU" sz="1600" dirty="0" err="1"/>
              <a:t>всіх</a:t>
            </a:r>
            <a:r>
              <a:rPr lang="ru-RU" sz="1600" dirty="0"/>
              <a:t>, </a:t>
            </a:r>
            <a:r>
              <a:rPr lang="ru-RU" sz="1600" dirty="0" err="1"/>
              <a:t>навіть</a:t>
            </a:r>
            <a:r>
              <a:rPr lang="ru-RU" sz="1600" dirty="0"/>
              <a:t> </a:t>
            </a:r>
            <a:r>
              <a:rPr lang="ru-RU" sz="1600" dirty="0" err="1"/>
              <a:t>фахових</a:t>
            </a:r>
            <a:r>
              <a:rPr lang="ru-RU" sz="1600" dirty="0"/>
              <a:t> </a:t>
            </a:r>
            <a:r>
              <a:rPr lang="ru-RU" sz="1600" dirty="0" err="1"/>
              <a:t>виданнях</a:t>
            </a:r>
            <a:r>
              <a:rPr lang="ru-RU" sz="1600" dirty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бути </a:t>
            </a:r>
            <a:r>
              <a:rPr lang="ru-RU" sz="1600" dirty="0" err="1"/>
              <a:t>загальнополітична</a:t>
            </a:r>
            <a:r>
              <a:rPr lang="ru-RU" sz="1600" dirty="0"/>
              <a:t> </a:t>
            </a:r>
            <a:r>
              <a:rPr lang="ru-RU" sz="1600" dirty="0" err="1"/>
              <a:t>соціально</a:t>
            </a:r>
            <a:r>
              <a:rPr lang="ru-RU" sz="1600" dirty="0"/>
              <a:t> </a:t>
            </a:r>
            <a:r>
              <a:rPr lang="ru-RU" sz="1600" dirty="0" err="1"/>
              <a:t>важлива</a:t>
            </a:r>
            <a:r>
              <a:rPr lang="ru-RU" sz="1600" dirty="0"/>
              <a:t> </a:t>
            </a:r>
            <a:r>
              <a:rPr lang="ru-RU" sz="1600" dirty="0" err="1"/>
              <a:t>частина</a:t>
            </a:r>
            <a:r>
              <a:rPr lang="ru-RU" sz="1600" dirty="0"/>
              <a:t>, </a:t>
            </a:r>
            <a:r>
              <a:rPr lang="ru-RU" sz="1600" dirty="0" err="1"/>
              <a:t>щоб</a:t>
            </a:r>
            <a:r>
              <a:rPr lang="ru-RU" sz="1600" dirty="0"/>
              <a:t> у </a:t>
            </a:r>
            <a:r>
              <a:rPr lang="ru-RU" sz="1600" dirty="0" err="1"/>
              <a:t>читачів</a:t>
            </a:r>
            <a:r>
              <a:rPr lang="ru-RU" sz="1600" dirty="0"/>
              <a:t> не </a:t>
            </a:r>
            <a:r>
              <a:rPr lang="ru-RU" sz="1600" dirty="0" err="1"/>
              <a:t>було</a:t>
            </a:r>
            <a:r>
              <a:rPr lang="ru-RU" sz="1600" dirty="0"/>
              <a:t> потреби </a:t>
            </a:r>
            <a:r>
              <a:rPr lang="ru-RU" sz="1600" dirty="0" err="1"/>
              <a:t>використовувати</a:t>
            </a:r>
            <a:r>
              <a:rPr lang="ru-RU" sz="1600" dirty="0"/>
              <a:t> </a:t>
            </a:r>
            <a:r>
              <a:rPr lang="ru-RU" sz="1600" dirty="0" err="1"/>
              <a:t>інші</a:t>
            </a:r>
            <a:r>
              <a:rPr lang="ru-RU" sz="1600" dirty="0"/>
              <a:t> </a:t>
            </a:r>
            <a:r>
              <a:rPr lang="ru-RU" sz="1600" dirty="0" err="1"/>
              <a:t>джерела</a:t>
            </a:r>
            <a:r>
              <a:rPr lang="ru-RU" sz="1600" dirty="0"/>
              <a:t> </a:t>
            </a:r>
            <a:r>
              <a:rPr lang="ru-RU" sz="1600" dirty="0" err="1"/>
              <a:t>інформації</a:t>
            </a:r>
            <a:r>
              <a:rPr lang="ru-RU" sz="1600" dirty="0"/>
              <a:t>;</a:t>
            </a:r>
            <a:endParaRPr lang="en-US" sz="16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5829300" y="2750298"/>
            <a:ext cx="508000" cy="376516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1150" y="3144745"/>
            <a:ext cx="11544300" cy="664135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П</a:t>
            </a:r>
            <a:r>
              <a:rPr lang="ru-RU" sz="1600" dirty="0" smtClean="0"/>
              <a:t>ри </a:t>
            </a:r>
            <a:r>
              <a:rPr lang="ru-RU" sz="1600" dirty="0" err="1"/>
              <a:t>зображенні</a:t>
            </a:r>
            <a:r>
              <a:rPr lang="ru-RU" sz="1600" dirty="0"/>
              <a:t> </a:t>
            </a:r>
            <a:r>
              <a:rPr lang="ru-RU" sz="1600" dirty="0" err="1"/>
              <a:t>подій</a:t>
            </a:r>
            <a:r>
              <a:rPr lang="ru-RU" sz="1600" dirty="0"/>
              <a:t> </a:t>
            </a:r>
            <a:r>
              <a:rPr lang="ru-RU" sz="1600" dirty="0" err="1"/>
              <a:t>важливо</a:t>
            </a:r>
            <a:r>
              <a:rPr lang="ru-RU" sz="1600" dirty="0"/>
              <a:t> не </a:t>
            </a:r>
            <a:r>
              <a:rPr lang="ru-RU" sz="1600" dirty="0" err="1"/>
              <a:t>ставати</a:t>
            </a:r>
            <a:r>
              <a:rPr lang="ru-RU" sz="1600" dirty="0"/>
              <a:t> на </a:t>
            </a:r>
            <a:r>
              <a:rPr lang="ru-RU" sz="1600" dirty="0" err="1"/>
              <a:t>бік</a:t>
            </a:r>
            <a:r>
              <a:rPr lang="ru-RU" sz="1600" dirty="0"/>
              <a:t> </a:t>
            </a:r>
            <a:r>
              <a:rPr lang="ru-RU" sz="1600" dirty="0" err="1"/>
              <a:t>якоїсь</a:t>
            </a:r>
            <a:r>
              <a:rPr lang="ru-RU" sz="1600" dirty="0"/>
              <a:t> </a:t>
            </a:r>
            <a:r>
              <a:rPr lang="ru-RU" sz="1600" dirty="0" err="1"/>
              <a:t>політичної</a:t>
            </a:r>
            <a:r>
              <a:rPr lang="ru-RU" sz="1600" dirty="0"/>
              <a:t> </a:t>
            </a:r>
            <a:r>
              <a:rPr lang="ru-RU" sz="1600" dirty="0" err="1"/>
              <a:t>партії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групи</a:t>
            </a:r>
            <a:r>
              <a:rPr lang="ru-RU" sz="1600" dirty="0"/>
              <a:t>, </a:t>
            </a:r>
            <a:r>
              <a:rPr lang="ru-RU" sz="1600" dirty="0" err="1"/>
              <a:t>домагатися</a:t>
            </a:r>
            <a:r>
              <a:rPr lang="ru-RU" sz="1600" dirty="0"/>
              <a:t> </a:t>
            </a:r>
            <a:r>
              <a:rPr lang="ru-RU" sz="1600" dirty="0" err="1"/>
              <a:t>об'єктивності</a:t>
            </a:r>
            <a:r>
              <a:rPr lang="ru-RU" sz="1600" dirty="0"/>
              <a:t>, </a:t>
            </a:r>
            <a:r>
              <a:rPr lang="ru-RU" sz="1600" dirty="0" err="1"/>
              <a:t>безсторонності</a:t>
            </a:r>
            <a:r>
              <a:rPr lang="ru-RU" sz="1600" dirty="0"/>
              <a:t> в </a:t>
            </a:r>
            <a:r>
              <a:rPr lang="ru-RU" sz="1600" dirty="0" err="1"/>
              <a:t>подачі</a:t>
            </a:r>
            <a:r>
              <a:rPr lang="ru-RU" sz="1600" dirty="0"/>
              <a:t> </a:t>
            </a:r>
            <a:r>
              <a:rPr lang="ru-RU" sz="1600" dirty="0" err="1"/>
              <a:t>інформації</a:t>
            </a:r>
            <a:r>
              <a:rPr lang="ru-RU" sz="1600" dirty="0"/>
              <a:t>, при </a:t>
            </a:r>
            <a:r>
              <a:rPr lang="ru-RU" sz="1600" dirty="0" err="1"/>
              <a:t>висвітленні</a:t>
            </a:r>
            <a:r>
              <a:rPr lang="ru-RU" sz="1600" dirty="0"/>
              <a:t> </a:t>
            </a:r>
            <a:r>
              <a:rPr lang="ru-RU" sz="1600" dirty="0" err="1"/>
              <a:t>конфліктів</a:t>
            </a:r>
            <a:r>
              <a:rPr lang="ru-RU" sz="1600" dirty="0"/>
              <a:t> </a:t>
            </a:r>
            <a:r>
              <a:rPr lang="ru-RU" sz="1600" dirty="0" err="1"/>
              <a:t>озвучувати</a:t>
            </a:r>
            <a:r>
              <a:rPr lang="ru-RU" sz="1600" dirty="0"/>
              <a:t> </a:t>
            </a:r>
            <a:r>
              <a:rPr lang="ru-RU" sz="1600" dirty="0" err="1"/>
              <a:t>позиції</a:t>
            </a:r>
            <a:r>
              <a:rPr lang="ru-RU" sz="1600" dirty="0"/>
              <a:t> </a:t>
            </a:r>
            <a:r>
              <a:rPr lang="ru-RU" sz="1600" dirty="0" err="1"/>
              <a:t>однієї</a:t>
            </a:r>
            <a:r>
              <a:rPr lang="ru-RU" sz="1600" dirty="0"/>
              <a:t> і </a:t>
            </a:r>
            <a:r>
              <a:rPr lang="ru-RU" sz="1600" dirty="0" err="1"/>
              <a:t>другої</a:t>
            </a:r>
            <a:r>
              <a:rPr lang="ru-RU" sz="1600" dirty="0"/>
              <a:t> </a:t>
            </a:r>
            <a:r>
              <a:rPr lang="ru-RU" sz="1600" dirty="0" err="1"/>
              <a:t>сторони</a:t>
            </a:r>
            <a:r>
              <a:rPr lang="ru-RU" sz="1600" dirty="0"/>
              <a:t>;</a:t>
            </a:r>
            <a:endParaRPr lang="en-US" sz="16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829300" y="3808880"/>
            <a:ext cx="508000" cy="376516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0200" y="4200712"/>
            <a:ext cx="11544300" cy="1014131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err="1"/>
              <a:t>П</a:t>
            </a:r>
            <a:r>
              <a:rPr lang="ru-RU" sz="1600" dirty="0" err="1" smtClean="0"/>
              <a:t>роте</a:t>
            </a:r>
            <a:r>
              <a:rPr lang="ru-RU" sz="1600" dirty="0" smtClean="0"/>
              <a:t> </a:t>
            </a:r>
            <a:r>
              <a:rPr lang="ru-RU" sz="1600" dirty="0" err="1"/>
              <a:t>позиція</a:t>
            </a:r>
            <a:r>
              <a:rPr lang="ru-RU" sz="1600" dirty="0"/>
              <a:t> </a:t>
            </a:r>
            <a:r>
              <a:rPr lang="ru-RU" sz="1600" dirty="0" err="1"/>
              <a:t>безсторонності</a:t>
            </a:r>
            <a:r>
              <a:rPr lang="ru-RU" sz="1600" dirty="0"/>
              <a:t> не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поширюватися</a:t>
            </a:r>
            <a:r>
              <a:rPr lang="ru-RU" sz="1600" dirty="0"/>
              <a:t> на коло </a:t>
            </a:r>
            <a:r>
              <a:rPr lang="ru-RU" sz="1600" dirty="0" err="1"/>
              <a:t>питань</a:t>
            </a:r>
            <a:r>
              <a:rPr lang="ru-RU" sz="1600" dirty="0"/>
              <a:t>, </a:t>
            </a:r>
            <a:r>
              <a:rPr lang="ru-RU" sz="1600" dirty="0" err="1"/>
              <a:t>пов'язаних</a:t>
            </a:r>
            <a:r>
              <a:rPr lang="ru-RU" sz="1600" dirty="0"/>
              <a:t> з </a:t>
            </a:r>
            <a:r>
              <a:rPr lang="ru-RU" sz="1600" dirty="0" err="1"/>
              <a:t>національними</a:t>
            </a:r>
            <a:r>
              <a:rPr lang="ru-RU" sz="1600" dirty="0"/>
              <a:t> </a:t>
            </a:r>
            <a:r>
              <a:rPr lang="ru-RU" sz="1600" dirty="0" err="1"/>
              <a:t>інтересами</a:t>
            </a:r>
            <a:r>
              <a:rPr lang="ru-RU" sz="1600" dirty="0"/>
              <a:t> народу, </a:t>
            </a:r>
            <a:r>
              <a:rPr lang="ru-RU" sz="1600" dirty="0" err="1"/>
              <a:t>питаннями</a:t>
            </a:r>
            <a:r>
              <a:rPr lang="ru-RU" sz="1600" dirty="0"/>
              <a:t> </a:t>
            </a:r>
            <a:r>
              <a:rPr lang="ru-RU" sz="1600" dirty="0" err="1"/>
              <a:t>цілісності</a:t>
            </a:r>
            <a:r>
              <a:rPr lang="ru-RU" sz="1600" dirty="0"/>
              <a:t> </a:t>
            </a:r>
            <a:r>
              <a:rPr lang="ru-RU" sz="1600" dirty="0" err="1"/>
              <a:t>держави</a:t>
            </a:r>
            <a:r>
              <a:rPr lang="ru-RU" sz="1600" dirty="0"/>
              <a:t>, </a:t>
            </a:r>
            <a:r>
              <a:rPr lang="ru-RU" sz="1600" dirty="0" err="1"/>
              <a:t>соціального</a:t>
            </a:r>
            <a:r>
              <a:rPr lang="ru-RU" sz="1600" dirty="0"/>
              <a:t> миру та </a:t>
            </a:r>
            <a:r>
              <a:rPr lang="ru-RU" sz="1600" dirty="0" err="1"/>
              <a:t>спокою</a:t>
            </a:r>
            <a:r>
              <a:rPr lang="ru-RU" sz="1600" dirty="0"/>
              <a:t> в </a:t>
            </a:r>
            <a:r>
              <a:rPr lang="ru-RU" sz="1600" dirty="0" err="1"/>
              <a:t>ній</a:t>
            </a:r>
            <a:r>
              <a:rPr lang="ru-RU" sz="1600" dirty="0"/>
              <a:t>. У </a:t>
            </a:r>
            <a:r>
              <a:rPr lang="ru-RU" sz="1600" dirty="0" err="1"/>
              <a:t>цій</a:t>
            </a:r>
            <a:r>
              <a:rPr lang="ru-RU" sz="1600" dirty="0"/>
              <a:t> </a:t>
            </a:r>
            <a:r>
              <a:rPr lang="ru-RU" sz="1600" dirty="0" err="1"/>
              <a:t>тематиці</a:t>
            </a:r>
            <a:r>
              <a:rPr lang="ru-RU" sz="1600" dirty="0"/>
              <a:t> </a:t>
            </a:r>
            <a:r>
              <a:rPr lang="ru-RU" sz="1600" dirty="0" err="1"/>
              <a:t>часописи</a:t>
            </a:r>
            <a:r>
              <a:rPr lang="ru-RU" sz="1600" dirty="0"/>
              <a:t> </a:t>
            </a:r>
            <a:r>
              <a:rPr lang="ru-RU" sz="1600" dirty="0" err="1"/>
              <a:t>беззастережно</a:t>
            </a:r>
            <a:r>
              <a:rPr lang="ru-RU" sz="1600" dirty="0"/>
              <a:t> </a:t>
            </a:r>
            <a:r>
              <a:rPr lang="ru-RU" sz="1600" dirty="0" err="1"/>
              <a:t>повинні</a:t>
            </a:r>
            <a:r>
              <a:rPr lang="ru-RU" sz="1600" dirty="0"/>
              <a:t> </a:t>
            </a:r>
            <a:r>
              <a:rPr lang="ru-RU" sz="1600" dirty="0" err="1"/>
              <a:t>дотримуватися</a:t>
            </a:r>
            <a:r>
              <a:rPr lang="ru-RU" sz="1600" dirty="0"/>
              <a:t> </a:t>
            </a:r>
            <a:r>
              <a:rPr lang="ru-RU" sz="1600" dirty="0" err="1"/>
              <a:t>позиції</a:t>
            </a:r>
            <a:r>
              <a:rPr lang="ru-RU" sz="1600" dirty="0"/>
              <a:t> </a:t>
            </a:r>
            <a:r>
              <a:rPr lang="ru-RU" sz="1600" dirty="0" err="1"/>
              <a:t>патріотизму</a:t>
            </a:r>
            <a:r>
              <a:rPr lang="ru-RU" sz="1600" dirty="0"/>
              <a:t>, </a:t>
            </a:r>
            <a:r>
              <a:rPr lang="ru-RU" sz="1600" dirty="0" err="1"/>
              <a:t>стояти</a:t>
            </a:r>
            <a:r>
              <a:rPr lang="ru-RU" sz="1600" dirty="0"/>
              <a:t> на </a:t>
            </a:r>
            <a:r>
              <a:rPr lang="ru-RU" sz="1600" dirty="0" err="1"/>
              <a:t>захисті</a:t>
            </a:r>
            <a:r>
              <a:rPr lang="ru-RU" sz="1600" dirty="0"/>
              <a:t> </a:t>
            </a:r>
            <a:r>
              <a:rPr lang="ru-RU" sz="1600" dirty="0" err="1"/>
              <a:t>національної</a:t>
            </a:r>
            <a:r>
              <a:rPr lang="ru-RU" sz="1600" dirty="0"/>
              <a:t> </a:t>
            </a:r>
            <a:r>
              <a:rPr lang="ru-RU" sz="1600" dirty="0" err="1"/>
              <a:t>ідентичності</a:t>
            </a:r>
            <a:r>
              <a:rPr lang="ru-RU" sz="1600" dirty="0"/>
              <a:t>, </a:t>
            </a:r>
            <a:r>
              <a:rPr lang="ru-RU" sz="1600" dirty="0" err="1"/>
              <a:t>сприяти</a:t>
            </a:r>
            <a:r>
              <a:rPr lang="ru-RU" sz="1600" dirty="0"/>
              <a:t> </a:t>
            </a:r>
            <a:r>
              <a:rPr lang="ru-RU" sz="1600" dirty="0" err="1"/>
              <a:t>формуванню</a:t>
            </a:r>
            <a:r>
              <a:rPr lang="ru-RU" sz="1600" dirty="0"/>
              <a:t> </a:t>
            </a:r>
            <a:r>
              <a:rPr lang="ru-RU" sz="1600" dirty="0" err="1"/>
              <a:t>єдності</a:t>
            </a:r>
            <a:r>
              <a:rPr lang="ru-RU" sz="1600" dirty="0"/>
              <a:t> </a:t>
            </a:r>
            <a:r>
              <a:rPr lang="ru-RU" sz="1600" dirty="0" err="1"/>
              <a:t>етнічної</a:t>
            </a:r>
            <a:r>
              <a:rPr lang="ru-RU" sz="1600" dirty="0"/>
              <a:t> та </a:t>
            </a:r>
            <a:r>
              <a:rPr lang="ru-RU" sz="1600" dirty="0" err="1"/>
              <a:t>політичної</a:t>
            </a:r>
            <a:r>
              <a:rPr lang="ru-RU" sz="1600" dirty="0"/>
              <a:t> </a:t>
            </a:r>
            <a:r>
              <a:rPr lang="ru-RU" sz="1600" dirty="0" err="1"/>
              <a:t>титульної</a:t>
            </a:r>
            <a:r>
              <a:rPr lang="ru-RU" sz="1600" dirty="0"/>
              <a:t> </a:t>
            </a:r>
            <a:r>
              <a:rPr lang="ru-RU" sz="1600" dirty="0" err="1"/>
              <a:t>нації</a:t>
            </a:r>
            <a:r>
              <a:rPr lang="ru-RU" sz="1600" dirty="0"/>
              <a:t>;</a:t>
            </a:r>
            <a:endParaRPr lang="en-US" sz="1600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5848350" y="5214843"/>
            <a:ext cx="508000" cy="376516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0200" y="5644218"/>
            <a:ext cx="11544300" cy="825501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/>
              <a:t>В</a:t>
            </a:r>
            <a:r>
              <a:rPr lang="ru-RU" sz="1600" dirty="0" err="1" smtClean="0"/>
              <a:t>ажливо</a:t>
            </a:r>
            <a:r>
              <a:rPr lang="ru-RU" sz="1600" dirty="0"/>
              <a:t>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усі</a:t>
            </a:r>
            <a:r>
              <a:rPr lang="ru-RU" sz="1600" dirty="0"/>
              <a:t> </a:t>
            </a:r>
            <a:r>
              <a:rPr lang="ru-RU" sz="1600" dirty="0" err="1"/>
              <a:t>матеріали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написані</a:t>
            </a:r>
            <a:r>
              <a:rPr lang="ru-RU" sz="1600" dirty="0"/>
              <a:t> простою, ясною </a:t>
            </a:r>
            <a:r>
              <a:rPr lang="ru-RU" sz="1600" dirty="0" err="1"/>
              <a:t>мовою</a:t>
            </a:r>
            <a:r>
              <a:rPr lang="ru-RU" sz="1600" dirty="0"/>
              <a:t> з </a:t>
            </a:r>
            <a:r>
              <a:rPr lang="ru-RU" sz="1600" dirty="0" err="1"/>
              <a:t>найменшою</a:t>
            </a:r>
            <a:r>
              <a:rPr lang="ru-RU" sz="1600" dirty="0"/>
              <a:t> </a:t>
            </a:r>
            <a:r>
              <a:rPr lang="ru-RU" sz="1600" dirty="0" err="1"/>
              <a:t>кількістю</a:t>
            </a:r>
            <a:r>
              <a:rPr lang="ru-RU" sz="1600" dirty="0"/>
              <a:t> </a:t>
            </a:r>
            <a:r>
              <a:rPr lang="ru-RU" sz="1600" dirty="0" err="1"/>
              <a:t>складних</a:t>
            </a:r>
            <a:r>
              <a:rPr lang="ru-RU" sz="1600" dirty="0"/>
              <a:t>, </a:t>
            </a:r>
            <a:r>
              <a:rPr lang="ru-RU" sz="1600" dirty="0" err="1"/>
              <a:t>незрозумілих</a:t>
            </a:r>
            <a:r>
              <a:rPr lang="ru-RU" sz="1600" dirty="0"/>
              <a:t> </a:t>
            </a:r>
            <a:r>
              <a:rPr lang="ru-RU" sz="1600" dirty="0" err="1"/>
              <a:t>термінів</a:t>
            </a:r>
            <a:r>
              <a:rPr lang="ru-RU" sz="1600" dirty="0"/>
              <a:t>; </a:t>
            </a:r>
            <a:r>
              <a:rPr lang="ru-RU" sz="1600" dirty="0" err="1"/>
              <a:t>нейтральний</a:t>
            </a:r>
            <a:r>
              <a:rPr lang="ru-RU" sz="1600" dirty="0"/>
              <a:t>, </a:t>
            </a:r>
            <a:r>
              <a:rPr lang="ru-RU" sz="1600" dirty="0" err="1"/>
              <a:t>емоційно</a:t>
            </a:r>
            <a:r>
              <a:rPr lang="ru-RU" sz="1600" dirty="0"/>
              <a:t> </a:t>
            </a:r>
            <a:r>
              <a:rPr lang="ru-RU" sz="1600" dirty="0" err="1"/>
              <a:t>безбарвний</a:t>
            </a:r>
            <a:r>
              <a:rPr lang="ru-RU" sz="1600" dirty="0"/>
              <a:t> тон повинен </a:t>
            </a:r>
            <a:r>
              <a:rPr lang="ru-RU" sz="1600" dirty="0" err="1"/>
              <a:t>зберігатися</a:t>
            </a:r>
            <a:r>
              <a:rPr lang="ru-RU" sz="1600" dirty="0"/>
              <a:t> в </a:t>
            </a:r>
            <a:r>
              <a:rPr lang="ru-RU" sz="1600" dirty="0" err="1"/>
              <a:t>поданні</a:t>
            </a:r>
            <a:r>
              <a:rPr lang="ru-RU" sz="1600" dirty="0"/>
              <a:t> </a:t>
            </a:r>
            <a:r>
              <a:rPr lang="ru-RU" sz="1600" dirty="0" err="1"/>
              <a:t>інформації</a:t>
            </a:r>
            <a:r>
              <a:rPr lang="ru-RU" sz="1600" dirty="0"/>
              <a:t> про </a:t>
            </a:r>
            <a:r>
              <a:rPr lang="ru-RU" sz="1600" dirty="0" err="1"/>
              <a:t>конфлікти</a:t>
            </a:r>
            <a:r>
              <a:rPr lang="ru-RU" sz="1600" dirty="0"/>
              <a:t>, </a:t>
            </a:r>
            <a:r>
              <a:rPr lang="ru-RU" sz="1600" dirty="0" err="1"/>
              <a:t>політичну</a:t>
            </a:r>
            <a:r>
              <a:rPr lang="ru-RU" sz="1600" dirty="0"/>
              <a:t> й </a:t>
            </a:r>
            <a:r>
              <a:rPr lang="ru-RU" sz="1600" dirty="0" err="1"/>
              <a:t>соціальну</a:t>
            </a:r>
            <a:r>
              <a:rPr lang="ru-RU" sz="1600" dirty="0"/>
              <a:t> </a:t>
            </a:r>
            <a:r>
              <a:rPr lang="ru-RU" sz="1600" dirty="0" err="1"/>
              <a:t>боротьбу</a:t>
            </a:r>
            <a:r>
              <a:rPr lang="ru-RU" sz="1600" dirty="0"/>
              <a:t>;</a:t>
            </a:r>
            <a:endParaRPr lang="en-US" sz="1600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5867400" y="6486902"/>
            <a:ext cx="508000" cy="376516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31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296</TotalTime>
  <Words>2136</Words>
  <Application>Microsoft Office PowerPoint</Application>
  <PresentationFormat>Произвольный</PresentationFormat>
  <Paragraphs>97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Ион</vt:lpstr>
      <vt:lpstr> Газетно-журнальні видання в українському медіапросторі всеукраїнські, регіональні та районні</vt:lpstr>
      <vt:lpstr>1. Закон «розгалуження знання» в журналістикознавстві крізь оптику інформаційного суспільства.</vt:lpstr>
      <vt:lpstr>Презентация PowerPoint</vt:lpstr>
      <vt:lpstr>Презентация PowerPoint</vt:lpstr>
      <vt:lpstr>Презентация PowerPoint</vt:lpstr>
      <vt:lpstr>2. Сенсація в тоталітарній журналістиці.</vt:lpstr>
      <vt:lpstr>Презентация PowerPoint</vt:lpstr>
      <vt:lpstr>3. Як завоювати увагу читача: досвід міжнародної журналістики у світлі українських реалій.</vt:lpstr>
      <vt:lpstr>Презентация PowerPoint</vt:lpstr>
      <vt:lpstr>Презентация PowerPoint</vt:lpstr>
      <vt:lpstr>Презентация PowerPoint</vt:lpstr>
      <vt:lpstr>4. Мас-медіа та дійсність.</vt:lpstr>
      <vt:lpstr>Презентация PowerPoint</vt:lpstr>
      <vt:lpstr>5. Районна газета сьогодні.</vt:lpstr>
      <vt:lpstr>Презентация PowerPoint</vt:lpstr>
      <vt:lpstr>6. Регіональні медіа в сучасному інформаційному просторі.</vt:lpstr>
      <vt:lpstr>Презентация PowerPoint</vt:lpstr>
      <vt:lpstr>ДЯКУЮ ЗА УВАГУ!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аспекти теорії української журналістики</dc:title>
  <dc:creator>Пользователь Windows</dc:creator>
  <cp:lastModifiedBy>Юлия</cp:lastModifiedBy>
  <cp:revision>27</cp:revision>
  <dcterms:created xsi:type="dcterms:W3CDTF">2020-04-09T12:43:54Z</dcterms:created>
  <dcterms:modified xsi:type="dcterms:W3CDTF">2022-04-25T12:41:39Z</dcterms:modified>
</cp:coreProperties>
</file>