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0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0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8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5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34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4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6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0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61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0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81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6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58C2E-17EC-4988-970E-A8D5A8E3CEDD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745C3C-7D4C-4F73-839C-405B5BCBCBE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59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984BF-2CB6-40C2-B2D1-5955CE692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871131"/>
            <a:ext cx="7349067" cy="1515533"/>
          </a:xfrm>
        </p:spPr>
        <p:txBody>
          <a:bodyPr/>
          <a:lstStyle/>
          <a:p>
            <a:r>
              <a:rPr lang="ru-RU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ЛЕКЦІЯ 10. </a:t>
            </a:r>
            <a:br>
              <a:rPr lang="ru-RU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ЗАПОБІГАННЯ КОРУПЦІЙНИМ ПРОЯВАМ У ПУБЛІЧНІЙ СЛУЖБІ</a:t>
            </a:r>
            <a:endParaRPr lang="uk-U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752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53B911-A39B-4B4D-84E9-D887FEFB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03177" cy="2782712"/>
          </a:xfrm>
        </p:spPr>
        <p:txBody>
          <a:bodyPr/>
          <a:lstStyle/>
          <a:p>
            <a:pPr algn="just"/>
            <a:r>
              <a:rPr lang="uk-UA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 за порушення обмежень щодо одержання подарунків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публічними службовцями передбачена ст. 172-5 КУпАП. За вчинення правопорушення вперше до публічного службовця застосовується штраф і конфіскація одержаного подарунку (ч.1); за повторне (упродовж року) вчинення проступку: підвищений розмір штрафу, конфіскація одержаного подарунку та позбавлення права обіймати певні посади або займатися певною діяльністю строком на один рік (ч.2).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929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FAB71-9751-4679-8F2C-FD82B5E3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сумісництва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суміщення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видами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7EA875-12C0-492C-BCC9-7EB3AA0F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78" y="2556932"/>
            <a:ext cx="10509955" cy="331893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Відповідно до ст. 25 Закону «Про запобігання корупції» публічним службовцям забороняється:</a:t>
            </a:r>
          </a:p>
          <a:p>
            <a:pPr algn="just">
              <a:spcAft>
                <a:spcPts val="0"/>
              </a:spcAft>
            </a:pPr>
            <a:r>
              <a:rPr lang="uk-UA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 займатися іншою оплачуваною (крім викладацької, наукової та творчої діяльності, медичної практики, інструкторської та суддівської практики зі спорту) або підприємницькою діяльністю;</a:t>
            </a:r>
          </a:p>
          <a:p>
            <a:pPr algn="just">
              <a:spcAft>
                <a:spcPts val="0"/>
              </a:spcAft>
            </a:pPr>
            <a:r>
              <a:rPr lang="uk-UA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 входити до складу правління, інших виконавчих чи контрольних органів, наглядової ради підприємства або організації, що має на меті одержання прибутку (крім випадків, коли особи здійснюють функції з управління акціями (частками, паями), що належать державі чи територіальній громаді, та представляють інтереси держави чи територіальної громади в раді (спостережній раді), ревізійній комісії господарської організації).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79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5F1D-1620-4081-81E3-3E35242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Деталізуємо зміст дозволених видів сумісництва:</a:t>
            </a:r>
            <a:endParaRPr lang="uk-UA" sz="3600" dirty="0"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7696CE-79AA-4EC8-ABCB-DA17F81D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2365021"/>
            <a:ext cx="11074400" cy="3618090"/>
          </a:xfrm>
        </p:spPr>
        <p:txBody>
          <a:bodyPr>
            <a:noAutofit/>
          </a:bodyPr>
          <a:lstStyle/>
          <a:p>
            <a:pPr algn="just"/>
            <a:r>
              <a:rPr lang="uk-UA" sz="1600" i="1" dirty="0">
                <a:effectLst/>
                <a:ea typeface="Calibri" panose="020F0502020204030204" pitchFamily="34" charset="0"/>
              </a:rPr>
              <a:t>викладацька діяльність</a:t>
            </a:r>
            <a:r>
              <a:rPr lang="uk-UA" sz="1600" dirty="0">
                <a:effectLst/>
                <a:ea typeface="Calibri" panose="020F0502020204030204" pitchFamily="34" charset="0"/>
              </a:rPr>
              <a:t> - діяльність, що спрямована на формування знань, інших </a:t>
            </a:r>
            <a:r>
              <a:rPr lang="uk-UA" sz="1600" dirty="0" err="1">
                <a:effectLst/>
                <a:ea typeface="Calibri" panose="020F0502020204030204" pitchFamily="34" charset="0"/>
              </a:rPr>
              <a:t>компетентностей</a:t>
            </a:r>
            <a:r>
              <a:rPr lang="uk-UA" sz="1600" dirty="0">
                <a:effectLst/>
                <a:ea typeface="Calibri" panose="020F0502020204030204" pitchFamily="34" charset="0"/>
              </a:rPr>
              <a:t>, світогляду, розвиток інтелектуальних і творчих здібностей, емоційно-вольових та/або фізичних якостей здобувачів освіти (лекція, семінар, тренінг, курси, майстер-клас, </a:t>
            </a:r>
            <a:r>
              <a:rPr lang="uk-UA" sz="1600" dirty="0" err="1">
                <a:effectLst/>
                <a:ea typeface="Calibri" panose="020F0502020204030204" pitchFamily="34" charset="0"/>
              </a:rPr>
              <a:t>вебінар</a:t>
            </a:r>
            <a:r>
              <a:rPr lang="uk-UA" sz="1600" dirty="0">
                <a:effectLst/>
                <a:ea typeface="Calibri" panose="020F0502020204030204" pitchFamily="34" charset="0"/>
              </a:rPr>
              <a:t> тощо);</a:t>
            </a:r>
          </a:p>
          <a:p>
            <a:pPr algn="just"/>
            <a:r>
              <a:rPr lang="uk-UA" sz="1600" i="1" dirty="0">
                <a:effectLst/>
                <a:ea typeface="Calibri" panose="020F0502020204030204" pitchFamily="34" charset="0"/>
              </a:rPr>
              <a:t>наукова діяльність</a:t>
            </a:r>
            <a:r>
              <a:rPr lang="uk-UA" sz="1600" dirty="0">
                <a:effectLst/>
                <a:ea typeface="Calibri" panose="020F0502020204030204" pitchFamily="34" charset="0"/>
              </a:rPr>
              <a:t> - інтелектуальна творча діяльність, спрямована на одержання нових знань та (або) пошук шляхів їх застосування, основними видами якої є фундаментальні та прикладні наукові дослідження;</a:t>
            </a:r>
          </a:p>
          <a:p>
            <a:pPr algn="just"/>
            <a:r>
              <a:rPr lang="uk-UA" sz="1600" i="1" dirty="0">
                <a:effectLst/>
                <a:ea typeface="Calibri" panose="020F0502020204030204" pitchFamily="34" charset="0"/>
              </a:rPr>
              <a:t>творча діяльність</a:t>
            </a:r>
            <a:r>
              <a:rPr lang="uk-UA" sz="1600" dirty="0">
                <a:effectLst/>
                <a:ea typeface="Calibri" panose="020F0502020204030204" pitchFamily="34" charset="0"/>
              </a:rPr>
              <a:t> - індивідуальна чи колективна творчість, результатом якої є створення або інтерпретація творів, що мають культурну цінність (ст. 1 Закону «Про професійних творчих працівників та творчі спілки»).</a:t>
            </a:r>
          </a:p>
          <a:p>
            <a:pPr algn="just"/>
            <a:r>
              <a:rPr lang="uk-UA" sz="1600" i="1" dirty="0">
                <a:effectLst/>
                <a:ea typeface="Calibri" panose="020F0502020204030204" pitchFamily="34" charset="0"/>
              </a:rPr>
              <a:t>медична практика</a:t>
            </a:r>
            <a:r>
              <a:rPr lang="uk-UA" sz="1600" dirty="0">
                <a:effectLst/>
                <a:ea typeface="Calibri" panose="020F0502020204030204" pitchFamily="34" charset="0"/>
              </a:rPr>
              <a:t> - це діяльність у сфері охорони здоров’я, що здійснюється з метою надання медичної допомоги та медичного обслуговування </a:t>
            </a:r>
            <a:r>
              <a:rPr lang="uk-UA" sz="1600" dirty="0" err="1">
                <a:effectLst/>
                <a:ea typeface="Calibri" panose="020F0502020204030204" pitchFamily="34" charset="0"/>
              </a:rPr>
              <a:t>професійно</a:t>
            </a:r>
            <a:r>
              <a:rPr lang="uk-UA" sz="1600" dirty="0">
                <a:effectLst/>
                <a:ea typeface="Calibri" panose="020F0502020204030204" pitchFamily="34" charset="0"/>
              </a:rPr>
              <a:t> підготовленими медичними працівниками на підставі отриманої відповідними закладами або фізичними особами- підприємцями (за </a:t>
            </a:r>
            <a:r>
              <a:rPr lang="uk-UA" sz="1600" dirty="0" err="1">
                <a:effectLst/>
                <a:ea typeface="Calibri" panose="020F0502020204030204" pitchFamily="34" charset="0"/>
              </a:rPr>
              <a:t>наймом</a:t>
            </a:r>
            <a:r>
              <a:rPr lang="uk-UA" sz="1600" dirty="0">
                <a:effectLst/>
                <a:ea typeface="Calibri" panose="020F0502020204030204" pitchFamily="34" charset="0"/>
              </a:rPr>
              <a:t> яких втілюється медична практика) ліцензії</a:t>
            </a:r>
          </a:p>
          <a:p>
            <a:pPr algn="just"/>
            <a:r>
              <a:rPr lang="uk-UA" sz="1600" i="1" dirty="0">
                <a:effectLst/>
                <a:ea typeface="Calibri" panose="020F0502020204030204" pitchFamily="34" charset="0"/>
              </a:rPr>
              <a:t>спортивне суддівство</a:t>
            </a:r>
            <a:r>
              <a:rPr lang="uk-UA" sz="1600" dirty="0">
                <a:effectLst/>
                <a:ea typeface="Calibri" panose="020F0502020204030204" pitchFamily="34" charset="0"/>
              </a:rPr>
              <a:t> є діяльністю спортивних суддів - фізичних осіб, які пройшли спеціальну підготовку й отримали відповідну кваліфікаційну категорію та уповноважені забезпечувати дотримання правил спортивних змагань, положень (регламентів) про змагання, а також забезпечувати достовірність зафіксованих результатів (ст.41 Закону «Про фізичну культуру і спорт»).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68530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3F28F-A80F-48D4-A6C5-75FD751C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антикорупційні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публічних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службовців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AC9332-0FD7-4A92-986B-49FD04F17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5378" y="2560319"/>
            <a:ext cx="5644443" cy="362599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800" i="1" dirty="0">
                <a:effectLst/>
                <a:ea typeface="Calibri" panose="020F0502020204030204" pitchFamily="34" charset="0"/>
              </a:rPr>
              <a:t>Обмеження спільної роботи близьких осіб</a:t>
            </a:r>
            <a:r>
              <a:rPr lang="uk-UA" sz="1800" dirty="0">
                <a:effectLst/>
                <a:ea typeface="Calibri" panose="020F0502020204030204" pitchFamily="34" charset="0"/>
              </a:rPr>
              <a:t> для публічних службовців полягає в тому, що вони не можуть мати у прямому підпорядкуванні близьких їм осіб або бути прямо підпорядкованими у зв’язку з виконанням повноважень близьким їм особам. Під прямим підпорядкуванням слід розуміти відносини прямої організаційної чи правової залежності підлеглої особи від її керівника, зокрема через вирішення (участь у вирішенні) питань прийняття на роботу, звільнення з роботи, застосування заохочень, дисциплінарних стягнень, надання вказівок, доручень тощо, контролю за їх виконанням (ст. 1 Закону «Про запобігання корупції»).</a:t>
            </a:r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C02C3BF7-C182-4199-A439-6332D44C14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6" y="2573593"/>
            <a:ext cx="4718050" cy="330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55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BDE5B-1914-4DE2-843A-94C1AE1D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Обмеження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спільної 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роботи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близьких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осіб 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поширюються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на:</a:t>
            </a:r>
            <a:endParaRPr lang="uk-UA" b="1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5DC265A-81A9-48ED-A459-2E6F7011E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26" y="641973"/>
            <a:ext cx="4028163" cy="5574053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7FF7A9A-E822-4E75-9B6A-83664A875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201" y="3031064"/>
            <a:ext cx="5068710" cy="3184961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присяжних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(антикорупційний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присяжними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називає і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народних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засідателів,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судовий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ліквідований);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підпорядковані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одному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набуттям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одним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статусу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виборної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головою ради, головою суду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осіб,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які 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працюють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сільських 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населених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пунктах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(крім 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тих,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 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районними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центрами), 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гірських 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населених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пунктах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Сільські населені пункти - це села і селища (але не селища міського типу). Гірські населені пункти - міста, селища міського типу, селища, сільські населені пункти, які розташовані у гірській місцевості, мають недостатньо розвинуті сферу застосування праці та систему соціально-побутового обслуговування, обмежену транспортну доступність (ст.1 Закону «Про статус гірських населених пунктів»).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165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156E9-E60E-4C72-8137-FFE6DBEC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Фінансовий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контроль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публічних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службовців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1686588-E028-440F-90A1-4FF5ED7937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7" y="2630373"/>
            <a:ext cx="4610833" cy="279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092F65-382F-4388-AB5C-DA26B588F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130123" cy="3310128"/>
          </a:xfrm>
        </p:spPr>
        <p:txBody>
          <a:bodyPr/>
          <a:lstStyle/>
          <a:p>
            <a:pPr algn="just"/>
            <a:r>
              <a:rPr lang="uk-UA" sz="1800" dirty="0">
                <a:effectLst/>
                <a:ea typeface="Calibri" panose="020F0502020204030204" pitchFamily="34" charset="0"/>
              </a:rPr>
              <a:t>Основний захід фінансового контролю щодо публічних службовців пов’язаний із поданням ними декларацій особи, уповноваженої на виконання функцій держави або місцевого самоврядування (далі - декларація). Антикорупційний закон передбачає чотири види (типи) декларацій, які подаються в різний термін та охоплюють різні періоди.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3675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86B65E-466F-4A52-8B08-39C9D0C9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78" y="2556932"/>
            <a:ext cx="10814755" cy="3318936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1.    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Щорічна декларація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 минулий рік, яка охоплює період з 1 січня до 31 грудня включно. Терміни її подання: з 00 годин 00 хвилин 1 січня до 00 годин 00 хвилин 1 квітня (тобто до 24 години 00 хвилин 31 березня) року, наступного за звітним. Декларація подається незалежно від тривалості перебування особи у статусі публічного службовця (навіть один або декілька останніх днів звітного року), а також, якщо призначення на посаду відбулося до 1 квітня наступного за звітним року («якщо декларація кандидата на посаду була подана, наприклад, у січні 2022 року й охоплювала попередній звітний рік, а особу було призначено на посаду до 1 квітня 2022 року, то особа має обов’язок подати щорічну декларацію за 2021 рік»).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2.    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Декларація у зв’язку з припиненням публічної служби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(декларація перед звільненням), яка подається за період, не охоплений раніше поданими деклараціями. Термін її подання - не пізніше 20 робочих днів із дня припинення публічної служби (в усіх випадках).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0969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060A55-4DC2-4623-A38C-418FE0E5E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556932"/>
            <a:ext cx="10509955" cy="331893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3.    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Декларація після звільнення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охоплює період з 1 січня до 31 грудня року, в якому було припинено службу (суб’єктом подання фактично є особа, яка вже перестала бути публічним службовцем). Термін подання такої декларації - до 1 квітня року, наступного за роком припинення службової діяльність.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4.    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Декларація особи, що претендує на зайняття посади публічної служби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(декларантом є особа, яка не має статусу публічного службовця, але планує його набути), за минулий рік. Подається до моменту призначення або обрання на відповідну посаду.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299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2CB3D-ACC7-4414-9F7D-C18AF895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лекційного заняття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6BCE1B-805A-49DB-9953-B946738D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службових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становища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подарунків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одержанню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неправомірної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подарунка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поводження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ними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сумісництва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суміщення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видами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антикорупційні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публічних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службовців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Фінансовий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контроль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публічних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службовців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572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CF833-5FBB-49DE-B904-C4EF60B0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7" y="643466"/>
            <a:ext cx="10622845" cy="1303867"/>
          </a:xfrm>
        </p:spPr>
        <p:txBody>
          <a:bodyPr>
            <a:normAutofit/>
          </a:bodyPr>
          <a:lstStyle/>
          <a:p>
            <a:r>
              <a:rPr lang="uk-UA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службових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повноважень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свого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становища</a:t>
            </a:r>
            <a:r>
              <a:rPr lang="uk-UA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CCEBB49-8E58-4E4F-8045-2037FE3D19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7" y="2736138"/>
            <a:ext cx="4718050" cy="255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B8C3F9-64EF-45C1-A17A-DB3EF1077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2627" y="2388276"/>
            <a:ext cx="5898701" cy="3654215"/>
          </a:xfrm>
        </p:spPr>
        <p:txBody>
          <a:bodyPr>
            <a:noAutofit/>
          </a:bodyPr>
          <a:lstStyle/>
          <a:p>
            <a:pPr algn="just"/>
            <a:r>
              <a:rPr lang="uk-UA" sz="1900" dirty="0">
                <a:effectLst/>
                <a:ea typeface="Calibri" panose="020F0502020204030204" pitchFamily="34" charset="0"/>
              </a:rPr>
              <a:t>Система заходів запобігання корупційним проявам у публічній службі регулюється насамперед Законом «Про запобігання корупції», вимоги якого відтворюються та/або деталізуються в спеціальних для окремих видів публічної служби актах вищої юридичної сили та в численних підзаконних актах. Антикорупційне законодавство закріплює комплекс обмежень і зобов’язань для публічних службовців, які сукупно створюють </a:t>
            </a:r>
            <a:r>
              <a:rPr lang="uk-UA" sz="1900" i="1" dirty="0">
                <a:effectLst/>
                <a:ea typeface="Calibri" panose="020F0502020204030204" pitchFamily="34" charset="0"/>
              </a:rPr>
              <a:t>первинний рубіж протидії корупції</a:t>
            </a:r>
            <a:r>
              <a:rPr lang="uk-UA" sz="1900" dirty="0">
                <a:effectLst/>
                <a:ea typeface="Calibri" panose="020F0502020204030204" pitchFamily="34" charset="0"/>
              </a:rPr>
              <a:t>, що має превентивно убезпечувати суспільство від корупційних правопорушень. 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60604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6A886-95E3-44AB-8B24-08A0C25A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Обмеження стосуються: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DD7D6C-2CBF-4BC4-ADF2-6009A160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222" y="2556931"/>
            <a:ext cx="10532533" cy="3505201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    службових повноважень (сукупності прав, обов’язків та поєднаних в одну правомочність </a:t>
            </a:r>
            <a:r>
              <a:rPr lang="uk-UA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правообов’язків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службовця, що пов’язані з виконанням передбачених для його посади публічних завдань і функцій);</a:t>
            </a:r>
          </a:p>
          <a:p>
            <a:pPr algn="just">
              <a:spcAft>
                <a:spcPts val="0"/>
              </a:spcAft>
            </a:pP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    службового становища (пов’язаних із зайняттям посади службовий впливу чи авторитету, спроможності давати вказівки підлеглим особам чи організаціям і контролювати їх діяльність);</a:t>
            </a:r>
          </a:p>
          <a:p>
            <a:pPr algn="just">
              <a:spcAft>
                <a:spcPts val="0"/>
              </a:spcAft>
            </a:pP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    службових можливостей (вони не пов’язані з використанням службових повноважень чи службового становища, яке дозволяє впливати на підлеглих, але зумовлюються </a:t>
            </a:r>
            <a:r>
              <a:rPr lang="uk-UA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статусно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-репутаційним значенням займаної посади). Так, службові можливості можуть виражатися у спроможності керівника центрального органу виконавчої влади схилити не підпорядковану, не підконтрольну та не підзвітну йому службову особу державного підприємства до ухвалення певного рішення;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143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0EE337-1F9E-4CEA-A8F9-DD71D4969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8" y="2556932"/>
            <a:ext cx="10713155" cy="3539068"/>
          </a:xfrm>
        </p:spPr>
        <p:txBody>
          <a:bodyPr>
            <a:normAutofit/>
          </a:bodyPr>
          <a:lstStyle/>
          <a:p>
            <a:pPr algn="just"/>
            <a:r>
              <a:rPr lang="uk-UA" sz="1900" dirty="0">
                <a:ea typeface="Calibri" panose="020F0502020204030204" pitchFamily="34" charset="0"/>
                <a:cs typeface="Times New Roman" panose="02020603050405020304" pitchFamily="18" charset="0"/>
              </a:rPr>
              <a:t>Також обмеження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стосується протидії протиправній меті - одержання неправомірної вигоди для себе чи інших осіб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Під неправомірною вигодою відповідно до ч. 1 ст. 1 Закону «Про запобігання корупції» розуміються грошові кошти або інше майно, переваги, пільги, послуги, нематеріальні активи, будь-які інші вигоди нематеріального чи негрошового характеру, які обіцяють, пропонують, надають або одержують без законних на те підстав. Для правильного розуміння неправомірної вигоди слід наголосити, що вона: а) може мати як майновий, так і немайновий характер (урядова відзнака, грамота, обіцянка одружитися тощо), адже чинне раніше антикорупційне поняття «хабар» стосувалося лише майнової вигоди; б) відповідні вигоди обіцяють, пропонують, надають або одержують без законних на те підстав; в) неправомірна вигода завжди пов’язана із протиправним використанням наданих особі службових повноважень чи пов’язаних із цим можливостей (що дозволяє відрізнити неправомірну вигоду від антикорупційного поняття подарунку);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725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7F1EA-3027-47BB-8551-43428742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88" y="801509"/>
            <a:ext cx="10656711" cy="1303867"/>
          </a:xfrm>
        </p:spPr>
        <p:txBody>
          <a:bodyPr>
            <a:noAutofit/>
          </a:bodyPr>
          <a:lstStyle/>
          <a:p>
            <a:r>
              <a:rPr lang="uk-UA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одержання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подарунків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Запобігання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одержанню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неправомірної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подарунка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поводження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ними</a:t>
            </a:r>
            <a:r>
              <a:rPr lang="uk-UA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14B649-A333-4665-A5EA-CD99B61DB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987" y="2560320"/>
            <a:ext cx="5157670" cy="3310128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effectLst/>
                <a:ea typeface="Calibri" panose="020F0502020204030204" pitchFamily="34" charset="0"/>
              </a:rPr>
              <a:t>Відповідно до ч. 1 ст. 1 Закону «Про запобігання корупції» </a:t>
            </a:r>
            <a:r>
              <a:rPr lang="uk-UA" i="1" dirty="0">
                <a:effectLst/>
                <a:ea typeface="Calibri" panose="020F0502020204030204" pitchFamily="34" charset="0"/>
              </a:rPr>
              <a:t>подарунком є грошові кошти або інше майно, переваги, пільги, послуги, нематеріальні активи, які надають одержують безоплатно або за ціною, нижчою за мінімальну ринкову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AE41553-BA32-4C52-9B1D-176BBFEDE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5" y="2676856"/>
            <a:ext cx="5157670" cy="2733327"/>
          </a:xfrm>
        </p:spPr>
      </p:pic>
    </p:spTree>
    <p:extLst>
      <p:ext uri="{BB962C8B-B14F-4D97-AF65-F5344CB8AC3E}">
        <p14:creationId xmlns:p14="http://schemas.microsoft.com/office/powerpoint/2010/main" val="279514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C8EBC-D5F1-4F26-96B1-83B8E5CA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24088"/>
            <a:ext cx="9601196" cy="1083735"/>
          </a:xfrm>
        </p:spPr>
        <p:txBody>
          <a:bodyPr>
            <a:normAutofit/>
          </a:bodyPr>
          <a:lstStyle/>
          <a:p>
            <a:r>
              <a:rPr lang="uk-UA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Усі </a:t>
            </a:r>
            <a:r>
              <a:rPr lang="ru-RU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подарунки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державних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службовців слід класифікувати 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три </a:t>
            </a:r>
            <a:r>
              <a:rPr lang="ru-RU" sz="2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800" dirty="0"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52882F-3388-494F-BC29-F939A4B6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44" y="2556932"/>
            <a:ext cx="10724445" cy="347698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uk-UA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   </a:t>
            </a:r>
            <a:r>
              <a:rPr lang="uk-UA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заборонені </a:t>
            </a:r>
            <a:r>
              <a:rPr lang="ru-RU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будь-</a:t>
            </a:r>
            <a:r>
              <a:rPr lang="ru-RU" sz="19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9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умов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подарунки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вимагаються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просяться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одержуються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службовцем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для себе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близьких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йому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осіб від 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юридичних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фізичних осіб:</a:t>
            </a:r>
          </a:p>
          <a:p>
            <a:pPr algn="just">
              <a:spcAft>
                <a:spcPts val="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uk-UA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зв’язку зі здійсненням діяльності, пов’язаної з виконанням функцій держави або місцевого самоврядування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(наприклад, якщо після надання в установленому законом порядку адміністративної послуги приватна особа вирішила «подякувати» службовцю у вигляді того чи іншого подарунку);</a:t>
            </a:r>
          </a:p>
          <a:p>
            <a:pPr algn="just">
              <a:spcAft>
                <a:spcPts val="0"/>
              </a:spcAft>
            </a:pP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б)    </a:t>
            </a:r>
            <a:r>
              <a:rPr lang="uk-UA" sz="1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якщо особа, яка дарує, перебуває в підпорядкуванні публічного службовця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(так, протиправним буде отримання подарунку від підлеглого на особисте свято незалежно від того, що дарування відбувається в позаробочий час і поза приміщенням органу, де працюють особи). 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огляду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 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зворотної 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заборони, </a:t>
            </a:r>
            <a:r>
              <a:rPr lang="ru-RU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отримання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подарунків від керівників 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(за </a:t>
            </a:r>
            <a:r>
              <a:rPr lang="ru-RU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дотримання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ситуаційних і кількісних </a:t>
            </a:r>
            <a:r>
              <a:rPr lang="ru-RU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застережень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uk-UA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є </a:t>
            </a:r>
            <a:r>
              <a:rPr lang="ru-RU" sz="1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допустимим</a:t>
            </a:r>
            <a:r>
              <a:rPr lang="ru-RU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uk-UA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285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5A8E-D5BA-4EBC-B901-765AD5A3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4712"/>
          </a:xfrm>
        </p:spPr>
        <p:txBody>
          <a:bodyPr/>
          <a:lstStyle/>
          <a:p>
            <a:r>
              <a:rPr lang="uk-UA" dirty="0"/>
              <a:t>Друга група – це: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EB704D-B11D-4588-9279-F055A590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9" y="2556932"/>
            <a:ext cx="10950222" cy="3584224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 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дозволені без будь-яких застережень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- подарунки, які:</a:t>
            </a:r>
            <a:endParaRPr lang="uk-UA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даруються близькими особами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Відповідно до ч. 1 ст. 1 Закону «Про запобігання корупції» такими особами є: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а)    члени сім’ї, до кола яких входять дві підгрупи суб’єктів: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особи, які перебувають у шлюбі із публічним службовцем та його неповнолітні діти (незалежно від того, чи спільно проживають);</a:t>
            </a:r>
          </a:p>
          <a:p>
            <a:pPr algn="just"/>
            <a:r>
              <a:rPr lang="uk-UA" sz="1800" dirty="0">
                <a:effectLst/>
                <a:ea typeface="Calibri" panose="020F0502020204030204" pitchFamily="34" charset="0"/>
              </a:rPr>
              <a:t>-  будь-які інші особи, які спільно проживають (не менше 183 днів упродовж року), пов’язані спільним побутом і мають взаємні права та обов’язки сімейного характеру із публічним службовцем, зокрема особи, які спільно проживають, але не перебувають у шлюбі. </a:t>
            </a:r>
          </a:p>
          <a:p>
            <a:pPr algn="just"/>
            <a:r>
              <a:rPr lang="uk-UA" sz="1800" dirty="0">
                <a:effectLst/>
                <a:ea typeface="Calibri" panose="020F0502020204030204" pitchFamily="34" charset="0"/>
              </a:rPr>
              <a:t>б)    чоловік, дружина, батько, мати, вітчим, мачуха, син, дочка, пасинок, падчерка, рідний та двоюрідний брати, рідна та двоюрідна сестри, рідний брат і сестра дружини (чоловіка), племінник, племінниця, рідний дядько, рідна тітка, дід, баба, прадід, прабаба, внук, внучка, правнук, правнучка, зять, невістка, тесть, теща, свекор, свекруха, батько та мати дружини (чоловіка) сина (дочки), </a:t>
            </a:r>
            <a:r>
              <a:rPr lang="uk-UA" sz="1800" dirty="0" err="1">
                <a:effectLst/>
                <a:ea typeface="Calibri" panose="020F0502020204030204" pitchFamily="34" charset="0"/>
              </a:rPr>
              <a:t>усиновлювач</a:t>
            </a:r>
            <a:r>
              <a:rPr lang="uk-UA" sz="1800" dirty="0">
                <a:effectLst/>
                <a:ea typeface="Calibri" panose="020F0502020204030204" pitchFamily="34" charset="0"/>
              </a:rPr>
              <a:t> чи усиновлений, опікун чи піклувальник, особа, яка перебуває під опікою або піклуванням (названі особи є близькими незалежно від того, чи спільно вони проживають та чи об’єднані спільним побутом)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035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26D85-EDD2-44BB-9789-3B1D2668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Третя група: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58BC61-B38F-4CE7-AAD5-129C5A64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9405" y="2560319"/>
            <a:ext cx="5763973" cy="3671147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   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подарунки, що дозволені за умови дотримання ситуаційно- кількісних застережень</a:t>
            </a:r>
            <a:r>
              <a:rPr lang="uk-U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цієї групи належать подарунки від неблизьких осіб, які можуть бути прийняті з дотриманням трьох умов: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      вони відповідають загальновизнаним уявленням про гостинність 2;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     вартість таких подарунків не перевищує одного прожиткового мінімуму для працездатних осіб, установленого на день прийняття</a:t>
            </a:r>
            <a:r>
              <a:rPr lang="uk-UA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подарунка, одноразово;</a:t>
            </a:r>
          </a:p>
          <a:p>
            <a:pPr algn="just">
              <a:spcAft>
                <a:spcPts val="0"/>
              </a:spcAft>
            </a:pP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      сукупна вартість таких подарунків, отриманих від однієї особи (групи осіб) упродовж року, не перевищує двох прожиткових мінімумів, установлених для працездатної особи на 1 січня того року, в якому прийнято подарунки.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73FF996D-D6AE-41E9-9B9B-CA85925DC0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3" y="3070975"/>
            <a:ext cx="4824652" cy="1907426"/>
          </a:xfrm>
        </p:spPr>
      </p:pic>
    </p:spTree>
    <p:extLst>
      <p:ext uri="{BB962C8B-B14F-4D97-AF65-F5344CB8AC3E}">
        <p14:creationId xmlns:p14="http://schemas.microsoft.com/office/powerpoint/2010/main" val="13700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1962</Words>
  <Application>Microsoft Office PowerPoint</Application>
  <PresentationFormat>Широкий екран</PresentationFormat>
  <Paragraphs>56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Природа</vt:lpstr>
      <vt:lpstr>ЛЕКЦІЯ 10.  ЗАПОБІГАННЯ КОРУПЦІЙНИМ ПРОЯВАМ У ПУБЛІЧНІЙ СЛУЖБІ</vt:lpstr>
      <vt:lpstr>План лекційного заняття</vt:lpstr>
      <vt:lpstr>1. Обмеження щодо використання службових повноважень чи свого становища.</vt:lpstr>
      <vt:lpstr>Обмеження стосуються:</vt:lpstr>
      <vt:lpstr>Презентація PowerPoint</vt:lpstr>
      <vt:lpstr>2. Обмеження щодо одержання подарунків. Запобігання одержанню неправомірної вигоди або подарунка та поводження з ними.</vt:lpstr>
      <vt:lpstr>Усі подарунки для державних службовців слід класифікувати на три групи:</vt:lpstr>
      <vt:lpstr>Друга група – це:</vt:lpstr>
      <vt:lpstr>Третя група:</vt:lpstr>
      <vt:lpstr>Презентація PowerPoint</vt:lpstr>
      <vt:lpstr>3. Обмеження щодо сумісництва та суміщення з іншими видами діяльності</vt:lpstr>
      <vt:lpstr>Деталізуємо зміст дозволених видів сумісництва:</vt:lpstr>
      <vt:lpstr>4. Інші антикорупційні обмеження для публічних службовців</vt:lpstr>
      <vt:lpstr>Обмеження щодо спільної роботи близьких осіб не поширюються на:</vt:lpstr>
      <vt:lpstr>5. Фінансовий контроль щодо публічних службовців.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10.  ЗАПОБІГАННЯ КОРУПЦІЙНИМ ПРОЯВАМ У ПУБЛІЧНІЙ СЛУЖБІ</dc:title>
  <dc:creator>Пользователь Windows</dc:creator>
  <cp:lastModifiedBy>Пользователь Windows</cp:lastModifiedBy>
  <cp:revision>1</cp:revision>
  <dcterms:created xsi:type="dcterms:W3CDTF">2022-10-31T03:52:36Z</dcterms:created>
  <dcterms:modified xsi:type="dcterms:W3CDTF">2022-10-31T04:56:59Z</dcterms:modified>
</cp:coreProperties>
</file>