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19456" y="146304"/>
            <a:ext cx="11753088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18979" y="381001"/>
            <a:ext cx="109728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44800" y="2819400"/>
            <a:ext cx="8746979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7416800" y="6509004"/>
            <a:ext cx="4003040" cy="274320"/>
          </a:xfrm>
        </p:spPr>
        <p:txBody>
          <a:bodyPr vert="horz" rtlCol="0"/>
          <a:lstStyle>
            <a:extLst/>
          </a:lstStyle>
          <a:p>
            <a:fld id="{08B9EBBA-996F-894A-B54A-D6246ED52CEA}" type="datetimeFigureOut">
              <a:rPr lang="en-US" smtClean="0"/>
              <a:pPr/>
              <a:t>5/6/2024</a:t>
            </a:fld>
            <a:endParaRPr lang="en-US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11518603" y="6509004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2133600" y="6509004"/>
            <a:ext cx="5209952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52C72-DE31-F449-A4ED-4C594FD91407}" type="datetimeFigureOut">
              <a:rPr lang="en-US" smtClean="0"/>
              <a:pPr/>
              <a:t>5/6/2024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2726E-379B-B349-9EED-81ED093FA806}" type="datetimeFigureOut">
              <a:rPr lang="en-US" smtClean="0"/>
              <a:pPr/>
              <a:t>5/6/2024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A1323-8D79-1946-B0D7-40001CF92E9D}" type="datetimeFigureOut">
              <a:rPr lang="en-US" smtClean="0"/>
              <a:pPr/>
              <a:t>5/6/2024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33504" y="3267456"/>
            <a:ext cx="98755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498230"/>
            <a:ext cx="103632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3287713"/>
            <a:ext cx="103632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7416800" y="6513670"/>
            <a:ext cx="4003040" cy="274320"/>
          </a:xfrm>
        </p:spPr>
        <p:txBody>
          <a:bodyPr vert="horz" rtlCol="0"/>
          <a:lstStyle>
            <a:extLst/>
          </a:lstStyle>
          <a:p>
            <a:fld id="{8DFA1846-DA80-1C48-A609-854EA85C59AD}" type="datetimeFigureOut">
              <a:rPr lang="en-US" smtClean="0"/>
              <a:pPr/>
              <a:t>5/6/2024</a:t>
            </a:fld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11518603" y="6513670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2133600" y="6513670"/>
            <a:ext cx="5209952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02355-E14B-8545-A8F8-0FE83CC9D524}" type="datetimeFigureOut">
              <a:rPr lang="en-US" smtClean="0"/>
              <a:pPr/>
              <a:t>5/6/2024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521440" y="6514568"/>
            <a:ext cx="619051" cy="274320"/>
          </a:xfrm>
        </p:spPr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822325" y="216521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400800" y="216521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51948"/>
            <a:ext cx="109728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40F58-564D-2B4F-AE67-E407BA4FCF45}" type="datetimeFigureOut">
              <a:rPr lang="en-US" smtClean="0"/>
              <a:pPr/>
              <a:t>5/6/2024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1521440" y="6514568"/>
            <a:ext cx="619051" cy="274320"/>
          </a:xfrm>
        </p:spPr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53218"/>
            <a:ext cx="109728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3A34C8-038E-2045-AF43-DF7DBB8E0E9E}" type="datetimeFigureOut">
              <a:rPr lang="en-US" smtClean="0"/>
              <a:pPr/>
              <a:t>5/6/2024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8C68F-D26B-8F47-958C-23B49CF8A634}" type="datetimeFigureOut">
              <a:rPr lang="en-US" smtClean="0"/>
              <a:pPr/>
              <a:t>5/6/2024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743403" y="105765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7515" y="304800"/>
            <a:ext cx="524256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617515" y="1107560"/>
            <a:ext cx="524256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11555275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7416800" y="6513670"/>
            <a:ext cx="4003040" cy="274320"/>
          </a:xfrm>
        </p:spPr>
        <p:txBody>
          <a:bodyPr vert="horz" rtlCol="0"/>
          <a:lstStyle>
            <a:extLst/>
          </a:lstStyle>
          <a:p>
            <a:fld id="{D0DF5E60-9974-AC48-9591-99C2BB44B7CF}" type="datetimeFigureOut">
              <a:rPr lang="en-US" smtClean="0"/>
              <a:pPr/>
              <a:t>5/6/2024</a:t>
            </a:fld>
            <a:endParaRPr lang="en-US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11518603" y="6513670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2133600" y="6513670"/>
            <a:ext cx="5209952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3924" y="4724400"/>
            <a:ext cx="73152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53924" y="5388937"/>
            <a:ext cx="73152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06400" y="249864"/>
            <a:ext cx="113792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7416800" y="6509004"/>
            <a:ext cx="4003040" cy="274320"/>
          </a:xfrm>
        </p:spPr>
        <p:txBody>
          <a:bodyPr vert="horz" rtlCol="0"/>
          <a:lstStyle>
            <a:extLst/>
          </a:lstStyle>
          <a:p>
            <a:fld id="{18C79C5D-2A6F-F04D-97DA-BEF2467B64E4}" type="datetimeFigureOut">
              <a:rPr lang="en-US" smtClean="0"/>
              <a:pPr/>
              <a:t>5/6/2024</a:t>
            </a:fld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11518603" y="6509004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2133600" y="6509004"/>
            <a:ext cx="5209952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19456" y="147085"/>
            <a:ext cx="11747795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727200" y="6400800"/>
            <a:ext cx="5616352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416800" y="6400800"/>
            <a:ext cx="400304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9B482E8-6E0E-1B4F-B1FD-C69DB9E858D9}" type="datetimeFigureOut">
              <a:rPr lang="en-US" smtClean="0"/>
              <a:pPr/>
              <a:t>5/6/2024</a:t>
            </a:fld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1518603" y="6514568"/>
            <a:ext cx="619051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53536"/>
            <a:ext cx="109728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46237"/>
            <a:ext cx="109728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КУЛЬТУРА УСНОГО НАУКОВОГО МОВЛЕННЯ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16943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800" dirty="0"/>
              <a:t>Наукова доповідь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– </a:t>
            </a:r>
            <a:r>
              <a:rPr lang="uk-UA" sz="4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це жанр наукового стилю, який припускає розгорнуте повідомлення на спеціальну тему на засіданні наукового товариства.</a:t>
            </a:r>
          </a:p>
        </p:txBody>
      </p:sp>
    </p:spTree>
    <p:extLst>
      <p:ext uri="{BB962C8B-B14F-4D97-AF65-F5344CB8AC3E}">
        <p14:creationId xmlns:p14="http://schemas.microsoft.com/office/powerpoint/2010/main" xmlns="" val="643856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156754"/>
            <a:ext cx="10571998" cy="1260884"/>
          </a:xfrm>
        </p:spPr>
        <p:txBody>
          <a:bodyPr>
            <a:normAutofit fontScale="90000"/>
          </a:bodyPr>
          <a:lstStyle/>
          <a:p>
            <a:r>
              <a:rPr lang="uk-UA" altLang="uk-UA" sz="4400" b="0" dirty="0" smtClean="0">
                <a:solidFill>
                  <a:schemeClr val="tx1"/>
                </a:solidFill>
                <a:latin typeface="Arial" panose="020B0604020202020204" pitchFamily="34" charset="0"/>
                <a:ea typeface="TimesNewRoman"/>
              </a:rPr>
              <a:t>різновиди </a:t>
            </a:r>
            <a:r>
              <a:rPr lang="uk-UA" altLang="uk-UA" sz="4400" b="0" dirty="0">
                <a:solidFill>
                  <a:schemeClr val="tx1"/>
                </a:solidFill>
                <a:latin typeface="Arial" panose="020B0604020202020204" pitchFamily="34" charset="0"/>
                <a:ea typeface="TimesNewRoman"/>
              </a:rPr>
              <a:t>наукової доповіді:</a:t>
            </a:r>
            <a:r>
              <a:rPr lang="uk-UA" altLang="uk-UA" sz="4400" b="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uk-UA" altLang="uk-UA" sz="4400" b="0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uk-UA" sz="44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36290" y="2517049"/>
            <a:ext cx="11919417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68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TimesNewRoman"/>
              </a:rPr>
              <a:t>тематична доповідь</a:t>
            </a:r>
            <a:r>
              <a:rPr kumimoji="0" lang="uk-UA" altLang="uk-UA" sz="2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TimesNewRoman"/>
              </a:rPr>
              <a:t>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NewRoman"/>
              </a:rPr>
              <a:t>(подає розгорнутий виклад певної наукової проблеми);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TimesNewRoman"/>
              </a:rPr>
              <a:t>інформаційна доповідь</a:t>
            </a:r>
            <a:r>
              <a:rPr kumimoji="0" lang="uk-UA" altLang="uk-UA" sz="2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TimesNewRoman"/>
              </a:rPr>
              <a:t>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NewRoman"/>
              </a:rPr>
              <a:t>(пропонує</a:t>
            </a:r>
            <a:r>
              <a:rPr kumimoji="0" lang="uk-UA" alt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NewRoman"/>
              </a:rPr>
              <a:t> 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NewRoman"/>
              </a:rPr>
              <a:t>інформацію про стан справ у відповідній галузі наукової діяльності);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TimesNewRoman"/>
              </a:rPr>
              <a:t>звітна доповідь</a:t>
            </a:r>
            <a:r>
              <a:rPr kumimoji="0" lang="uk-UA" altLang="uk-UA" sz="2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TimesNewRoman"/>
              </a:rPr>
              <a:t>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NewRoman"/>
              </a:rPr>
              <a:t>(узагальнює результати роботи науково-дослідних колективів).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0071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Фактори успіху доповіді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стрункої логіко-композиційної побудови мовлення, </a:t>
            </a:r>
            <a:endParaRPr lang="uk-UA" dirty="0" smtClean="0"/>
          </a:p>
          <a:p>
            <a:r>
              <a:rPr lang="uk-UA" dirty="0" smtClean="0"/>
              <a:t>доказовості</a:t>
            </a:r>
            <a:r>
              <a:rPr lang="uk-UA" dirty="0"/>
              <a:t>, </a:t>
            </a:r>
            <a:endParaRPr lang="uk-UA" dirty="0" smtClean="0"/>
          </a:p>
          <a:p>
            <a:r>
              <a:rPr lang="uk-UA" dirty="0" smtClean="0"/>
              <a:t>аргументованості</a:t>
            </a:r>
            <a:r>
              <a:rPr lang="uk-UA" dirty="0"/>
              <a:t>, </a:t>
            </a:r>
            <a:endParaRPr lang="uk-UA" dirty="0" smtClean="0"/>
          </a:p>
          <a:p>
            <a:r>
              <a:rPr lang="uk-UA" dirty="0" smtClean="0"/>
              <a:t>уміння </a:t>
            </a:r>
            <a:r>
              <a:rPr lang="uk-UA" dirty="0"/>
              <a:t>взаємодії з аудиторією, </a:t>
            </a:r>
            <a:endParaRPr lang="uk-UA" dirty="0" smtClean="0"/>
          </a:p>
          <a:p>
            <a:r>
              <a:rPr lang="uk-UA" dirty="0" smtClean="0"/>
              <a:t> </a:t>
            </a:r>
            <a:r>
              <a:rPr lang="uk-UA" dirty="0"/>
              <a:t>різні прийоми активізації уваги, </a:t>
            </a:r>
            <a:endParaRPr lang="uk-UA" dirty="0" smtClean="0"/>
          </a:p>
          <a:p>
            <a:r>
              <a:rPr lang="uk-UA" dirty="0" smtClean="0"/>
              <a:t>висока </a:t>
            </a:r>
            <a:r>
              <a:rPr lang="uk-UA" dirty="0" err="1" smtClean="0"/>
              <a:t>мовна</a:t>
            </a:r>
            <a:r>
              <a:rPr lang="uk-UA" dirty="0" smtClean="0"/>
              <a:t> </a:t>
            </a:r>
            <a:r>
              <a:rPr lang="uk-UA" dirty="0"/>
              <a:t>культури доповідача</a:t>
            </a:r>
            <a:r>
              <a:rPr lang="uk-UA" dirty="0" smtClean="0"/>
              <a:t>,</a:t>
            </a:r>
          </a:p>
          <a:p>
            <a:r>
              <a:rPr lang="uk-UA" dirty="0" smtClean="0"/>
              <a:t> </a:t>
            </a:r>
            <a:r>
              <a:rPr lang="uk-UA" dirty="0" err="1" smtClean="0"/>
              <a:t>мовні</a:t>
            </a:r>
            <a:r>
              <a:rPr lang="uk-UA" dirty="0" smtClean="0"/>
              <a:t> </a:t>
            </a:r>
            <a:r>
              <a:rPr lang="uk-UA" dirty="0"/>
              <a:t>(метафори, тропи, фігури, фразеологізми, приказки) і </a:t>
            </a:r>
            <a:r>
              <a:rPr lang="uk-UA" dirty="0" smtClean="0"/>
              <a:t>позамовні </a:t>
            </a:r>
            <a:r>
              <a:rPr lang="uk-UA" dirty="0"/>
              <a:t>(поза, манери, жести, міміка) засобів виразності, </a:t>
            </a:r>
            <a:endParaRPr lang="uk-UA" dirty="0" smtClean="0"/>
          </a:p>
          <a:p>
            <a:r>
              <a:rPr lang="uk-UA" dirty="0" smtClean="0"/>
              <a:t>техніки </a:t>
            </a:r>
            <a:r>
              <a:rPr lang="uk-UA" dirty="0"/>
              <a:t>мовлення. </a:t>
            </a:r>
          </a:p>
        </p:txBody>
      </p:sp>
    </p:spTree>
    <p:extLst>
      <p:ext uri="{BB962C8B-B14F-4D97-AF65-F5344CB8AC3E}">
        <p14:creationId xmlns:p14="http://schemas.microsoft.com/office/powerpoint/2010/main" xmlns="" val="87334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Наукова дискусія – науковий діалог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400" b="1" dirty="0" smtClean="0"/>
              <a:t>Особливості наукового діалогу</a:t>
            </a:r>
          </a:p>
          <a:p>
            <a:pPr marL="0" indent="0">
              <a:buNone/>
            </a:pPr>
            <a:r>
              <a:rPr lang="uk-UA" dirty="0" smtClean="0"/>
              <a:t>наявність </a:t>
            </a:r>
            <a:r>
              <a:rPr lang="uk-UA" dirty="0"/>
              <a:t>мовця й активного слухача,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зверненість </a:t>
            </a:r>
            <a:r>
              <a:rPr lang="uk-UA" dirty="0"/>
              <a:t>на адресата,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підготовленість </a:t>
            </a:r>
            <a:r>
              <a:rPr lang="uk-UA" dirty="0"/>
              <a:t>учасників, </a:t>
            </a:r>
            <a:endParaRPr lang="uk-UA" dirty="0" smtClean="0"/>
          </a:p>
          <a:p>
            <a:pPr marL="0" indent="0">
              <a:buNone/>
            </a:pPr>
            <a:r>
              <a:rPr lang="uk-UA" sz="2400" b="1" dirty="0" smtClean="0"/>
              <a:t>характерні </a:t>
            </a:r>
            <a:r>
              <a:rPr lang="uk-UA" sz="2400" b="1" dirty="0" err="1" smtClean="0"/>
              <a:t>мовні</a:t>
            </a:r>
            <a:r>
              <a:rPr lang="uk-UA" sz="2400" b="1" dirty="0" smtClean="0"/>
              <a:t> ознаки</a:t>
            </a:r>
            <a:r>
              <a:rPr lang="uk-UA" dirty="0" smtClean="0"/>
              <a:t>– </a:t>
            </a:r>
          </a:p>
          <a:p>
            <a:pPr marL="0" indent="0">
              <a:buNone/>
            </a:pPr>
            <a:r>
              <a:rPr lang="uk-UA" dirty="0" err="1" smtClean="0"/>
              <a:t>ситуативність</a:t>
            </a:r>
            <a:r>
              <a:rPr lang="uk-UA" dirty="0"/>
              <a:t>,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еліптичність</a:t>
            </a:r>
            <a:r>
              <a:rPr lang="uk-UA" dirty="0"/>
              <a:t>,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перевага </a:t>
            </a:r>
            <a:r>
              <a:rPr lang="uk-UA" dirty="0"/>
              <a:t>розповідних і питальних речень, речень-заперечень.</a:t>
            </a:r>
          </a:p>
        </p:txBody>
      </p:sp>
    </p:spTree>
    <p:extLst>
      <p:ext uri="{BB962C8B-B14F-4D97-AF65-F5344CB8AC3E}">
        <p14:creationId xmlns:p14="http://schemas.microsoft.com/office/powerpoint/2010/main" xmlns="" val="1437583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Принципи дискусії</a:t>
            </a:r>
            <a:endParaRPr lang="uk-UA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05352" y="2609383"/>
            <a:ext cx="1058129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68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683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</a:rPr>
              <a:t>принцип кількості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(«Не говорити більше чи менше, ніж потрібно для виконання поточних цілей діалогу»); </a:t>
            </a:r>
          </a:p>
          <a:p>
            <a:pPr marL="0" marR="0" lvl="0" indent="4683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</a:rPr>
              <a:t>принцип якості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(«Не говорити того, що вважаєш хибним або для чого не маєш достатніх  підстав»); </a:t>
            </a:r>
          </a:p>
          <a:p>
            <a:pPr marL="0" marR="0" lvl="0" indent="4683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</a:rPr>
              <a:t> принцип відношення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(«Не відхиляйся від теми»); </a:t>
            </a:r>
          </a:p>
          <a:p>
            <a:pPr marL="0" marR="0" lvl="0" indent="4683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</a:rPr>
              <a:t>принцип способу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(«Висловлюйся ясно», «Уникай незрозумілих виразів, уникай неоднозначності,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uk-UA" altLang="uk-UA" sz="2000" dirty="0"/>
              <a:t> </a:t>
            </a:r>
            <a:r>
              <a:rPr lang="uk-UA" altLang="uk-UA" sz="2000" dirty="0" smtClean="0"/>
              <a:t>     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будь лаконічним, будь організованим»).</a:t>
            </a:r>
          </a:p>
        </p:txBody>
      </p:sp>
    </p:spTree>
    <p:extLst>
      <p:ext uri="{BB962C8B-B14F-4D97-AF65-F5344CB8AC3E}">
        <p14:creationId xmlns:p14="http://schemas.microsoft.com/office/powerpoint/2010/main" xmlns="" val="3732999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Особливості усного наукового мовлення.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Ознаки </a:t>
            </a:r>
            <a:r>
              <a:rPr lang="uk-UA" dirty="0"/>
              <a:t>усного наукового </a:t>
            </a:r>
            <a:r>
              <a:rPr lang="uk-UA" dirty="0" smtClean="0"/>
              <a:t>мовлення</a:t>
            </a:r>
            <a:endParaRPr lang="en-US" dirty="0" smtClean="0"/>
          </a:p>
          <a:p>
            <a:r>
              <a:rPr lang="uk-UA" dirty="0" smtClean="0"/>
              <a:t> незворотність</a:t>
            </a:r>
            <a:r>
              <a:rPr lang="uk-UA" dirty="0"/>
              <a:t>, </a:t>
            </a:r>
            <a:endParaRPr lang="en-US" dirty="0" smtClean="0"/>
          </a:p>
          <a:p>
            <a:r>
              <a:rPr lang="uk-UA" dirty="0" smtClean="0"/>
              <a:t>поступальний </a:t>
            </a:r>
            <a:r>
              <a:rPr lang="uk-UA" dirty="0"/>
              <a:t>і лінійний характер розгортання в часі</a:t>
            </a:r>
            <a:r>
              <a:rPr lang="uk-UA" dirty="0" smtClean="0"/>
              <a:t>,</a:t>
            </a:r>
            <a:endParaRPr lang="en-US" dirty="0" smtClean="0"/>
          </a:p>
          <a:p>
            <a:r>
              <a:rPr lang="uk-UA" dirty="0" smtClean="0"/>
              <a:t> </a:t>
            </a:r>
            <a:r>
              <a:rPr lang="uk-UA" dirty="0"/>
              <a:t>непідготовленість, </a:t>
            </a:r>
            <a:endParaRPr lang="en-US" dirty="0" smtClean="0"/>
          </a:p>
          <a:p>
            <a:r>
              <a:rPr lang="uk-UA" dirty="0" smtClean="0"/>
              <a:t>невимушеність</a:t>
            </a:r>
            <a:r>
              <a:rPr lang="uk-UA" dirty="0"/>
              <a:t>, </a:t>
            </a:r>
            <a:endParaRPr lang="en-US" dirty="0" smtClean="0"/>
          </a:p>
          <a:p>
            <a:r>
              <a:rPr lang="uk-UA" dirty="0" smtClean="0"/>
              <a:t>експресивність</a:t>
            </a:r>
            <a:r>
              <a:rPr lang="uk-UA" dirty="0"/>
              <a:t>, </a:t>
            </a:r>
            <a:endParaRPr lang="en-US" dirty="0" smtClean="0"/>
          </a:p>
          <a:p>
            <a:r>
              <a:rPr lang="uk-UA" dirty="0" smtClean="0"/>
              <a:t>яскраво </a:t>
            </a:r>
            <a:r>
              <a:rPr lang="uk-UA" dirty="0"/>
              <a:t>виражена </a:t>
            </a:r>
            <a:r>
              <a:rPr lang="uk-UA" dirty="0" smtClean="0"/>
              <a:t>модальність (виражене відношення до предмету обговорення).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99592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Для </a:t>
            </a:r>
            <a:r>
              <a:rPr lang="uk-UA" dirty="0" smtClean="0"/>
              <a:t>усного мовлення </a:t>
            </a:r>
            <a:r>
              <a:rPr lang="uk-UA" dirty="0"/>
              <a:t>характерні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Емфатична (емоційна) </a:t>
            </a:r>
            <a:r>
              <a:rPr lang="uk-UA" dirty="0"/>
              <a:t>інтонація, </a:t>
            </a:r>
            <a:endParaRPr lang="uk-UA" dirty="0" smtClean="0"/>
          </a:p>
          <a:p>
            <a:r>
              <a:rPr lang="uk-UA" dirty="0" smtClean="0"/>
              <a:t>відповідні </a:t>
            </a:r>
            <a:r>
              <a:rPr lang="uk-UA" dirty="0"/>
              <a:t>міміка й жести, </a:t>
            </a:r>
          </a:p>
          <a:p>
            <a:r>
              <a:rPr lang="uk-UA" dirty="0" smtClean="0"/>
              <a:t>певний </a:t>
            </a:r>
            <a:r>
              <a:rPr lang="uk-UA" dirty="0"/>
              <a:t>темп і ритм мовлення.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499424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Усне</a:t>
            </a:r>
            <a:r>
              <a:rPr lang="ru-RU" dirty="0"/>
              <a:t> </a:t>
            </a:r>
            <a:r>
              <a:rPr lang="ru-RU" dirty="0" err="1"/>
              <a:t>наукове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smtClean="0"/>
              <a:t>бути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підготовленим</a:t>
            </a:r>
            <a:r>
              <a:rPr lang="ru-RU" sz="24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наперед (</a:t>
            </a:r>
            <a:r>
              <a:rPr lang="ru-RU" sz="24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доповідь</a:t>
            </a:r>
            <a:r>
              <a:rPr lang="ru-RU" sz="24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лекція</a:t>
            </a:r>
            <a: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)</a:t>
            </a:r>
          </a:p>
          <a:p>
            <a:r>
              <a:rPr lang="uk-UA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характеризується більш чіткою структурною організацією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непідготовленим</a:t>
            </a:r>
            <a:r>
              <a:rPr lang="ru-RU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(</a:t>
            </a:r>
            <a:r>
              <a:rPr lang="ru-RU" sz="24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розмова</a:t>
            </a:r>
            <a:r>
              <a:rPr lang="ru-RU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бесіда</a:t>
            </a:r>
            <a:r>
              <a:rPr lang="ru-RU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).</a:t>
            </a:r>
          </a:p>
          <a:p>
            <a:pPr marL="0" indent="0">
              <a:buNone/>
            </a:pPr>
            <a:r>
              <a:rPr lang="uk-UA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властива спонтанність: висловлювання формується зазвичай певними  порціями,  поєднаними як паузами, для обдумування подальшого ходу висловлювання.</a:t>
            </a:r>
            <a:endParaRPr lang="uk-UA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7736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чіткому сприйняттю </a:t>
            </a:r>
            <a:r>
              <a:rPr lang="uk-UA" dirty="0"/>
              <a:t>словесної </a:t>
            </a:r>
            <a:r>
              <a:rPr lang="uk-UA" dirty="0" smtClean="0"/>
              <a:t>форми сприяють: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інтонація</a:t>
            </a:r>
            <a:r>
              <a:rPr lang="uk-UA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</a:t>
            </a:r>
          </a:p>
          <a:p>
            <a:r>
              <a:rPr lang="uk-UA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uk-UA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мелодика мовлення </a:t>
            </a:r>
            <a:endParaRPr lang="uk-UA" sz="24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uk-UA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uk-UA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його </a:t>
            </a:r>
            <a:r>
              <a:rPr lang="uk-UA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змістовність </a:t>
            </a:r>
          </a:p>
          <a:p>
            <a:r>
              <a:rPr lang="uk-UA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образність</a:t>
            </a:r>
          </a:p>
          <a:p>
            <a:r>
              <a:rPr lang="uk-UA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виразність </a:t>
            </a:r>
            <a:endParaRPr lang="uk-UA" sz="2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uk-UA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зрозумілість</a:t>
            </a:r>
            <a:r>
              <a:rPr lang="uk-UA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02144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Важливу роль </a:t>
            </a:r>
            <a:r>
              <a:rPr lang="uk-UA" dirty="0" smtClean="0"/>
              <a:t>відіграють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різноманітність </a:t>
            </a:r>
            <a:r>
              <a:rPr lang="uk-UA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тональних рисунків, </a:t>
            </a:r>
            <a:endParaRPr lang="uk-UA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uk-UA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чистота </a:t>
            </a:r>
            <a:r>
              <a:rPr lang="uk-UA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і ясність тембру, </a:t>
            </a:r>
            <a:endParaRPr lang="uk-UA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uk-UA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гнучкість</a:t>
            </a:r>
            <a:r>
              <a:rPr lang="uk-UA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 </a:t>
            </a:r>
            <a:endParaRPr lang="uk-UA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uk-UA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рухомість</a:t>
            </a:r>
            <a:r>
              <a:rPr lang="uk-UA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 </a:t>
            </a:r>
            <a:endParaRPr lang="uk-UA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uk-UA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адаптивність</a:t>
            </a:r>
            <a:r>
              <a:rPr lang="uk-UA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 </a:t>
            </a:r>
            <a:endParaRPr lang="uk-UA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uk-UA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емоційна </a:t>
            </a:r>
            <a:r>
              <a:rPr lang="uk-UA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насиченість фрази </a:t>
            </a:r>
          </a:p>
          <a:p>
            <a:r>
              <a:rPr lang="uk-UA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сугестивність </a:t>
            </a:r>
            <a:r>
              <a:rPr lang="uk-UA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(здатність голосу навіювати емоції і впливати на поведінку адресата мовлення).</a:t>
            </a:r>
          </a:p>
        </p:txBody>
      </p:sp>
    </p:spTree>
    <p:extLst>
      <p:ext uri="{BB962C8B-B14F-4D97-AF65-F5344CB8AC3E}">
        <p14:creationId xmlns:p14="http://schemas.microsoft.com/office/powerpoint/2010/main" xmlns="" val="444956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Погано: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Нечіткість і розпливчастість вимови</a:t>
            </a:r>
          </a:p>
          <a:p>
            <a:r>
              <a:rPr lang="uk-UA" dirty="0" smtClean="0"/>
              <a:t>Голосне і квапливе мовлення</a:t>
            </a:r>
          </a:p>
          <a:p>
            <a:r>
              <a:rPr lang="uk-UA" dirty="0" smtClean="0"/>
              <a:t>Тихе і повільне мовлення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164717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Індивідуальний інтонаційний стиль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це </a:t>
            </a:r>
            <a:r>
              <a:rPr lang="uk-UA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інтонаційна манера, в основі якої вибір варіантів інтонаційних одиниць (</a:t>
            </a:r>
            <a:r>
              <a:rPr lang="uk-UA" sz="28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інтонем</a:t>
            </a:r>
            <a:r>
              <a:rPr lang="uk-UA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):</a:t>
            </a:r>
          </a:p>
          <a:p>
            <a:r>
              <a:rPr lang="uk-UA" sz="2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інтонеми</a:t>
            </a:r>
            <a:r>
              <a:rPr lang="uk-UA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важливості</a:t>
            </a:r>
            <a:r>
              <a:rPr lang="uk-UA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</a:t>
            </a:r>
          </a:p>
          <a:p>
            <a:r>
              <a:rPr lang="uk-UA" sz="2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в</a:t>
            </a:r>
            <a:r>
              <a:rPr lang="uk-UA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олюнтативі</a:t>
            </a:r>
            <a:r>
              <a:rPr lang="uk-UA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(спонукальні) </a:t>
            </a:r>
            <a:r>
              <a:rPr lang="uk-UA" sz="2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інтонеми</a:t>
            </a:r>
            <a:endParaRPr lang="uk-UA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9194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Культура наукової доповіді, наукового виступу, лекції.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540564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75</TotalTime>
  <Words>424</Words>
  <Application>Microsoft Office PowerPoint</Application>
  <PresentationFormat>Произвольный</PresentationFormat>
  <Paragraphs>81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Литейная</vt:lpstr>
      <vt:lpstr>КУЛЬТУРА УСНОГО НАУКОВОГО МОВЛЕННЯ</vt:lpstr>
      <vt:lpstr>Особливості усного наукового мовлення.</vt:lpstr>
      <vt:lpstr>Для усного мовлення характерні </vt:lpstr>
      <vt:lpstr>Усне наукове мовлення може бути</vt:lpstr>
      <vt:lpstr>чіткому сприйняттю словесної форми сприяють:</vt:lpstr>
      <vt:lpstr>Важливу роль відіграють</vt:lpstr>
      <vt:lpstr>Погано:</vt:lpstr>
      <vt:lpstr>Індивідуальний інтонаційний стиль</vt:lpstr>
      <vt:lpstr>Культура наукової доповіді, наукового виступу, лекції.</vt:lpstr>
      <vt:lpstr>Наукова доповідь</vt:lpstr>
      <vt:lpstr>різновиди наукової доповіді: </vt:lpstr>
      <vt:lpstr>Фактори успіху доповіді</vt:lpstr>
      <vt:lpstr>Наукова дискусія – науковий діалог</vt:lpstr>
      <vt:lpstr>Принципи дискусії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УСНОГО НАУКОВОГО МОВЛЕННЯ</dc:title>
  <dc:creator>user</dc:creator>
  <cp:lastModifiedBy>user</cp:lastModifiedBy>
  <cp:revision>8</cp:revision>
  <dcterms:created xsi:type="dcterms:W3CDTF">2021-04-12T15:32:20Z</dcterms:created>
  <dcterms:modified xsi:type="dcterms:W3CDTF">2024-05-06T18:44:40Z</dcterms:modified>
</cp:coreProperties>
</file>