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.in.ua/i-bilkovo-peptidni-i-bilkovo-peptidni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.in.ua/profilaktika-profesijnogo-infikuvannya-vil-medichnih-pracivnik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.in.ua/medicina-i-farmaciya-antichnih-chasiv-ranneogo-ta-pizneogo-se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2714620"/>
            <a:ext cx="7467600" cy="1143000"/>
          </a:xfrm>
        </p:spPr>
        <p:txBody>
          <a:bodyPr/>
          <a:lstStyle/>
          <a:p>
            <a:r>
              <a:rPr lang="ru-RU" dirty="0" smtClean="0"/>
              <a:t>Тема: </a:t>
            </a:r>
            <a:r>
              <a:rPr lang="ru-RU" dirty="0" err="1" smtClean="0"/>
              <a:t>Розлади</a:t>
            </a:r>
            <a:r>
              <a:rPr lang="ru-RU" dirty="0" smtClean="0"/>
              <a:t> </a:t>
            </a:r>
            <a:r>
              <a:rPr lang="ru-RU" dirty="0" err="1" smtClean="0"/>
              <a:t>св</a:t>
            </a:r>
            <a:r>
              <a:rPr lang="uk-UA" dirty="0" err="1" smtClean="0"/>
              <a:t>ідомості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58204" cy="857232"/>
          </a:xfrm>
        </p:spPr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Стани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деперсоналізації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дереалізації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607220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різні варіанти порушення самосвідомості, при яких довільні акти, дії, емоції, думки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переживаються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як суб’єктивно чужі, позбавлені особистої незалежності.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насамперед виникає відчуття відчуження навколишнього, яке видається зміненим, дивним, примарним, застиглим.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час </a:t>
            </a:r>
            <a:r>
              <a:rPr lang="uk-UA" dirty="0" smtClean="0">
                <a:latin typeface="Times New Roman" pitchFamily="18" charset="0"/>
                <a:cs typeface="Times New Roman" pitchFamily="18" charset="0"/>
                <a:hlinkClick r:id="rId2"/>
              </a:rPr>
              <a:t>сповільнюється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зникає, зупиняється, або,навпаки, плине надзвичайно швидко.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Дереалізація: симптоми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вже баченого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вже чутого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або, навпаки,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ніколи не баченого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ніколи не чутого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відчуження може стосуватись елементарних форм діяльності, відчуження власних рухів, чуттів, тілесних функцій.</a:t>
            </a:r>
          </a:p>
          <a:p>
            <a:pPr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спостерігають ці розлади при шизофренії, ендогенній депресії, епілепсії, орг.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ураж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гол. мозку, і неврозах.</a:t>
            </a:r>
          </a:p>
          <a:p>
            <a:pPr algn="just"/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43956" cy="939784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Стани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автоматизму: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до переживання відчуженості вперше приєднується компонент впливу сторонньої сили.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виділяють асоціативний, сенсорний і руховий психічний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автоматизми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uk-UA" sz="2600" u="sng" dirty="0" smtClean="0">
                <a:latin typeface="Times New Roman" pitchFamily="18" charset="0"/>
                <a:cs typeface="Times New Roman" pitchFamily="18" charset="0"/>
              </a:rPr>
              <a:t>Асоціативний (</a:t>
            </a:r>
            <a:r>
              <a:rPr lang="uk-UA" sz="2600" u="sng" dirty="0" err="1" smtClean="0">
                <a:latin typeface="Times New Roman" pitchFamily="18" charset="0"/>
                <a:cs typeface="Times New Roman" pitchFamily="18" charset="0"/>
              </a:rPr>
              <a:t>ідеаторний</a:t>
            </a:r>
            <a:r>
              <a:rPr lang="uk-UA" sz="2600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: відчуження власних процесів мислення: спочатку зміни темпу мислення, явищ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ментизму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втрата контролю над думками, симптом відкритості думок, симптом відлуння думок (інші повторюють думки хворого).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 часом – 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передача думок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«телепатія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«розмови розумом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. Це психічні галюцинації, а коли приєднується акустичний компонент, то це вербальні псевдогалюцинації.</a:t>
            </a:r>
          </a:p>
          <a:p>
            <a:pPr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u="sng" dirty="0" smtClean="0">
                <a:latin typeface="Times New Roman" pitchFamily="18" charset="0"/>
                <a:cs typeface="Times New Roman" pitchFamily="18" charset="0"/>
              </a:rPr>
              <a:t>Сенсорний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автоматизм: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сенестопатії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із впевненістю в їх «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зробленості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» + вплив на фізіологічні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ф-ції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 псують апетит, нюх, смак, затримують сечовиділення, спричинюють статеве збудження. Це.</a:t>
            </a:r>
          </a:p>
          <a:p>
            <a:pPr algn="just"/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115328" cy="5626121"/>
          </a:xfrm>
        </p:spPr>
        <p:txBody>
          <a:bodyPr>
            <a:normAutofit/>
          </a:bodyPr>
          <a:lstStyle/>
          <a:p>
            <a:pPr algn="just"/>
            <a:r>
              <a:rPr lang="ru-RU" sz="2600" u="sng" dirty="0" err="1" smtClean="0">
                <a:latin typeface="Times New Roman" pitchFamily="18" charset="0"/>
                <a:cs typeface="Times New Roman" pitchFamily="18" charset="0"/>
              </a:rPr>
              <a:t>Руховий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автоматизм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окремі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непотрібні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мимовільні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жести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мімічні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рухи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далі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вчинки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Хтось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рухає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моїми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руками», «говорить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моїм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язиком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особливо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яскраво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відчуження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«Я»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проявляється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маяченні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метаморфози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перетворенні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субєкта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особу,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навіть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іншої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статі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тварину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неживий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предмет.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72518" cy="108266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виключення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7901014" cy="5054617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Обнубіляція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Сомнолентність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Сопор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Кома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Абсанс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Непритомність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знепритомлення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572560" cy="591187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Обнубіляція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nubes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хмарка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найлегша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оглушення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ступеня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ясності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неповним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розумінням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довкола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хворі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поволі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осмислити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ситуацію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в’ялі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повільні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Сомнолентність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підвищується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поріг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сприймання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зовнішніх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подразників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На тихий голос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реагують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голосну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повільно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легкі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повільно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осмислити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вираз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обличчя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байдужий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тупий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реакція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знижена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643998" cy="64294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Сопор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–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заціпеніння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глибокий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сон)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виникнути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ізольовано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слідом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обнубіляцією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Контакт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хворим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ніби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глибоко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спить.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реагує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навколишнє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орієнтації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сильні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подразники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звук)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елементарна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неосмислена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Збережені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безумовні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рефлекси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т.ч.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больовий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зіничний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корнеальний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ковтальний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непробудний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сон,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пам’яті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найглибший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оглушеності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відсутність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реакції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подразники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безумовних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рефлексів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дихання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серцевої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других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життєво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органів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систем.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Можливе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психомоторне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збудження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епілептиформні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приступи.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амнезія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Абсанс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(англ.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відсутній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короткочасна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(2-5 сек)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втрата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прояв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епілепсії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Непритомність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втрата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знекровлення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Г.М.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психотравма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“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анатомічний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театр”,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душне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приміщення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25470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Якісні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затьмарення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Делірій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Аменція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Онейроїд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Присмерковий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сутінковий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стан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т.ч.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амбулаторний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автоматизм, фуги,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транси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лунатизм.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6357982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Делірій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(лат.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божевільний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 Порушена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аллоорієнтація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збережена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втоорієнтація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Наявні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яскраві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зорові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галюцинації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маячення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частіше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переслідування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Галюцинації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страхітливого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поодинокі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панорамічні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афект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страху.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Хворий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веде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себе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видінь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захищається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нападає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небезпечний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навколишніх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себе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Стан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погіршується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ввечері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ночі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вдень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можливі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світлі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вікна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Виражені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вегетативні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почервоніння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блідість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тахікардія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).При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алкоголізмі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чорно-білі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галюцинації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мікрозоогалюцинації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чорти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щурі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комахи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Епілепсія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епілептичний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делірій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яскраві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кольорові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(кров,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полум’я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галюцинації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релігійного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Закінчується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амнезією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пам’ятає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яскраві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видіння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2-5-7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днів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600" b="1" dirty="0" smtClean="0"/>
          </a:p>
          <a:p>
            <a:pPr algn="just"/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072230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Аменція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(лат – “бессмыслие”)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гостра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спутаність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синтетичної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частковому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збереженні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беззв’язна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осмислення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відсутнє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т.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первинна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безладність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інкогеренція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Фрагментарні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галюцинації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маячні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особливо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ввечері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вночі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Порушені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орієнтації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Збудження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ліжка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важких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соматичних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інфекційних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захворюваннях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сепсисі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післяпологових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психозах.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найвища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психіки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притаманна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формах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опосередкована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суспільно-історичною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5768997"/>
          </a:xfrm>
        </p:spPr>
        <p:txBody>
          <a:bodyPr>
            <a:noAutofit/>
          </a:bodyPr>
          <a:lstStyle/>
          <a:p>
            <a:pPr algn="just"/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Онейроїд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(лат. – сон)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наплив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сноподібних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фантастичних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галюцинацій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причому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псевдогалюцинацій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відбуваються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ніби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мислительному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просторі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а не в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реальності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Ілюзорно-галюцинаторні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явища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надзвичайно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яскраві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незвичні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Маячення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фантастичного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подорож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 Риму,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політ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в Космос).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Орієнтація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порушена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подвійна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орієнтація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(реальна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дійсність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фантастичні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події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Безпосередня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участь хворого 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фантастичних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подіях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Час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летить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надто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швидко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пройшло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тисячоліть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змінилось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цивілізацій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надто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повільно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86808" cy="5840435"/>
          </a:xfrm>
        </p:spPr>
        <p:txBody>
          <a:bodyPr>
            <a:normAutofit/>
          </a:bodyPr>
          <a:lstStyle/>
          <a:p>
            <a:pPr algn="just"/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Присмерковий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сутінковий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) стан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патологічно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звужена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свідомість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виникає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раптово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Різноманітні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галюцинації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маячні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збудження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агресія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фабули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маячення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амнезія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Повна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дезорієнтація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Зустрічається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епілепсія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органічні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ураження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Г.М.,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істеричні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психози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Підвидом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присмеркового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амбулаторний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автоматизм, коли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відсутні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галюцинації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маячення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поведінка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хворих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ззовні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упорядкована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Виктория\Навчальні предмети\Паптопсихологія\Презинтації\Свідомість\Без названия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86875" y="1357298"/>
            <a:ext cx="9230875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Виктория\Навчальні предмети\Паптопсихологія\Презинтації\Свідомість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9184886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Структура свідомості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D:\Виктория\Навчальні предмети\Паптопсихологія\Презинтації\Свідомість\image0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913913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Виктория\Навчальні предмети\Паптопсихологія\Презинтації\Свідомість\img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341908" cy="70064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725470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Симптоми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порушень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 (К.Ясперс, 1948)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564360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Повна відсутність здатності сприймати навколишній світ, або сприймання фрагментарне, нечітке.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Порушення мислення (розірване, безладність, при цьому порушується аналіз, синтез).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Повне або часткове порушення орієнтації в місці, часі, власній особі.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Амнестичні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порушення, що охоплюють період порушеної свідомості.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Пароксизмальність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виникнення психопатологічних ознак, які так само швидко зникають, як 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і проявляються</a:t>
            </a:r>
            <a:r>
              <a:rPr lang="uk-UA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відповідно до зміни етіологічного фактору (приклад – епілептичний напад).</a:t>
            </a:r>
          </a:p>
          <a:p>
            <a:pPr algn="just">
              <a:buFont typeface="Wingdings" pitchFamily="2" charset="2"/>
              <a:buChar char="q"/>
            </a:pPr>
            <a:endParaRPr lang="uk-UA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Розлади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самосвідомості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розгубленості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деперсоналізації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дереалізації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Стани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психічного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автоматизму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Стан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розгубленості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186766" cy="5054617"/>
          </a:xfrm>
        </p:spPr>
        <p:txBody>
          <a:bodyPr>
            <a:normAutofit/>
          </a:bodyPr>
          <a:lstStyle/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виникає болісне нерозуміння хворим ситуації і/або свого стану, які здаються йому незвичними; «Зі мною щось відбувається», «Нічого не розумію», «Здається, я божеволію».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мова невпевнена, багата на запитальні інтонації, часом не зв’язана.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міміка мінлива, маски здивування, збентеження.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надмірне відволікання уваги.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з часом – маячення, вербальні галюцинації, психічні </a:t>
            </a:r>
            <a:r>
              <a:rPr lang="uk-UA" sz="2600" dirty="0" err="1" smtClean="0">
                <a:latin typeface="Times New Roman" pitchFamily="18" charset="0"/>
                <a:cs typeface="Times New Roman" pitchFamily="18" charset="0"/>
              </a:rPr>
              <a:t>автоматизми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, затьмарення свідомості</a:t>
            </a:r>
          </a:p>
          <a:p>
            <a:pPr algn="just"/>
            <a:endParaRPr lang="uk-UA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14">
      <a:dk1>
        <a:srgbClr val="0042C7"/>
      </a:dk1>
      <a:lt1>
        <a:srgbClr val="FFFF00"/>
      </a:lt1>
      <a:dk2>
        <a:srgbClr val="002060"/>
      </a:dk2>
      <a:lt2>
        <a:srgbClr val="FFFFFF"/>
      </a:lt2>
      <a:accent1>
        <a:srgbClr val="062328"/>
      </a:accent1>
      <a:accent2>
        <a:srgbClr val="003A51"/>
      </a:accent2>
      <a:accent3>
        <a:srgbClr val="FFFF00"/>
      </a:accent3>
      <a:accent4>
        <a:srgbClr val="003195"/>
      </a:accent4>
      <a:accent5>
        <a:srgbClr val="FFFF00"/>
      </a:accent5>
      <a:accent6>
        <a:srgbClr val="B0DFA0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540</Words>
  <PresentationFormat>Экран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Техническая</vt:lpstr>
      <vt:lpstr>Тема: Розлади свідомості</vt:lpstr>
      <vt:lpstr>Слайд 2</vt:lpstr>
      <vt:lpstr>Слайд 3</vt:lpstr>
      <vt:lpstr>Слайд 4</vt:lpstr>
      <vt:lpstr>Структура свідомості</vt:lpstr>
      <vt:lpstr>Слайд 6</vt:lpstr>
      <vt:lpstr>Симптоми порушень свідомості (К.Ясперс, 1948) </vt:lpstr>
      <vt:lpstr>Розлади самосвідомості</vt:lpstr>
      <vt:lpstr>Стан розгубленості: </vt:lpstr>
      <vt:lpstr>Стани деперсоналізації – дереалізації:</vt:lpstr>
      <vt:lpstr>Стани психічного автоматизму: </vt:lpstr>
      <vt:lpstr>Слайд 12</vt:lpstr>
      <vt:lpstr>Кількісні порушення свідомості (виключення свідомості): </vt:lpstr>
      <vt:lpstr>Слайд 14</vt:lpstr>
      <vt:lpstr>Слайд 15</vt:lpstr>
      <vt:lpstr>Слайд 16</vt:lpstr>
      <vt:lpstr>Якісні порушення свідомості (затьмарення) 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Розлади свідомості</dc:title>
  <cp:lastModifiedBy>1</cp:lastModifiedBy>
  <cp:revision>1</cp:revision>
  <dcterms:modified xsi:type="dcterms:W3CDTF">2021-03-15T10:20:40Z</dcterms:modified>
</cp:coreProperties>
</file>