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10081C-CFF0-422F-B16B-FB5A0689394F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CBA64-FC8E-499F-AB1B-DEEF49C3CF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10081C-CFF0-422F-B16B-FB5A0689394F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CBA64-FC8E-499F-AB1B-DEEF49C3CF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10081C-CFF0-422F-B16B-FB5A0689394F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CBA64-FC8E-499F-AB1B-DEEF49C3CF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10081C-CFF0-422F-B16B-FB5A0689394F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CBA64-FC8E-499F-AB1B-DEEF49C3CF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10081C-CFF0-422F-B16B-FB5A0689394F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CBA64-FC8E-499F-AB1B-DEEF49C3CF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10081C-CFF0-422F-B16B-FB5A0689394F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CBA64-FC8E-499F-AB1B-DEEF49C3CF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10081C-CFF0-422F-B16B-FB5A0689394F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CBA64-FC8E-499F-AB1B-DEEF49C3CF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10081C-CFF0-422F-B16B-FB5A0689394F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CBA64-FC8E-499F-AB1B-DEEF49C3CF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10081C-CFF0-422F-B16B-FB5A0689394F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CBA64-FC8E-499F-AB1B-DEEF49C3CF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10081C-CFF0-422F-B16B-FB5A0689394F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CBA64-FC8E-499F-AB1B-DEEF49C3CF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10081C-CFF0-422F-B16B-FB5A0689394F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CBA64-FC8E-499F-AB1B-DEEF49C3CF9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210081C-CFF0-422F-B16B-FB5A0689394F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D9CBA64-FC8E-499F-AB1B-DEEF49C3CF9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Соціальні стереотипи та прийняття соціумом індивідуальної своєрідності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 smtClean="0"/>
              <a:t>Ст.викл</a:t>
            </a:r>
            <a:r>
              <a:rPr lang="uk-UA" dirty="0" smtClean="0"/>
              <a:t>. </a:t>
            </a:r>
            <a:r>
              <a:rPr lang="uk-UA" dirty="0" err="1" smtClean="0"/>
              <a:t>Вронська</a:t>
            </a:r>
            <a:r>
              <a:rPr lang="uk-UA" dirty="0" smtClean="0"/>
              <a:t> В.М.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2699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76672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Стереотипи</a:t>
            </a:r>
            <a:r>
              <a:rPr lang="ru-RU" dirty="0" smtClean="0"/>
              <a:t> негативного </a:t>
            </a:r>
            <a:r>
              <a:rPr lang="ru-RU" dirty="0" err="1" smtClean="0"/>
              <a:t>ставлення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супроводжуються</a:t>
            </a:r>
            <a:endParaRPr lang="ru-RU" dirty="0" smtClean="0"/>
          </a:p>
          <a:p>
            <a:r>
              <a:rPr lang="ru-RU" dirty="0" err="1" smtClean="0"/>
              <a:t>негативними</a:t>
            </a:r>
            <a:r>
              <a:rPr lang="ru-RU" dirty="0" smtClean="0"/>
              <a:t> </a:t>
            </a:r>
            <a:r>
              <a:rPr lang="ru-RU" dirty="0" err="1" smtClean="0"/>
              <a:t>емоціями</a:t>
            </a:r>
            <a:r>
              <a:rPr lang="ru-RU" dirty="0" smtClean="0"/>
              <a:t> (</a:t>
            </a:r>
            <a:r>
              <a:rPr lang="ru-RU" dirty="0" err="1" smtClean="0"/>
              <a:t>гнівом</a:t>
            </a:r>
            <a:r>
              <a:rPr lang="ru-RU" dirty="0" smtClean="0"/>
              <a:t>, </a:t>
            </a:r>
            <a:r>
              <a:rPr lang="ru-RU" dirty="0" err="1" smtClean="0"/>
              <a:t>відразою</a:t>
            </a:r>
            <a:r>
              <a:rPr lang="ru-RU" dirty="0" smtClean="0"/>
              <a:t>, </a:t>
            </a:r>
            <a:r>
              <a:rPr lang="ru-RU" dirty="0" err="1" smtClean="0"/>
              <a:t>презирством</a:t>
            </a:r>
            <a:r>
              <a:rPr lang="ru-RU" dirty="0" smtClean="0"/>
              <a:t>), </a:t>
            </a:r>
            <a:r>
              <a:rPr lang="ru-RU" dirty="0" err="1" smtClean="0"/>
              <a:t>трансформуються</a:t>
            </a:r>
            <a:r>
              <a:rPr lang="ru-RU" dirty="0" smtClean="0"/>
              <a:t> в </a:t>
            </a:r>
            <a:r>
              <a:rPr lang="ru-RU" dirty="0" err="1" smtClean="0"/>
              <a:t>загальну</a:t>
            </a:r>
            <a:r>
              <a:rPr lang="ru-RU" dirty="0" smtClean="0"/>
              <a:t> </a:t>
            </a:r>
            <a:r>
              <a:rPr lang="ru-RU" dirty="0" err="1" smtClean="0"/>
              <a:t>антипатію</a:t>
            </a:r>
            <a:r>
              <a:rPr lang="ru-RU" dirty="0" smtClean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нетерпимість</a:t>
            </a:r>
            <a:r>
              <a:rPr lang="ru-RU" dirty="0" smtClean="0"/>
              <a:t> по </a:t>
            </a:r>
            <a:r>
              <a:rPr lang="ru-RU" dirty="0" err="1" smtClean="0"/>
              <a:t>відношенню</a:t>
            </a:r>
            <a:r>
              <a:rPr lang="ru-RU" dirty="0" smtClean="0"/>
              <a:t> до того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</a:t>
            </a:r>
            <a:r>
              <a:rPr lang="ru-RU" dirty="0" err="1" smtClean="0"/>
              <a:t>об'єкту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викликав</a:t>
            </a:r>
            <a:r>
              <a:rPr lang="ru-RU" dirty="0" smtClean="0"/>
              <a:t> </a:t>
            </a:r>
            <a:r>
              <a:rPr lang="ru-RU" dirty="0" err="1" smtClean="0"/>
              <a:t>негативні</a:t>
            </a:r>
            <a:r>
              <a:rPr lang="ru-RU" dirty="0" smtClean="0"/>
              <a:t> </a:t>
            </a:r>
            <a:r>
              <a:rPr lang="ru-RU" dirty="0" err="1" smtClean="0"/>
              <a:t>емоції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сутність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у </a:t>
            </a:r>
            <a:r>
              <a:rPr lang="ru-RU" dirty="0" err="1" smtClean="0"/>
              <a:t>відкритому</a:t>
            </a:r>
            <a:r>
              <a:rPr lang="ru-RU" dirty="0" smtClean="0"/>
              <a:t>, явному, вербальному і </a:t>
            </a:r>
            <a:r>
              <a:rPr lang="ru-RU" dirty="0" err="1" smtClean="0"/>
              <a:t>поведінковому</a:t>
            </a:r>
            <a:r>
              <a:rPr lang="ru-RU" dirty="0" smtClean="0"/>
              <a:t> </a:t>
            </a:r>
            <a:r>
              <a:rPr lang="ru-RU" dirty="0" err="1" smtClean="0"/>
              <a:t>вираженні</a:t>
            </a:r>
            <a:r>
              <a:rPr lang="ru-RU" dirty="0" smtClean="0"/>
              <a:t> </a:t>
            </a:r>
            <a:r>
              <a:rPr lang="ru-RU" dirty="0" err="1" smtClean="0"/>
              <a:t>неприязні</a:t>
            </a:r>
            <a:r>
              <a:rPr lang="ru-RU" dirty="0" smtClean="0"/>
              <a:t>, </a:t>
            </a:r>
            <a:r>
              <a:rPr lang="ru-RU" dirty="0" err="1" smtClean="0"/>
              <a:t>відштовхування</a:t>
            </a:r>
            <a:r>
              <a:rPr lang="ru-RU" dirty="0" smtClean="0"/>
              <a:t>, </a:t>
            </a:r>
            <a:r>
              <a:rPr lang="ru-RU" dirty="0" err="1" smtClean="0"/>
              <a:t>ворожнечі</a:t>
            </a:r>
            <a:r>
              <a:rPr lang="ru-RU" dirty="0" smtClean="0"/>
              <a:t>. У стереотипах </a:t>
            </a:r>
            <a:r>
              <a:rPr lang="ru-RU" dirty="0" err="1" smtClean="0"/>
              <a:t>значною</a:t>
            </a:r>
            <a:r>
              <a:rPr lang="ru-RU" dirty="0" smtClean="0"/>
              <a:t> </a:t>
            </a:r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акцентований</a:t>
            </a:r>
            <a:endParaRPr lang="ru-RU" dirty="0" smtClean="0"/>
          </a:p>
          <a:p>
            <a:r>
              <a:rPr lang="ru-RU" dirty="0" err="1" smtClean="0"/>
              <a:t>ціннісний</a:t>
            </a:r>
            <a:r>
              <a:rPr lang="ru-RU" dirty="0" smtClean="0"/>
              <a:t> і </a:t>
            </a:r>
            <a:r>
              <a:rPr lang="ru-RU" dirty="0" err="1" smtClean="0"/>
              <a:t>антиціннісний</a:t>
            </a:r>
            <a:r>
              <a:rPr lang="ru-RU" dirty="0" smtClean="0"/>
              <a:t> компонент, і тому </a:t>
            </a:r>
            <a:r>
              <a:rPr lang="ru-RU" dirty="0" err="1" smtClean="0"/>
              <a:t>нетерпимість</a:t>
            </a:r>
            <a:r>
              <a:rPr lang="ru-RU" dirty="0" smtClean="0"/>
              <a:t> </a:t>
            </a:r>
            <a:r>
              <a:rPr lang="ru-RU" dirty="0" err="1" smtClean="0"/>
              <a:t>розглядається</a:t>
            </a:r>
            <a:r>
              <a:rPr lang="ru-RU" dirty="0" smtClean="0"/>
              <a:t> як </a:t>
            </a:r>
            <a:r>
              <a:rPr lang="ru-RU" dirty="0" err="1" smtClean="0"/>
              <a:t>наслідок</a:t>
            </a:r>
            <a:r>
              <a:rPr lang="ru-RU" dirty="0" smtClean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втілення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стереотипу в </a:t>
            </a:r>
            <a:r>
              <a:rPr lang="ru-RU" dirty="0" err="1" smtClean="0"/>
              <a:t>дії</a:t>
            </a:r>
            <a:r>
              <a:rPr lang="ru-RU" dirty="0" smtClean="0"/>
              <a:t>. Будучи причиною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endParaRPr lang="ru-RU" dirty="0" smtClean="0"/>
          </a:p>
          <a:p>
            <a:r>
              <a:rPr lang="ru-RU" dirty="0" err="1" smtClean="0"/>
              <a:t>стереотипів</a:t>
            </a:r>
            <a:r>
              <a:rPr lang="ru-RU" dirty="0" smtClean="0"/>
              <a:t> і результатом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виникнення</a:t>
            </a:r>
            <a:r>
              <a:rPr lang="ru-RU" dirty="0" smtClean="0"/>
              <a:t>, сама </a:t>
            </a:r>
            <a:r>
              <a:rPr lang="ru-RU" dirty="0" err="1" smtClean="0"/>
              <a:t>нетерпимість</a:t>
            </a:r>
            <a:r>
              <a:rPr lang="ru-RU" dirty="0" smtClean="0"/>
              <a:t>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зводитися</a:t>
            </a:r>
            <a:r>
              <a:rPr lang="ru-RU" dirty="0" smtClean="0"/>
              <a:t> </a:t>
            </a:r>
            <a:r>
              <a:rPr lang="ru-RU" dirty="0" smtClean="0"/>
              <a:t>в ранг </a:t>
            </a:r>
            <a:r>
              <a:rPr lang="ru-RU" dirty="0" smtClean="0"/>
              <a:t>стереотипу – </a:t>
            </a:r>
            <a:r>
              <a:rPr lang="ru-RU" dirty="0" err="1" smtClean="0"/>
              <a:t>відношення</a:t>
            </a:r>
            <a:r>
              <a:rPr lang="ru-RU" dirty="0" smtClean="0"/>
              <a:t> </a:t>
            </a:r>
            <a:r>
              <a:rPr lang="ru-RU" dirty="0" err="1" smtClean="0"/>
              <a:t>негативізму</a:t>
            </a:r>
            <a:r>
              <a:rPr lang="ru-RU" dirty="0" smtClean="0"/>
              <a:t> та </a:t>
            </a:r>
            <a:r>
              <a:rPr lang="ru-RU" dirty="0" err="1" smtClean="0"/>
              <a:t>нетерпимості</a:t>
            </a:r>
            <a:r>
              <a:rPr lang="ru-RU" dirty="0" smtClean="0"/>
              <a:t> до будь-кого </a:t>
            </a:r>
            <a:r>
              <a:rPr lang="ru-RU" dirty="0" err="1" smtClean="0"/>
              <a:t>або</a:t>
            </a:r>
            <a:r>
              <a:rPr lang="ru-RU" dirty="0" smtClean="0"/>
              <a:t> будь-</a:t>
            </a:r>
            <a:r>
              <a:rPr lang="ru-RU" dirty="0" err="1" smtClean="0"/>
              <a:t>чого</a:t>
            </a:r>
            <a:endParaRPr lang="ru-RU" dirty="0" smtClean="0"/>
          </a:p>
          <a:p>
            <a:r>
              <a:rPr lang="ru-RU" dirty="0" err="1" smtClean="0"/>
              <a:t>закріплюється</a:t>
            </a:r>
            <a:r>
              <a:rPr lang="ru-RU" dirty="0" smtClean="0"/>
              <a:t> в </a:t>
            </a:r>
            <a:r>
              <a:rPr lang="ru-RU" dirty="0" err="1" smtClean="0"/>
              <a:t>суспільній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 як стереотип.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9706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6"/>
            <a:ext cx="79208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За </a:t>
            </a:r>
            <a:r>
              <a:rPr lang="ru-RU" dirty="0" err="1" smtClean="0"/>
              <a:t>змістом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за </a:t>
            </a:r>
            <a:r>
              <a:rPr lang="ru-RU" dirty="0" err="1" smtClean="0"/>
              <a:t>спрямованістю</a:t>
            </a:r>
            <a:r>
              <a:rPr lang="ru-RU" dirty="0" smtClean="0"/>
              <a:t> на </a:t>
            </a:r>
            <a:r>
              <a:rPr lang="ru-RU" dirty="0" err="1" smtClean="0"/>
              <a:t>певний</a:t>
            </a:r>
            <a:r>
              <a:rPr lang="ru-RU" dirty="0" smtClean="0"/>
              <a:t> </a:t>
            </a:r>
            <a:r>
              <a:rPr lang="ru-RU" dirty="0" err="1" smtClean="0"/>
              <a:t>соціальний</a:t>
            </a:r>
            <a:r>
              <a:rPr lang="ru-RU" dirty="0" smtClean="0"/>
              <a:t> </a:t>
            </a:r>
            <a:r>
              <a:rPr lang="ru-RU" dirty="0" err="1" smtClean="0"/>
              <a:t>суб’єкт</a:t>
            </a:r>
            <a:r>
              <a:rPr lang="ru-RU" dirty="0" smtClean="0"/>
              <a:t>, </a:t>
            </a:r>
            <a:r>
              <a:rPr lang="ru-RU" dirty="0" err="1" smtClean="0"/>
              <a:t>стереотипи</a:t>
            </a:r>
            <a:endParaRPr lang="ru-RU" dirty="0" smtClean="0"/>
          </a:p>
          <a:p>
            <a:r>
              <a:rPr lang="ru-RU" dirty="0" err="1" smtClean="0"/>
              <a:t>структурують</a:t>
            </a:r>
            <a:r>
              <a:rPr lang="ru-RU" dirty="0" smtClean="0"/>
              <a:t> на: </a:t>
            </a:r>
            <a:r>
              <a:rPr lang="ru-RU" dirty="0" err="1" smtClean="0"/>
              <a:t>етнічні</a:t>
            </a:r>
            <a:r>
              <a:rPr lang="ru-RU" dirty="0" smtClean="0"/>
              <a:t>, </a:t>
            </a:r>
            <a:r>
              <a:rPr lang="ru-RU" dirty="0" err="1" smtClean="0"/>
              <a:t>гендерні</a:t>
            </a:r>
            <a:r>
              <a:rPr lang="ru-RU" dirty="0" smtClean="0"/>
              <a:t>, </a:t>
            </a:r>
            <a:r>
              <a:rPr lang="ru-RU" dirty="0" err="1" smtClean="0"/>
              <a:t>расові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стереотипи</a:t>
            </a:r>
            <a:r>
              <a:rPr lang="ru-RU" dirty="0" smtClean="0"/>
              <a:t> </a:t>
            </a:r>
            <a:r>
              <a:rPr lang="ru-RU" dirty="0" err="1" smtClean="0"/>
              <a:t>етнічні</a:t>
            </a:r>
            <a:r>
              <a:rPr lang="ru-RU" dirty="0" smtClean="0"/>
              <a:t> – </a:t>
            </a:r>
            <a:r>
              <a:rPr lang="ru-RU" dirty="0" err="1" smtClean="0"/>
              <a:t>відносно</a:t>
            </a:r>
            <a:r>
              <a:rPr lang="ru-RU" dirty="0" smtClean="0"/>
              <a:t> </a:t>
            </a:r>
            <a:r>
              <a:rPr lang="ru-RU" dirty="0" err="1" smtClean="0"/>
              <a:t>стійкі</a:t>
            </a:r>
            <a:r>
              <a:rPr lang="ru-RU" dirty="0" smtClean="0"/>
              <a:t> </a:t>
            </a:r>
            <a:r>
              <a:rPr lang="ru-RU" dirty="0" err="1" smtClean="0"/>
              <a:t>уявлення</a:t>
            </a:r>
            <a:r>
              <a:rPr lang="ru-RU" dirty="0" smtClean="0"/>
              <a:t> </a:t>
            </a:r>
            <a:r>
              <a:rPr lang="ru-RU" dirty="0" smtClean="0"/>
              <a:t>про </a:t>
            </a:r>
            <a:r>
              <a:rPr lang="ru-RU" dirty="0" err="1" smtClean="0"/>
              <a:t>моральні</a:t>
            </a:r>
            <a:r>
              <a:rPr lang="ru-RU" dirty="0" smtClean="0"/>
              <a:t>, </a:t>
            </a:r>
            <a:r>
              <a:rPr lang="ru-RU" dirty="0" err="1" smtClean="0"/>
              <a:t>розумові</a:t>
            </a:r>
            <a:r>
              <a:rPr lang="ru-RU" dirty="0" smtClean="0"/>
              <a:t>, </a:t>
            </a:r>
            <a:r>
              <a:rPr lang="ru-RU" dirty="0" err="1" smtClean="0"/>
              <a:t>фізичні</a:t>
            </a:r>
            <a:r>
              <a:rPr lang="ru-RU" dirty="0" smtClean="0"/>
              <a:t> та </a:t>
            </a:r>
            <a:r>
              <a:rPr lang="ru-RU" dirty="0" err="1" smtClean="0"/>
              <a:t>соціальні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, </a:t>
            </a:r>
            <a:r>
              <a:rPr lang="ru-RU" dirty="0" err="1" smtClean="0"/>
              <a:t>притаманні</a:t>
            </a:r>
            <a:r>
              <a:rPr lang="ru-RU" dirty="0" smtClean="0"/>
              <a:t> </a:t>
            </a:r>
            <a:r>
              <a:rPr lang="ru-RU" dirty="0" err="1" smtClean="0"/>
              <a:t>представникам</a:t>
            </a:r>
            <a:endParaRPr lang="ru-RU" dirty="0" smtClean="0"/>
          </a:p>
          <a:p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етнічних</a:t>
            </a:r>
            <a:r>
              <a:rPr lang="ru-RU" dirty="0" smtClean="0"/>
              <a:t> </a:t>
            </a:r>
            <a:r>
              <a:rPr lang="ru-RU" dirty="0" err="1" smtClean="0"/>
              <a:t>спільнот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Стереотипи</a:t>
            </a:r>
            <a:r>
              <a:rPr lang="ru-RU" dirty="0" smtClean="0"/>
              <a:t> є </a:t>
            </a:r>
            <a:r>
              <a:rPr lang="ru-RU" dirty="0" err="1" smtClean="0"/>
              <a:t>невід’ємною</a:t>
            </a:r>
            <a:r>
              <a:rPr lang="ru-RU" dirty="0" smtClean="0"/>
              <a:t> </a:t>
            </a:r>
            <a:r>
              <a:rPr lang="ru-RU" dirty="0" err="1" smtClean="0"/>
              <a:t>частиною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мікро</a:t>
            </a:r>
            <a:r>
              <a:rPr lang="ru-RU" dirty="0" smtClean="0"/>
              <a:t>- </a:t>
            </a:r>
            <a:r>
              <a:rPr lang="ru-RU" dirty="0" smtClean="0"/>
              <a:t>до </a:t>
            </a:r>
            <a:r>
              <a:rPr lang="ru-RU" dirty="0" err="1" smtClean="0"/>
              <a:t>макрорівня</a:t>
            </a:r>
            <a:r>
              <a:rPr lang="ru-RU" dirty="0" smtClean="0"/>
              <a:t>,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стереотипів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пояснити</a:t>
            </a:r>
            <a:r>
              <a:rPr lang="ru-RU" dirty="0" smtClean="0"/>
              <a:t> </a:t>
            </a:r>
            <a:r>
              <a:rPr lang="ru-RU" dirty="0" err="1" smtClean="0"/>
              <a:t>існуванням</a:t>
            </a:r>
            <a:r>
              <a:rPr lang="ru-RU" dirty="0" smtClean="0"/>
              <a:t> </a:t>
            </a:r>
            <a:r>
              <a:rPr lang="ru-RU" dirty="0" err="1" smtClean="0"/>
              <a:t>стійкого</a:t>
            </a:r>
            <a:r>
              <a:rPr lang="ru-RU" dirty="0" smtClean="0"/>
              <a:t> </a:t>
            </a:r>
            <a:r>
              <a:rPr lang="ru-RU" dirty="0" err="1" smtClean="0"/>
              <a:t>зв’язку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endParaRPr lang="ru-RU" dirty="0" smtClean="0"/>
          </a:p>
          <a:p>
            <a:r>
              <a:rPr lang="ru-RU" dirty="0" err="1" smtClean="0"/>
              <a:t>сприйняттям</a:t>
            </a:r>
            <a:r>
              <a:rPr lang="ru-RU" dirty="0" smtClean="0"/>
              <a:t> </a:t>
            </a:r>
            <a:r>
              <a:rPr lang="ru-RU" dirty="0" err="1" smtClean="0"/>
              <a:t>об’єктів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певним</a:t>
            </a:r>
            <a:r>
              <a:rPr lang="ru-RU" dirty="0" smtClean="0"/>
              <a:t> кутом </a:t>
            </a:r>
            <a:r>
              <a:rPr lang="ru-RU" dirty="0" err="1" smtClean="0"/>
              <a:t>зору</a:t>
            </a:r>
            <a:r>
              <a:rPr lang="ru-RU" dirty="0" smtClean="0"/>
              <a:t> і </a:t>
            </a:r>
            <a:r>
              <a:rPr lang="ru-RU" dirty="0" err="1" smtClean="0"/>
              <a:t>відповідною</a:t>
            </a:r>
            <a:r>
              <a:rPr lang="ru-RU" dirty="0" smtClean="0"/>
              <a:t> </a:t>
            </a:r>
            <a:r>
              <a:rPr lang="ru-RU" dirty="0" err="1" smtClean="0"/>
              <a:t>повторюваною</a:t>
            </a:r>
            <a:r>
              <a:rPr lang="ru-RU" dirty="0" smtClean="0"/>
              <a:t> </a:t>
            </a:r>
            <a:r>
              <a:rPr lang="ru-RU" dirty="0" err="1" smtClean="0"/>
              <a:t>поведінкою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омассовінням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 і </a:t>
            </a:r>
            <a:r>
              <a:rPr lang="ru-RU" dirty="0" err="1" smtClean="0"/>
              <a:t>поведінки</a:t>
            </a:r>
            <a:r>
              <a:rPr lang="ru-RU" dirty="0" smtClean="0"/>
              <a:t> людей, </a:t>
            </a:r>
            <a:r>
              <a:rPr lang="ru-RU" dirty="0" err="1" smtClean="0"/>
              <a:t>особливостями</a:t>
            </a:r>
            <a:r>
              <a:rPr lang="ru-RU" dirty="0" smtClean="0"/>
              <a:t> </a:t>
            </a:r>
            <a:r>
              <a:rPr lang="ru-RU" dirty="0" err="1" smtClean="0"/>
              <a:t>маніпулювання</a:t>
            </a:r>
            <a:r>
              <a:rPr lang="ru-RU" dirty="0" smtClean="0"/>
              <a:t> ними, </a:t>
            </a:r>
            <a:r>
              <a:rPr lang="ru-RU" dirty="0" err="1" smtClean="0"/>
              <a:t>витоки</a:t>
            </a:r>
            <a:r>
              <a:rPr lang="ru-RU" dirty="0" smtClean="0"/>
              <a:t> </a:t>
            </a:r>
            <a:r>
              <a:rPr lang="ru-RU" dirty="0" err="1" smtClean="0"/>
              <a:t>нетерпимості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міжособистісних</a:t>
            </a:r>
            <a:r>
              <a:rPr lang="ru-RU" dirty="0" smtClean="0"/>
              <a:t> і </a:t>
            </a:r>
            <a:r>
              <a:rPr lang="ru-RU" dirty="0" err="1" smtClean="0"/>
              <a:t>міжгрупових</a:t>
            </a:r>
            <a:r>
              <a:rPr lang="ru-RU" dirty="0" smtClean="0"/>
              <a:t> </a:t>
            </a:r>
            <a:r>
              <a:rPr lang="ru-RU" dirty="0" err="1" smtClean="0"/>
              <a:t>стосунках</a:t>
            </a:r>
            <a:r>
              <a:rPr lang="ru-RU" dirty="0" smtClean="0"/>
              <a:t> людей, </a:t>
            </a:r>
            <a:r>
              <a:rPr lang="ru-RU" dirty="0" err="1" smtClean="0"/>
              <a:t>взаємозв'язок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endParaRPr lang="ru-RU" dirty="0" smtClean="0"/>
          </a:p>
          <a:p>
            <a:r>
              <a:rPr lang="ru-RU" dirty="0" err="1" smtClean="0"/>
              <a:t>ідентифікації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станами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3828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47248" cy="1296144"/>
          </a:xfrm>
        </p:spPr>
        <p:txBody>
          <a:bodyPr/>
          <a:lstStyle/>
          <a:p>
            <a:r>
              <a:rPr lang="uk-UA" dirty="0" smtClean="0"/>
              <a:t>Література: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628800"/>
            <a:ext cx="71287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 Москаленко В.В. </a:t>
            </a:r>
            <a:r>
              <a:rPr lang="ru-RU" dirty="0" err="1" smtClean="0"/>
              <a:t>Психологія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: [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посібник</a:t>
            </a:r>
            <a:r>
              <a:rPr lang="ru-RU" dirty="0" smtClean="0"/>
              <a:t>] / Валентина Москаленко. —</a:t>
            </a:r>
          </a:p>
          <a:p>
            <a:r>
              <a:rPr lang="ru-RU" dirty="0" smtClean="0"/>
              <a:t>К. : Центр </a:t>
            </a:r>
            <a:r>
              <a:rPr lang="ru-RU" dirty="0" err="1" smtClean="0"/>
              <a:t>учбової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, 2007. — 448 с.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Андрєєва</a:t>
            </a:r>
            <a:r>
              <a:rPr lang="ru-RU" dirty="0" smtClean="0"/>
              <a:t> Г.М. Социальная психология : [уч. пособие] / </a:t>
            </a:r>
            <a:r>
              <a:rPr lang="ru-RU" dirty="0" err="1" smtClean="0"/>
              <a:t>ГалинаАндреева</a:t>
            </a:r>
            <a:r>
              <a:rPr lang="ru-RU" dirty="0" smtClean="0"/>
              <a:t>. — М. : Наука, 1994.— 324 с.</a:t>
            </a:r>
          </a:p>
          <a:p>
            <a:r>
              <a:rPr lang="ru-RU" dirty="0" smtClean="0"/>
              <a:t>3. Москаленко </a:t>
            </a:r>
            <a:r>
              <a:rPr lang="ru-RU" dirty="0" err="1" smtClean="0"/>
              <a:t>В.В.Соціальна</a:t>
            </a:r>
            <a:r>
              <a:rPr lang="ru-RU" dirty="0" smtClean="0"/>
              <a:t> </a:t>
            </a:r>
            <a:r>
              <a:rPr lang="ru-RU" dirty="0" err="1" smtClean="0"/>
              <a:t>психологія</a:t>
            </a:r>
            <a:r>
              <a:rPr lang="ru-RU" dirty="0" smtClean="0"/>
              <a:t>: [</a:t>
            </a:r>
            <a:r>
              <a:rPr lang="ru-RU" dirty="0" err="1" smtClean="0"/>
              <a:t>підручник</a:t>
            </a:r>
            <a:r>
              <a:rPr lang="ru-RU" dirty="0" smtClean="0"/>
              <a:t>] / Валентина Москаленко. — К. : Центр</a:t>
            </a:r>
          </a:p>
          <a:p>
            <a:r>
              <a:rPr lang="ru-RU" dirty="0" err="1"/>
              <a:t>у</a:t>
            </a:r>
            <a:r>
              <a:rPr lang="ru-RU" smtClean="0"/>
              <a:t>чбової</a:t>
            </a:r>
            <a:r>
              <a:rPr lang="ru-RU" dirty="0" smtClean="0"/>
              <a:t> літератури,2008</a:t>
            </a:r>
            <a:r>
              <a:rPr lang="ru-RU" dirty="0" smtClean="0"/>
              <a:t>. — 688 с.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РижановаА.О</a:t>
            </a:r>
            <a:r>
              <a:rPr lang="ru-RU" dirty="0" smtClean="0"/>
              <a:t>. </a:t>
            </a:r>
            <a:r>
              <a:rPr lang="ru-RU" dirty="0" err="1" smtClean="0"/>
              <a:t>Енциклопедія</a:t>
            </a:r>
            <a:r>
              <a:rPr lang="ru-RU" dirty="0" smtClean="0"/>
              <a:t> </a:t>
            </a:r>
            <a:r>
              <a:rPr lang="ru-RU" dirty="0" err="1" smtClean="0"/>
              <a:t>фахівців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сфери</a:t>
            </a:r>
            <a:r>
              <a:rPr lang="ru-RU" dirty="0" smtClean="0"/>
              <a:t> / За </a:t>
            </a:r>
            <a:r>
              <a:rPr lang="ru-RU" dirty="0" err="1" smtClean="0"/>
              <a:t>заг</a:t>
            </a:r>
            <a:r>
              <a:rPr lang="ru-RU" dirty="0" smtClean="0"/>
              <a:t>. ред. І.Д. </a:t>
            </a:r>
            <a:r>
              <a:rPr lang="ru-RU" dirty="0" err="1" smtClean="0"/>
              <a:t>Звєрєвої</a:t>
            </a:r>
            <a:r>
              <a:rPr lang="ru-RU" dirty="0" smtClean="0"/>
              <a:t>. —К. ,</a:t>
            </a:r>
          </a:p>
          <a:p>
            <a:r>
              <a:rPr lang="ru-RU" dirty="0" err="1" smtClean="0"/>
              <a:t>Сімферополь</a:t>
            </a:r>
            <a:r>
              <a:rPr lang="ru-RU" dirty="0" smtClean="0"/>
              <a:t>: </a:t>
            </a:r>
            <a:r>
              <a:rPr lang="ru-RU" dirty="0" err="1" smtClean="0"/>
              <a:t>Універсум</a:t>
            </a:r>
            <a:r>
              <a:rPr lang="ru-RU" dirty="0" smtClean="0"/>
              <a:t>, 2012. — С. 398—401.</a:t>
            </a:r>
          </a:p>
          <a:p>
            <a:r>
              <a:rPr lang="ru-RU" dirty="0" smtClean="0"/>
              <a:t>5. Майерс Д. </a:t>
            </a:r>
            <a:r>
              <a:rPr lang="ru-RU" dirty="0" err="1" smtClean="0"/>
              <a:t>Соціальна</a:t>
            </a:r>
            <a:r>
              <a:rPr lang="ru-RU" dirty="0" smtClean="0"/>
              <a:t> </a:t>
            </a:r>
            <a:r>
              <a:rPr lang="ru-RU" dirty="0" err="1" smtClean="0"/>
              <a:t>психологія</a:t>
            </a:r>
            <a:r>
              <a:rPr lang="ru-RU" dirty="0" smtClean="0"/>
              <a:t> / </a:t>
            </a:r>
            <a:r>
              <a:rPr lang="ru-RU" dirty="0" err="1" smtClean="0"/>
              <a:t>Девід</a:t>
            </a:r>
            <a:r>
              <a:rPr lang="ru-RU" dirty="0" smtClean="0"/>
              <a:t> Майерс ; пер. з англ. — СПб. : П, 1996. —</a:t>
            </a:r>
          </a:p>
          <a:p>
            <a:r>
              <a:rPr lang="ru-RU" dirty="0" smtClean="0"/>
              <a:t>С. 435—436, 680—681.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110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8003232" cy="5056422"/>
          </a:xfrm>
        </p:spPr>
        <p:txBody>
          <a:bodyPr>
            <a:normAutofit/>
          </a:bodyPr>
          <a:lstStyle/>
          <a:p>
            <a:r>
              <a:rPr lang="ru-RU" sz="2000" dirty="0"/>
              <a:t>СОЦІАЛЬНІ СТЕРЕОТИПИ (</a:t>
            </a:r>
            <a:r>
              <a:rPr lang="en-US" sz="2000" dirty="0"/>
              <a:t>SOCIAL STEREOTYPES) – </a:t>
            </a:r>
            <a:r>
              <a:rPr lang="ru-RU" sz="2000" dirty="0" err="1"/>
              <a:t>звичні</a:t>
            </a:r>
            <a:r>
              <a:rPr lang="ru-RU" sz="2000" dirty="0"/>
              <a:t>, </a:t>
            </a:r>
            <a:r>
              <a:rPr lang="ru-RU" sz="2000" dirty="0" err="1"/>
              <a:t>шаблонні</a:t>
            </a:r>
            <a:r>
              <a:rPr lang="ru-RU" sz="2000" dirty="0" smtClean="0"/>
              <a:t>, </a:t>
            </a:r>
            <a:r>
              <a:rPr lang="ru-RU" sz="2000" dirty="0" err="1" smtClean="0"/>
              <a:t>схематизовані</a:t>
            </a:r>
            <a:r>
              <a:rPr lang="ru-RU" sz="2000" dirty="0"/>
              <a:t>, </a:t>
            </a:r>
            <a:r>
              <a:rPr lang="ru-RU" sz="2000" dirty="0" err="1"/>
              <a:t>стійкі</a:t>
            </a:r>
            <a:r>
              <a:rPr lang="ru-RU" sz="2000" dirty="0"/>
              <a:t> </a:t>
            </a:r>
            <a:r>
              <a:rPr lang="ru-RU" sz="2000" dirty="0" err="1"/>
              <a:t>зразки</a:t>
            </a:r>
            <a:r>
              <a:rPr lang="ru-RU" sz="2000" dirty="0"/>
              <a:t> думок, </a:t>
            </a:r>
            <a:r>
              <a:rPr lang="ru-RU" sz="2000" dirty="0" err="1"/>
              <a:t>сприйняття</a:t>
            </a:r>
            <a:r>
              <a:rPr lang="ru-RU" sz="2000" dirty="0"/>
              <a:t>, </a:t>
            </a:r>
            <a:r>
              <a:rPr lang="ru-RU" sz="2000" dirty="0" err="1"/>
              <a:t>поведінки</a:t>
            </a:r>
            <a:r>
              <a:rPr lang="ru-RU" sz="2000" dirty="0"/>
              <a:t>; </a:t>
            </a:r>
            <a:r>
              <a:rPr lang="ru-RU" sz="2000" dirty="0" err="1"/>
              <a:t>універсальні</a:t>
            </a:r>
            <a:r>
              <a:rPr lang="ru-RU" sz="2000" dirty="0"/>
              <a:t>, </a:t>
            </a:r>
            <a:r>
              <a:rPr lang="ru-RU" sz="2000" dirty="0" err="1" smtClean="0"/>
              <a:t>емоційно</a:t>
            </a:r>
            <a:r>
              <a:rPr lang="ru-RU" sz="2000" dirty="0" smtClean="0"/>
              <a:t> </a:t>
            </a:r>
            <a:r>
              <a:rPr lang="ru-RU" sz="2000" dirty="0" err="1" smtClean="0"/>
              <a:t>забарвлені</a:t>
            </a:r>
            <a:r>
              <a:rPr lang="ru-RU" sz="2000" dirty="0" smtClean="0"/>
              <a:t> </a:t>
            </a:r>
            <a:r>
              <a:rPr lang="ru-RU" sz="2000" dirty="0"/>
              <a:t>установки; </a:t>
            </a:r>
            <a:r>
              <a:rPr lang="ru-RU" sz="2000" dirty="0" err="1"/>
              <a:t>внутрішня</a:t>
            </a:r>
            <a:r>
              <a:rPr lang="ru-RU" sz="2000" dirty="0"/>
              <a:t> структура стереотипу </a:t>
            </a:r>
            <a:r>
              <a:rPr lang="ru-RU" sz="2000" dirty="0" err="1"/>
              <a:t>складається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поєднання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err="1"/>
              <a:t>спрощених</a:t>
            </a:r>
            <a:r>
              <a:rPr lang="ru-RU" sz="2000" dirty="0"/>
              <a:t>, </a:t>
            </a:r>
            <a:r>
              <a:rPr lang="ru-RU" sz="2000" dirty="0" err="1"/>
              <a:t>стандартизованих</a:t>
            </a:r>
            <a:r>
              <a:rPr lang="ru-RU" sz="2000" dirty="0"/>
              <a:t> </a:t>
            </a:r>
            <a:r>
              <a:rPr lang="ru-RU" sz="2000" dirty="0" err="1"/>
              <a:t>знань</a:t>
            </a:r>
            <a:r>
              <a:rPr lang="ru-RU" sz="2000" dirty="0"/>
              <a:t>, </a:t>
            </a:r>
            <a:r>
              <a:rPr lang="ru-RU" sz="2000" dirty="0" err="1"/>
              <a:t>почуттів</a:t>
            </a:r>
            <a:r>
              <a:rPr lang="ru-RU" sz="2000" dirty="0"/>
              <a:t> і </a:t>
            </a:r>
            <a:r>
              <a:rPr lang="ru-RU" sz="2000" dirty="0" err="1"/>
              <a:t>відповідної</a:t>
            </a:r>
            <a:r>
              <a:rPr lang="ru-RU" sz="2000" dirty="0"/>
              <a:t> </a:t>
            </a:r>
            <a:r>
              <a:rPr lang="ru-RU" sz="2000" dirty="0" err="1"/>
              <a:t>поведінки</a:t>
            </a:r>
            <a:r>
              <a:rPr lang="ru-RU" sz="2000" dirty="0"/>
              <a:t>; </a:t>
            </a:r>
            <a:r>
              <a:rPr lang="ru-RU" sz="2000" dirty="0" err="1"/>
              <a:t>наслідувати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стереотип </a:t>
            </a:r>
            <a:r>
              <a:rPr lang="ru-RU" sz="2000" dirty="0" err="1"/>
              <a:t>означає</a:t>
            </a:r>
            <a:r>
              <a:rPr lang="ru-RU" sz="2000" dirty="0"/>
              <a:t> </a:t>
            </a:r>
            <a:r>
              <a:rPr lang="ru-RU" sz="2000" dirty="0" err="1"/>
              <a:t>узагальнювати</a:t>
            </a:r>
            <a:r>
              <a:rPr lang="ru-RU" sz="2000" dirty="0"/>
              <a:t> </a:t>
            </a:r>
            <a:r>
              <a:rPr lang="ru-RU" sz="2000" dirty="0" err="1"/>
              <a:t>соціальні</a:t>
            </a:r>
            <a:r>
              <a:rPr lang="ru-RU" sz="2000" dirty="0"/>
              <a:t> </a:t>
            </a:r>
            <a:r>
              <a:rPr lang="ru-RU" sz="2000" dirty="0" err="1"/>
              <a:t>стосунки</a:t>
            </a:r>
            <a:r>
              <a:rPr lang="ru-RU" sz="2000" dirty="0"/>
              <a:t>; </a:t>
            </a:r>
            <a:r>
              <a:rPr lang="ru-RU" sz="2000" dirty="0" err="1"/>
              <a:t>стереотипи</a:t>
            </a:r>
            <a:r>
              <a:rPr lang="ru-RU" sz="2000" dirty="0"/>
              <a:t> </a:t>
            </a:r>
            <a:r>
              <a:rPr lang="ru-RU" sz="2000" dirty="0" err="1"/>
              <a:t>важко</a:t>
            </a:r>
            <a:r>
              <a:rPr lang="ru-RU" sz="2000" dirty="0"/>
              <a:t> </a:t>
            </a:r>
            <a:r>
              <a:rPr lang="ru-RU" sz="2000" dirty="0" err="1"/>
              <a:t>піддаються</a:t>
            </a:r>
            <a:r>
              <a:rPr lang="ru-RU" sz="2000" dirty="0"/>
              <a:t> </a:t>
            </a:r>
            <a:r>
              <a:rPr lang="ru-RU" sz="2000" dirty="0" err="1"/>
              <a:t>зміні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корекції</a:t>
            </a:r>
            <a:r>
              <a:rPr lang="ru-RU" sz="2000" dirty="0"/>
              <a:t>, </a:t>
            </a:r>
            <a:r>
              <a:rPr lang="ru-RU" sz="2000" dirty="0" err="1"/>
              <a:t>оскільки</a:t>
            </a:r>
            <a:r>
              <a:rPr lang="ru-RU" sz="2000" dirty="0"/>
              <a:t> вони </a:t>
            </a:r>
            <a:r>
              <a:rPr lang="ru-RU" sz="2000" dirty="0" err="1"/>
              <a:t>виникають</a:t>
            </a:r>
            <a:r>
              <a:rPr lang="ru-RU" sz="2000" dirty="0"/>
              <a:t> та </a:t>
            </a:r>
            <a:r>
              <a:rPr lang="ru-RU" sz="2000" dirty="0" err="1"/>
              <a:t>функціонують</a:t>
            </a:r>
            <a:r>
              <a:rPr lang="ru-RU" sz="2000" dirty="0"/>
              <a:t> </a:t>
            </a:r>
            <a:r>
              <a:rPr lang="ru-RU" sz="2000" dirty="0" err="1"/>
              <a:t>здебільшого</a:t>
            </a:r>
            <a:r>
              <a:rPr lang="ru-RU" sz="2000" dirty="0"/>
              <a:t> у </a:t>
            </a:r>
            <a:r>
              <a:rPr lang="ru-RU" sz="2000" dirty="0" err="1"/>
              <a:t>сфері</a:t>
            </a:r>
            <a:r>
              <a:rPr lang="ru-RU" sz="2000" dirty="0"/>
              <a:t> </a:t>
            </a:r>
            <a:r>
              <a:rPr lang="ru-RU" sz="2000" dirty="0" err="1"/>
              <a:t>масової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err="1"/>
              <a:t>свідомості</a:t>
            </a:r>
            <a:r>
              <a:rPr lang="ru-RU" sz="2000" dirty="0"/>
              <a:t> та є </a:t>
            </a:r>
            <a:r>
              <a:rPr lang="ru-RU" sz="2000" dirty="0" err="1"/>
              <a:t>складовою</a:t>
            </a:r>
            <a:r>
              <a:rPr lang="ru-RU" sz="2000" dirty="0"/>
              <a:t> </a:t>
            </a:r>
            <a:r>
              <a:rPr lang="ru-RU" sz="2000" dirty="0" err="1"/>
              <a:t>соціальної</a:t>
            </a:r>
            <a:r>
              <a:rPr lang="ru-RU" sz="2000" dirty="0"/>
              <a:t> установки, </a:t>
            </a:r>
            <a:r>
              <a:rPr lang="ru-RU" sz="2000" dirty="0" err="1"/>
              <a:t>відчуття</a:t>
            </a:r>
            <a:r>
              <a:rPr lang="ru-RU" sz="2000" dirty="0"/>
              <a:t> </a:t>
            </a:r>
            <a:r>
              <a:rPr lang="ru-RU" sz="2000" dirty="0" err="1"/>
              <a:t>соціальної</a:t>
            </a:r>
            <a:r>
              <a:rPr lang="ru-RU" sz="2000" dirty="0"/>
              <a:t> </a:t>
            </a:r>
            <a:r>
              <a:rPr lang="ru-RU" sz="2000" dirty="0" err="1"/>
              <a:t>солідарності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14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08719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smtClean="0"/>
              <a:t>стереотипу </a:t>
            </a:r>
            <a:r>
              <a:rPr lang="ru-RU" dirty="0" err="1" smtClean="0"/>
              <a:t>визначається</a:t>
            </a:r>
            <a:r>
              <a:rPr lang="ru-RU" dirty="0" smtClean="0"/>
              <a:t> як </a:t>
            </a:r>
            <a:r>
              <a:rPr lang="ru-RU" dirty="0" err="1" smtClean="0"/>
              <a:t>стандартизований</a:t>
            </a:r>
            <a:r>
              <a:rPr lang="ru-RU" dirty="0" smtClean="0"/>
              <a:t>, </a:t>
            </a:r>
            <a:r>
              <a:rPr lang="ru-RU" dirty="0" err="1" smtClean="0"/>
              <a:t>стійкий</a:t>
            </a:r>
            <a:r>
              <a:rPr lang="ru-RU" dirty="0" smtClean="0"/>
              <a:t>, </a:t>
            </a:r>
            <a:r>
              <a:rPr lang="ru-RU" dirty="0" err="1" smtClean="0"/>
              <a:t>емоційно</a:t>
            </a:r>
            <a:r>
              <a:rPr lang="ru-RU" dirty="0" smtClean="0"/>
              <a:t> </a:t>
            </a:r>
            <a:r>
              <a:rPr lang="ru-RU" dirty="0" err="1" smtClean="0"/>
              <a:t>насичений</a:t>
            </a:r>
            <a:r>
              <a:rPr lang="ru-RU" dirty="0" smtClean="0"/>
              <a:t>, </a:t>
            </a:r>
            <a:r>
              <a:rPr lang="ru-RU" dirty="0" err="1" smtClean="0"/>
              <a:t>ціннісно</a:t>
            </a:r>
            <a:r>
              <a:rPr lang="ru-RU" dirty="0" smtClean="0"/>
              <a:t> </a:t>
            </a:r>
            <a:r>
              <a:rPr lang="ru-RU" dirty="0" err="1" smtClean="0"/>
              <a:t>визначений</a:t>
            </a:r>
            <a:r>
              <a:rPr lang="ru-RU" dirty="0" smtClean="0"/>
              <a:t> образ, </a:t>
            </a:r>
            <a:r>
              <a:rPr lang="ru-RU" dirty="0" err="1" smtClean="0"/>
              <a:t>уявлення</a:t>
            </a:r>
            <a:r>
              <a:rPr lang="ru-RU" dirty="0" smtClean="0"/>
              <a:t> про </a:t>
            </a:r>
            <a:r>
              <a:rPr lang="ru-RU" dirty="0" err="1" smtClean="0"/>
              <a:t>соціальний</a:t>
            </a:r>
            <a:r>
              <a:rPr lang="ru-RU" dirty="0" smtClean="0"/>
              <a:t> </a:t>
            </a:r>
            <a:r>
              <a:rPr lang="ru-RU" dirty="0" err="1" smtClean="0"/>
              <a:t>об’єкт</a:t>
            </a:r>
            <a:r>
              <a:rPr lang="ru-RU" dirty="0" smtClean="0"/>
              <a:t>. У </a:t>
            </a:r>
            <a:r>
              <a:rPr lang="ru-RU" dirty="0" smtClean="0"/>
              <a:t>такому </a:t>
            </a:r>
            <a:r>
              <a:rPr lang="ru-RU" dirty="0" err="1" smtClean="0"/>
              <a:t>визначенні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введено в науку У. </a:t>
            </a:r>
            <a:r>
              <a:rPr lang="ru-RU" dirty="0" err="1" smtClean="0"/>
              <a:t>Ліппманом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досліджував</a:t>
            </a:r>
            <a:r>
              <a:rPr lang="ru-RU" dirty="0" smtClean="0"/>
              <a:t> </a:t>
            </a:r>
            <a:r>
              <a:rPr lang="ru-RU" dirty="0" err="1" smtClean="0"/>
              <a:t>стереотипізовані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smtClean="0"/>
              <a:t>як </a:t>
            </a:r>
            <a:r>
              <a:rPr lang="ru-RU" dirty="0" err="1" smtClean="0"/>
              <a:t>узагальнені</a:t>
            </a:r>
            <a:r>
              <a:rPr lang="ru-RU" dirty="0" smtClean="0"/>
              <a:t> </a:t>
            </a:r>
            <a:r>
              <a:rPr lang="ru-RU" dirty="0" err="1" smtClean="0"/>
              <a:t>шаблони</a:t>
            </a:r>
            <a:r>
              <a:rPr lang="ru-RU" dirty="0" smtClean="0"/>
              <a:t> з </a:t>
            </a:r>
            <a:r>
              <a:rPr lang="ru-RU" dirty="0" err="1" smtClean="0"/>
              <a:t>моральних</a:t>
            </a:r>
            <a:r>
              <a:rPr lang="ru-RU" dirty="0" smtClean="0"/>
              <a:t> норм,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філософії</a:t>
            </a:r>
            <a:r>
              <a:rPr lang="ru-RU" dirty="0" smtClean="0"/>
              <a:t>, </a:t>
            </a:r>
            <a:r>
              <a:rPr lang="ru-RU" dirty="0" err="1" smtClean="0"/>
              <a:t>політичної</a:t>
            </a:r>
            <a:r>
              <a:rPr lang="ru-RU" dirty="0" smtClean="0"/>
              <a:t> </a:t>
            </a:r>
            <a:r>
              <a:rPr lang="ru-RU" dirty="0" err="1" smtClean="0"/>
              <a:t>агітації</a:t>
            </a:r>
            <a:r>
              <a:rPr lang="ru-RU" dirty="0" smtClean="0"/>
              <a:t>.</a:t>
            </a:r>
          </a:p>
          <a:p>
            <a:r>
              <a:rPr lang="ru-RU" dirty="0" smtClean="0"/>
              <a:t>	У </a:t>
            </a:r>
            <a:r>
              <a:rPr lang="ru-RU" dirty="0" err="1" smtClean="0"/>
              <a:t>соціальній</a:t>
            </a:r>
            <a:r>
              <a:rPr lang="ru-RU" dirty="0" smtClean="0"/>
              <a:t> </a:t>
            </a:r>
            <a:r>
              <a:rPr lang="ru-RU" dirty="0" err="1" smtClean="0"/>
              <a:t>психології</a:t>
            </a:r>
            <a:r>
              <a:rPr lang="ru-RU" dirty="0" smtClean="0"/>
              <a:t> стереотип </a:t>
            </a:r>
            <a:r>
              <a:rPr lang="ru-RU" dirty="0" err="1" smtClean="0"/>
              <a:t>досліджувався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як </a:t>
            </a:r>
            <a:r>
              <a:rPr lang="ru-RU" dirty="0" smtClean="0"/>
              <a:t>стереотип </a:t>
            </a:r>
            <a:r>
              <a:rPr lang="ru-RU" dirty="0" err="1" smtClean="0"/>
              <a:t>представника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як </a:t>
            </a:r>
            <a:r>
              <a:rPr lang="ru-RU" dirty="0" err="1" smtClean="0"/>
              <a:t>етнічний</a:t>
            </a:r>
            <a:r>
              <a:rPr lang="ru-RU" dirty="0" smtClean="0"/>
              <a:t> стереотип.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зміст</a:t>
            </a:r>
            <a:r>
              <a:rPr lang="ru-RU" dirty="0" smtClean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стереотипів</a:t>
            </a:r>
            <a:r>
              <a:rPr lang="ru-RU" dirty="0" smtClean="0"/>
              <a:t> є </a:t>
            </a:r>
            <a:r>
              <a:rPr lang="ru-RU" dirty="0" err="1" smtClean="0"/>
              <a:t>більш</a:t>
            </a:r>
            <a:r>
              <a:rPr lang="ru-RU" dirty="0" smtClean="0"/>
              <a:t> широкими. Будучи </a:t>
            </a:r>
            <a:r>
              <a:rPr lang="ru-RU" dirty="0" err="1" smtClean="0"/>
              <a:t>концентрованим</a:t>
            </a:r>
            <a:r>
              <a:rPr lang="ru-RU" dirty="0" smtClean="0"/>
              <a:t> </a:t>
            </a:r>
            <a:r>
              <a:rPr lang="ru-RU" dirty="0" err="1" smtClean="0"/>
              <a:t>втіленням</a:t>
            </a:r>
            <a:endParaRPr lang="ru-RU" dirty="0" smtClean="0"/>
          </a:p>
          <a:p>
            <a:r>
              <a:rPr lang="ru-RU" dirty="0" err="1" smtClean="0"/>
              <a:t>соціальної</a:t>
            </a:r>
            <a:r>
              <a:rPr lang="ru-RU" dirty="0" smtClean="0"/>
              <a:t> установки, </a:t>
            </a:r>
            <a:r>
              <a:rPr lang="ru-RU" dirty="0" err="1" smtClean="0"/>
              <a:t>соціальний</a:t>
            </a:r>
            <a:r>
              <a:rPr lang="ru-RU" dirty="0" smtClean="0"/>
              <a:t> стереотип </a:t>
            </a:r>
            <a:r>
              <a:rPr lang="ru-RU" dirty="0" err="1" smtClean="0"/>
              <a:t>виконує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регуляції</a:t>
            </a:r>
            <a:r>
              <a:rPr lang="ru-RU" dirty="0" smtClean="0"/>
              <a:t>, </a:t>
            </a:r>
            <a:r>
              <a:rPr lang="ru-RU" dirty="0" err="1" smtClean="0"/>
              <a:t>інтеграції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відносинах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1108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64704"/>
            <a:ext cx="82809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Стереотип – </a:t>
            </a:r>
            <a:r>
              <a:rPr lang="ru-RU" dirty="0" err="1" smtClean="0"/>
              <a:t>це</a:t>
            </a:r>
            <a:r>
              <a:rPr lang="ru-RU" dirty="0" smtClean="0"/>
              <a:t> думка людей,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сприйняття</a:t>
            </a:r>
            <a:r>
              <a:rPr lang="ru-RU" dirty="0" smtClean="0"/>
              <a:t>, </a:t>
            </a:r>
            <a:r>
              <a:rPr lang="ru-RU" dirty="0" err="1" smtClean="0"/>
              <a:t>оцінка</a:t>
            </a:r>
            <a:r>
              <a:rPr lang="ru-RU" dirty="0" smtClean="0"/>
              <a:t> тих </a:t>
            </a:r>
            <a:r>
              <a:rPr lang="ru-RU" dirty="0" err="1" smtClean="0"/>
              <a:t>чи</a:t>
            </a:r>
            <a:r>
              <a:rPr lang="ru-RU" dirty="0" smtClean="0"/>
              <a:t> тих</a:t>
            </a:r>
          </a:p>
          <a:p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об’єктів</a:t>
            </a:r>
            <a:r>
              <a:rPr lang="ru-RU" dirty="0" smtClean="0"/>
              <a:t>. </a:t>
            </a:r>
            <a:r>
              <a:rPr lang="ru-RU" dirty="0" err="1" smtClean="0"/>
              <a:t>Сутність</a:t>
            </a:r>
            <a:r>
              <a:rPr lang="ru-RU" dirty="0" smtClean="0"/>
              <a:t> </a:t>
            </a:r>
            <a:r>
              <a:rPr lang="ru-RU" dirty="0" err="1" smtClean="0"/>
              <a:t>механізму</a:t>
            </a:r>
            <a:r>
              <a:rPr lang="ru-RU" dirty="0" smtClean="0"/>
              <a:t> </a:t>
            </a:r>
            <a:r>
              <a:rPr lang="ru-RU" dirty="0" err="1" smtClean="0"/>
              <a:t>стереотипізації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у </a:t>
            </a:r>
            <a:r>
              <a:rPr lang="ru-RU" dirty="0" err="1" smtClean="0"/>
              <a:t>приписування</a:t>
            </a:r>
            <a:r>
              <a:rPr lang="ru-RU" dirty="0" smtClean="0"/>
              <a:t> </a:t>
            </a:r>
            <a:r>
              <a:rPr lang="ru-RU" dirty="0" err="1" smtClean="0"/>
              <a:t>різноманітних</a:t>
            </a:r>
            <a:r>
              <a:rPr lang="ru-RU" dirty="0" smtClean="0"/>
              <a:t> </a:t>
            </a:r>
            <a:r>
              <a:rPr lang="ru-RU" dirty="0" smtClean="0"/>
              <a:t>характеристик через </a:t>
            </a:r>
            <a:r>
              <a:rPr lang="ru-RU" dirty="0" err="1" smtClean="0"/>
              <a:t>віднесення</a:t>
            </a:r>
            <a:r>
              <a:rPr lang="ru-RU" dirty="0" smtClean="0"/>
              <a:t> </a:t>
            </a:r>
            <a:r>
              <a:rPr lang="ru-RU" dirty="0" err="1" smtClean="0"/>
              <a:t>об’єкта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, до </a:t>
            </a:r>
            <a:r>
              <a:rPr lang="ru-RU" dirty="0" err="1" smtClean="0"/>
              <a:t>відомої</a:t>
            </a:r>
            <a:r>
              <a:rPr lang="ru-RU" dirty="0" smtClean="0"/>
              <a:t> </a:t>
            </a:r>
            <a:r>
              <a:rPr lang="ru-RU" dirty="0" err="1" smtClean="0"/>
              <a:t>категорії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підставі</a:t>
            </a:r>
            <a:r>
              <a:rPr lang="ru-RU" dirty="0" smtClean="0"/>
              <a:t> </a:t>
            </a:r>
            <a:r>
              <a:rPr lang="ru-RU" dirty="0" err="1" smtClean="0"/>
              <a:t>протиставлення</a:t>
            </a:r>
            <a:r>
              <a:rPr lang="ru-RU" dirty="0" smtClean="0"/>
              <a:t> </a:t>
            </a:r>
            <a:r>
              <a:rPr lang="ru-RU" dirty="0" err="1" smtClean="0"/>
              <a:t>іншій</a:t>
            </a:r>
            <a:r>
              <a:rPr lang="ru-RU" dirty="0" smtClean="0"/>
              <a:t>. В </a:t>
            </a:r>
            <a:r>
              <a:rPr lang="ru-RU" dirty="0" err="1" smtClean="0"/>
              <a:t>основі</a:t>
            </a:r>
            <a:r>
              <a:rPr lang="ru-RU" dirty="0" smtClean="0"/>
              <a:t> стереотипу </a:t>
            </a:r>
            <a:r>
              <a:rPr lang="ru-RU" dirty="0" err="1" smtClean="0"/>
              <a:t>знаходиться</a:t>
            </a:r>
            <a:r>
              <a:rPr lang="ru-RU" dirty="0" smtClean="0"/>
              <a:t> </a:t>
            </a:r>
            <a:r>
              <a:rPr lang="ru-RU" dirty="0" err="1" smtClean="0"/>
              <a:t>психологічний</a:t>
            </a:r>
            <a:r>
              <a:rPr lang="ru-RU" dirty="0" smtClean="0"/>
              <a:t> </a:t>
            </a:r>
            <a:r>
              <a:rPr lang="ru-RU" dirty="0" smtClean="0"/>
              <a:t>феномен </a:t>
            </a:r>
            <a:r>
              <a:rPr lang="ru-RU" dirty="0" err="1" smtClean="0"/>
              <a:t>генералізації</a:t>
            </a:r>
            <a:r>
              <a:rPr lang="ru-RU" dirty="0" smtClean="0"/>
              <a:t>, </a:t>
            </a:r>
            <a:r>
              <a:rPr lang="ru-RU" dirty="0" err="1" smtClean="0"/>
              <a:t>схематизації</a:t>
            </a:r>
            <a:r>
              <a:rPr lang="ru-RU" dirty="0" smtClean="0"/>
              <a:t> </a:t>
            </a:r>
            <a:r>
              <a:rPr lang="ru-RU" dirty="0" err="1" smtClean="0"/>
              <a:t>власного</a:t>
            </a:r>
            <a:r>
              <a:rPr lang="ru-RU" dirty="0" smtClean="0"/>
              <a:t> та чужого </a:t>
            </a:r>
            <a:r>
              <a:rPr lang="ru-RU" dirty="0" err="1" smtClean="0"/>
              <a:t>досвіду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Механізм</a:t>
            </a:r>
            <a:endParaRPr lang="ru-RU" dirty="0" smtClean="0"/>
          </a:p>
          <a:p>
            <a:r>
              <a:rPr lang="ru-RU" dirty="0" err="1" smtClean="0"/>
              <a:t>стереотипізації</a:t>
            </a:r>
            <a:r>
              <a:rPr lang="ru-RU" dirty="0" smtClean="0"/>
              <a:t> </a:t>
            </a:r>
            <a:r>
              <a:rPr lang="ru-RU" dirty="0" err="1" smtClean="0"/>
              <a:t>реалізується</a:t>
            </a:r>
            <a:r>
              <a:rPr lang="ru-RU" dirty="0" smtClean="0"/>
              <a:t> через </a:t>
            </a:r>
            <a:r>
              <a:rPr lang="ru-RU" dirty="0" err="1" smtClean="0"/>
              <a:t>протилежні</a:t>
            </a:r>
            <a:r>
              <a:rPr lang="ru-RU" dirty="0" smtClean="0"/>
              <a:t> </a:t>
            </a:r>
            <a:r>
              <a:rPr lang="ru-RU" dirty="0" err="1" smtClean="0"/>
              <a:t>образи</a:t>
            </a:r>
            <a:r>
              <a:rPr lang="ru-RU" dirty="0" smtClean="0"/>
              <a:t>, через </a:t>
            </a:r>
            <a:r>
              <a:rPr lang="ru-RU" dirty="0" err="1" smtClean="0"/>
              <a:t>антропоморфні</a:t>
            </a:r>
            <a:r>
              <a:rPr lang="ru-RU" dirty="0" smtClean="0"/>
              <a:t> </a:t>
            </a:r>
            <a:r>
              <a:rPr lang="ru-RU" dirty="0" err="1" smtClean="0"/>
              <a:t>зв’язки</a:t>
            </a:r>
            <a:r>
              <a:rPr lang="ru-RU" dirty="0" smtClean="0"/>
              <a:t>, через </a:t>
            </a:r>
            <a:r>
              <a:rPr lang="ru-RU" dirty="0" err="1" smtClean="0"/>
              <a:t>персоніфікацію</a:t>
            </a:r>
            <a:r>
              <a:rPr lang="ru-RU" dirty="0" smtClean="0"/>
              <a:t>.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пояснюється</a:t>
            </a:r>
            <a:r>
              <a:rPr lang="ru-RU" dirty="0" smtClean="0"/>
              <a:t> </a:t>
            </a:r>
            <a:r>
              <a:rPr lang="ru-RU" dirty="0" err="1" smtClean="0"/>
              <a:t>такий</a:t>
            </a:r>
            <a:r>
              <a:rPr lang="ru-RU" dirty="0" smtClean="0"/>
              <a:t> феномен </a:t>
            </a:r>
            <a:r>
              <a:rPr lang="ru-RU" dirty="0" err="1" smtClean="0"/>
              <a:t>стереотипів</a:t>
            </a:r>
            <a:r>
              <a:rPr lang="ru-RU" dirty="0" smtClean="0"/>
              <a:t>, як феномен</a:t>
            </a:r>
          </a:p>
          <a:p>
            <a:r>
              <a:rPr lang="ru-RU" dirty="0" err="1" smtClean="0"/>
              <a:t>поляризації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«</a:t>
            </a:r>
            <a:r>
              <a:rPr lang="ru-RU" dirty="0" err="1" smtClean="0"/>
              <a:t>чорно-білого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». </a:t>
            </a:r>
            <a:r>
              <a:rPr lang="ru-RU" dirty="0" err="1" smtClean="0"/>
              <a:t>Така</a:t>
            </a:r>
            <a:r>
              <a:rPr lang="ru-RU" dirty="0" smtClean="0"/>
              <a:t> </a:t>
            </a:r>
            <a:r>
              <a:rPr lang="ru-RU" dirty="0" err="1" smtClean="0"/>
              <a:t>спрощеність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 і </a:t>
            </a:r>
            <a:r>
              <a:rPr lang="ru-RU" dirty="0" err="1" smtClean="0"/>
              <a:t>сприйняття</a:t>
            </a:r>
            <a:r>
              <a:rPr lang="ru-RU" dirty="0" smtClean="0"/>
              <a:t> </a:t>
            </a:r>
            <a:r>
              <a:rPr lang="ru-RU" dirty="0" err="1" smtClean="0"/>
              <a:t>буденної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 </a:t>
            </a:r>
            <a:r>
              <a:rPr lang="ru-RU" dirty="0" err="1" smtClean="0"/>
              <a:t>допомагає</a:t>
            </a:r>
            <a:r>
              <a:rPr lang="ru-RU" dirty="0" smtClean="0"/>
              <a:t> людям </a:t>
            </a:r>
            <a:r>
              <a:rPr lang="ru-RU" dirty="0" err="1" smtClean="0"/>
              <a:t>орієнтуватися</a:t>
            </a:r>
            <a:r>
              <a:rPr lang="ru-RU" dirty="0" smtClean="0"/>
              <a:t> в тих </a:t>
            </a:r>
            <a:r>
              <a:rPr lang="ru-RU" dirty="0" err="1" smtClean="0"/>
              <a:t>обставинах</a:t>
            </a:r>
            <a:r>
              <a:rPr lang="ru-RU" dirty="0" smtClean="0"/>
              <a:t>, де не </a:t>
            </a:r>
            <a:r>
              <a:rPr lang="ru-RU" dirty="0" err="1" smtClean="0"/>
              <a:t>потрібні</a:t>
            </a:r>
            <a:endParaRPr lang="ru-RU" dirty="0" smtClean="0"/>
          </a:p>
          <a:p>
            <a:r>
              <a:rPr lang="ru-RU" dirty="0" err="1" smtClean="0"/>
              <a:t>серйозні</a:t>
            </a:r>
            <a:r>
              <a:rPr lang="ru-RU" dirty="0" smtClean="0"/>
              <a:t> </a:t>
            </a:r>
            <a:r>
              <a:rPr lang="ru-RU" dirty="0" err="1" smtClean="0"/>
              <a:t>роздуми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індивідуальні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5589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92695"/>
            <a:ext cx="777686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Стереотипізація</a:t>
            </a:r>
            <a:r>
              <a:rPr lang="ru-RU" dirty="0" smtClean="0"/>
              <a:t> є </a:t>
            </a:r>
            <a:r>
              <a:rPr lang="ru-RU" dirty="0" err="1" smtClean="0"/>
              <a:t>значним</a:t>
            </a:r>
            <a:r>
              <a:rPr lang="ru-RU" dirty="0" smtClean="0"/>
              <a:t> </a:t>
            </a:r>
            <a:r>
              <a:rPr lang="ru-RU" dirty="0" err="1" smtClean="0"/>
              <a:t>ефектом</a:t>
            </a:r>
            <a:r>
              <a:rPr lang="ru-RU" dirty="0" smtClean="0"/>
              <a:t> </a:t>
            </a:r>
            <a:r>
              <a:rPr lang="ru-RU" dirty="0" err="1" smtClean="0"/>
              <a:t>міжособистісного</a:t>
            </a:r>
            <a:r>
              <a:rPr lang="ru-RU" dirty="0" smtClean="0"/>
              <a:t> </a:t>
            </a:r>
            <a:r>
              <a:rPr lang="ru-RU" dirty="0" err="1" smtClean="0"/>
              <a:t>сприйняття</a:t>
            </a:r>
            <a:r>
              <a:rPr lang="ru-RU" dirty="0" smtClean="0"/>
              <a:t> – </a:t>
            </a:r>
            <a:r>
              <a:rPr lang="ru-RU" dirty="0" err="1" smtClean="0"/>
              <a:t>побудовою</a:t>
            </a:r>
            <a:r>
              <a:rPr lang="ru-RU" dirty="0" smtClean="0"/>
              <a:t> образу </a:t>
            </a:r>
            <a:r>
              <a:rPr lang="ru-RU" dirty="0" smtClean="0"/>
              <a:t>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існуючого</a:t>
            </a:r>
            <a:r>
              <a:rPr lang="ru-RU" dirty="0" smtClean="0"/>
              <a:t>, </a:t>
            </a:r>
            <a:r>
              <a:rPr lang="ru-RU" dirty="0" err="1" smtClean="0"/>
              <a:t>стійкого</a:t>
            </a:r>
            <a:r>
              <a:rPr lang="ru-RU" dirty="0" smtClean="0"/>
              <a:t> </a:t>
            </a:r>
            <a:r>
              <a:rPr lang="ru-RU" dirty="0" err="1" smtClean="0"/>
              <a:t>уявлення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про </a:t>
            </a:r>
            <a:r>
              <a:rPr lang="ru-RU" dirty="0" err="1" smtClean="0"/>
              <a:t>членів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endParaRPr lang="ru-RU" dirty="0" smtClean="0"/>
          </a:p>
          <a:p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(</a:t>
            </a:r>
            <a:r>
              <a:rPr lang="ru-RU" dirty="0" err="1" smtClean="0"/>
              <a:t>етнічної</a:t>
            </a:r>
            <a:r>
              <a:rPr lang="ru-RU" dirty="0" smtClean="0"/>
              <a:t>, </a:t>
            </a:r>
            <a:r>
              <a:rPr lang="ru-RU" dirty="0" err="1" smtClean="0"/>
              <a:t>гендерної</a:t>
            </a:r>
            <a:r>
              <a:rPr lang="ru-RU" dirty="0" smtClean="0"/>
              <a:t>, </a:t>
            </a:r>
            <a:r>
              <a:rPr lang="ru-RU" dirty="0" err="1" smtClean="0"/>
              <a:t>професійної</a:t>
            </a:r>
            <a:r>
              <a:rPr lang="ru-RU" dirty="0" smtClean="0"/>
              <a:t>, </a:t>
            </a:r>
            <a:r>
              <a:rPr lang="ru-RU" dirty="0" err="1" smtClean="0"/>
              <a:t>тощо</a:t>
            </a:r>
            <a:r>
              <a:rPr lang="ru-RU" dirty="0" smtClean="0"/>
              <a:t>). </a:t>
            </a:r>
            <a:r>
              <a:rPr lang="ru-RU" dirty="0" err="1" smtClean="0"/>
              <a:t>Стереотипізація</a:t>
            </a:r>
            <a:r>
              <a:rPr lang="ru-RU" dirty="0" smtClean="0"/>
              <a:t> у </a:t>
            </a:r>
            <a:r>
              <a:rPr lang="ru-RU" dirty="0" err="1" smtClean="0"/>
              <a:t>сприйнятті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два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наслідки</a:t>
            </a:r>
            <a:r>
              <a:rPr lang="ru-RU" dirty="0" smtClean="0"/>
              <a:t>. З одного боку, вона </a:t>
            </a:r>
            <a:r>
              <a:rPr lang="ru-RU" dirty="0" err="1" smtClean="0"/>
              <a:t>спрощує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побудови</a:t>
            </a:r>
            <a:endParaRPr lang="ru-RU" dirty="0" smtClean="0"/>
          </a:p>
          <a:p>
            <a:r>
              <a:rPr lang="ru-RU" dirty="0" smtClean="0"/>
              <a:t>образу </a:t>
            </a:r>
            <a:r>
              <a:rPr lang="ru-RU" dirty="0" err="1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скорочує</a:t>
            </a:r>
            <a:r>
              <a:rPr lang="ru-RU" dirty="0" smtClean="0"/>
              <a:t> </a:t>
            </a:r>
            <a:r>
              <a:rPr lang="ru-RU" dirty="0" err="1" smtClean="0"/>
              <a:t>необхідний</a:t>
            </a:r>
            <a:r>
              <a:rPr lang="ru-RU" dirty="0" smtClean="0"/>
              <a:t> на </a:t>
            </a:r>
            <a:r>
              <a:rPr lang="ru-RU" dirty="0" err="1" smtClean="0"/>
              <a:t>це</a:t>
            </a:r>
            <a:r>
              <a:rPr lang="ru-RU" dirty="0" smtClean="0"/>
              <a:t> час; з </a:t>
            </a:r>
            <a:r>
              <a:rPr lang="ru-RU" dirty="0" err="1" smtClean="0"/>
              <a:t>іншого</a:t>
            </a:r>
            <a:r>
              <a:rPr lang="ru-RU" dirty="0" smtClean="0"/>
              <a:t> – при </a:t>
            </a:r>
            <a:r>
              <a:rPr lang="ru-RU" dirty="0" err="1" smtClean="0"/>
              <a:t>включенні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механізму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відбутися</a:t>
            </a:r>
            <a:r>
              <a:rPr lang="ru-RU" dirty="0" smtClean="0"/>
              <a:t> </a:t>
            </a:r>
            <a:r>
              <a:rPr lang="ru-RU" dirty="0" err="1" smtClean="0"/>
              <a:t>зрушення</a:t>
            </a:r>
            <a:r>
              <a:rPr lang="ru-RU" dirty="0" smtClean="0"/>
              <a:t> в </a:t>
            </a:r>
            <a:r>
              <a:rPr lang="ru-RU" dirty="0" err="1" smtClean="0"/>
              <a:t>бік</a:t>
            </a:r>
            <a:r>
              <a:rPr lang="ru-RU" dirty="0" smtClean="0"/>
              <a:t> </a:t>
            </a:r>
            <a:r>
              <a:rPr lang="ru-RU" dirty="0" err="1" smtClean="0"/>
              <a:t>якої-небудь</a:t>
            </a:r>
            <a:r>
              <a:rPr lang="ru-RU" dirty="0" smtClean="0"/>
              <a:t> </a:t>
            </a:r>
            <a:r>
              <a:rPr lang="ru-RU" dirty="0" err="1" smtClean="0"/>
              <a:t>оцінки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створити</a:t>
            </a:r>
            <a:endParaRPr lang="ru-RU" dirty="0" smtClean="0"/>
          </a:p>
          <a:p>
            <a:r>
              <a:rPr lang="ru-RU" dirty="0" err="1" smtClean="0"/>
              <a:t>упередженість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, </a:t>
            </a:r>
            <a:r>
              <a:rPr lang="ru-RU" dirty="0" err="1" smtClean="0"/>
              <a:t>напроти</a:t>
            </a:r>
            <a:r>
              <a:rPr lang="ru-RU" dirty="0" smtClean="0"/>
              <a:t>, </a:t>
            </a:r>
            <a:r>
              <a:rPr lang="ru-RU" dirty="0" err="1" smtClean="0"/>
              <a:t>переоцінку</a:t>
            </a:r>
            <a:r>
              <a:rPr lang="ru-RU" dirty="0" smtClean="0"/>
              <a:t> </a:t>
            </a:r>
            <a:r>
              <a:rPr lang="ru-RU" dirty="0" err="1" smtClean="0"/>
              <a:t>реальних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 </a:t>
            </a:r>
            <a:r>
              <a:rPr lang="ru-RU" dirty="0" err="1" smtClean="0"/>
              <a:t>об’єкта</a:t>
            </a:r>
            <a:r>
              <a:rPr lang="ru-RU" dirty="0" smtClean="0"/>
              <a:t> </a:t>
            </a:r>
            <a:r>
              <a:rPr lang="ru-RU" dirty="0" err="1" smtClean="0"/>
              <a:t>сприйняття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Когнітивною</a:t>
            </a:r>
            <a:r>
              <a:rPr lang="ru-RU" dirty="0" smtClean="0"/>
              <a:t> основою </a:t>
            </a:r>
            <a:r>
              <a:rPr lang="ru-RU" dirty="0" err="1" smtClean="0"/>
              <a:t>стереотипізації</a:t>
            </a:r>
            <a:r>
              <a:rPr lang="ru-RU" dirty="0" smtClean="0"/>
              <a:t> є </a:t>
            </a:r>
            <a:r>
              <a:rPr lang="ru-RU" dirty="0" err="1" smtClean="0"/>
              <a:t>селекція</a:t>
            </a:r>
            <a:r>
              <a:rPr lang="ru-RU" dirty="0" smtClean="0"/>
              <a:t>, </a:t>
            </a:r>
            <a:r>
              <a:rPr lang="ru-RU" dirty="0" err="1" smtClean="0"/>
              <a:t>обмеження</a:t>
            </a:r>
            <a:r>
              <a:rPr lang="ru-RU" dirty="0" smtClean="0"/>
              <a:t>, </a:t>
            </a:r>
            <a:r>
              <a:rPr lang="ru-RU" dirty="0" err="1" smtClean="0"/>
              <a:t>категоризація</a:t>
            </a:r>
            <a:r>
              <a:rPr lang="ru-RU" dirty="0" smtClean="0"/>
              <a:t> 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endParaRPr lang="ru-RU" dirty="0" smtClean="0"/>
          </a:p>
          <a:p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сприймається</a:t>
            </a:r>
            <a:r>
              <a:rPr lang="ru-RU" dirty="0" smtClean="0"/>
              <a:t> </a:t>
            </a:r>
            <a:r>
              <a:rPr lang="ru-RU" dirty="0" err="1" smtClean="0"/>
              <a:t>людиною</a:t>
            </a:r>
            <a:r>
              <a:rPr lang="ru-RU" dirty="0" smtClean="0"/>
              <a:t>. </a:t>
            </a:r>
            <a:r>
              <a:rPr lang="ru-RU" dirty="0" err="1" smtClean="0"/>
              <a:t>Мотиваційною</a:t>
            </a:r>
            <a:r>
              <a:rPr lang="ru-RU" dirty="0" smtClean="0"/>
              <a:t> основою </a:t>
            </a:r>
            <a:r>
              <a:rPr lang="ru-RU" dirty="0" err="1" smtClean="0"/>
              <a:t>цього</a:t>
            </a:r>
            <a:endParaRPr lang="ru-RU" dirty="0" smtClean="0"/>
          </a:p>
          <a:p>
            <a:r>
              <a:rPr lang="ru-RU" dirty="0" err="1" smtClean="0"/>
              <a:t>механізму</a:t>
            </a:r>
            <a:r>
              <a:rPr lang="ru-RU" dirty="0" smtClean="0"/>
              <a:t> є </a:t>
            </a:r>
            <a:r>
              <a:rPr lang="ru-RU" dirty="0" err="1" smtClean="0"/>
              <a:t>оціночна</a:t>
            </a:r>
            <a:r>
              <a:rPr lang="ru-RU" dirty="0" smtClean="0"/>
              <a:t> </a:t>
            </a:r>
            <a:r>
              <a:rPr lang="ru-RU" dirty="0" err="1" smtClean="0"/>
              <a:t>поляризація</a:t>
            </a:r>
            <a:r>
              <a:rPr lang="ru-RU" dirty="0" smtClean="0"/>
              <a:t> на </a:t>
            </a:r>
            <a:r>
              <a:rPr lang="ru-RU" dirty="0" err="1" smtClean="0"/>
              <a:t>користь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, яка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людині</a:t>
            </a:r>
            <a:r>
              <a:rPr lang="ru-RU" dirty="0" smtClean="0"/>
              <a:t> </a:t>
            </a:r>
            <a:r>
              <a:rPr lang="ru-RU" dirty="0" err="1" smtClean="0"/>
              <a:t>почуття</a:t>
            </a:r>
            <a:endParaRPr lang="ru-RU" dirty="0" smtClean="0"/>
          </a:p>
          <a:p>
            <a:r>
              <a:rPr lang="ru-RU" dirty="0" err="1" smtClean="0"/>
              <a:t>належності</a:t>
            </a:r>
            <a:r>
              <a:rPr lang="ru-RU" dirty="0" smtClean="0"/>
              <a:t> та </a:t>
            </a:r>
            <a:r>
              <a:rPr lang="ru-RU" dirty="0" err="1" smtClean="0"/>
              <a:t>захищеності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8494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363272" cy="1152128"/>
          </a:xfrm>
        </p:spPr>
        <p:txBody>
          <a:bodyPr>
            <a:normAutofit fontScale="90000"/>
          </a:bodyPr>
          <a:lstStyle/>
          <a:p>
            <a:r>
              <a:rPr lang="ru-RU" dirty="0"/>
              <a:t>Г. </a:t>
            </a:r>
            <a:r>
              <a:rPr lang="ru-RU" dirty="0" err="1"/>
              <a:t>Теджфел</a:t>
            </a:r>
            <a:r>
              <a:rPr lang="ru-RU" dirty="0"/>
              <a:t> </a:t>
            </a:r>
            <a:r>
              <a:rPr lang="ru-RU" dirty="0" err="1"/>
              <a:t>виділяє</a:t>
            </a:r>
            <a:r>
              <a:rPr lang="ru-RU" dirty="0"/>
              <a:t>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стереотипів</a:t>
            </a:r>
            <a:r>
              <a:rPr lang="ru-RU" dirty="0"/>
              <a:t>: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136339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селекція</a:t>
            </a:r>
            <a:endParaRPr lang="ru-RU" dirty="0" smtClean="0"/>
          </a:p>
          <a:p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; </a:t>
            </a:r>
          </a:p>
          <a:p>
            <a:endParaRPr lang="ru-RU" dirty="0" smtClean="0"/>
          </a:p>
          <a:p>
            <a:r>
              <a:rPr lang="ru-RU" dirty="0" err="1" smtClean="0"/>
              <a:t>створення</a:t>
            </a:r>
            <a:r>
              <a:rPr lang="ru-RU" dirty="0" smtClean="0"/>
              <a:t> і </a:t>
            </a:r>
            <a:r>
              <a:rPr lang="ru-RU" dirty="0" err="1" smtClean="0"/>
              <a:t>підтримання</a:t>
            </a:r>
            <a:r>
              <a:rPr lang="ru-RU" dirty="0" smtClean="0"/>
              <a:t> позитивного «Я-образу»; </a:t>
            </a:r>
          </a:p>
          <a:p>
            <a:endParaRPr lang="ru-RU" dirty="0"/>
          </a:p>
          <a:p>
            <a:r>
              <a:rPr lang="ru-RU" dirty="0" err="1" smtClean="0"/>
              <a:t>формування</a:t>
            </a:r>
            <a:r>
              <a:rPr lang="ru-RU" dirty="0" smtClean="0"/>
              <a:t> і </a:t>
            </a:r>
            <a:r>
              <a:rPr lang="ru-RU" dirty="0" err="1" smtClean="0"/>
              <a:t>підтримка</a:t>
            </a:r>
            <a:r>
              <a:rPr lang="ru-RU" dirty="0" smtClean="0"/>
              <a:t> </a:t>
            </a:r>
            <a:r>
              <a:rPr lang="ru-RU" dirty="0" err="1" smtClean="0"/>
              <a:t>групової</a:t>
            </a:r>
            <a:r>
              <a:rPr lang="ru-RU" dirty="0" smtClean="0"/>
              <a:t> </a:t>
            </a:r>
            <a:r>
              <a:rPr lang="ru-RU" dirty="0" err="1" smtClean="0"/>
              <a:t>ідеології</a:t>
            </a:r>
            <a:r>
              <a:rPr lang="ru-RU" dirty="0" smtClean="0"/>
              <a:t>, яка </a:t>
            </a:r>
            <a:r>
              <a:rPr lang="ru-RU" dirty="0" err="1" smtClean="0"/>
              <a:t>виправдовує</a:t>
            </a:r>
            <a:r>
              <a:rPr lang="ru-RU" dirty="0" smtClean="0"/>
              <a:t> і </a:t>
            </a:r>
            <a:r>
              <a:rPr lang="ru-RU" dirty="0" err="1" smtClean="0"/>
              <a:t>пояснює</a:t>
            </a:r>
            <a:r>
              <a:rPr lang="ru-RU" dirty="0" smtClean="0"/>
              <a:t> </a:t>
            </a:r>
            <a:r>
              <a:rPr lang="ru-RU" dirty="0" err="1" smtClean="0"/>
              <a:t>поведінку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; </a:t>
            </a:r>
          </a:p>
          <a:p>
            <a:endParaRPr lang="ru-RU" dirty="0"/>
          </a:p>
          <a:p>
            <a:r>
              <a:rPr lang="ru-RU" dirty="0" err="1" smtClean="0"/>
              <a:t>створення</a:t>
            </a:r>
            <a:r>
              <a:rPr lang="ru-RU" dirty="0" smtClean="0"/>
              <a:t> і </a:t>
            </a:r>
            <a:r>
              <a:rPr lang="ru-RU" dirty="0" err="1" smtClean="0"/>
              <a:t>підтримка</a:t>
            </a:r>
            <a:r>
              <a:rPr lang="ru-RU" dirty="0" smtClean="0"/>
              <a:t> позитивного «ми-образу».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869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06489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Стереотип – </a:t>
            </a:r>
            <a:r>
              <a:rPr lang="ru-RU" dirty="0" err="1" smtClean="0"/>
              <a:t>це</a:t>
            </a:r>
            <a:r>
              <a:rPr lang="ru-RU" dirty="0" smtClean="0"/>
              <a:t> образ, </a:t>
            </a:r>
            <a:r>
              <a:rPr lang="ru-RU" dirty="0" err="1" smtClean="0"/>
              <a:t>полярний</a:t>
            </a:r>
            <a:r>
              <a:rPr lang="ru-RU" dirty="0" smtClean="0"/>
              <a:t> за знаком </a:t>
            </a:r>
            <a:r>
              <a:rPr lang="ru-RU" dirty="0" err="1" smtClean="0"/>
              <a:t>оцінки</a:t>
            </a:r>
            <a:r>
              <a:rPr lang="ru-RU" dirty="0" smtClean="0"/>
              <a:t>, </a:t>
            </a:r>
            <a:r>
              <a:rPr lang="ru-RU" dirty="0" err="1" smtClean="0"/>
              <a:t>жорстко</a:t>
            </a:r>
            <a:r>
              <a:rPr lang="ru-RU" dirty="0" smtClean="0"/>
              <a:t> </a:t>
            </a:r>
            <a:r>
              <a:rPr lang="ru-RU" dirty="0" err="1" smtClean="0"/>
              <a:t>фіксований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не</a:t>
            </a:r>
          </a:p>
          <a:p>
            <a:r>
              <a:rPr lang="ru-RU" dirty="0" err="1" smtClean="0"/>
              <a:t>припускає</a:t>
            </a:r>
            <a:r>
              <a:rPr lang="ru-RU" dirty="0" smtClean="0"/>
              <a:t> </a:t>
            </a:r>
            <a:r>
              <a:rPr lang="ru-RU" dirty="0" err="1" smtClean="0"/>
              <a:t>сумніву</a:t>
            </a:r>
            <a:r>
              <a:rPr lang="ru-RU" dirty="0" smtClean="0"/>
              <a:t> в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істинності</a:t>
            </a:r>
            <a:r>
              <a:rPr lang="ru-RU" dirty="0" smtClean="0"/>
              <a:t>, </a:t>
            </a:r>
            <a:r>
              <a:rPr lang="ru-RU" dirty="0" err="1" smtClean="0"/>
              <a:t>спонукаючи</a:t>
            </a:r>
            <a:r>
              <a:rPr lang="ru-RU" dirty="0" smtClean="0"/>
              <a:t> до </a:t>
            </a:r>
            <a:r>
              <a:rPr lang="ru-RU" dirty="0" err="1" smtClean="0"/>
              <a:t>чіткої</a:t>
            </a:r>
            <a:r>
              <a:rPr lang="ru-RU" dirty="0" smtClean="0"/>
              <a:t> </a:t>
            </a:r>
            <a:r>
              <a:rPr lang="ru-RU" dirty="0" err="1" smtClean="0"/>
              <a:t>однозначної</a:t>
            </a:r>
            <a:r>
              <a:rPr lang="ru-RU" dirty="0" smtClean="0"/>
              <a:t> думки, </a:t>
            </a:r>
            <a:r>
              <a:rPr lang="ru-RU" dirty="0" err="1" smtClean="0"/>
              <a:t>дії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суспільній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 </a:t>
            </a:r>
            <a:r>
              <a:rPr lang="ru-RU" dirty="0" err="1" smtClean="0"/>
              <a:t>стереотипи</a:t>
            </a:r>
            <a:r>
              <a:rPr lang="ru-RU" dirty="0" smtClean="0"/>
              <a:t> </a:t>
            </a:r>
            <a:r>
              <a:rPr lang="ru-RU" dirty="0" err="1" smtClean="0"/>
              <a:t>функціонують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стандартизованих</a:t>
            </a:r>
            <a:r>
              <a:rPr lang="ru-RU" dirty="0" smtClean="0"/>
              <a:t> </a:t>
            </a:r>
            <a:r>
              <a:rPr lang="ru-RU" dirty="0" err="1" smtClean="0"/>
              <a:t>уявлень</a:t>
            </a:r>
            <a:r>
              <a:rPr lang="ru-RU" dirty="0" smtClean="0"/>
              <a:t> про модель </a:t>
            </a:r>
            <a:r>
              <a:rPr lang="ru-RU" dirty="0" err="1" smtClean="0"/>
              <a:t>поведінки</a:t>
            </a:r>
            <a:r>
              <a:rPr lang="ru-RU" dirty="0" smtClean="0"/>
              <a:t>, </a:t>
            </a:r>
            <a:r>
              <a:rPr lang="ru-RU" dirty="0" err="1" smtClean="0"/>
              <a:t>риси</a:t>
            </a:r>
            <a:r>
              <a:rPr lang="ru-RU" dirty="0" smtClean="0"/>
              <a:t> характеру </a:t>
            </a:r>
            <a:r>
              <a:rPr lang="ru-RU" dirty="0" err="1" smtClean="0"/>
              <a:t>представників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, </a:t>
            </a:r>
            <a:r>
              <a:rPr lang="ru-RU" dirty="0" err="1" smtClean="0"/>
              <a:t>націй</a:t>
            </a:r>
            <a:r>
              <a:rPr lang="ru-RU" dirty="0" smtClean="0"/>
              <a:t>, статей.</a:t>
            </a:r>
          </a:p>
          <a:p>
            <a:r>
              <a:rPr lang="ru-RU" dirty="0" err="1" smtClean="0"/>
              <a:t>Стереотипи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як </a:t>
            </a:r>
            <a:r>
              <a:rPr lang="ru-RU" dirty="0" err="1" smtClean="0"/>
              <a:t>відповідь</a:t>
            </a:r>
            <a:r>
              <a:rPr lang="ru-RU" dirty="0" smtClean="0"/>
              <a:t> на </a:t>
            </a:r>
            <a:r>
              <a:rPr lang="ru-RU" dirty="0" err="1" smtClean="0"/>
              <a:t>реальні</a:t>
            </a:r>
            <a:r>
              <a:rPr lang="ru-RU" dirty="0" smtClean="0"/>
              <a:t> </a:t>
            </a:r>
            <a:r>
              <a:rPr lang="ru-RU" dirty="0" err="1" smtClean="0"/>
              <a:t>взаємовідносини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, вони </a:t>
            </a:r>
            <a:r>
              <a:rPr lang="ru-RU" dirty="0" err="1" smtClean="0"/>
              <a:t>насичуються</a:t>
            </a:r>
            <a:r>
              <a:rPr lang="ru-RU" dirty="0" smtClean="0"/>
              <a:t> </a:t>
            </a:r>
            <a:r>
              <a:rPr lang="ru-RU" dirty="0" err="1" smtClean="0"/>
              <a:t>емоціями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характерні</a:t>
            </a:r>
            <a:r>
              <a:rPr lang="ru-RU" dirty="0" smtClean="0"/>
              <a:t> для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, при </a:t>
            </a:r>
            <a:r>
              <a:rPr lang="ru-RU" dirty="0" err="1" smtClean="0"/>
              <a:t>якій</a:t>
            </a:r>
            <a:r>
              <a:rPr lang="ru-RU" dirty="0" smtClean="0"/>
              <a:t> і </a:t>
            </a:r>
            <a:r>
              <a:rPr lang="ru-RU" dirty="0" err="1" smtClean="0"/>
              <a:t>виникають</a:t>
            </a:r>
            <a:r>
              <a:rPr lang="ru-RU" dirty="0" smtClean="0"/>
              <a:t>. </a:t>
            </a:r>
            <a:r>
              <a:rPr lang="ru-RU" dirty="0" err="1" smtClean="0"/>
              <a:t>Стереотипи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створювати</a:t>
            </a:r>
            <a:r>
              <a:rPr lang="ru-RU" dirty="0" smtClean="0"/>
              <a:t> </a:t>
            </a:r>
            <a:r>
              <a:rPr lang="ru-RU" dirty="0" err="1" smtClean="0"/>
              <a:t>власну</a:t>
            </a:r>
            <a:r>
              <a:rPr lang="ru-RU" dirty="0" smtClean="0"/>
              <a:t> </a:t>
            </a:r>
            <a:r>
              <a:rPr lang="ru-RU" dirty="0" err="1" smtClean="0"/>
              <a:t>реальність</a:t>
            </a:r>
            <a:r>
              <a:rPr lang="ru-RU" dirty="0" smtClean="0"/>
              <a:t>, вони </a:t>
            </a:r>
            <a:r>
              <a:rPr lang="ru-RU" dirty="0" err="1" smtClean="0"/>
              <a:t>спрямовують</a:t>
            </a:r>
            <a:endParaRPr lang="ru-RU" dirty="0" smtClean="0"/>
          </a:p>
          <a:p>
            <a:r>
              <a:rPr lang="ru-RU" dirty="0" err="1" smtClean="0"/>
              <a:t>соціальну</a:t>
            </a:r>
            <a:r>
              <a:rPr lang="ru-RU" dirty="0" smtClean="0"/>
              <a:t> </a:t>
            </a:r>
            <a:r>
              <a:rPr lang="ru-RU" dirty="0" err="1" smtClean="0"/>
              <a:t>взаємодію</a:t>
            </a:r>
            <a:r>
              <a:rPr lang="ru-RU" dirty="0" smtClean="0"/>
              <a:t> в </a:t>
            </a:r>
            <a:r>
              <a:rPr lang="ru-RU" dirty="0" err="1" smtClean="0"/>
              <a:t>таке</a:t>
            </a:r>
            <a:r>
              <a:rPr lang="ru-RU" dirty="0" smtClean="0"/>
              <a:t> русло,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індивід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сприймається</a:t>
            </a:r>
            <a:r>
              <a:rPr lang="ru-RU" dirty="0" smtClean="0"/>
              <a:t> стереотипно, </a:t>
            </a:r>
            <a:r>
              <a:rPr lang="ru-RU" dirty="0" err="1" smtClean="0"/>
              <a:t>починає</a:t>
            </a:r>
            <a:endParaRPr lang="ru-RU" dirty="0" smtClean="0"/>
          </a:p>
          <a:p>
            <a:r>
              <a:rPr lang="ru-RU" dirty="0" err="1" smtClean="0"/>
              <a:t>своєю</a:t>
            </a:r>
            <a:r>
              <a:rPr lang="ru-RU" dirty="0" smtClean="0"/>
              <a:t> </a:t>
            </a:r>
            <a:r>
              <a:rPr lang="ru-RU" dirty="0" err="1" smtClean="0"/>
              <a:t>поведінкою</a:t>
            </a:r>
            <a:r>
              <a:rPr lang="ru-RU" dirty="0" smtClean="0"/>
              <a:t> </a:t>
            </a:r>
            <a:r>
              <a:rPr lang="ru-RU" dirty="0" err="1" smtClean="0"/>
              <a:t>підтверджувати</a:t>
            </a:r>
            <a:r>
              <a:rPr lang="ru-RU" dirty="0" smtClean="0"/>
              <a:t> </a:t>
            </a:r>
            <a:r>
              <a:rPr lang="ru-RU" dirty="0" err="1" smtClean="0"/>
              <a:t>стереотипні</a:t>
            </a:r>
            <a:r>
              <a:rPr lang="ru-RU" dirty="0" smtClean="0"/>
              <a:t> </a:t>
            </a:r>
            <a:r>
              <a:rPr lang="ru-RU" dirty="0" err="1" smtClean="0"/>
              <a:t>уявлення</a:t>
            </a:r>
            <a:r>
              <a:rPr lang="ru-RU" dirty="0" smtClean="0"/>
              <a:t> про себе </a:t>
            </a:r>
            <a:r>
              <a:rPr lang="ru-RU" dirty="0" err="1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Стереотип,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створювати</a:t>
            </a:r>
            <a:r>
              <a:rPr lang="ru-RU" dirty="0" smtClean="0"/>
              <a:t> </a:t>
            </a:r>
            <a:r>
              <a:rPr lang="ru-RU" dirty="0" err="1" smtClean="0"/>
              <a:t>нову</a:t>
            </a:r>
            <a:r>
              <a:rPr lang="ru-RU" dirty="0" smtClean="0"/>
              <a:t> </a:t>
            </a:r>
            <a:r>
              <a:rPr lang="ru-RU" dirty="0" err="1" smtClean="0"/>
              <a:t>реальність</a:t>
            </a:r>
            <a:r>
              <a:rPr lang="ru-RU" dirty="0" smtClean="0"/>
              <a:t>, </a:t>
            </a:r>
            <a:r>
              <a:rPr lang="ru-RU" dirty="0" err="1" smtClean="0"/>
              <a:t>отримав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«стереотип </a:t>
            </a:r>
            <a:r>
              <a:rPr lang="ru-RU" dirty="0" err="1" smtClean="0"/>
              <a:t>очікування</a:t>
            </a:r>
            <a:r>
              <a:rPr lang="ru-RU" dirty="0" smtClean="0"/>
              <a:t>».</a:t>
            </a:r>
          </a:p>
          <a:p>
            <a:r>
              <a:rPr lang="ru-RU" dirty="0" err="1" smtClean="0"/>
              <a:t>Соціальний</a:t>
            </a:r>
            <a:r>
              <a:rPr lang="ru-RU" dirty="0" smtClean="0"/>
              <a:t> стереотип є </a:t>
            </a:r>
            <a:r>
              <a:rPr lang="ru-RU" dirty="0" err="1" smtClean="0"/>
              <a:t>універсальним</a:t>
            </a:r>
            <a:r>
              <a:rPr lang="ru-RU" dirty="0" smtClean="0"/>
              <a:t> </a:t>
            </a:r>
            <a:r>
              <a:rPr lang="ru-RU" dirty="0" err="1" smtClean="0"/>
              <a:t>інструментом</a:t>
            </a:r>
            <a:r>
              <a:rPr lang="ru-RU" dirty="0" smtClean="0"/>
              <a:t> </a:t>
            </a:r>
            <a:r>
              <a:rPr lang="ru-RU" dirty="0" err="1" smtClean="0"/>
              <a:t>розпізнавання</a:t>
            </a:r>
            <a:r>
              <a:rPr lang="ru-RU" dirty="0" smtClean="0"/>
              <a:t> і </a:t>
            </a:r>
            <a:r>
              <a:rPr lang="ru-RU" dirty="0" err="1" smtClean="0"/>
              <a:t>передачі</a:t>
            </a:r>
            <a:r>
              <a:rPr lang="ru-RU" dirty="0" smtClean="0"/>
              <a:t> </a:t>
            </a:r>
            <a:r>
              <a:rPr lang="ru-RU" dirty="0" err="1" smtClean="0"/>
              <a:t>суспільно</a:t>
            </a:r>
            <a:r>
              <a:rPr lang="ru-RU" dirty="0" smtClean="0"/>
              <a:t> </a:t>
            </a:r>
            <a:r>
              <a:rPr lang="ru-RU" dirty="0" err="1" smtClean="0"/>
              <a:t>значущої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в </a:t>
            </a:r>
            <a:r>
              <a:rPr lang="ru-RU" dirty="0" err="1" smtClean="0"/>
              <a:t>процесах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людей з </a:t>
            </a:r>
            <a:r>
              <a:rPr lang="ru-RU" dirty="0" err="1" smtClean="0"/>
              <a:t>навколишнім</a:t>
            </a:r>
            <a:r>
              <a:rPr lang="ru-RU" dirty="0" smtClean="0"/>
              <a:t> </a:t>
            </a:r>
            <a:r>
              <a:rPr lang="ru-RU" dirty="0" err="1" smtClean="0"/>
              <a:t>світом</a:t>
            </a:r>
            <a:r>
              <a:rPr lang="ru-RU" dirty="0" smtClean="0"/>
              <a:t> і один з</a:t>
            </a:r>
          </a:p>
          <a:p>
            <a:r>
              <a:rPr lang="ru-RU" dirty="0" smtClean="0"/>
              <a:t>Одним.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1202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941168"/>
            <a:ext cx="8219256" cy="1095982"/>
          </a:xfrm>
        </p:spPr>
        <p:txBody>
          <a:bodyPr>
            <a:normAutofit/>
          </a:bodyPr>
          <a:lstStyle/>
          <a:p>
            <a:r>
              <a:rPr lang="ru-RU" sz="2800" dirty="0"/>
              <a:t>На </a:t>
            </a:r>
            <a:r>
              <a:rPr lang="ru-RU" sz="2800" dirty="0" err="1"/>
              <a:t>сучасному</a:t>
            </a:r>
            <a:r>
              <a:rPr lang="ru-RU" sz="2800" dirty="0"/>
              <a:t> </a:t>
            </a:r>
            <a:r>
              <a:rPr lang="ru-RU" sz="2800" dirty="0" err="1"/>
              <a:t>етапі</a:t>
            </a:r>
            <a:r>
              <a:rPr lang="ru-RU" sz="2800" dirty="0"/>
              <a:t> </a:t>
            </a:r>
            <a:r>
              <a:rPr lang="ru-RU" sz="2800" dirty="0" err="1"/>
              <a:t>зустрічаються</a:t>
            </a:r>
            <a:r>
              <a:rPr lang="ru-RU" sz="2800" dirty="0"/>
              <a:t> два </a:t>
            </a:r>
            <a:r>
              <a:rPr lang="ru-RU" sz="2800" dirty="0" err="1"/>
              <a:t>різновиди</a:t>
            </a:r>
            <a:r>
              <a:rPr lang="ru-RU" sz="2800" dirty="0"/>
              <a:t> </a:t>
            </a:r>
            <a:r>
              <a:rPr lang="ru-RU" sz="2800" dirty="0" err="1"/>
              <a:t>визначення</a:t>
            </a:r>
            <a:r>
              <a:rPr lang="ru-RU" sz="2800" dirty="0"/>
              <a:t> стереотипу: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err="1"/>
              <a:t>динамічний</a:t>
            </a:r>
            <a:r>
              <a:rPr lang="ru-RU" b="1" dirty="0"/>
              <a:t> стереотип </a:t>
            </a:r>
            <a:r>
              <a:rPr lang="ru-RU" dirty="0"/>
              <a:t>–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стійка</a:t>
            </a:r>
            <a:r>
              <a:rPr lang="ru-RU" dirty="0"/>
              <a:t> система </a:t>
            </a:r>
            <a:r>
              <a:rPr lang="ru-RU" dirty="0" err="1"/>
              <a:t>умовно-рефлекторних</a:t>
            </a:r>
            <a:r>
              <a:rPr lang="ru-RU" dirty="0"/>
              <a:t> </a:t>
            </a:r>
            <a:r>
              <a:rPr lang="ru-RU" dirty="0" err="1"/>
              <a:t>реакцій</a:t>
            </a:r>
            <a:r>
              <a:rPr lang="ru-RU" dirty="0"/>
              <a:t> </a:t>
            </a:r>
            <a:r>
              <a:rPr lang="ru-RU" dirty="0" err="1"/>
              <a:t>вищих</a:t>
            </a:r>
            <a:endParaRPr lang="ru-RU" dirty="0"/>
          </a:p>
          <a:p>
            <a:r>
              <a:rPr lang="ru-RU" dirty="0" err="1"/>
              <a:t>тварин</a:t>
            </a:r>
            <a:r>
              <a:rPr lang="ru-RU" dirty="0"/>
              <a:t> і </a:t>
            </a:r>
            <a:r>
              <a:rPr lang="ru-RU" dirty="0" err="1"/>
              <a:t>людини</a:t>
            </a:r>
            <a:r>
              <a:rPr lang="ru-RU" dirty="0"/>
              <a:t> на </a:t>
            </a:r>
            <a:r>
              <a:rPr lang="ru-RU" dirty="0" err="1"/>
              <a:t>звичні</a:t>
            </a:r>
            <a:r>
              <a:rPr lang="ru-RU" dirty="0"/>
              <a:t> </a:t>
            </a:r>
            <a:r>
              <a:rPr lang="ru-RU" dirty="0" err="1" smtClean="0"/>
              <a:t>подразники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err="1"/>
              <a:t>соціальний</a:t>
            </a:r>
            <a:r>
              <a:rPr lang="ru-RU" b="1" dirty="0"/>
              <a:t> стереотип </a:t>
            </a:r>
            <a:r>
              <a:rPr lang="ru-RU" dirty="0"/>
              <a:t>– </a:t>
            </a:r>
            <a:r>
              <a:rPr lang="ru-RU" dirty="0" err="1"/>
              <a:t>схематичний</a:t>
            </a:r>
            <a:r>
              <a:rPr lang="ru-RU" dirty="0"/>
              <a:t>,</a:t>
            </a:r>
          </a:p>
          <a:p>
            <a:r>
              <a:rPr lang="ru-RU" dirty="0" err="1"/>
              <a:t>стандартизований</a:t>
            </a:r>
            <a:r>
              <a:rPr lang="ru-RU" dirty="0"/>
              <a:t> </a:t>
            </a:r>
            <a:r>
              <a:rPr lang="ru-RU" dirty="0" err="1"/>
              <a:t>загальнозначимий</a:t>
            </a:r>
            <a:r>
              <a:rPr lang="ru-RU" dirty="0"/>
              <a:t> образ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емоційно</a:t>
            </a:r>
            <a:r>
              <a:rPr lang="ru-RU" dirty="0"/>
              <a:t> </a:t>
            </a:r>
            <a:r>
              <a:rPr lang="ru-RU" dirty="0" err="1"/>
              <a:t>забарвлене</a:t>
            </a:r>
            <a:r>
              <a:rPr lang="ru-RU" dirty="0"/>
              <a:t> і </a:t>
            </a:r>
            <a:r>
              <a:rPr lang="ru-RU" dirty="0" err="1"/>
              <a:t>стійке</a:t>
            </a:r>
            <a:r>
              <a:rPr lang="ru-RU" dirty="0"/>
              <a:t> </a:t>
            </a:r>
            <a:r>
              <a:rPr lang="ru-RU" dirty="0" err="1"/>
              <a:t>уявлення</a:t>
            </a:r>
            <a:endParaRPr lang="ru-RU" dirty="0"/>
          </a:p>
          <a:p>
            <a:r>
              <a:rPr lang="ru-RU" dirty="0"/>
              <a:t>про </a:t>
            </a:r>
            <a:r>
              <a:rPr lang="ru-RU" dirty="0" err="1"/>
              <a:t>певне</a:t>
            </a:r>
            <a:r>
              <a:rPr lang="ru-RU" dirty="0"/>
              <a:t> </a:t>
            </a:r>
            <a:r>
              <a:rPr lang="ru-RU" dirty="0" err="1"/>
              <a:t>явище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об’єкт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висловлюється</a:t>
            </a:r>
            <a:r>
              <a:rPr lang="ru-RU" dirty="0"/>
              <a:t> </a:t>
            </a:r>
            <a:r>
              <a:rPr lang="ru-RU" dirty="0" err="1"/>
              <a:t>звичне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склалося</a:t>
            </a:r>
            <a:r>
              <a:rPr lang="ru-RU" dirty="0"/>
              <a:t> </a:t>
            </a:r>
            <a:r>
              <a:rPr lang="ru-RU" dirty="0" err="1"/>
              <a:t>під</a:t>
            </a:r>
            <a:endParaRPr lang="ru-RU" dirty="0"/>
          </a:p>
          <a:p>
            <a:r>
              <a:rPr lang="ru-RU" dirty="0" err="1"/>
              <a:t>впливом</a:t>
            </a:r>
            <a:r>
              <a:rPr lang="ru-RU" dirty="0"/>
              <a:t> умов </a:t>
            </a:r>
            <a:r>
              <a:rPr lang="ru-RU" dirty="0" err="1"/>
              <a:t>їхнього</a:t>
            </a:r>
            <a:r>
              <a:rPr lang="ru-RU" dirty="0"/>
              <a:t> </a:t>
            </a:r>
            <a:r>
              <a:rPr lang="ru-RU" dirty="0" err="1"/>
              <a:t>буття</a:t>
            </a:r>
            <a:r>
              <a:rPr lang="ru-RU" dirty="0"/>
              <a:t> і </a:t>
            </a:r>
            <a:r>
              <a:rPr lang="ru-RU" dirty="0" err="1"/>
              <a:t>попереднього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7331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836712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функціональних</a:t>
            </a:r>
            <a:r>
              <a:rPr lang="ru-RU" dirty="0" smtClean="0"/>
              <a:t> </a:t>
            </a:r>
            <a:r>
              <a:rPr lang="ru-RU" dirty="0" err="1" smtClean="0"/>
              <a:t>рівнів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стереотипів</a:t>
            </a:r>
            <a:r>
              <a:rPr lang="ru-RU" dirty="0" smtClean="0"/>
              <a:t> –</a:t>
            </a:r>
            <a:r>
              <a:rPr lang="ru-RU" dirty="0" err="1" smtClean="0"/>
              <a:t>групового</a:t>
            </a:r>
            <a:r>
              <a:rPr lang="ru-RU" dirty="0" smtClean="0"/>
              <a:t> та </a:t>
            </a:r>
            <a:r>
              <a:rPr lang="ru-RU" dirty="0" err="1" smtClean="0"/>
              <a:t>індивідуального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Стереотипи</a:t>
            </a:r>
            <a:r>
              <a:rPr lang="ru-RU" dirty="0" smtClean="0"/>
              <a:t> </a:t>
            </a:r>
            <a:r>
              <a:rPr lang="ru-RU" dirty="0" err="1" smtClean="0"/>
              <a:t>індивідуальні</a:t>
            </a:r>
            <a:r>
              <a:rPr lang="ru-RU" dirty="0" smtClean="0"/>
              <a:t> – характеристика</a:t>
            </a:r>
          </a:p>
          <a:p>
            <a:r>
              <a:rPr lang="ru-RU" dirty="0" err="1" smtClean="0"/>
              <a:t>схематизованих</a:t>
            </a:r>
            <a:r>
              <a:rPr lang="ru-RU" dirty="0" smtClean="0"/>
              <a:t>, </a:t>
            </a:r>
            <a:r>
              <a:rPr lang="ru-RU" dirty="0" err="1" smtClean="0"/>
              <a:t>шаблонних</a:t>
            </a:r>
            <a:r>
              <a:rPr lang="ru-RU" dirty="0" smtClean="0"/>
              <a:t>, </a:t>
            </a:r>
            <a:r>
              <a:rPr lang="ru-RU" dirty="0" err="1" smtClean="0"/>
              <a:t>емоційно-оцінних</a:t>
            </a:r>
            <a:r>
              <a:rPr lang="ru-RU" dirty="0" smtClean="0"/>
              <a:t> і </a:t>
            </a:r>
            <a:r>
              <a:rPr lang="ru-RU" dirty="0" err="1" smtClean="0"/>
              <a:t>стійких</a:t>
            </a:r>
            <a:r>
              <a:rPr lang="ru-RU" dirty="0" smtClean="0"/>
              <a:t> установок </a:t>
            </a:r>
            <a:r>
              <a:rPr lang="ru-RU" dirty="0" err="1" smtClean="0"/>
              <a:t>людини</a:t>
            </a:r>
            <a:r>
              <a:rPr lang="ru-RU" dirty="0" smtClean="0"/>
              <a:t> до будь-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об’єкта</a:t>
            </a:r>
            <a:r>
              <a:rPr lang="ru-RU" dirty="0" smtClean="0"/>
              <a:t> (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групи</a:t>
            </a:r>
            <a:r>
              <a:rPr lang="ru-RU" dirty="0" smtClean="0"/>
              <a:t>, </a:t>
            </a:r>
            <a:r>
              <a:rPr lang="ru-RU" dirty="0" err="1" smtClean="0"/>
              <a:t>явища</a:t>
            </a:r>
            <a:r>
              <a:rPr lang="ru-RU" dirty="0" smtClean="0"/>
              <a:t>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склалися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умов і</a:t>
            </a:r>
          </a:p>
          <a:p>
            <a:r>
              <a:rPr lang="ru-RU" dirty="0" err="1" smtClean="0"/>
              <a:t>узагальнення</a:t>
            </a:r>
            <a:r>
              <a:rPr lang="ru-RU" dirty="0" smtClean="0"/>
              <a:t> </a:t>
            </a:r>
            <a:r>
              <a:rPr lang="ru-RU" dirty="0" err="1" smtClean="0"/>
              <a:t>попереднього</a:t>
            </a:r>
            <a:r>
              <a:rPr lang="ru-RU" dirty="0" smtClean="0"/>
              <a:t> </a:t>
            </a:r>
            <a:r>
              <a:rPr lang="ru-RU" dirty="0" err="1" smtClean="0"/>
              <a:t>особистого</a:t>
            </a:r>
            <a:r>
              <a:rPr lang="ru-RU" dirty="0" smtClean="0"/>
              <a:t> </a:t>
            </a:r>
            <a:r>
              <a:rPr lang="ru-RU" dirty="0" err="1" smtClean="0"/>
              <a:t>життєвого</a:t>
            </a:r>
            <a:r>
              <a:rPr lang="ru-RU" dirty="0" smtClean="0"/>
              <a:t> </a:t>
            </a:r>
            <a:r>
              <a:rPr lang="ru-RU" dirty="0" err="1" smtClean="0"/>
              <a:t>досвіду</a:t>
            </a:r>
            <a:r>
              <a:rPr lang="ru-RU" dirty="0" smtClean="0"/>
              <a:t> </a:t>
            </a:r>
            <a:r>
              <a:rPr lang="ru-RU" dirty="0" err="1" smtClean="0"/>
              <a:t>індивіда</a:t>
            </a:r>
            <a:r>
              <a:rPr lang="ru-RU" dirty="0" smtClean="0"/>
              <a:t>. Вони </a:t>
            </a:r>
            <a:r>
              <a:rPr lang="ru-RU" dirty="0" err="1" smtClean="0"/>
              <a:t>відіграють</a:t>
            </a:r>
            <a:endParaRPr lang="ru-RU" dirty="0" smtClean="0"/>
          </a:p>
          <a:p>
            <a:r>
              <a:rPr lang="ru-RU" dirty="0" err="1" smtClean="0"/>
              <a:t>неоднозначну</a:t>
            </a:r>
            <a:r>
              <a:rPr lang="ru-RU" dirty="0" smtClean="0"/>
              <a:t> роль в </a:t>
            </a:r>
            <a:r>
              <a:rPr lang="ru-RU" dirty="0" err="1" smtClean="0"/>
              <a:t>житті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– </a:t>
            </a:r>
            <a:r>
              <a:rPr lang="ru-RU" dirty="0" err="1" smtClean="0"/>
              <a:t>спрощують</a:t>
            </a:r>
            <a:r>
              <a:rPr lang="ru-RU" dirty="0" smtClean="0"/>
              <a:t> </a:t>
            </a:r>
            <a:r>
              <a:rPr lang="ru-RU" dirty="0" err="1" smtClean="0"/>
              <a:t>соціальне</a:t>
            </a:r>
            <a:r>
              <a:rPr lang="ru-RU" dirty="0" smtClean="0"/>
              <a:t> </a:t>
            </a:r>
            <a:r>
              <a:rPr lang="ru-RU" dirty="0" err="1" smtClean="0"/>
              <a:t>буття</a:t>
            </a:r>
            <a:r>
              <a:rPr lang="ru-RU" dirty="0" smtClean="0"/>
              <a:t>, </a:t>
            </a:r>
            <a:r>
              <a:rPr lang="ru-RU" dirty="0" err="1" smtClean="0"/>
              <a:t>скорочуючи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 на </a:t>
            </a:r>
            <a:r>
              <a:rPr lang="ru-RU" dirty="0" err="1" smtClean="0"/>
              <a:t>пізнання</a:t>
            </a:r>
            <a:r>
              <a:rPr lang="ru-RU" dirty="0" smtClean="0"/>
              <a:t> нового, </a:t>
            </a:r>
            <a:r>
              <a:rPr lang="ru-RU" dirty="0" err="1" smtClean="0"/>
              <a:t>допомагають</a:t>
            </a:r>
            <a:r>
              <a:rPr lang="ru-RU" dirty="0" smtClean="0"/>
              <a:t> </a:t>
            </a:r>
            <a:r>
              <a:rPr lang="ru-RU" dirty="0" err="1" smtClean="0"/>
              <a:t>орієнтуватися</a:t>
            </a:r>
            <a:r>
              <a:rPr lang="ru-RU" dirty="0" smtClean="0"/>
              <a:t> в тих </a:t>
            </a:r>
            <a:r>
              <a:rPr lang="ru-RU" dirty="0" err="1" smtClean="0"/>
              <a:t>обставинах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не </a:t>
            </a:r>
            <a:r>
              <a:rPr lang="ru-RU" dirty="0" err="1" smtClean="0"/>
              <a:t>потребують</a:t>
            </a:r>
            <a:endParaRPr lang="ru-RU" dirty="0" smtClean="0"/>
          </a:p>
          <a:p>
            <a:r>
              <a:rPr lang="ru-RU" dirty="0" err="1" smtClean="0"/>
              <a:t>аналітичного</a:t>
            </a:r>
            <a:r>
              <a:rPr lang="ru-RU" dirty="0" smtClean="0"/>
              <a:t>, </a:t>
            </a:r>
            <a:r>
              <a:rPr lang="ru-RU" dirty="0" err="1" smtClean="0"/>
              <a:t>індивідуального</a:t>
            </a:r>
            <a:r>
              <a:rPr lang="ru-RU" dirty="0" smtClean="0"/>
              <a:t> </a:t>
            </a:r>
            <a:r>
              <a:rPr lang="ru-RU" dirty="0" err="1" smtClean="0"/>
              <a:t>відповідального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;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відіграють</a:t>
            </a:r>
            <a:r>
              <a:rPr lang="ru-RU" dirty="0" smtClean="0"/>
              <a:t> </a:t>
            </a:r>
            <a:r>
              <a:rPr lang="ru-RU" dirty="0" err="1" smtClean="0"/>
              <a:t>негативну</a:t>
            </a:r>
            <a:r>
              <a:rPr lang="ru-RU" dirty="0" smtClean="0"/>
              <a:t> роль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ситуаціях</a:t>
            </a:r>
            <a:r>
              <a:rPr lang="ru-RU" dirty="0" smtClean="0"/>
              <a:t>, коли </a:t>
            </a:r>
            <a:r>
              <a:rPr lang="ru-RU" dirty="0" err="1" smtClean="0"/>
              <a:t>потрібна</a:t>
            </a:r>
            <a:r>
              <a:rPr lang="ru-RU" dirty="0" smtClean="0"/>
              <a:t> </a:t>
            </a:r>
            <a:r>
              <a:rPr lang="ru-RU" dirty="0" err="1" smtClean="0"/>
              <a:t>об’єктивна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аналітична</a:t>
            </a:r>
            <a:r>
              <a:rPr lang="ru-RU" dirty="0" smtClean="0"/>
              <a:t> </a:t>
            </a:r>
            <a:r>
              <a:rPr lang="ru-RU" dirty="0" err="1" smtClean="0"/>
              <a:t>оцінка</a:t>
            </a:r>
            <a:r>
              <a:rPr lang="ru-RU" dirty="0" smtClean="0"/>
              <a:t> в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соціокультурних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, </a:t>
            </a:r>
            <a:r>
              <a:rPr lang="ru-RU" dirty="0" err="1" smtClean="0"/>
              <a:t>створюючи</a:t>
            </a:r>
            <a:r>
              <a:rPr lang="ru-RU" dirty="0" smtClean="0"/>
              <a:t> основу до </a:t>
            </a:r>
            <a:r>
              <a:rPr lang="ru-RU" dirty="0" err="1" smtClean="0"/>
              <a:t>неприязні</a:t>
            </a:r>
            <a:r>
              <a:rPr lang="ru-RU" dirty="0" smtClean="0"/>
              <a:t> </a:t>
            </a:r>
            <a:r>
              <a:rPr lang="ru-RU" dirty="0" err="1" smtClean="0"/>
              <a:t>нововведень</a:t>
            </a:r>
            <a:r>
              <a:rPr lang="ru-RU" dirty="0" smtClean="0"/>
              <a:t>, </a:t>
            </a:r>
            <a:r>
              <a:rPr lang="ru-RU" dirty="0" err="1" smtClean="0"/>
              <a:t>інновацій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98333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77</TotalTime>
  <Words>1002</Words>
  <Application>Microsoft Office PowerPoint</Application>
  <PresentationFormat>Экран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Соціальні стереотипи та прийняття соціумом індивідуальної своєрідності</vt:lpstr>
      <vt:lpstr>СОЦІАЛЬНІ СТЕРЕОТИПИ (SOCIAL STEREOTYPES) – звичні, шаблонні, схематизовані, стійкі зразки думок, сприйняття, поведінки; універсальні, емоційно забарвлені установки; внутрішня структура стереотипу складається із поєднання спрощених, стандартизованих знань, почуттів і відповідної поведінки; наслідувати стереотип означає узагальнювати соціальні стосунки; стереотипи важко піддаються зміні чи корекції, оскільки вони виникають та функціонують здебільшого у сфері масової свідомості та є складовою соціальної установки, відчуття соціальної солідарності.</vt:lpstr>
      <vt:lpstr>Презентация PowerPoint</vt:lpstr>
      <vt:lpstr>Презентация PowerPoint</vt:lpstr>
      <vt:lpstr>Презентация PowerPoint</vt:lpstr>
      <vt:lpstr>Г. Теджфел виділяє чотири функції стереотипів: </vt:lpstr>
      <vt:lpstr>Презентация PowerPoint</vt:lpstr>
      <vt:lpstr>На сучасному етапі зустрічаються два різновиди визначення стереотипу:</vt:lpstr>
      <vt:lpstr>Презентация PowerPoint</vt:lpstr>
      <vt:lpstr>Презентация PowerPoint</vt:lpstr>
      <vt:lpstr>Презентация PowerPoint</vt:lpstr>
      <vt:lpstr>Література: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Соціальні стереотипи та прийняття соціумом індивідуальної своєрідності</dc:title>
  <dc:creator>Пользователь</dc:creator>
  <cp:lastModifiedBy>Слава Україні!</cp:lastModifiedBy>
  <cp:revision>5</cp:revision>
  <dcterms:created xsi:type="dcterms:W3CDTF">2024-05-08T05:47:25Z</dcterms:created>
  <dcterms:modified xsi:type="dcterms:W3CDTF">2024-07-10T11:07:06Z</dcterms:modified>
</cp:coreProperties>
</file>