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D6009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7E9A4-A425-4B1F-BAB3-0313D635F981}" type="datetimeFigureOut">
              <a:rPr lang="ru-UA" smtClean="0"/>
              <a:t>02/04/2023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39ACB-A5DB-4DA9-BE4B-13744D9E13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588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CB5B8B-FF59-47E5-B7B4-B53AC3A297FA}" type="datetime1">
              <a:rPr lang="ru-UA" smtClean="0"/>
              <a:t>02/04/2023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93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AE26-2FD6-4CAE-878F-2E57F5C6638F}" type="datetime1">
              <a:rPr lang="ru-UA" smtClean="0"/>
              <a:t>02/04/2023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81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889B-3EC0-4768-A156-BCDB50E4B107}" type="datetime1">
              <a:rPr lang="ru-UA" smtClean="0"/>
              <a:t>02/04/2023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0221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6A9-7A6D-438C-B9E7-DDB0A663D114}" type="datetime1">
              <a:rPr lang="ru-UA" smtClean="0"/>
              <a:t>02/04/2023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7406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D120-B01A-4C1F-A6EB-769D66737416}" type="datetime1">
              <a:rPr lang="ru-UA" smtClean="0"/>
              <a:t>02/04/2023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6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0DED-E7B2-428E-A3C8-8576CD5CCDC4}" type="datetime1">
              <a:rPr lang="ru-UA" smtClean="0"/>
              <a:t>02/04/2023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38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FA39-0739-4D9A-9A0B-5D69F9637AB0}" type="datetime1">
              <a:rPr lang="ru-UA" smtClean="0"/>
              <a:t>02/04/2023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7218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380-06A7-42C5-803C-AA1456F3604B}" type="datetime1">
              <a:rPr lang="ru-UA" smtClean="0"/>
              <a:t>02/04/2023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413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049-834C-4B0F-B7F3-C6775F5BFE12}" type="datetime1">
              <a:rPr lang="ru-UA" smtClean="0"/>
              <a:t>02/04/2023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5922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C682-AE69-4D04-A49B-D712223EEE80}" type="datetime1">
              <a:rPr lang="ru-UA" smtClean="0"/>
              <a:t>02/04/2023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769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A85E-71AA-47C3-B0F3-DA5C50CBB51C}" type="datetime1">
              <a:rPr lang="ru-UA" smtClean="0"/>
              <a:t>02/04/2023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036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B4B0734-B782-4EEE-9509-6D574CEA5E62}" type="datetime1">
              <a:rPr lang="ru-UA" smtClean="0"/>
              <a:t>02/04/2023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D7C9D8B-D19B-4D36-A9A5-18CDE6F0E63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207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89B36-F7B6-4BD1-A36A-0AE20AEC7E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Adobe Devanagari" panose="02040503050201020203" pitchFamily="18" charset="0"/>
              </a:rPr>
              <a:t>ЦИЛІНДР</a:t>
            </a:r>
            <a:endParaRPr lang="ru-UA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Adobe Devanagari" panose="020405030502010202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49C273-1BF4-4FA9-92D6-756659EB7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i="1" dirty="0">
                <a:latin typeface="Segoe Print" panose="02000600000000000000" pitchFamily="2" charset="0"/>
              </a:rPr>
              <a:t>Основні елементи циліндра. Перерізи циліндра площинами.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73AA1-0534-42F1-B5FC-3739B666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7468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0A243-A7E6-4151-B291-D4BC7315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831" y="361100"/>
            <a:ext cx="9875520" cy="1356360"/>
          </a:xfrm>
        </p:spPr>
        <p:txBody>
          <a:bodyPr>
            <a:norm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Перевір себе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9F052C-95A2-421A-B7A5-37BCF1AB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10</a:t>
            </a:fld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6F5BB1-724C-470A-A5D6-62793A9C6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316" y="1735139"/>
            <a:ext cx="2918210" cy="4393467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1BB9D8E5-24CE-417B-AF87-B92336DD38F5}"/>
              </a:ext>
            </a:extLst>
          </p:cNvPr>
          <p:cNvSpPr txBox="1">
            <a:spLocks noChangeArrowheads="1"/>
          </p:cNvSpPr>
          <p:nvPr/>
        </p:nvSpPr>
        <p:spPr>
          <a:xfrm>
            <a:off x="4650593" y="3148974"/>
            <a:ext cx="3097213" cy="2173265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altLang="ru-UA" sz="2400" b="1" i="1" dirty="0">
                <a:solidFill>
                  <a:schemeClr val="accent6">
                    <a:lumMod val="75000"/>
                  </a:schemeClr>
                </a:solidFill>
              </a:rPr>
              <a:t>AK </a:t>
            </a:r>
            <a:r>
              <a:rPr lang="en-US" altLang="ru-U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це …</a:t>
            </a:r>
            <a:endParaRPr lang="uk-UA" altLang="ru-UA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АО</a:t>
            </a: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це …</a:t>
            </a:r>
          </a:p>
          <a:p>
            <a:pPr>
              <a:buNone/>
            </a:pP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ОО1</a:t>
            </a: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це …</a:t>
            </a:r>
            <a:endParaRPr lang="uk-UA" altLang="ru-UA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АВСК</a:t>
            </a:r>
            <a:r>
              <a:rPr lang="uk-UA" altLang="ru-UA" sz="2400" b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uk-UA" altLang="ru-UA" sz="2400" b="1" i="1" dirty="0">
                <a:solidFill>
                  <a:schemeClr val="accent6">
                    <a:lumMod val="75000"/>
                  </a:schemeClr>
                </a:solidFill>
              </a:rPr>
              <a:t>це …</a:t>
            </a:r>
            <a:endParaRPr lang="uk-UA" altLang="ru-UA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uk-UA" altLang="ru-UA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ru-RU" altLang="ru-UA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0BD7C-1270-4FEB-A5D9-A228E21BDE22}"/>
              </a:ext>
            </a:extLst>
          </p:cNvPr>
          <p:cNvSpPr txBox="1"/>
          <p:nvPr/>
        </p:nvSpPr>
        <p:spPr>
          <a:xfrm>
            <a:off x="7548337" y="3081466"/>
            <a:ext cx="45673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</a:rPr>
              <a:t>а) твірна циліндра;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</a:rPr>
              <a:t>б) радіус циліндра;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</a:rPr>
              <a:t>в) діаметр основи циліндра;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</a:rPr>
              <a:t>г) вісь циліндра;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</a:rPr>
              <a:t>д) інша відповідь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DBCA8-0ED8-40E9-962C-484405CFAED1}"/>
              </a:ext>
            </a:extLst>
          </p:cNvPr>
          <p:cNvSpPr txBox="1"/>
          <p:nvPr/>
        </p:nvSpPr>
        <p:spPr>
          <a:xfrm>
            <a:off x="5095980" y="1499008"/>
            <a:ext cx="63562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altLang="ru-UA" sz="2800" i="1" dirty="0">
                <a:solidFill>
                  <a:srgbClr val="002060"/>
                </a:solidFill>
              </a:rPr>
              <a:t>Встанови відповідність між початком речення (1-4) та його закінченням (а-д)</a:t>
            </a:r>
          </a:p>
        </p:txBody>
      </p:sp>
    </p:spTree>
    <p:extLst>
      <p:ext uri="{BB962C8B-B14F-4D97-AF65-F5344CB8AC3E}">
        <p14:creationId xmlns:p14="http://schemas.microsoft.com/office/powerpoint/2010/main" val="39972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4ECAD-3AF8-4284-B156-C49A1F60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Розв’язування задач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51C5F172-B978-4886-8B93-12AEE624FE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17704" y="1844336"/>
                <a:ext cx="9872871" cy="4038600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uk-UA" sz="2800" b="1" dirty="0">
                    <a:solidFill>
                      <a:srgbClr val="D60093"/>
                    </a:solidFill>
                  </a:rPr>
                  <a:t>Формули, які потрібно знати:</a:t>
                </a:r>
              </a:p>
              <a:p>
                <a:r>
                  <a:rPr lang="uk-UA" sz="2800" dirty="0">
                    <a:solidFill>
                      <a:srgbClr val="002060"/>
                    </a:solidFill>
                  </a:rPr>
                  <a:t>Теорема Піфагора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uk-UA" sz="2800" b="1" dirty="0">
                  <a:solidFill>
                    <a:srgbClr val="002060"/>
                  </a:solidFill>
                </a:endParaRPr>
              </a:p>
              <a:p>
                <a:r>
                  <a:rPr lang="uk-UA" sz="2800" dirty="0">
                    <a:solidFill>
                      <a:srgbClr val="002060"/>
                    </a:solidFill>
                  </a:rPr>
                  <a:t>Площа квадрата	</a:t>
                </a:r>
                <a:r>
                  <a:rPr lang="uk-UA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uk-UA" sz="2800" dirty="0">
                  <a:solidFill>
                    <a:srgbClr val="002060"/>
                  </a:solidFill>
                </a:endParaRPr>
              </a:p>
              <a:p>
                <a:r>
                  <a:rPr lang="uk-UA" sz="2800" dirty="0">
                    <a:solidFill>
                      <a:srgbClr val="002060"/>
                    </a:solidFill>
                  </a:rPr>
                  <a:t>Площа прямокутника	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r>
                  <a:rPr lang="uk-UA" sz="2800" dirty="0">
                    <a:solidFill>
                      <a:srgbClr val="002060"/>
                    </a:solidFill>
                  </a:rPr>
                  <a:t>	</a:t>
                </a:r>
              </a:p>
              <a:p>
                <a:r>
                  <a:rPr lang="uk-UA" sz="2800" dirty="0">
                    <a:solidFill>
                      <a:srgbClr val="002060"/>
                    </a:solidFill>
                  </a:rPr>
                  <a:t>Площа круга		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uk-UA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k-UA" sz="2800" dirty="0">
                    <a:solidFill>
                      <a:srgbClr val="002060"/>
                    </a:solidFill>
                  </a:rPr>
                  <a:t>	</a:t>
                </a:r>
              </a:p>
              <a:p>
                <a:r>
                  <a:rPr lang="uk-UA" sz="2800" dirty="0">
                    <a:solidFill>
                      <a:srgbClr val="002060"/>
                    </a:solidFill>
                  </a:rPr>
                  <a:t>Довжина кола	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uk-UA" sz="2800" b="1" dirty="0">
                  <a:solidFill>
                    <a:srgbClr val="002060"/>
                  </a:solidFill>
                </a:endParaRPr>
              </a:p>
              <a:p>
                <a:r>
                  <a:rPr lang="uk-UA" sz="2800" dirty="0">
                    <a:solidFill>
                      <a:srgbClr val="002060"/>
                    </a:solidFill>
                  </a:rPr>
                  <a:t>Площа осьового перерізу циліндра	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uk-U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𝑹𝑯</m:t>
                    </m:r>
                  </m:oMath>
                </a14:m>
                <a:endParaRPr lang="uk-UA" sz="2800" b="1" dirty="0">
                  <a:solidFill>
                    <a:srgbClr val="002060"/>
                  </a:solidFill>
                </a:endParaRPr>
              </a:p>
              <a:p>
                <a:endParaRPr lang="ru-UA" sz="2800" dirty="0"/>
              </a:p>
            </p:txBody>
          </p:sp>
        </mc:Choice>
        <mc:Fallback xmlns="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51C5F172-B978-4886-8B93-12AEE624FE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7704" y="1844336"/>
                <a:ext cx="9872871" cy="4038600"/>
              </a:xfrm>
              <a:blipFill>
                <a:blip r:embed="rId2"/>
                <a:stretch>
                  <a:fillRect l="-741" t="-2568" b="-30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2E33B8-7266-4CFD-8811-5401D8E0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792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8253B-6DA5-4DE7-8866-28B79EB6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175" y="25586"/>
            <a:ext cx="9875520" cy="1356360"/>
          </a:xfrm>
        </p:spPr>
        <p:txBody>
          <a:bodyPr>
            <a:normAutofit/>
          </a:bodyPr>
          <a:lstStyle/>
          <a:p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Задача 1</a:t>
            </a:r>
            <a:endParaRPr lang="ru-U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0B6116-1E3D-4CB3-9911-F2189DBC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12</a:t>
            </a:fld>
            <a:endParaRPr lang="ru-UA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6ED9996-6533-482B-8C40-1F0FF17F4CE1}"/>
              </a:ext>
            </a:extLst>
          </p:cNvPr>
          <p:cNvSpPr txBox="1">
            <a:spLocks noChangeArrowheads="1"/>
          </p:cNvSpPr>
          <p:nvPr/>
        </p:nvSpPr>
        <p:spPr>
          <a:xfrm>
            <a:off x="4351210" y="1737982"/>
            <a:ext cx="6790265" cy="525621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altLang="ru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r>
              <a:rPr lang="uk-UA" altLang="ru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циліндр, 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м,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altLang="ru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Знайти: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UA" sz="2800" i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altLang="ru-UA" sz="2000" i="1" dirty="0" err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о.п</a:t>
            </a:r>
            <a:r>
              <a:rPr lang="uk-UA" altLang="ru-UA" sz="2400" i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altLang="ru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endParaRPr lang="en-US" altLang="ru-UA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Осьовий переріз – прямокутник 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його діагональ – 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 </a:t>
            </a:r>
            <a:r>
              <a:rPr lang="ru-RU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ADC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ru-UA" sz="2400" dirty="0">
                <a:solidFill>
                  <a:srgbClr val="002060"/>
                </a:solidFill>
              </a:rPr>
              <a:t>∠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90</a:t>
            </a:r>
            <a:r>
              <a:rPr lang="ru-UA" sz="2400" dirty="0">
                <a:solidFill>
                  <a:srgbClr val="002060"/>
                </a:solidFill>
              </a:rPr>
              <a:t>°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):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=2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м, 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С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АС </a:t>
            </a:r>
            <a:r>
              <a:rPr lang="uk-UA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uk-UA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CD</a:t>
            </a: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АС </a:t>
            </a:r>
            <a:r>
              <a:rPr lang="uk-UA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8</a:t>
            </a:r>
            <a:r>
              <a:rPr lang="en-US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uk-UA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</a:t>
            </a:r>
            <a:r>
              <a:rPr lang="en-US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uk-UA" altLang="ru-UA" sz="2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64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36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100</a:t>
            </a:r>
            <a:endParaRPr lang="en-US" altLang="ru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uk-UA" altLang="ru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АС 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</a:t>
            </a:r>
            <a:r>
              <a:rPr lang="en-US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(м)</a:t>
            </a:r>
          </a:p>
          <a:p>
            <a:pPr>
              <a:buFontTx/>
              <a:buNone/>
            </a:pPr>
            <a:r>
              <a:rPr lang="uk-UA" altLang="ru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Відповідь:</a:t>
            </a:r>
            <a:r>
              <a:rPr lang="uk-UA" alt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 м.</a:t>
            </a:r>
            <a:endParaRPr lang="ru-RU" altLang="ru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412D29-05FC-48FA-B902-0A0E6673D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70" y="2053511"/>
            <a:ext cx="2828925" cy="40576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9802B5-6A0C-4AF0-B89A-A016D6228B83}"/>
              </a:ext>
            </a:extLst>
          </p:cNvPr>
          <p:cNvSpPr txBox="1"/>
          <p:nvPr/>
        </p:nvSpPr>
        <p:spPr>
          <a:xfrm>
            <a:off x="2604855" y="417811"/>
            <a:ext cx="8776318" cy="92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Знайдіть діагональ осьового перерізу циліндра, якщо радіус його основи дорівнює 4 м, а висота – 6 м. </a:t>
            </a:r>
            <a:endParaRPr lang="ru-UA" b="1" i="1" dirty="0">
              <a:solidFill>
                <a:schemeClr val="accent6">
                  <a:lumMod val="75000"/>
                </a:schemeClr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B7B2F5-3B3C-45C8-B6B2-31A36E2224A2}"/>
              </a:ext>
            </a:extLst>
          </p:cNvPr>
          <p:cNvSpPr txBox="1"/>
          <p:nvPr/>
        </p:nvSpPr>
        <p:spPr>
          <a:xfrm>
            <a:off x="2378554" y="3985584"/>
            <a:ext cx="142705" cy="1935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9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1061C-3E06-48AE-98E1-CA3FF107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85" y="269047"/>
            <a:ext cx="9875520" cy="1356360"/>
          </a:xfrm>
        </p:spPr>
        <p:txBody>
          <a:bodyPr>
            <a:normAutofit/>
          </a:bodyPr>
          <a:lstStyle/>
          <a:p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Задача 2</a:t>
            </a:r>
            <a:endParaRPr lang="ru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708249-2B41-43F9-A449-01CCB946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13</a:t>
            </a:fld>
            <a:endParaRPr lang="ru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776E6-CCD3-48C1-9648-BC3302FB6C8A}"/>
              </a:ext>
            </a:extLst>
          </p:cNvPr>
          <p:cNvSpPr txBox="1"/>
          <p:nvPr/>
        </p:nvSpPr>
        <p:spPr>
          <a:xfrm>
            <a:off x="3142534" y="626436"/>
            <a:ext cx="8456881" cy="1142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Осьовим перерізом циліндра є квадрат, площа якого дорівнює 36 см</a:t>
            </a:r>
            <a:r>
              <a:rPr lang="uk-UA" sz="2000" b="1" i="1" baseline="30000" dirty="0">
                <a:solidFill>
                  <a:schemeClr val="accent6">
                    <a:lumMod val="50000"/>
                  </a:schemeClr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Знайдіть площу основи та довжину кола основи циліндра.</a:t>
            </a:r>
            <a:endParaRPr lang="ru-UA" sz="1600" b="1" i="1" dirty="0">
              <a:solidFill>
                <a:schemeClr val="accent6">
                  <a:lumMod val="50000"/>
                </a:schemeClr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Безымянный">
            <a:extLst>
              <a:ext uri="{FF2B5EF4-FFF2-40B4-BE49-F238E27FC236}">
                <a16:creationId xmlns:a16="http://schemas.microsoft.com/office/drawing/2014/main" id="{32B1E4A5-4143-4D4C-8A3E-9B26AF3A6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50" y="1885473"/>
            <a:ext cx="3357563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A4DF296-41D3-4FBE-9803-FC8573599434}"/>
              </a:ext>
            </a:extLst>
          </p:cNvPr>
          <p:cNvCxnSpPr/>
          <p:nvPr/>
        </p:nvCxnSpPr>
        <p:spPr>
          <a:xfrm>
            <a:off x="763480" y="2583402"/>
            <a:ext cx="29473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DA2310C-3269-4D81-A02C-7617E24A8132}"/>
              </a:ext>
            </a:extLst>
          </p:cNvPr>
          <p:cNvCxnSpPr/>
          <p:nvPr/>
        </p:nvCxnSpPr>
        <p:spPr>
          <a:xfrm>
            <a:off x="833839" y="5354714"/>
            <a:ext cx="2947386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44EB1B-3538-45B4-ADBD-92D6CB1BDEF8}"/>
              </a:ext>
            </a:extLst>
          </p:cNvPr>
          <p:cNvSpPr txBox="1"/>
          <p:nvPr/>
        </p:nvSpPr>
        <p:spPr>
          <a:xfrm>
            <a:off x="452761" y="51700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D2D6AA-D776-4A9D-A9D4-8B68AEC77778}"/>
              </a:ext>
            </a:extLst>
          </p:cNvPr>
          <p:cNvSpPr txBox="1"/>
          <p:nvPr/>
        </p:nvSpPr>
        <p:spPr>
          <a:xfrm>
            <a:off x="376639" y="239873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7038AE-AA5C-4816-968D-F5179945E768}"/>
              </a:ext>
            </a:extLst>
          </p:cNvPr>
          <p:cNvSpPr txBox="1"/>
          <p:nvPr/>
        </p:nvSpPr>
        <p:spPr>
          <a:xfrm>
            <a:off x="3781226" y="239873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7A1337-DDBB-4043-9379-E698224891C2}"/>
              </a:ext>
            </a:extLst>
          </p:cNvPr>
          <p:cNvSpPr txBox="1"/>
          <p:nvPr/>
        </p:nvSpPr>
        <p:spPr>
          <a:xfrm>
            <a:off x="3816736" y="51700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F6D4CF-7E80-4BF1-A582-B8EE41A6C7F6}"/>
              </a:ext>
            </a:extLst>
          </p:cNvPr>
          <p:cNvSpPr txBox="1"/>
          <p:nvPr/>
        </p:nvSpPr>
        <p:spPr>
          <a:xfrm>
            <a:off x="2414064" y="3739951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1601FEB0-F476-4EAC-86D2-620673818BF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567896" y="1927329"/>
                <a:ext cx="6790265" cy="4631744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Tx/>
                  <a:buNone/>
                </a:pP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  <a:r>
                  <a:rPr lang="uk-UA" altLang="ru-UA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циліндр,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квадрат,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uk-UA" altLang="ru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о.</m:t>
                        </m:r>
                        <m:r>
                          <a:rPr lang="uk-UA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uk-UA" altLang="ru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uk-UA" altLang="ru-UA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=36</m:t>
                    </m:r>
                    <m:r>
                      <a:rPr lang="uk-UA" altLang="ru-UA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uk-UA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                  		</a:t>
                </a: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Знайти: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8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uk-UA" altLang="ru-UA" sz="20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altLang="ru-UA" sz="20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ru-UA" sz="28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altLang="ru-UA" sz="20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altLang="ru-UA" sz="20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altLang="ru-UA" sz="28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altLang="ru-UA" sz="2400" i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None/>
                </a:pP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Розв’язання</a:t>
                </a:r>
                <a:endParaRPr lang="en-US" altLang="ru-UA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uk-UA" sz="2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uk-UA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uk-UA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uk-UA" altLang="ru-UA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uk-UA" altLang="ru-UA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ОА</a:t>
                </a:r>
              </a:p>
              <a:p>
                <a:pPr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квадрат, </a:t>
                </a:r>
                <a14:m>
                  <m:oMath xmlns:m="http://schemas.openxmlformats.org/officeDocument/2006/math"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uk-UA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За умовою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о.</m:t>
                        </m:r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uk-UA" altLang="ru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=36 </m:t>
                    </m:r>
                    <m:sSup>
                      <m:sSup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Отже,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36, </a:t>
                </a:r>
                <a14:m>
                  <m:oMath xmlns:m="http://schemas.openxmlformats.org/officeDocument/2006/math">
                    <m:r>
                      <a:rPr lang="uk-UA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 см =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uk-UA" altLang="ru-UA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ОА=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см ;	</a:t>
                </a:r>
                <a:r>
                  <a:rPr lang="uk-UA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uk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=9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endParaRPr lang="uk-UA" sz="24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uk-UA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</a:t>
                </a:r>
                <a:r>
                  <a:rPr lang="uk-UA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(см)</a:t>
                </a:r>
              </a:p>
              <a:p>
                <a:pPr>
                  <a:buNone/>
                </a:pP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Відповідь: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uk-UA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6</a:t>
                </a:r>
                <a:r>
                  <a:rPr lang="uk-UA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см.</a:t>
                </a:r>
                <a:endParaRPr lang="ru-RU" altLang="ru-UA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1601FEB0-F476-4EAC-86D2-620673818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896" y="1927329"/>
                <a:ext cx="6790265" cy="4631744"/>
              </a:xfrm>
              <a:prstGeom prst="rect">
                <a:avLst/>
              </a:prstGeom>
              <a:blipFill>
                <a:blip r:embed="rId3"/>
                <a:stretch>
                  <a:fillRect l="-628" t="-1842" b="-13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2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1061C-3E06-48AE-98E1-CA3FF107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85" y="269047"/>
            <a:ext cx="9875520" cy="1356360"/>
          </a:xfrm>
        </p:spPr>
        <p:txBody>
          <a:bodyPr>
            <a:normAutofit/>
          </a:bodyPr>
          <a:lstStyle/>
          <a:p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Задача 3</a:t>
            </a:r>
            <a:endParaRPr lang="ru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708249-2B41-43F9-A449-01CCB946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14</a:t>
            </a:fld>
            <a:endParaRPr lang="ru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776E6-CCD3-48C1-9648-BC3302FB6C8A}"/>
              </a:ext>
            </a:extLst>
          </p:cNvPr>
          <p:cNvSpPr txBox="1"/>
          <p:nvPr/>
        </p:nvSpPr>
        <p:spPr>
          <a:xfrm>
            <a:off x="2922673" y="549545"/>
            <a:ext cx="8456881" cy="1428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Висота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циліндра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дорівнює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7 см,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радіус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5 см.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Знайти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площу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перерізу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циліндра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площиною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паралельною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до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його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осі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якщо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відстань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між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площиною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віссю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циліндра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дорівнює</a:t>
            </a:r>
            <a:r>
              <a:rPr lang="ru-RU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3 см</a:t>
            </a:r>
            <a:r>
              <a:rPr lang="ru-RU" sz="2000" dirty="0">
                <a:latin typeface="Franklin Gothic Book" pitchFamily="34" charset="0"/>
              </a:rPr>
              <a:t>.</a:t>
            </a:r>
            <a:br>
              <a:rPr lang="en-US" sz="2000" dirty="0">
                <a:latin typeface="Franklin Gothic Book" pitchFamily="34" charset="0"/>
              </a:rPr>
            </a:br>
            <a:endParaRPr lang="ru-UA" sz="1600" b="1" i="1" dirty="0">
              <a:solidFill>
                <a:schemeClr val="accent6">
                  <a:lumMod val="50000"/>
                </a:schemeClr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F6D4CF-7E80-4BF1-A582-B8EE41A6C7F6}"/>
              </a:ext>
            </a:extLst>
          </p:cNvPr>
          <p:cNvSpPr txBox="1"/>
          <p:nvPr/>
        </p:nvSpPr>
        <p:spPr>
          <a:xfrm>
            <a:off x="2414064" y="3739951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1601FEB0-F476-4EAC-86D2-620673818BF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192088" y="1988964"/>
                <a:ext cx="7712045" cy="4599989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  <a:r>
                  <a:rPr lang="uk-UA" altLang="ru-UA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циліндр,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║</a:t>
                </a:r>
                <a:r>
                  <a:rPr lang="uk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ОО</a:t>
                </a:r>
                <a:r>
                  <a:rPr lang="uk-UA" sz="16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uk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ОК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⊥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AD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5см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7см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 = 3см			</a:t>
                </a: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Знайти: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8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uk-UA" altLang="ru-UA" sz="18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</a:t>
                </a:r>
                <a:r>
                  <a:rPr lang="uk-UA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k-UA" altLang="ru-UA" sz="2400" i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Розв’язання</a:t>
                </a:r>
                <a:endParaRPr lang="en-US" altLang="ru-UA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uk-UA" sz="2400" b="1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прямокутник, </a:t>
                </a:r>
                <a:r>
                  <a:rPr lang="en-US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ru-UA" sz="1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14:m>
                  <m:oMath xmlns:m="http://schemas.openxmlformats.org/officeDocument/2006/math">
                    <m:r>
                      <a:rPr lang="en-US" altLang="ru-UA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7см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⊥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AD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АК = К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 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</a:t>
                </a:r>
                <a:r>
                  <a:rPr lang="ru-RU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КО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ru-UA" sz="2400" dirty="0">
                    <a:solidFill>
                      <a:srgbClr val="002060"/>
                    </a:solidFill>
                  </a:rPr>
                  <a:t>∠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К =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90</a:t>
                </a:r>
                <a:r>
                  <a:rPr lang="ru-UA" sz="2400" dirty="0">
                    <a:solidFill>
                      <a:srgbClr val="002060"/>
                    </a:solidFill>
                  </a:rPr>
                  <a:t>°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):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АО =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5см, ОК = 3см =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4c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</a:p>
              <a:p>
                <a:pPr>
                  <a:lnSpc>
                    <a:spcPct val="100000"/>
                  </a:lnSpc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ru-UA" sz="1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US" altLang="ru-UA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= 56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	</a:t>
                </a:r>
                <a:endParaRPr lang="uk-UA" sz="24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Відповідь: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uk-UA" altLang="ru-UA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altLang="ru-UA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1601FEB0-F476-4EAC-86D2-620673818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088" y="1988964"/>
                <a:ext cx="7712045" cy="4599989"/>
              </a:xfrm>
              <a:prstGeom prst="rect">
                <a:avLst/>
              </a:prstGeom>
              <a:blipFill>
                <a:blip r:embed="rId2"/>
                <a:stretch>
                  <a:fillRect l="-632" t="-1325" b="-370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9">
            <a:extLst>
              <a:ext uri="{FF2B5EF4-FFF2-40B4-BE49-F238E27FC236}">
                <a16:creationId xmlns:a16="http://schemas.microsoft.com/office/drawing/2014/main" id="{28CABFE4-8323-43B7-8207-4D72B0DFB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5108575"/>
            <a:ext cx="3249612" cy="8191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DF20C302-7FBA-4916-AB14-D13C136D1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787650"/>
            <a:ext cx="3236912" cy="3163888"/>
          </a:xfrm>
          <a:prstGeom prst="can">
            <a:avLst>
              <a:gd name="adj" fmla="val 25000"/>
            </a:avLst>
          </a:prstGeom>
          <a:noFill/>
          <a:ln w="412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0" name="Oval 6">
            <a:extLst>
              <a:ext uri="{FF2B5EF4-FFF2-40B4-BE49-F238E27FC236}">
                <a16:creationId xmlns:a16="http://schemas.microsoft.com/office/drawing/2014/main" id="{EB7CC352-FB76-4BE3-AA7F-9AE60B76A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3090863"/>
            <a:ext cx="131762" cy="1460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1" name="Oval 7">
            <a:extLst>
              <a:ext uri="{FF2B5EF4-FFF2-40B4-BE49-F238E27FC236}">
                <a16:creationId xmlns:a16="http://schemas.microsoft.com/office/drawing/2014/main" id="{F434B88D-E29D-4C50-9891-234EBBB1D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5472113"/>
            <a:ext cx="131763" cy="1460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2" name="Line 8">
            <a:extLst>
              <a:ext uri="{FF2B5EF4-FFF2-40B4-BE49-F238E27FC236}">
                <a16:creationId xmlns:a16="http://schemas.microsoft.com/office/drawing/2014/main" id="{6BDEFE4E-CE93-4FDF-9821-2D3E8673B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6963" y="3168650"/>
            <a:ext cx="30162" cy="23939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ECDCDE02-D645-4988-807B-30562DFCD7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1713" y="5124450"/>
            <a:ext cx="1060450" cy="623888"/>
          </a:xfrm>
          <a:prstGeom prst="line">
            <a:avLst/>
          </a:prstGeom>
          <a:noFill/>
          <a:ln w="38100">
            <a:solidFill>
              <a:srgbClr val="FF66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D837D77D-8644-42B0-B1D9-9F53AECC02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1713" y="2786062"/>
            <a:ext cx="1058862" cy="595312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39C82F52-DF9C-4C4A-8B80-AC2C87276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963" y="3363913"/>
            <a:ext cx="0" cy="2424112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58822520-EA48-4B80-B658-38F62B5A94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3112" y="2810574"/>
            <a:ext cx="11111" cy="2309114"/>
          </a:xfrm>
          <a:prstGeom prst="line">
            <a:avLst/>
          </a:prstGeom>
          <a:noFill/>
          <a:ln w="38100">
            <a:solidFill>
              <a:srgbClr val="FF66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56921385-FBC6-40A6-AC1C-3528010077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7263" y="5529263"/>
            <a:ext cx="1408112" cy="247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15">
            <a:extLst>
              <a:ext uri="{FF2B5EF4-FFF2-40B4-BE49-F238E27FC236}">
                <a16:creationId xmlns:a16="http://schemas.microsoft.com/office/drawing/2014/main" id="{3B333785-0FEE-4A32-8D2F-9486EEC8F7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66863" y="5413375"/>
            <a:ext cx="812800" cy="1158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67EBA18F-1771-4E31-A000-11924F518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888" y="5343525"/>
            <a:ext cx="383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85D49C31-0722-4866-8C51-80E44C4F0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2857500"/>
            <a:ext cx="468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2055AA9F-83DA-4919-B888-3CCF2715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94" y="5716528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20">
            <a:extLst>
              <a:ext uri="{FF2B5EF4-FFF2-40B4-BE49-F238E27FC236}">
                <a16:creationId xmlns:a16="http://schemas.microsoft.com/office/drawing/2014/main" id="{F93BF7E9-AD66-4E81-8A5E-CB01E442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9713" y="5457825"/>
            <a:ext cx="1889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21">
            <a:extLst>
              <a:ext uri="{FF2B5EF4-FFF2-40B4-BE49-F238E27FC236}">
                <a16:creationId xmlns:a16="http://schemas.microsoft.com/office/drawing/2014/main" id="{E9F3D147-E914-4C98-BED5-CF0451D1B8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5443538"/>
            <a:ext cx="101600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Text Box 22">
            <a:extLst>
              <a:ext uri="{FF2B5EF4-FFF2-40B4-BE49-F238E27FC236}">
                <a16:creationId xmlns:a16="http://schemas.microsoft.com/office/drawing/2014/main" id="{1E67DAC2-14D3-483F-81E3-E17B3531D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682" y="2948722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24">
            <a:extLst>
              <a:ext uri="{FF2B5EF4-FFF2-40B4-BE49-F238E27FC236}">
                <a16:creationId xmlns:a16="http://schemas.microsoft.com/office/drawing/2014/main" id="{23B1AA7F-D98B-47DB-8A19-783BAD22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4740275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ine 25">
            <a:extLst>
              <a:ext uri="{FF2B5EF4-FFF2-40B4-BE49-F238E27FC236}">
                <a16:creationId xmlns:a16="http://schemas.microsoft.com/office/drawing/2014/main" id="{9B100AA4-581D-4899-9B6D-F8A6EAB40A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3137" y="2831152"/>
            <a:ext cx="1069974" cy="2917186"/>
          </a:xfrm>
          <a:prstGeom prst="line">
            <a:avLst/>
          </a:prstGeom>
          <a:noFill/>
          <a:ln w="9525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3F39C66E-6BBC-4473-98D7-8CE084096D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7263" y="3073400"/>
            <a:ext cx="536575" cy="1527175"/>
          </a:xfrm>
          <a:prstGeom prst="line">
            <a:avLst/>
          </a:prstGeom>
          <a:noFill/>
          <a:ln w="9525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27">
            <a:extLst>
              <a:ext uri="{FF2B5EF4-FFF2-40B4-BE49-F238E27FC236}">
                <a16:creationId xmlns:a16="http://schemas.microsoft.com/office/drawing/2014/main" id="{F58FFC34-DA49-4EA3-911A-437F2669AB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9550" y="3957638"/>
            <a:ext cx="536575" cy="1527175"/>
          </a:xfrm>
          <a:prstGeom prst="line">
            <a:avLst/>
          </a:prstGeom>
          <a:noFill/>
          <a:ln w="9525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28">
            <a:extLst>
              <a:ext uri="{FF2B5EF4-FFF2-40B4-BE49-F238E27FC236}">
                <a16:creationId xmlns:a16="http://schemas.microsoft.com/office/drawing/2014/main" id="{3A736A3E-F3F3-43E7-ABDC-5B38C1813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437" y="5058769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34">
            <a:extLst>
              <a:ext uri="{FF2B5EF4-FFF2-40B4-BE49-F238E27FC236}">
                <a16:creationId xmlns:a16="http://schemas.microsoft.com/office/drawing/2014/main" id="{7567251F-14E0-4FB8-97E7-AB1EBD87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71950"/>
            <a:ext cx="383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FA347FDD-C119-4838-BBD0-BEFFE420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57053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2">
            <a:extLst>
              <a:ext uri="{FF2B5EF4-FFF2-40B4-BE49-F238E27FC236}">
                <a16:creationId xmlns:a16="http://schemas.microsoft.com/office/drawing/2014/main" id="{96E3DBBF-5B9B-4C66-A000-92370E6A6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2360658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4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1061C-3E06-48AE-98E1-CA3FF107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85" y="269047"/>
            <a:ext cx="9875520" cy="1356360"/>
          </a:xfrm>
        </p:spPr>
        <p:txBody>
          <a:bodyPr>
            <a:normAutofit/>
          </a:bodyPr>
          <a:lstStyle/>
          <a:p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Задача 4</a:t>
            </a:r>
            <a:endParaRPr lang="ru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708249-2B41-43F9-A449-01CCB946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15</a:t>
            </a:fld>
            <a:endParaRPr lang="ru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776E6-CCD3-48C1-9648-BC3302FB6C8A}"/>
              </a:ext>
            </a:extLst>
          </p:cNvPr>
          <p:cNvSpPr txBox="1"/>
          <p:nvPr/>
        </p:nvSpPr>
        <p:spPr>
          <a:xfrm>
            <a:off x="2922673" y="549545"/>
            <a:ext cx="8456881" cy="1142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Осьовий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переріз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циліндра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– квадрат,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діагональ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якого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дорівнює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20 см.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Знайдіть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: а)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висоту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циліндра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; б) </a:t>
            </a:r>
            <a:r>
              <a:rPr lang="uk-UA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площу основи</a:t>
            </a:r>
            <a:r>
              <a:rPr lang="ru-RU" altLang="ru-UA" sz="20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UA" sz="20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циліндра</a:t>
            </a:r>
            <a:endParaRPr lang="ru-UA" sz="1600" b="1" i="1" dirty="0">
              <a:solidFill>
                <a:srgbClr val="002060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1601FEB0-F476-4EAC-86D2-620673818BF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176728" y="1674063"/>
                <a:ext cx="8029368" cy="5223221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buNone/>
                </a:pP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  <a:r>
                  <a:rPr lang="uk-UA" altLang="ru-UA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циліндр,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квадрат,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АС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20см		</a:t>
                </a: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Знайти: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Н,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uk-UA" altLang="ru-UA" sz="16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uk-UA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ru-UA" sz="2400" i="1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k-UA" altLang="ru-UA" sz="2400" i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Розв’язання</a:t>
                </a:r>
                <a:endParaRPr lang="en-US" altLang="ru-UA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uk-UA" sz="2400" b="1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квадрат =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= DC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2R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uk-UA" altLang="ru-UA" sz="2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:r>
                  <a:rPr lang="en-US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DC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ru-UA" sz="2400" dirty="0">
                    <a:solidFill>
                      <a:srgbClr val="002060"/>
                    </a:solidFill>
                  </a:rPr>
                  <a:t>∠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90</a:t>
                </a:r>
                <a:r>
                  <a:rPr lang="ru-UA" sz="2400" dirty="0">
                    <a:solidFill>
                      <a:srgbClr val="002060"/>
                    </a:solidFill>
                  </a:rPr>
                  <a:t>°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):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AD = DC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ru-RU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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CAD</a:t>
                </a:r>
                <a:r>
                  <a:rPr lang="ru-RU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</a:t>
                </a:r>
                <a:r>
                  <a:rPr lang="ru-RU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ACD = 45</a:t>
                </a:r>
                <a:r>
                  <a:rPr lang="ru-RU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:r>
                  <a:rPr lang="ru-RU" altLang="ru-UA" sz="24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тоді</a:t>
                </a:r>
                <a:r>
                  <a:rPr lang="ru-RU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UA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𝐶𝐷</m:t>
                    </m:r>
                    <m:r>
                      <a:rPr lang="ru-RU" altLang="ru-UA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ru-RU" altLang="ru-UA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𝐴𝐶</m:t>
                    </m:r>
                    <m:r>
                      <a:rPr lang="ru-RU" altLang="ru-UA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⋅</m:t>
                    </m:r>
                    <m:func>
                      <m:funcPr>
                        <m:ctrlPr>
                          <a:rPr lang="ru-RU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ru-RU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𝐶</m:t>
                        </m:r>
                      </m:e>
                    </m:func>
                    <m:r>
                      <a:rPr lang="en-US" altLang="ru-UA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r>
                      <a:rPr lang="en-US" altLang="ru-UA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𝑯</m:t>
                    </m:r>
                    <m:r>
                      <a:rPr lang="ru-RU" altLang="ru-UA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altLang="ru-UA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20</m:t>
                    </m:r>
                    <m:r>
                      <a:rPr lang="ru-RU" altLang="ru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⋅</m:t>
                    </m:r>
                    <m:sSup>
                      <m:sSupPr>
                        <m:ctrlPr>
                          <a:rPr lang="ru-RU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ru-RU" altLang="ru-UA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altLang="ru-UA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ru-UA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45</m:t>
                            </m:r>
                          </m:e>
                        </m:func>
                      </m:e>
                      <m:sup>
                        <m:r>
                          <a:rPr lang="ru-RU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</a:t>
                </a:r>
                <a:r>
                  <a:rPr lang="en-US" altLang="ru-UA" sz="2400" dirty="0">
                    <a:solidFill>
                      <a:srgbClr val="002060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20</m:t>
                    </m:r>
                    <m:r>
                      <a:rPr lang="en-US" altLang="ru-UA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en-US" altLang="ru-UA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UA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UA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ru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altLang="ru-UA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=10</m:t>
                    </m:r>
                    <m:rad>
                      <m:radPr>
                        <m:degHide m:val="on"/>
                        <m:ctrlPr>
                          <a:rPr lang="en-US" altLang="ru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altLang="ru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rad>
                  </m:oMath>
                </a14:m>
                <a:endParaRPr lang="en-US" altLang="ru-UA" sz="2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</a:t>
                </a:r>
                <a:r>
                  <a:rPr lang="uk-UA" altLang="ru-UA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  <m:r>
                      <a:rPr lang="uk-UA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uk-UA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uk-UA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uk-UA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altLang="ru-UA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k-UA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  <m:r>
                      <a:rPr lang="uk-UA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uk-UA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uk-UA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uk-UA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=50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40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buNone/>
                </a:pPr>
                <a:r>
                  <a:rPr lang="uk-UA" altLang="ru-UA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Відповідь:</a:t>
                </a:r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US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rad>
                    <m:r>
                      <a:rPr lang="en-US" altLang="ru-UA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uk-UA" altLang="ru-UA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см,  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uk-UA" altLang="ru-UA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altLang="ru-UA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altLang="ru-UA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1601FEB0-F476-4EAC-86D2-620673818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728" y="1674063"/>
                <a:ext cx="8029368" cy="5223221"/>
              </a:xfrm>
              <a:prstGeom prst="rect">
                <a:avLst/>
              </a:prstGeom>
              <a:blipFill>
                <a:blip r:embed="rId2"/>
                <a:stretch>
                  <a:fillRect l="-532" t="-935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Freeform 38">
            <a:extLst>
              <a:ext uri="{FF2B5EF4-FFF2-40B4-BE49-F238E27FC236}">
                <a16:creationId xmlns:a16="http://schemas.microsoft.com/office/drawing/2014/main" id="{166D6FC8-2DD0-48BA-9CE9-C29E1E8C3BD6}"/>
              </a:ext>
            </a:extLst>
          </p:cNvPr>
          <p:cNvSpPr>
            <a:spLocks/>
          </p:cNvSpPr>
          <p:nvPr/>
        </p:nvSpPr>
        <p:spPr bwMode="auto">
          <a:xfrm>
            <a:off x="709613" y="2335213"/>
            <a:ext cx="2998787" cy="2749550"/>
          </a:xfrm>
          <a:custGeom>
            <a:avLst/>
            <a:gdLst>
              <a:gd name="T0" fmla="*/ 0 w 1889"/>
              <a:gd name="T1" fmla="*/ 2147483647 h 1732"/>
              <a:gd name="T2" fmla="*/ 2147483647 w 1889"/>
              <a:gd name="T3" fmla="*/ 0 h 1732"/>
              <a:gd name="T4" fmla="*/ 2147483647 w 1889"/>
              <a:gd name="T5" fmla="*/ 2147483647 h 1732"/>
              <a:gd name="T6" fmla="*/ 0 w 1889"/>
              <a:gd name="T7" fmla="*/ 2147483647 h 1732"/>
              <a:gd name="T8" fmla="*/ 0 60000 65536"/>
              <a:gd name="T9" fmla="*/ 0 60000 65536"/>
              <a:gd name="T10" fmla="*/ 0 60000 65536"/>
              <a:gd name="T11" fmla="*/ 0 60000 65536"/>
              <a:gd name="T12" fmla="*/ 0 w 1889"/>
              <a:gd name="T13" fmla="*/ 0 h 1732"/>
              <a:gd name="T14" fmla="*/ 1889 w 1889"/>
              <a:gd name="T15" fmla="*/ 1732 h 17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9" h="1732">
                <a:moveTo>
                  <a:pt x="0" y="1715"/>
                </a:moveTo>
                <a:lnTo>
                  <a:pt x="1857" y="0"/>
                </a:lnTo>
                <a:lnTo>
                  <a:pt x="1889" y="1732"/>
                </a:lnTo>
                <a:lnTo>
                  <a:pt x="0" y="1715"/>
                </a:lnTo>
                <a:close/>
              </a:path>
            </a:pathLst>
          </a:custGeom>
          <a:solidFill>
            <a:srgbClr val="9933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44" name="Rectangle 7">
            <a:extLst>
              <a:ext uri="{FF2B5EF4-FFF2-40B4-BE49-F238E27FC236}">
                <a16:creationId xmlns:a16="http://schemas.microsoft.com/office/drawing/2014/main" id="{1E95E23F-D330-4488-A972-F37BC7CA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349500"/>
            <a:ext cx="3024187" cy="2735263"/>
          </a:xfrm>
          <a:prstGeom prst="rect">
            <a:avLst/>
          </a:prstGeom>
          <a:solidFill>
            <a:srgbClr val="BBE0E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45" name="Line 8">
            <a:extLst>
              <a:ext uri="{FF2B5EF4-FFF2-40B4-BE49-F238E27FC236}">
                <a16:creationId xmlns:a16="http://schemas.microsoft.com/office/drawing/2014/main" id="{E95581B8-7932-448B-99F6-2CC364B8E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23495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9DD0811E-F7A9-4FC3-AEEA-D23653ED4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084763"/>
            <a:ext cx="29527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47" name="Text Box 12">
            <a:extLst>
              <a:ext uri="{FF2B5EF4-FFF2-40B4-BE49-F238E27FC236}">
                <a16:creationId xmlns:a16="http://schemas.microsoft.com/office/drawing/2014/main" id="{7510EE71-D93F-4368-A706-1A710FA87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941888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UA" sz="2000" b="1"/>
              <a:t>A</a:t>
            </a:r>
            <a:endParaRPr lang="ru-RU" altLang="ru-UA" sz="2000" b="1"/>
          </a:p>
        </p:txBody>
      </p:sp>
      <p:sp>
        <p:nvSpPr>
          <p:cNvPr id="48" name="Text Box 13">
            <a:extLst>
              <a:ext uri="{FF2B5EF4-FFF2-40B4-BE49-F238E27FC236}">
                <a16:creationId xmlns:a16="http://schemas.microsoft.com/office/drawing/2014/main" id="{8D2A8E96-9DD2-402A-A7CB-F0FAC210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336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UA" sz="2000" b="1"/>
              <a:t>B</a:t>
            </a:r>
            <a:endParaRPr lang="ru-RU" altLang="ru-UA" sz="2000" b="1"/>
          </a:p>
        </p:txBody>
      </p:sp>
      <p:sp>
        <p:nvSpPr>
          <p:cNvPr id="49" name="Text Box 14">
            <a:extLst>
              <a:ext uri="{FF2B5EF4-FFF2-40B4-BE49-F238E27FC236}">
                <a16:creationId xmlns:a16="http://schemas.microsoft.com/office/drawing/2014/main" id="{1582BC6C-08C5-4A56-8C04-ABBC9DD3C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2133600"/>
            <a:ext cx="430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UA" sz="2000" b="1"/>
              <a:t>C</a:t>
            </a:r>
            <a:endParaRPr lang="ru-RU" altLang="ru-UA" sz="2000" b="1"/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B48FD11E-CD74-4774-9894-A1E216EB6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013325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UA" sz="2000" b="1"/>
              <a:t>D</a:t>
            </a:r>
            <a:endParaRPr lang="ru-RU" altLang="ru-UA" sz="2000" b="1"/>
          </a:p>
        </p:txBody>
      </p:sp>
      <p:sp>
        <p:nvSpPr>
          <p:cNvPr id="51" name="Line 16">
            <a:extLst>
              <a:ext uri="{FF2B5EF4-FFF2-40B4-BE49-F238E27FC236}">
                <a16:creationId xmlns:a16="http://schemas.microsoft.com/office/drawing/2014/main" id="{47D24522-F3C0-4751-B451-FD3D4D89B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2349500"/>
            <a:ext cx="2951162" cy="27352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52" name="Group 40">
            <a:extLst>
              <a:ext uri="{FF2B5EF4-FFF2-40B4-BE49-F238E27FC236}">
                <a16:creationId xmlns:a16="http://schemas.microsoft.com/office/drawing/2014/main" id="{EBBBC32A-6637-4943-ABBB-98946DBA8D56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652963"/>
            <a:ext cx="796925" cy="431800"/>
            <a:chOff x="612" y="2931"/>
            <a:chExt cx="502" cy="272"/>
          </a:xfrm>
        </p:grpSpPr>
        <p:sp>
          <p:nvSpPr>
            <p:cNvPr id="53" name="Arc 18">
              <a:extLst>
                <a:ext uri="{FF2B5EF4-FFF2-40B4-BE49-F238E27FC236}">
                  <a16:creationId xmlns:a16="http://schemas.microsoft.com/office/drawing/2014/main" id="{3AF3A7DC-8FAD-47C2-925D-FA9FC926CA2F}"/>
                </a:ext>
              </a:extLst>
            </p:cNvPr>
            <p:cNvSpPr>
              <a:spLocks/>
            </p:cNvSpPr>
            <p:nvPr/>
          </p:nvSpPr>
          <p:spPr bwMode="auto">
            <a:xfrm rot="1108188">
              <a:off x="612" y="3022"/>
              <a:ext cx="181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54" name="Rectangle 25">
              <a:extLst>
                <a:ext uri="{FF2B5EF4-FFF2-40B4-BE49-F238E27FC236}">
                  <a16:creationId xmlns:a16="http://schemas.microsoft.com/office/drawing/2014/main" id="{D137FF6D-405A-4D29-9D6E-64BAF0190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931"/>
              <a:ext cx="3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000" b="1">
                  <a:sym typeface="Symbol" panose="05050102010706020507" pitchFamily="18" charset="2"/>
                </a:rPr>
                <a:t>45</a:t>
              </a:r>
              <a:endParaRPr lang="ru-RU" altLang="ru-UA" sz="2000" b="1">
                <a:sym typeface="Symbol" panose="05050102010706020507" pitchFamily="18" charset="2"/>
              </a:endParaRPr>
            </a:p>
          </p:txBody>
        </p:sp>
      </p:grpSp>
      <p:grpSp>
        <p:nvGrpSpPr>
          <p:cNvPr id="55" name="Group 39">
            <a:extLst>
              <a:ext uri="{FF2B5EF4-FFF2-40B4-BE49-F238E27FC236}">
                <a16:creationId xmlns:a16="http://schemas.microsoft.com/office/drawing/2014/main" id="{8EF79AA8-59C9-4C65-B18F-D40306E11AD8}"/>
              </a:ext>
            </a:extLst>
          </p:cNvPr>
          <p:cNvGrpSpPr>
            <a:grpSpLocks/>
          </p:cNvGrpSpPr>
          <p:nvPr/>
        </p:nvGrpSpPr>
        <p:grpSpPr bwMode="auto">
          <a:xfrm>
            <a:off x="3127375" y="2601913"/>
            <a:ext cx="581025" cy="647700"/>
            <a:chOff x="1924" y="1661"/>
            <a:chExt cx="366" cy="408"/>
          </a:xfrm>
        </p:grpSpPr>
        <p:sp>
          <p:nvSpPr>
            <p:cNvPr id="56" name="Arc 22">
              <a:extLst>
                <a:ext uri="{FF2B5EF4-FFF2-40B4-BE49-F238E27FC236}">
                  <a16:creationId xmlns:a16="http://schemas.microsoft.com/office/drawing/2014/main" id="{8945888C-5D4E-484F-AE09-CF7E3AB4DF9D}"/>
                </a:ext>
              </a:extLst>
            </p:cNvPr>
            <p:cNvSpPr>
              <a:spLocks/>
            </p:cNvSpPr>
            <p:nvPr/>
          </p:nvSpPr>
          <p:spPr bwMode="auto">
            <a:xfrm rot="-10533380">
              <a:off x="2109" y="1661"/>
              <a:ext cx="181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57" name="Rectangle 26">
              <a:extLst>
                <a:ext uri="{FF2B5EF4-FFF2-40B4-BE49-F238E27FC236}">
                  <a16:creationId xmlns:a16="http://schemas.microsoft.com/office/drawing/2014/main" id="{45C34564-AA98-40B5-A0AF-8E794C7FD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1819"/>
              <a:ext cx="3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000" b="1">
                  <a:sym typeface="Symbol" panose="05050102010706020507" pitchFamily="18" charset="2"/>
                </a:rPr>
                <a:t>45</a:t>
              </a:r>
              <a:endParaRPr lang="ru-RU" altLang="ru-UA" sz="2000" b="1">
                <a:sym typeface="Symbol" panose="05050102010706020507" pitchFamily="18" charset="2"/>
              </a:endParaRPr>
            </a:p>
          </p:txBody>
        </p:sp>
      </p:grpSp>
      <p:sp>
        <p:nvSpPr>
          <p:cNvPr id="58" name="Rectangle 27">
            <a:extLst>
              <a:ext uri="{FF2B5EF4-FFF2-40B4-BE49-F238E27FC236}">
                <a16:creationId xmlns:a16="http://schemas.microsoft.com/office/drawing/2014/main" id="{1827875E-73B6-4E0A-A6AD-F3301D546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38" y="33575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A" sz="2400" b="1"/>
              <a:t>20</a:t>
            </a:r>
          </a:p>
        </p:txBody>
      </p:sp>
      <p:sp>
        <p:nvSpPr>
          <p:cNvPr id="59" name="Rectangle 28">
            <a:extLst>
              <a:ext uri="{FF2B5EF4-FFF2-40B4-BE49-F238E27FC236}">
                <a16:creationId xmlns:a16="http://schemas.microsoft.com/office/drawing/2014/main" id="{4F58C32A-0699-410C-91E6-079758FBE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795838"/>
            <a:ext cx="288925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pic>
        <p:nvPicPr>
          <p:cNvPr id="60" name="Picture 4" descr="Безымянный">
            <a:extLst>
              <a:ext uri="{FF2B5EF4-FFF2-40B4-BE49-F238E27FC236}">
                <a16:creationId xmlns:a16="http://schemas.microsoft.com/office/drawing/2014/main" id="{8206C4C6-8547-4D67-9C73-7628B0358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44" y="1625407"/>
            <a:ext cx="3412523" cy="414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2E6434-526C-49DB-AAF1-348DE7912B1C}"/>
              </a:ext>
            </a:extLst>
          </p:cNvPr>
          <p:cNvSpPr txBox="1"/>
          <p:nvPr/>
        </p:nvSpPr>
        <p:spPr>
          <a:xfrm>
            <a:off x="2338476" y="3600108"/>
            <a:ext cx="360098" cy="381459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84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028CB-C06F-41C9-888A-61FA79C3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33" y="389467"/>
            <a:ext cx="9875520" cy="1356360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Означення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B13CF3-9FA9-468D-AE9F-933F8A48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2</a:t>
            </a:fld>
            <a:endParaRPr lang="ru-U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29D5B7-62BC-48E8-99D6-064B6F610471}"/>
              </a:ext>
            </a:extLst>
          </p:cNvPr>
          <p:cNvSpPr txBox="1"/>
          <p:nvPr/>
        </p:nvSpPr>
        <p:spPr>
          <a:xfrm>
            <a:off x="829733" y="1379785"/>
            <a:ext cx="10019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uk-UA" altLang="ru-UA" sz="3600" b="1" dirty="0"/>
              <a:t>Циліндр</a:t>
            </a:r>
            <a:r>
              <a:rPr lang="uk-UA" altLang="ru-UA" sz="3600" dirty="0"/>
              <a:t> –  геометричне тіло утворене при обертанні </a:t>
            </a:r>
            <a:r>
              <a:rPr lang="uk-UA" altLang="ru-UA" sz="3600" i="1" dirty="0"/>
              <a:t>прямокутника навколо сторони</a:t>
            </a:r>
            <a:r>
              <a:rPr lang="uk-UA" altLang="ru-UA" sz="3600" dirty="0"/>
              <a:t> як осі.</a:t>
            </a:r>
            <a:endParaRPr lang="ru-RU" altLang="ru-UA" sz="3600" dirty="0"/>
          </a:p>
        </p:txBody>
      </p:sp>
      <p:pic>
        <p:nvPicPr>
          <p:cNvPr id="21" name="Picture 8" descr="для ур">
            <a:extLst>
              <a:ext uri="{FF2B5EF4-FFF2-40B4-BE49-F238E27FC236}">
                <a16:creationId xmlns:a16="http://schemas.microsoft.com/office/drawing/2014/main" id="{5A0B6787-6AF2-42F6-B8D9-231E5EE7A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371" y="3014134"/>
            <a:ext cx="3243601" cy="3064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6F0264BA-94DA-4B9B-92A9-801263EFC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470" y="2563914"/>
            <a:ext cx="2776220" cy="390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0374C-9CB7-444B-8776-08E8D3E91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266" y="133580"/>
            <a:ext cx="9875520" cy="1356360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Основні елементи циліндра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B7F6B8-3566-4A6C-BE5E-A40B4FC0C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3</a:t>
            </a:fld>
            <a:endParaRPr lang="ru-UA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D124D08-CDEB-4D6D-8976-FBD8E5DAD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029" y="1139036"/>
            <a:ext cx="7949609" cy="434005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3C3E3FA-9B24-4990-AEA9-D450A3F664FB}"/>
              </a:ext>
            </a:extLst>
          </p:cNvPr>
          <p:cNvSpPr txBox="1"/>
          <p:nvPr/>
        </p:nvSpPr>
        <p:spPr>
          <a:xfrm>
            <a:off x="2051973" y="5515942"/>
            <a:ext cx="83908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i="1" dirty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Висота</a:t>
            </a:r>
            <a:r>
              <a:rPr lang="uk-UA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відстань між площинами основ.</a:t>
            </a:r>
          </a:p>
          <a:p>
            <a:r>
              <a:rPr lang="uk-UA" sz="2000" b="1" i="1" dirty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Твірна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відрізок, що сполучає точки кіл основ і паралельний осі циліндра.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201519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072D6-CE8A-48B2-8977-3A15D924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Властивості основ і твірних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6AEBF0E-C560-494D-96D6-77EEE198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262" y="1965960"/>
            <a:ext cx="9872871" cy="2926081"/>
          </a:xfrm>
        </p:spPr>
        <p:txBody>
          <a:bodyPr>
            <a:normAutofit/>
          </a:bodyPr>
          <a:lstStyle/>
          <a:p>
            <a:r>
              <a:rPr lang="uk-UA" altLang="ru-UA" sz="3600" i="1" dirty="0">
                <a:solidFill>
                  <a:schemeClr val="accent6">
                    <a:lumMod val="50000"/>
                  </a:schemeClr>
                </a:solidFill>
              </a:rPr>
              <a:t> Основи циліндра лежать у паралельних    площинах</a:t>
            </a:r>
          </a:p>
          <a:p>
            <a:r>
              <a:rPr lang="uk-UA" altLang="ru-UA" sz="3600" i="1" dirty="0">
                <a:solidFill>
                  <a:schemeClr val="accent6">
                    <a:lumMod val="50000"/>
                  </a:schemeClr>
                </a:solidFill>
              </a:rPr>
              <a:t> Основи циліндра рівні</a:t>
            </a:r>
          </a:p>
          <a:p>
            <a:r>
              <a:rPr lang="uk-UA" altLang="ru-UA" sz="3600" i="1" dirty="0">
                <a:solidFill>
                  <a:schemeClr val="accent6">
                    <a:lumMod val="50000"/>
                  </a:schemeClr>
                </a:solidFill>
              </a:rPr>
              <a:t> Твірні циліндра паралельні і рівні</a:t>
            </a:r>
            <a:endParaRPr lang="ru-RU" altLang="ru-UA" sz="3600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UA" sz="3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325300-A5B8-46FA-81F4-9D5FD5F9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015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57D1C-9CFD-415C-85FF-86FBAF27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3" y="524933"/>
            <a:ext cx="9875520" cy="1356360"/>
          </a:xfrm>
        </p:spPr>
        <p:txBody>
          <a:bodyPr>
            <a:normAutofit/>
          </a:bodyPr>
          <a:lstStyle/>
          <a:p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Циліндр називається …</a:t>
            </a:r>
            <a:endParaRPr lang="ru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451A39-7AD7-44B8-93D8-27D12065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5</a:t>
            </a:fld>
            <a:endParaRPr lang="ru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0BF620-7B91-4301-B07E-844F21E8E9DD}"/>
              </a:ext>
            </a:extLst>
          </p:cNvPr>
          <p:cNvSpPr txBox="1"/>
          <p:nvPr/>
        </p:nvSpPr>
        <p:spPr>
          <a:xfrm>
            <a:off x="672251" y="1671319"/>
            <a:ext cx="51054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прямим</a:t>
            </a:r>
            <a:r>
              <a:rPr lang="uk-U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якщо його твірні перпендикулярні до площин основ</a:t>
            </a:r>
            <a:endParaRPr lang="ru-UA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8C4E75-A125-4FA6-9B26-B07988B4F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620" y="3103879"/>
            <a:ext cx="2628900" cy="3171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E40836-63A9-499E-9959-F826B38FA544}"/>
              </a:ext>
            </a:extLst>
          </p:cNvPr>
          <p:cNvSpPr txBox="1"/>
          <p:nvPr/>
        </p:nvSpPr>
        <p:spPr>
          <a:xfrm>
            <a:off x="6624429" y="1671318"/>
            <a:ext cx="51054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рівностороннім</a:t>
            </a:r>
            <a:r>
              <a:rPr lang="uk-U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якщо його висота дорівнює діаметру основи</a:t>
            </a:r>
            <a:endParaRPr lang="ru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9BEFCA-9D96-40BA-912D-69FD284AC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961" y="3198070"/>
            <a:ext cx="2778419" cy="2983442"/>
          </a:xfrm>
          <a:prstGeom prst="rect">
            <a:avLst/>
          </a:prstGeom>
        </p:spPr>
      </p:pic>
      <p:sp>
        <p:nvSpPr>
          <p:cNvPr id="10" name="Text Box 37">
            <a:extLst>
              <a:ext uri="{FF2B5EF4-FFF2-40B4-BE49-F238E27FC236}">
                <a16:creationId xmlns:a16="http://schemas.microsoft.com/office/drawing/2014/main" id="{613E7777-7535-4342-963C-E1FDA91B5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4380" y="4257373"/>
            <a:ext cx="1460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3200" b="1" dirty="0">
                <a:solidFill>
                  <a:srgbClr val="D60093"/>
                </a:solidFill>
              </a:rPr>
              <a:t>H = 2R</a:t>
            </a:r>
            <a:endParaRPr lang="ru-RU" altLang="ru-UA" sz="32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3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24F4B-EB6C-4646-B3AE-34318A81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6" y="269047"/>
            <a:ext cx="9875520" cy="1356360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Перерізи циліндра площинами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9AD555-17B0-4E40-9864-8968B929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6</a:t>
            </a:fld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5336EC-F9FE-4CDD-A084-CC97E8C88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484" y="1625407"/>
            <a:ext cx="2329074" cy="280722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771760C-BA74-41F0-9ECA-59B18D498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385" y="1648617"/>
            <a:ext cx="2773976" cy="28068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B5EB86-16F2-4021-83A0-64475EEE26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188" y="1424069"/>
            <a:ext cx="2773976" cy="30081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567DF90-D284-4DD6-9224-C89538465E03}"/>
              </a:ext>
            </a:extLst>
          </p:cNvPr>
          <p:cNvSpPr txBox="1"/>
          <p:nvPr/>
        </p:nvSpPr>
        <p:spPr>
          <a:xfrm>
            <a:off x="1557680" y="4647300"/>
            <a:ext cx="9478067" cy="1749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розташована площина перерізу на кожному з малюнків? Якою фігурою є переріз циліндра цією площиною?</a:t>
            </a:r>
            <a:endParaRPr lang="ru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б назву ви дали кожному з перерізів?</a:t>
            </a:r>
            <a:endParaRPr lang="ru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За якими формулами можна обчислити площі цих перерізів? 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95166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24F4B-EB6C-4646-B3AE-34318A81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6" y="269047"/>
            <a:ext cx="9875520" cy="865486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Осьовий переріз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9AD555-17B0-4E40-9864-8968B929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7</a:t>
            </a:fld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5336EC-F9FE-4CDD-A084-CC97E8C88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34" y="1302241"/>
            <a:ext cx="3979695" cy="47967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FF9F55-9107-4F93-A8F6-C9EF7D20960B}"/>
              </a:ext>
            </a:extLst>
          </p:cNvPr>
          <p:cNvSpPr txBox="1"/>
          <p:nvPr/>
        </p:nvSpPr>
        <p:spPr>
          <a:xfrm>
            <a:off x="5142472" y="1903618"/>
            <a:ext cx="58932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cs typeface="Arial" panose="020B0604020202020204" pitchFamily="34" charset="0"/>
              </a:rPr>
              <a:t>Переріз циліндра площиною, яка проходить через вісь – </a:t>
            </a:r>
            <a:endParaRPr lang="en-US" sz="2800" i="1" dirty="0">
              <a:cs typeface="Arial" panose="020B0604020202020204" pitchFamily="34" charset="0"/>
            </a:endParaRPr>
          </a:p>
          <a:p>
            <a:r>
              <a:rPr lang="uk-UA" sz="2800" i="1" dirty="0">
                <a:solidFill>
                  <a:srgbClr val="D60093"/>
                </a:solidFill>
                <a:cs typeface="Arial" panose="020B0604020202020204" pitchFamily="34" charset="0"/>
              </a:rPr>
              <a:t>прямокутник </a:t>
            </a:r>
            <a:r>
              <a:rPr lang="en-US" sz="2800" i="1" dirty="0">
                <a:solidFill>
                  <a:srgbClr val="D60093"/>
                </a:solidFill>
                <a:cs typeface="Arial" panose="020B0604020202020204" pitchFamily="34" charset="0"/>
              </a:rPr>
              <a:t>ABB</a:t>
            </a:r>
            <a:r>
              <a:rPr lang="en-US" i="1" dirty="0">
                <a:solidFill>
                  <a:srgbClr val="D60093"/>
                </a:solidFill>
                <a:cs typeface="Arial" panose="020B0604020202020204" pitchFamily="34" charset="0"/>
              </a:rPr>
              <a:t>1</a:t>
            </a:r>
            <a:r>
              <a:rPr lang="en-US" sz="2800" i="1" dirty="0">
                <a:solidFill>
                  <a:srgbClr val="D60093"/>
                </a:solidFill>
                <a:cs typeface="Arial" panose="020B0604020202020204" pitchFamily="34" charset="0"/>
              </a:rPr>
              <a:t>A</a:t>
            </a:r>
            <a:r>
              <a:rPr lang="en-US" i="1" dirty="0">
                <a:solidFill>
                  <a:srgbClr val="D60093"/>
                </a:solidFill>
                <a:cs typeface="Arial" panose="020B0604020202020204" pitchFamily="34" charset="0"/>
              </a:rPr>
              <a:t>1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B55AA7-5FD9-4C61-A626-66424200EA12}"/>
              </a:ext>
            </a:extLst>
          </p:cNvPr>
          <p:cNvSpPr txBox="1"/>
          <p:nvPr/>
        </p:nvSpPr>
        <p:spPr>
          <a:xfrm>
            <a:off x="5125240" y="3556909"/>
            <a:ext cx="58932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cs typeface="Arial" panose="020B0604020202020204" pitchFamily="34" charset="0"/>
              </a:rPr>
              <a:t>Площа осьового перерізу: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1DD11C-3B88-4914-9353-BEF6684B19C8}"/>
                  </a:ext>
                </a:extLst>
              </p:cNvPr>
              <p:cNvSpPr txBox="1"/>
              <p:nvPr/>
            </p:nvSpPr>
            <p:spPr>
              <a:xfrm>
                <a:off x="6516210" y="4141017"/>
                <a:ext cx="21359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uk-UA" sz="3200" b="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uk-UA" sz="3200" b="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ru-UA" sz="3200" i="1" smtClean="0">
                          <a:solidFill>
                            <a:srgbClr val="D60093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u-UA" sz="3200" i="1" smtClean="0">
                          <a:solidFill>
                            <a:srgbClr val="D60093"/>
                          </a:solidFill>
                          <a:latin typeface="Cambria Math" panose="02040503050406030204" pitchFamily="18" charset="0"/>
                        </a:rPr>
                        <m:t>𝑅𝐻</m:t>
                      </m:r>
                    </m:oMath>
                  </m:oMathPara>
                </a14:m>
                <a:endParaRPr lang="ru-UA" sz="3200" dirty="0">
                  <a:solidFill>
                    <a:srgbClr val="D60093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1DD11C-3B88-4914-9353-BEF6684B1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0" y="4141017"/>
                <a:ext cx="213596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906EAFBB-776A-4513-B3A5-1DCFEAE603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77517"/>
              </p:ext>
            </p:extLst>
          </p:nvPr>
        </p:nvGraphicFramePr>
        <p:xfrm>
          <a:off x="5255580" y="4904328"/>
          <a:ext cx="840419" cy="376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696" imgH="215806" progId="Equation.DSMT4">
                  <p:embed/>
                </p:oleObj>
              </mc:Choice>
              <mc:Fallback>
                <p:oleObj name="Equation" r:id="rId4" imgW="469696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580" y="4904328"/>
                        <a:ext cx="840419" cy="376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A22E9491-E38C-4CEE-BC29-CAE73340B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617400"/>
              </p:ext>
            </p:extLst>
          </p:nvPr>
        </p:nvGraphicFramePr>
        <p:xfrm>
          <a:off x="5255580" y="5345612"/>
          <a:ext cx="825176" cy="346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4870" imgH="215713" progId="Equation.DSMT4">
                  <p:embed/>
                </p:oleObj>
              </mc:Choice>
              <mc:Fallback>
                <p:oleObj name="Equation" r:id="rId6" imgW="494870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580" y="5345612"/>
                        <a:ext cx="825176" cy="3460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E04AB2FC-C69B-4F25-BEF6-98456562B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5581" y="49043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6172B923-CC6A-48AC-AFA7-E4EF559AC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756" y="4925936"/>
            <a:ext cx="56509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– це кут між діагоналлю осьового перерізу і площиною основи</a:t>
            </a:r>
            <a:r>
              <a:rPr kumimoji="0" lang="uk-UA" altLang="ru-UA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ru-UA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ED4E5A4-4807-4186-9C84-0899EEF87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9" y="5360283"/>
            <a:ext cx="56380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– це кут між діагоналлю осьового перерізу і твірною циліндра</a:t>
            </a:r>
            <a:endParaRPr kumimoji="0" lang="uk-UA" altLang="ru-UA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393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24F4B-EB6C-4646-B3AE-34318A81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6" y="269047"/>
            <a:ext cx="9875520" cy="1356360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Круговий переріз циліндра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9AD555-17B0-4E40-9864-8968B929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8</a:t>
            </a:fld>
            <a:endParaRPr lang="ru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771760C-BA74-41F0-9ECA-59B18D498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53" y="1502132"/>
            <a:ext cx="4323717" cy="43748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11081E-65ED-4CA9-9359-049F1A8C170E}"/>
              </a:ext>
            </a:extLst>
          </p:cNvPr>
          <p:cNvSpPr txBox="1"/>
          <p:nvPr/>
        </p:nvSpPr>
        <p:spPr>
          <a:xfrm>
            <a:off x="5142472" y="1903618"/>
            <a:ext cx="58932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cs typeface="Arial" panose="020B0604020202020204" pitchFamily="34" charset="0"/>
              </a:rPr>
              <a:t>Переріз циліндра площиною, яка перпендикулярна його осі – </a:t>
            </a:r>
            <a:r>
              <a:rPr lang="uk-UA" sz="2800" i="1" dirty="0">
                <a:solidFill>
                  <a:srgbClr val="D60093"/>
                </a:solidFill>
                <a:cs typeface="Arial" panose="020B0604020202020204" pitchFamily="34" charset="0"/>
              </a:rPr>
              <a:t>круг, рівний основі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456B0D-69D7-4F38-96A0-564F89C21BE7}"/>
              </a:ext>
            </a:extLst>
          </p:cNvPr>
          <p:cNvSpPr txBox="1"/>
          <p:nvPr/>
        </p:nvSpPr>
        <p:spPr>
          <a:xfrm>
            <a:off x="5149121" y="3552944"/>
            <a:ext cx="58932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cs typeface="Arial" panose="020B0604020202020204" pitchFamily="34" charset="0"/>
              </a:rPr>
              <a:t>Площа кругового перерізу</a:t>
            </a:r>
          </a:p>
          <a:p>
            <a:r>
              <a:rPr lang="uk-UA" sz="2800" i="1" dirty="0">
                <a:cs typeface="Arial" panose="020B0604020202020204" pitchFamily="34" charset="0"/>
              </a:rPr>
              <a:t>(площа круга):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CEE548-B00B-4027-8711-16918486D917}"/>
                  </a:ext>
                </a:extLst>
              </p:cNvPr>
              <p:cNvSpPr txBox="1"/>
              <p:nvPr/>
            </p:nvSpPr>
            <p:spPr>
              <a:xfrm>
                <a:off x="6604987" y="4771382"/>
                <a:ext cx="1938543" cy="546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uk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  <m:r>
                            <a:rPr lang="uk-UA" sz="3200" b="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р.</m:t>
                          </m:r>
                        </m:sub>
                      </m:sSub>
                      <m:r>
                        <a:rPr lang="ru-UA" sz="3200" i="1" smtClean="0">
                          <a:solidFill>
                            <a:srgbClr val="D6009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UA" sz="3200" i="1" smtClean="0">
                          <a:solidFill>
                            <a:srgbClr val="D6009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UA" sz="3200" i="1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uk-UA" sz="3200" b="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UA" sz="3200" dirty="0">
                  <a:solidFill>
                    <a:srgbClr val="D60093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CEE548-B00B-4027-8711-16918486D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987" y="4771382"/>
                <a:ext cx="1938543" cy="5464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77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24F4B-EB6C-4646-B3AE-34318A81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6" y="269047"/>
            <a:ext cx="9875520" cy="1356360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Переріз циліндра площиною, паралельною осі</a:t>
            </a:r>
            <a:endParaRPr lang="ru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9AD555-17B0-4E40-9864-8968B929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9D8B-D19B-4D36-A9A5-18CDE6F0E639}" type="slidenum">
              <a:rPr lang="ru-UA" smtClean="0"/>
              <a:t>9</a:t>
            </a:fld>
            <a:endParaRPr lang="ru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B5EB86-16F2-4021-83A0-64475EEE2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89" y="1533105"/>
            <a:ext cx="4125961" cy="44742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9D1549-892B-4433-808E-03AE143BA85D}"/>
              </a:ext>
            </a:extLst>
          </p:cNvPr>
          <p:cNvSpPr txBox="1"/>
          <p:nvPr/>
        </p:nvSpPr>
        <p:spPr>
          <a:xfrm>
            <a:off x="5850457" y="1679694"/>
            <a:ext cx="3815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solidFill>
                  <a:srgbClr val="D60093"/>
                </a:solidFill>
                <a:cs typeface="Arial" panose="020B0604020202020204" pitchFamily="34" charset="0"/>
              </a:rPr>
              <a:t>прямокутник </a:t>
            </a:r>
            <a:r>
              <a:rPr lang="en-US" sz="2800" i="1" dirty="0">
                <a:solidFill>
                  <a:srgbClr val="D60093"/>
                </a:solidFill>
                <a:cs typeface="Arial" panose="020B0604020202020204" pitchFamily="34" charset="0"/>
              </a:rPr>
              <a:t>ABB1A1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80C6DB-DD1B-4FB8-A905-2391F7D8D015}"/>
              </a:ext>
            </a:extLst>
          </p:cNvPr>
          <p:cNvSpPr txBox="1"/>
          <p:nvPr/>
        </p:nvSpPr>
        <p:spPr>
          <a:xfrm>
            <a:off x="5752802" y="3401397"/>
            <a:ext cx="58932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cs typeface="Arial" panose="020B0604020202020204" pitchFamily="34" charset="0"/>
              </a:rPr>
              <a:t>Площа перерізу (площа прямокутника):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379818-C1C0-420A-AEF0-F0344F53EF15}"/>
              </a:ext>
            </a:extLst>
          </p:cNvPr>
          <p:cNvSpPr txBox="1"/>
          <p:nvPr/>
        </p:nvSpPr>
        <p:spPr>
          <a:xfrm>
            <a:off x="5850457" y="2424625"/>
            <a:ext cx="22637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>
                <a:cs typeface="Arial" panose="020B0604020202020204" pitchFamily="34" charset="0"/>
              </a:rPr>
              <a:t>(АВВ1) </a:t>
            </a:r>
            <a:r>
              <a:rPr lang="ru-UA" sz="2000" dirty="0"/>
              <a:t>║</a:t>
            </a:r>
            <a:r>
              <a:rPr lang="uk-UA" sz="2000" dirty="0"/>
              <a:t> </a:t>
            </a:r>
            <a:r>
              <a:rPr lang="uk-UA" sz="2800" i="1" dirty="0"/>
              <a:t>ОО</a:t>
            </a:r>
            <a:r>
              <a:rPr lang="uk-UA" sz="2000" dirty="0"/>
              <a:t>1</a:t>
            </a:r>
            <a:r>
              <a:rPr lang="uk-UA" sz="2800" i="1" dirty="0">
                <a:cs typeface="Arial" panose="020B0604020202020204" pitchFamily="34" charset="0"/>
              </a:rPr>
              <a:t> </a:t>
            </a:r>
            <a:endParaRPr lang="ru-UA" sz="2800" i="1" dirty="0">
              <a:solidFill>
                <a:srgbClr val="D60093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717ACB8-3A7B-40E0-92D6-BCFAAE5E6478}"/>
                  </a:ext>
                </a:extLst>
              </p:cNvPr>
              <p:cNvSpPr txBox="1"/>
              <p:nvPr/>
            </p:nvSpPr>
            <p:spPr>
              <a:xfrm>
                <a:off x="6563471" y="4551001"/>
                <a:ext cx="1552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UA" sz="320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uk-UA" sz="3200" b="0" i="1" smtClean="0">
                              <a:solidFill>
                                <a:srgbClr val="D60093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ru-UA" sz="3200" i="1" smtClean="0">
                          <a:solidFill>
                            <a:srgbClr val="D6009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D60093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ru-UA" sz="3200" dirty="0">
                  <a:solidFill>
                    <a:srgbClr val="D60093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717ACB8-3A7B-40E0-92D6-BCFAAE5E6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471" y="4551001"/>
                <a:ext cx="155247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85847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700</TotalTime>
  <Words>940</Words>
  <Application>Microsoft Office PowerPoint</Application>
  <PresentationFormat>Широкий екран</PresentationFormat>
  <Paragraphs>129</Paragraphs>
  <Slides>15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Corbel</vt:lpstr>
      <vt:lpstr>Franklin Gothic Book</vt:lpstr>
      <vt:lpstr>Segoe Print</vt:lpstr>
      <vt:lpstr>Times New Roman</vt:lpstr>
      <vt:lpstr>Базис</vt:lpstr>
      <vt:lpstr>Equation</vt:lpstr>
      <vt:lpstr>ЦИЛІНДР</vt:lpstr>
      <vt:lpstr>Означення</vt:lpstr>
      <vt:lpstr>Основні елементи циліндра</vt:lpstr>
      <vt:lpstr>Властивості основ і твірних</vt:lpstr>
      <vt:lpstr>Циліндр називається …</vt:lpstr>
      <vt:lpstr>Перерізи циліндра площинами</vt:lpstr>
      <vt:lpstr>Осьовий переріз </vt:lpstr>
      <vt:lpstr>Круговий переріз циліндра</vt:lpstr>
      <vt:lpstr>Переріз циліндра площиною, паралельною осі</vt:lpstr>
      <vt:lpstr>Перевір себе</vt:lpstr>
      <vt:lpstr>Розв’язування задач</vt:lpstr>
      <vt:lpstr>Задача 1</vt:lpstr>
      <vt:lpstr>Задача 2</vt:lpstr>
      <vt:lpstr>Задача 3</vt:lpstr>
      <vt:lpstr>Задача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ЦИЛІНДР</dc:title>
  <dc:creator>user</dc:creator>
  <cp:lastModifiedBy>Olena</cp:lastModifiedBy>
  <cp:revision>29</cp:revision>
  <dcterms:created xsi:type="dcterms:W3CDTF">2021-01-05T13:43:27Z</dcterms:created>
  <dcterms:modified xsi:type="dcterms:W3CDTF">2023-02-03T23:42:07Z</dcterms:modified>
</cp:coreProperties>
</file>